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459" r:id="rId2"/>
    <p:sldId id="534" r:id="rId3"/>
    <p:sldId id="499" r:id="rId4"/>
    <p:sldId id="512" r:id="rId5"/>
    <p:sldId id="460" r:id="rId6"/>
    <p:sldId id="500" r:id="rId7"/>
    <p:sldId id="469" r:id="rId8"/>
    <p:sldId id="465" r:id="rId9"/>
    <p:sldId id="487" r:id="rId10"/>
    <p:sldId id="537" r:id="rId11"/>
    <p:sldId id="461" r:id="rId12"/>
    <p:sldId id="514" r:id="rId13"/>
    <p:sldId id="501" r:id="rId14"/>
    <p:sldId id="486" r:id="rId15"/>
    <p:sldId id="535" r:id="rId16"/>
    <p:sldId id="467" r:id="rId17"/>
    <p:sldId id="470" r:id="rId18"/>
    <p:sldId id="473" r:id="rId19"/>
    <p:sldId id="471" r:id="rId20"/>
    <p:sldId id="526" r:id="rId21"/>
    <p:sldId id="479" r:id="rId22"/>
    <p:sldId id="474" r:id="rId23"/>
    <p:sldId id="522" r:id="rId24"/>
    <p:sldId id="483" r:id="rId25"/>
    <p:sldId id="504" r:id="rId26"/>
    <p:sldId id="505" r:id="rId27"/>
    <p:sldId id="506" r:id="rId28"/>
    <p:sldId id="484" r:id="rId29"/>
    <p:sldId id="507" r:id="rId30"/>
    <p:sldId id="482" r:id="rId31"/>
    <p:sldId id="510" r:id="rId32"/>
    <p:sldId id="527" r:id="rId33"/>
    <p:sldId id="523" r:id="rId34"/>
    <p:sldId id="509" r:id="rId35"/>
    <p:sldId id="538" r:id="rId36"/>
    <p:sldId id="539" r:id="rId37"/>
    <p:sldId id="546" r:id="rId38"/>
    <p:sldId id="547" r:id="rId39"/>
    <p:sldId id="544" r:id="rId40"/>
    <p:sldId id="545" r:id="rId41"/>
    <p:sldId id="536" r:id="rId42"/>
    <p:sldId id="540" r:id="rId43"/>
    <p:sldId id="531" r:id="rId44"/>
    <p:sldId id="494" r:id="rId45"/>
    <p:sldId id="480" r:id="rId46"/>
    <p:sldId id="532" r:id="rId47"/>
    <p:sldId id="495" r:id="rId48"/>
    <p:sldId id="490" r:id="rId49"/>
    <p:sldId id="511" r:id="rId50"/>
    <p:sldId id="492" r:id="rId51"/>
    <p:sldId id="521" r:id="rId52"/>
    <p:sldId id="529" r:id="rId53"/>
    <p:sldId id="528" r:id="rId54"/>
    <p:sldId id="516" r:id="rId55"/>
    <p:sldId id="515" r:id="rId56"/>
    <p:sldId id="517" r:id="rId57"/>
    <p:sldId id="518" r:id="rId58"/>
    <p:sldId id="457" r:id="rId59"/>
    <p:sldId id="519" r:id="rId60"/>
    <p:sldId id="533" r:id="rId61"/>
    <p:sldId id="524" r:id="rId62"/>
    <p:sldId id="478" r:id="rId63"/>
    <p:sldId id="525" r:id="rId64"/>
    <p:sldId id="493" r:id="rId65"/>
    <p:sldId id="530" r:id="rId66"/>
    <p:sldId id="503" r:id="rId67"/>
  </p:sldIdLst>
  <p:sldSz cx="9144000" cy="6858000" type="screen4x3"/>
  <p:notesSz cx="6669088" cy="9820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99"/>
    <a:srgbClr val="009900"/>
    <a:srgbClr val="669900"/>
    <a:srgbClr val="F3FFF3"/>
    <a:srgbClr val="FFFF66"/>
    <a:srgbClr val="FF9900"/>
    <a:srgbClr val="99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2" autoAdjust="0"/>
    <p:restoredTop sz="98175" autoAdjust="0"/>
  </p:normalViewPr>
  <p:slideViewPr>
    <p:cSldViewPr>
      <p:cViewPr>
        <p:scale>
          <a:sx n="67" d="100"/>
          <a:sy n="67" d="100"/>
        </p:scale>
        <p:origin x="-71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90" y="-90"/>
      </p:cViewPr>
      <p:guideLst>
        <p:guide orient="horz" pos="3093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5B84D7-73A1-4442-8261-E7E955599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40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zh-CN" altLang="en-US" sz="1200"/>
              <a:t>清华大学</a:t>
            </a:r>
            <a:r>
              <a:rPr kumimoji="1" lang="en-US" altLang="zh-CN" sz="1200"/>
              <a:t>《</a:t>
            </a:r>
            <a:r>
              <a:rPr kumimoji="1" lang="zh-CN" altLang="en-US" sz="1200"/>
              <a:t>计算机文化基础</a:t>
            </a:r>
            <a:r>
              <a:rPr kumimoji="1" lang="en-US" altLang="zh-CN" sz="1200"/>
              <a:t>》</a:t>
            </a:r>
            <a:r>
              <a:rPr kumimoji="1" lang="zh-CN" altLang="en-US" sz="1200"/>
              <a:t>电子教案</a:t>
            </a:r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/>
            <a:r>
              <a:rPr kumimoji="1" lang="en-US" altLang="zh-CN" sz="1200"/>
              <a:t>2003</a:t>
            </a:r>
            <a:r>
              <a:rPr kumimoji="1" lang="zh-CN" altLang="en-US" sz="1200"/>
              <a:t>年</a:t>
            </a:r>
            <a:r>
              <a:rPr kumimoji="1" lang="en-US" altLang="zh-CN" sz="1200"/>
              <a:t>3</a:t>
            </a:r>
            <a:r>
              <a:rPr kumimoji="1" lang="zh-CN" altLang="en-US" sz="1200"/>
              <a:t>月</a:t>
            </a: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/>
          <a:p>
            <a:pPr algn="ctr"/>
            <a:fld id="{5F813244-612D-442C-AF6F-23273EAA7D6C}" type="slidenum">
              <a:rPr kumimoji="1" lang="en-US" altLang="zh-CN" sz="1200"/>
              <a:pPr algn="ctr"/>
              <a:t>‹#›</a:t>
            </a:fld>
            <a:r>
              <a:rPr kumimoji="1" lang="en-US" altLang="zh-CN" sz="1200"/>
              <a:t> </a:t>
            </a:r>
            <a:r>
              <a:rPr kumimoji="1" lang="zh-CN" altLang="en-US" sz="120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78189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5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0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1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5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107950" y="64008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位图图像" r:id="rId3" imgW="685714" imgH="676369" progId="Paint.Picture">
                  <p:embed/>
                </p:oleObj>
              </mc:Choice>
              <mc:Fallback>
                <p:oleObj name="位图图像" r:id="rId3" imgW="685714" imgH="6763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4008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8572500" y="644525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E2F523F3-C0F0-41F8-B31C-1CCF89E67530}" type="slidenum">
              <a:rPr lang="zh-CN" altLang="en-US" sz="1800" smtClean="0"/>
              <a:pPr eaLnBrk="1" hangingPunct="1">
                <a:defRPr/>
              </a:pPr>
              <a:t>‹#›</a:t>
            </a:fld>
            <a:endParaRPr lang="zh-CN" altLang="en-US" sz="1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923" y="260350"/>
            <a:ext cx="8229600" cy="7953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A9A3A-62B2-4032-AE20-877DB52A2E91}" type="datetime12">
              <a:rPr lang="zh-CN" altLang="en-US"/>
              <a:pPr>
                <a:defRPr/>
              </a:pPr>
              <a:t>下午3时14分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8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750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1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9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72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058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961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5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7" name="Object 29"/>
          <p:cNvGraphicFramePr>
            <a:graphicFrameLocks noChangeAspect="1"/>
          </p:cNvGraphicFramePr>
          <p:nvPr/>
        </p:nvGraphicFramePr>
        <p:xfrm>
          <a:off x="107950" y="64008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位图图像" r:id="rId16" imgW="685714" imgH="676369" progId="Paint.Picture">
                  <p:embed/>
                </p:oleObj>
              </mc:Choice>
              <mc:Fallback>
                <p:oleObj name="位图图像" r:id="rId16" imgW="685714" imgH="676369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4008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4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信纸"/>
          <p:cNvSpPr>
            <a:spLocks noGrp="1" noChangeArrowheads="1"/>
          </p:cNvSpPr>
          <p:nvPr>
            <p:ph type="title" idx="4294967295"/>
          </p:nvPr>
        </p:nvSpPr>
        <p:spPr>
          <a:xfrm>
            <a:off x="1564923" y="3734255"/>
            <a:ext cx="3672407" cy="2777756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/>
          <a:p>
            <a:pPr eaLnBrk="1" hangingPunct="1">
              <a:lnSpc>
                <a:spcPts val="3500"/>
              </a:lnSpc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本章算法：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）排序算法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800" dirty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字符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数组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）插入算法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800" dirty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删除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算法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800" dirty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>查找算法</a:t>
            </a:r>
            <a:r>
              <a:rPr lang="en-US" altLang="zh-CN" sz="2800" dirty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800" dirty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2800" dirty="0" smtClean="0">
                <a:solidFill>
                  <a:srgbClr val="FFFF00"/>
                </a:solidFill>
                <a:effectLst/>
                <a:latin typeface="幼圆" pitchFamily="49" charset="-122"/>
                <a:ea typeface="幼圆" pitchFamily="49" charset="-122"/>
              </a:rPr>
            </a:br>
            <a:endParaRPr lang="zh-CN" altLang="en-US" sz="2800" dirty="0">
              <a:solidFill>
                <a:srgbClr val="FFFF00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484784"/>
            <a:ext cx="558011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 descr="信纸"/>
          <p:cNvSpPr txBox="1">
            <a:spLocks noChangeArrowheads="1"/>
          </p:cNvSpPr>
          <p:nvPr/>
        </p:nvSpPr>
        <p:spPr>
          <a:xfrm>
            <a:off x="611560" y="481096"/>
            <a:ext cx="5184576" cy="792088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36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章  数组</a:t>
            </a:r>
            <a:endParaRPr lang="zh-CN" altLang="en-US" sz="360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 descr="信纸"/>
          <p:cNvSpPr txBox="1">
            <a:spLocks noChangeArrowheads="1"/>
          </p:cNvSpPr>
          <p:nvPr/>
        </p:nvSpPr>
        <p:spPr>
          <a:xfrm>
            <a:off x="1619672" y="1700808"/>
            <a:ext cx="4320480" cy="2016224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6.1 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数组基本知识</a:t>
            </a:r>
            <a:b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6.2 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b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6.3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字符数组应用</a:t>
            </a:r>
            <a:endParaRPr lang="zh-CN" altLang="en-US" sz="280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9512" y="1052736"/>
            <a:ext cx="4844468" cy="4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6-2]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引用二维数组的元素。</a:t>
            </a:r>
            <a:endParaRPr lang="en-US" altLang="zh-CN" sz="2400" b="1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628800"/>
            <a:ext cx="8496944" cy="484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#include  &lt;</a:t>
            </a:r>
            <a:r>
              <a:rPr lang="en-US" altLang="zh-CN" sz="2400" dirty="0" err="1">
                <a:solidFill>
                  <a:schemeClr val="tx1"/>
                </a:solidFill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&gt;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()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{    </a:t>
            </a:r>
            <a:r>
              <a:rPr lang="en-US" altLang="zh-CN" sz="2400" dirty="0" err="1">
                <a:solidFill>
                  <a:schemeClr val="tx1"/>
                </a:solidFill>
                <a:cs typeface="Arial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  i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,  j,  y[10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][10];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      for(i=0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;   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i&lt;10;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i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++)             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    //</a:t>
            </a: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二维数组赋值</a:t>
            </a:r>
            <a:endParaRPr lang="zh-CN" altLang="en-US" sz="2400" dirty="0">
              <a:solidFill>
                <a:schemeClr val="tx1"/>
              </a:solidFill>
              <a:cs typeface="Arial" pitchFamily="34" charset="0"/>
            </a:endParaRP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cs typeface="Arial" pitchFamily="34" charset="0"/>
              </a:rPr>
              <a:t>	   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for(j=0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;   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j&lt;10;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j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++)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	         y[i][j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]=rand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()%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100+100;   //</a:t>
            </a: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生产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200</a:t>
            </a: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内的随机数</a:t>
            </a:r>
            <a:endParaRPr lang="en-US" altLang="zh-CN" sz="2400" dirty="0">
              <a:solidFill>
                <a:schemeClr val="tx1"/>
              </a:solidFill>
              <a:cs typeface="Arial" pitchFamily="34" charset="0"/>
            </a:endParaRP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      for(i=0;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i&lt;10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;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i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++)            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   //</a:t>
            </a: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输出二维数组</a:t>
            </a:r>
            <a:endParaRPr lang="zh-CN" altLang="en-US" sz="2400" dirty="0">
              <a:solidFill>
                <a:schemeClr val="tx1"/>
              </a:solidFill>
              <a:cs typeface="Arial" pitchFamily="34" charset="0"/>
            </a:endParaRP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cs typeface="Arial" pitchFamily="34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{    for(j=0;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j&lt;10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;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j++)            </a:t>
            </a:r>
            <a:r>
              <a:rPr lang="en-US" altLang="zh-CN" sz="2400" b="1" dirty="0" smtClean="0">
                <a:solidFill>
                  <a:srgbClr val="C00000"/>
                </a:solidFill>
                <a:cs typeface="Arial" pitchFamily="34" charset="0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cs typeface="Arial" pitchFamily="34" charset="0"/>
              </a:rPr>
              <a:t>修改为</a:t>
            </a:r>
            <a:r>
              <a:rPr lang="en-US" altLang="zh-CN" sz="2400" b="1" dirty="0" smtClean="0">
                <a:solidFill>
                  <a:srgbClr val="C00000"/>
                </a:solidFill>
                <a:cs typeface="Arial" pitchFamily="34" charset="0"/>
              </a:rPr>
              <a:t>j&lt;i</a:t>
            </a:r>
            <a:r>
              <a:rPr lang="zh-CN" altLang="en-US" sz="2400" b="1" dirty="0" smtClean="0">
                <a:solidFill>
                  <a:srgbClr val="C00000"/>
                </a:solidFill>
                <a:cs typeface="Arial" pitchFamily="34" charset="0"/>
              </a:rPr>
              <a:t>，输出结果？</a:t>
            </a:r>
            <a:endParaRPr lang="en-US" altLang="zh-CN" sz="2400" b="1" dirty="0">
              <a:solidFill>
                <a:srgbClr val="C00000"/>
              </a:solidFill>
              <a:cs typeface="Arial" pitchFamily="34" charset="0"/>
            </a:endParaRP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	         </a:t>
            </a:r>
            <a:r>
              <a:rPr lang="en-US" altLang="zh-CN" sz="2400" dirty="0" err="1">
                <a:solidFill>
                  <a:schemeClr val="tx1"/>
                </a:solidFill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("%5d", y[i][j]);  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            </a:t>
            </a:r>
            <a:r>
              <a:rPr lang="en-US" altLang="zh-CN" sz="2400" dirty="0" err="1">
                <a:solidFill>
                  <a:schemeClr val="tx1"/>
                </a:solidFill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("\n"); 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 //</a:t>
            </a: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换行</a:t>
            </a:r>
            <a:endParaRPr lang="en-US" altLang="zh-CN" sz="2400" dirty="0">
              <a:solidFill>
                <a:schemeClr val="tx1"/>
              </a:solidFill>
              <a:cs typeface="Arial" pitchFamily="34" charset="0"/>
            </a:endParaRP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      }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} </a:t>
            </a:r>
            <a:endParaRPr lang="en-US" altLang="zh-CN" sz="24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9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0731" y="908720"/>
            <a:ext cx="3816424" cy="517524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四、数组的初值</a:t>
            </a:r>
            <a:endParaRPr lang="zh-CN" altLang="en-US" sz="2400" b="1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166" y="2916683"/>
            <a:ext cx="727280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2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 smtClean="0"/>
              <a:t>一维数组全部</a:t>
            </a:r>
            <a:r>
              <a:rPr lang="zh-CN" altLang="en-US" sz="2400" b="1" dirty="0"/>
              <a:t>赋值：</a:t>
            </a:r>
            <a:endParaRPr lang="en-US" altLang="zh-CN" sz="2400" b="1" dirty="0"/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/>
              <a:t>      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 x[5]={ 11, 12, 13, 14, 15}; </a:t>
            </a:r>
            <a:endParaRPr lang="en-US" altLang="zh-CN" sz="2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148764" y="5818817"/>
            <a:ext cx="626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ts val="300"/>
              </a:spcBef>
              <a:defRPr/>
            </a:pPr>
            <a:r>
              <a:rPr kumimoji="1" lang="zh-CN" altLang="en-US" sz="2400" b="1" kern="0" dirty="0" smtClean="0">
                <a:solidFill>
                  <a:srgbClr val="C00000"/>
                </a:solidFill>
                <a:latin typeface="Times New Roman"/>
                <a:ea typeface="宋体"/>
              </a:rPr>
              <a:t>只要部分</a:t>
            </a:r>
            <a:r>
              <a:rPr kumimoji="1" lang="zh-CN" altLang="en-US" sz="2400" b="1" kern="0" dirty="0">
                <a:solidFill>
                  <a:srgbClr val="C00000"/>
                </a:solidFill>
                <a:latin typeface="Times New Roman"/>
                <a:ea typeface="宋体"/>
              </a:rPr>
              <a:t>元素初始化，其余元素取值均为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Times New Roman"/>
                <a:ea typeface="宋体"/>
              </a:rPr>
              <a:t>0</a:t>
            </a:r>
            <a:r>
              <a:rPr kumimoji="1" lang="zh-CN" altLang="en-US" sz="2400" b="1" kern="0" dirty="0">
                <a:solidFill>
                  <a:srgbClr val="C00000"/>
                </a:solidFill>
                <a:latin typeface="Times New Roman"/>
                <a:ea typeface="宋体"/>
              </a:rPr>
              <a:t>。</a:t>
            </a:r>
            <a:endParaRPr kumimoji="1" lang="en-US" altLang="zh-CN" sz="2400" b="1" kern="0" dirty="0">
              <a:solidFill>
                <a:srgbClr val="C00000"/>
              </a:solidFill>
              <a:latin typeface="Times New Roman"/>
              <a:ea typeface="宋体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9935" y="1700808"/>
            <a:ext cx="8455881" cy="936104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    数组的初值就是在定义数组时给元素赋值（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初始化）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，只定义数组，而不初始化数组元素，元素取值不确定。</a:t>
            </a:r>
          </a:p>
        </p:txBody>
      </p:sp>
      <p:sp>
        <p:nvSpPr>
          <p:cNvPr id="8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0503" y="4149080"/>
            <a:ext cx="824531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2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kumimoji="1" lang="zh-CN" altLang="en-US" sz="2400" b="1" dirty="0" smtClean="0">
                <a:latin typeface="Arial" pitchFamily="34" charset="0"/>
                <a:cs typeface="Arial" pitchFamily="34" charset="0"/>
              </a:rPr>
              <a:t>一</a:t>
            </a:r>
            <a:r>
              <a:rPr kumimoji="1" lang="zh-CN" altLang="en-US" sz="2400" b="1" dirty="0">
                <a:latin typeface="Arial" pitchFamily="34" charset="0"/>
                <a:cs typeface="Arial" pitchFamily="34" charset="0"/>
              </a:rPr>
              <a:t>维数组部分赋值：</a:t>
            </a:r>
            <a:endParaRPr kumimoji="1" lang="en-US" altLang="zh-CN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kumimoji="1" lang="en-US" altLang="zh-CN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  x[5]={8</a:t>
            </a:r>
            <a:r>
              <a:rPr kumimoji="1" lang="en-US" altLang="zh-CN" sz="2400" b="1" dirty="0" smtClean="0">
                <a:latin typeface="Arial" pitchFamily="34" charset="0"/>
                <a:cs typeface="Arial" pitchFamily="34" charset="0"/>
              </a:rPr>
              <a:t>};            //</a:t>
            </a:r>
            <a:r>
              <a:rPr kumimoji="1" lang="zh-CN" altLang="en-US" sz="2400" b="1" dirty="0">
                <a:latin typeface="Arial" pitchFamily="34" charset="0"/>
                <a:cs typeface="Arial" pitchFamily="34" charset="0"/>
              </a:rPr>
              <a:t>第一个元素赋值，其余元素为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0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kumimoji="1" lang="en-US" altLang="zh-CN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kumimoji="1" lang="en-US" altLang="zh-CN" sz="2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kumimoji="1" lang="en-US" altLang="zh-CN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x[5]={</a:t>
            </a:r>
            <a:r>
              <a:rPr kumimoji="1" lang="en-US" altLang="zh-CN" sz="2400" b="1" dirty="0" smtClean="0">
                <a:latin typeface="Arial" pitchFamily="34" charset="0"/>
                <a:cs typeface="Arial" pitchFamily="34" charset="0"/>
              </a:rPr>
              <a:t>0,0,12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}; </a:t>
            </a:r>
            <a:r>
              <a:rPr kumimoji="1" lang="en-US" altLang="zh-CN" sz="2400" b="1" dirty="0" smtClean="0">
                <a:latin typeface="Arial" pitchFamily="34" charset="0"/>
                <a:cs typeface="Arial" pitchFamily="34" charset="0"/>
              </a:rPr>
              <a:t>   //</a:t>
            </a:r>
            <a:r>
              <a:rPr kumimoji="1" lang="zh-CN" altLang="en-US" sz="2400" b="1" dirty="0" smtClean="0">
                <a:latin typeface="Arial" pitchFamily="34" charset="0"/>
                <a:cs typeface="Arial" pitchFamily="34" charset="0"/>
              </a:rPr>
              <a:t>第三个</a:t>
            </a:r>
            <a:r>
              <a:rPr kumimoji="1" lang="zh-CN" altLang="en-US" sz="2400" b="1" dirty="0">
                <a:latin typeface="Arial" pitchFamily="34" charset="0"/>
                <a:cs typeface="Arial" pitchFamily="34" charset="0"/>
              </a:rPr>
              <a:t>元素赋值，其余元素为</a:t>
            </a:r>
            <a:r>
              <a:rPr kumimoji="1" lang="en-US" altLang="zh-CN" sz="2400" b="1" dirty="0">
                <a:latin typeface="Arial" pitchFamily="34" charset="0"/>
                <a:cs typeface="Arial" pitchFamily="34" charset="0"/>
              </a:rPr>
              <a:t>0</a:t>
            </a:r>
            <a:endParaRPr kumimoji="1" lang="zh-CN" altLang="en-US" sz="2400" b="1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536" y="980728"/>
            <a:ext cx="6048672" cy="576064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6-3]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数组的初始化。</a:t>
            </a:r>
            <a:endParaRPr lang="en-US" altLang="zh-CN" sz="2400" b="1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556792"/>
            <a:ext cx="7992888" cy="4896544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#include  &lt;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i, x[10], y[10]={0, 50};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for(i=0;  i&lt;10;  i++)       </a:t>
            </a:r>
            <a:r>
              <a:rPr lang="en-US" altLang="zh-CN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Arial" pitchFamily="34" charset="0"/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Arial" pitchFamily="34" charset="0"/>
              </a:rPr>
              <a:t>没有初始化，取值不确定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("%5d\n", x[i]);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for(i=0;  i&lt;10;  i++)               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("%4d",y[i]);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("\n");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} 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54" y="981485"/>
            <a:ext cx="8647734" cy="2735547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二维数组全部赋值：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y[3][3]={{1,1,1},  {2,2,2},  {3,3,3}}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y[3][3]={  1,1,1,     2,2,2,     3,3,3  }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 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y[ ][3]</a:t>
            </a:r>
            <a:r>
              <a:rPr lang="en-US" altLang="zh-CN" sz="2400" b="1" dirty="0">
                <a:solidFill>
                  <a:schemeClr val="tx1"/>
                </a:solidFill>
              </a:rPr>
              <a:t>={{1,1,1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},   {2,2,2},  {3,3,3}}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       可以省略第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维长度，但必须指定第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维长度。按行存放数组元素，自动计算第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维长度。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3789040"/>
            <a:ext cx="864096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二维数组部分赋值：</a:t>
            </a: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500"/>
              </a:lnSpc>
            </a:pP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 y[3][3]={15</a:t>
            </a:r>
            <a:r>
              <a:rPr kumimoji="1" lang="en-US" altLang="zh-CN" sz="2400" b="1" dirty="0" smtClean="0"/>
              <a:t>};             //</a:t>
            </a:r>
            <a:r>
              <a:rPr kumimoji="1" lang="en-US" altLang="zh-CN" sz="2400" b="1" dirty="0"/>
              <a:t>y[0][0] </a:t>
            </a:r>
            <a:r>
              <a:rPr kumimoji="1" lang="zh-CN" altLang="en-US" sz="2400" b="1" dirty="0"/>
              <a:t>赋值，其余元素为</a:t>
            </a:r>
            <a:r>
              <a:rPr kumimoji="1" lang="en-US" altLang="zh-CN" sz="2400" b="1" dirty="0"/>
              <a:t>0                    </a:t>
            </a:r>
          </a:p>
          <a:p>
            <a:pPr>
              <a:lnSpc>
                <a:spcPts val="3500"/>
              </a:lnSpc>
            </a:pP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 y[3][3]={ </a:t>
            </a:r>
            <a:r>
              <a:rPr kumimoji="1" lang="en-US" altLang="zh-CN" sz="2400" b="1" dirty="0" smtClean="0"/>
              <a:t>1,1,1};        </a:t>
            </a:r>
            <a:r>
              <a:rPr kumimoji="1" lang="en-US" altLang="zh-CN" sz="2400" b="1" dirty="0"/>
              <a:t>//</a:t>
            </a:r>
            <a:r>
              <a:rPr kumimoji="1" lang="zh-CN" altLang="en-US" sz="2400" b="1" dirty="0"/>
              <a:t>第一行赋值，其余元素为</a:t>
            </a:r>
            <a:r>
              <a:rPr kumimoji="1" lang="en-US" altLang="zh-CN" sz="2400" b="1" dirty="0"/>
              <a:t>0 </a:t>
            </a:r>
          </a:p>
          <a:p>
            <a:pPr>
              <a:lnSpc>
                <a:spcPts val="3500"/>
              </a:lnSpc>
            </a:pP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 y[3][3]={{0},{0},{3,3,3</a:t>
            </a:r>
            <a:r>
              <a:rPr kumimoji="1" lang="en-US" altLang="zh-CN" sz="2400" b="1" dirty="0" smtClean="0"/>
              <a:t>}};       //</a:t>
            </a:r>
            <a:r>
              <a:rPr kumimoji="1" lang="zh-CN" altLang="en-US" sz="2400" b="1" dirty="0" smtClean="0"/>
              <a:t>第三行</a:t>
            </a:r>
            <a:r>
              <a:rPr kumimoji="1" lang="zh-CN" altLang="en-US" sz="2400" b="1" dirty="0"/>
              <a:t>赋值，其余元素为</a:t>
            </a:r>
            <a:r>
              <a:rPr kumimoji="1" lang="en-US" altLang="zh-CN" sz="2400" b="1" dirty="0"/>
              <a:t>0 </a:t>
            </a:r>
          </a:p>
          <a:p>
            <a:pPr>
              <a:lnSpc>
                <a:spcPts val="3500"/>
              </a:lnSpc>
            </a:pP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 y[3][3]={{1},{2},{3</a:t>
            </a:r>
            <a:r>
              <a:rPr kumimoji="1" lang="en-US" altLang="zh-CN" sz="2400" b="1" dirty="0" smtClean="0"/>
              <a:t>}};             //</a:t>
            </a:r>
            <a:r>
              <a:rPr kumimoji="1" lang="zh-CN" altLang="en-US" sz="2400" b="1" dirty="0"/>
              <a:t>第一列赋值，其余元素为</a:t>
            </a:r>
            <a:r>
              <a:rPr kumimoji="1" lang="en-US" altLang="zh-CN" sz="2400" b="1" dirty="0"/>
              <a:t>0 </a:t>
            </a:r>
          </a:p>
          <a:p>
            <a:pPr>
              <a:lnSpc>
                <a:spcPts val="3500"/>
              </a:lnSpc>
            </a:pP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 err="1" smtClean="0"/>
              <a:t>int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/>
              <a:t>y[3][3]={{0,1}, {0,2}, {0,3</a:t>
            </a:r>
            <a:r>
              <a:rPr kumimoji="1" lang="en-US" altLang="zh-CN" sz="2400" b="1" dirty="0" smtClean="0"/>
              <a:t>}};  //</a:t>
            </a:r>
            <a:r>
              <a:rPr kumimoji="1" lang="zh-CN" altLang="en-US" sz="2400" b="1" dirty="0"/>
              <a:t>第二列赋值，其余元素为</a:t>
            </a:r>
            <a:r>
              <a:rPr kumimoji="1" lang="en-US" altLang="zh-CN" sz="2400" b="1" dirty="0"/>
              <a:t>0 </a:t>
            </a:r>
            <a:endParaRPr kumimoji="1" lang="zh-CN" altLang="en-US" sz="2400" b="1" dirty="0">
              <a:solidFill>
                <a:srgbClr val="4D4D4D"/>
              </a:solidFill>
            </a:endParaRPr>
          </a:p>
        </p:txBody>
      </p:sp>
      <p:sp>
        <p:nvSpPr>
          <p:cNvPr id="7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6432" y="1390543"/>
            <a:ext cx="8626048" cy="5301208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{  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i,  j,  z[5][5]={ {1}, {0,2}, {0,0,3}, {0,0,0,4}, {0,0,0,0,5} }; 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for(i=0;  i&lt;5;  i++)           //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输出查看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{  for(j=0;  j&lt;5;  j++)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	  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("%3d",z[i][j]); //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仅对角线元素赋值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其余为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0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("\n");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("\n\n");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for(i=0;  i&lt;5;  i++) 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  for(j=0;  j&lt;5;  j++)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	  </a:t>
            </a:r>
            <a:r>
              <a:rPr lang="en-US" altLang="zh-CN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if(i==j)   </a:t>
            </a:r>
            <a:r>
              <a:rPr lang="en-US" altLang="zh-CN" sz="24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("%3d",z[i][j]); 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只输出对角线元素！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("\n");</a:t>
            </a: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987" y="891870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[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6-4]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初始化数组元素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556792"/>
            <a:ext cx="5580112" cy="0"/>
          </a:xfrm>
          <a:prstGeom prst="line">
            <a:avLst/>
          </a:prstGeom>
          <a:ln w="762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 descr="信纸"/>
          <p:cNvSpPr txBox="1">
            <a:spLocks noChangeArrowheads="1"/>
          </p:cNvSpPr>
          <p:nvPr/>
        </p:nvSpPr>
        <p:spPr>
          <a:xfrm>
            <a:off x="395536" y="635578"/>
            <a:ext cx="5184576" cy="792088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6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</a:p>
        </p:txBody>
      </p:sp>
      <p:sp>
        <p:nvSpPr>
          <p:cNvPr id="5" name="Rectangle 2" descr="信纸"/>
          <p:cNvSpPr txBox="1">
            <a:spLocks noChangeArrowheads="1"/>
          </p:cNvSpPr>
          <p:nvPr/>
        </p:nvSpPr>
        <p:spPr>
          <a:xfrm>
            <a:off x="1403648" y="1696862"/>
            <a:ext cx="5184576" cy="4891586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defRPr/>
            </a:pP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6-05  </a:t>
            </a: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逆序输出</a:t>
            </a:r>
            <a:endParaRPr lang="en-US" altLang="zh-CN" sz="2800" b="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6-06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6-07</a:t>
            </a: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6-08</a:t>
            </a: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6-09</a:t>
            </a: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 b="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8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6982" y="1579784"/>
            <a:ext cx="8664765" cy="5161584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#define  N   10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main()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{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x[N], </a:t>
            </a:r>
            <a:r>
              <a:rPr lang="en-US" altLang="zh-CN" sz="2400" dirty="0" smtClean="0">
                <a:solidFill>
                  <a:schemeClr val="tx1"/>
                </a:solidFill>
              </a:rPr>
              <a:t> i</a:t>
            </a:r>
            <a:r>
              <a:rPr lang="en-US" altLang="zh-CN" sz="2400" dirty="0">
                <a:solidFill>
                  <a:schemeClr val="tx1"/>
                </a:solidFill>
              </a:rPr>
              <a:t>;     //N</a:t>
            </a:r>
            <a:r>
              <a:rPr lang="zh-CN" altLang="en-US" sz="2400" dirty="0">
                <a:solidFill>
                  <a:schemeClr val="tx1"/>
                </a:solidFill>
              </a:rPr>
              <a:t>为符号常量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for(i=0;  i&lt;N ;  i++) 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     x[i]=i+11;    //</a:t>
            </a:r>
            <a:r>
              <a:rPr lang="zh-CN" altLang="en-US" sz="2400" dirty="0">
                <a:solidFill>
                  <a:schemeClr val="tx1"/>
                </a:solidFill>
              </a:rPr>
              <a:t>超出下标范围，可能导致系统崩溃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zh-CN" altLang="en-US" sz="2400" dirty="0">
                <a:solidFill>
                  <a:schemeClr val="tx1"/>
                </a:solidFill>
              </a:rPr>
              <a:t>正序输出：</a:t>
            </a:r>
            <a:r>
              <a:rPr lang="en-US" altLang="zh-CN" sz="2400" dirty="0">
                <a:solidFill>
                  <a:schemeClr val="tx1"/>
                </a:solidFill>
              </a:rPr>
              <a:t>\n"); 	   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for(i=0;  i&lt;N;  i++)       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("%5d</a:t>
            </a:r>
            <a:r>
              <a:rPr lang="en-US" altLang="zh-CN" sz="2400" dirty="0" smtClean="0">
                <a:solidFill>
                  <a:schemeClr val="tx1"/>
                </a:solidFill>
              </a:rPr>
              <a:t>",  x[i</a:t>
            </a:r>
            <a:r>
              <a:rPr lang="en-US" altLang="zh-CN" sz="2400" dirty="0">
                <a:solidFill>
                  <a:schemeClr val="tx1"/>
                </a:solidFill>
              </a:rPr>
              <a:t>]);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("\n\n</a:t>
            </a:r>
            <a:r>
              <a:rPr lang="zh-CN" altLang="en-US" sz="2400" dirty="0">
                <a:solidFill>
                  <a:schemeClr val="tx1"/>
                </a:solidFill>
              </a:rPr>
              <a:t>逆序输出：</a:t>
            </a:r>
            <a:r>
              <a:rPr lang="en-US" altLang="zh-CN" sz="2400" dirty="0">
                <a:solidFill>
                  <a:schemeClr val="tx1"/>
                </a:solidFill>
              </a:rPr>
              <a:t>\n"); 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for(i=N-1;  i&gt;=0;  i--)     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("%5d</a:t>
            </a:r>
            <a:r>
              <a:rPr lang="en-US" altLang="zh-CN" sz="2400" dirty="0" smtClean="0">
                <a:solidFill>
                  <a:schemeClr val="tx1"/>
                </a:solidFill>
              </a:rPr>
              <a:t>",  x[i</a:t>
            </a:r>
            <a:r>
              <a:rPr lang="en-US" altLang="zh-CN" sz="2400" dirty="0">
                <a:solidFill>
                  <a:schemeClr val="tx1"/>
                </a:solidFill>
              </a:rPr>
              <a:t>]);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("\n\n");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 </a:t>
            </a:r>
            <a:endParaRPr lang="zh-CN" altLang="en-US" sz="2400" dirty="0" smtClean="0"/>
          </a:p>
        </p:txBody>
      </p:sp>
      <p:sp>
        <p:nvSpPr>
          <p:cNvPr id="14339" name="Rectangle 3" descr="信纸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/>
          <a:p>
            <a:pPr marL="179388" algn="ctr" eaLnBrk="1" hangingPunct="1"/>
            <a:r>
              <a:rPr lang="en-US" altLang="zh-CN" sz="32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963653"/>
            <a:ext cx="869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6-5]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一维数组。</a:t>
            </a:r>
            <a:r>
              <a:rPr lang="zh-CN" altLang="en-US" sz="2400" b="1" dirty="0">
                <a:latin typeface="宋体" pitchFamily="2" charset="-122"/>
              </a:rPr>
              <a:t>逐个元素赋值，</a:t>
            </a:r>
            <a:r>
              <a:rPr lang="zh-CN" altLang="en-US" sz="2400" b="1" dirty="0" smtClean="0">
                <a:latin typeface="宋体" pitchFamily="2" charset="-122"/>
              </a:rPr>
              <a:t>正序和逆序输出数组元素。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99778" y="2895286"/>
            <a:ext cx="8173024" cy="3843808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chemeClr val="tx1"/>
                </a:solidFill>
              </a:rPr>
              <a:t>#include </a:t>
            </a:r>
            <a:r>
              <a:rPr lang="nn-NO" altLang="zh-CN" sz="2400" dirty="0" smtClean="0">
                <a:solidFill>
                  <a:schemeClr val="tx1"/>
                </a:solidFill>
              </a:rPr>
              <a:t>  &lt;</a:t>
            </a:r>
            <a:r>
              <a:rPr lang="nn-NO" altLang="zh-CN" sz="2400" dirty="0">
                <a:solidFill>
                  <a:schemeClr val="tx1"/>
                </a:solidFill>
              </a:rPr>
              <a:t>stdio.h&gt;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chemeClr val="tx1"/>
                </a:solidFill>
              </a:rPr>
              <a:t>#define   </a:t>
            </a:r>
            <a:r>
              <a:rPr lang="nn-NO" altLang="zh-CN" sz="2400" dirty="0" smtClean="0">
                <a:solidFill>
                  <a:schemeClr val="tx1"/>
                </a:solidFill>
              </a:rPr>
              <a:t>  N     10</a:t>
            </a:r>
            <a:endParaRPr lang="nn-NO" altLang="zh-CN" sz="2400" dirty="0">
              <a:solidFill>
                <a:schemeClr val="tx1"/>
              </a:solidFill>
            </a:endParaRP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chemeClr val="tx1"/>
                </a:solidFill>
              </a:rPr>
              <a:t>main()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chemeClr val="tx1"/>
                </a:solidFill>
              </a:rPr>
              <a:t>{  </a:t>
            </a:r>
            <a:r>
              <a:rPr lang="nn-NO" altLang="zh-CN" sz="2400" dirty="0" smtClean="0">
                <a:solidFill>
                  <a:schemeClr val="tx1"/>
                </a:solidFill>
              </a:rPr>
              <a:t> int  </a:t>
            </a:r>
            <a:r>
              <a:rPr lang="nn-NO" altLang="zh-CN" sz="2400" dirty="0">
                <a:solidFill>
                  <a:schemeClr val="tx1"/>
                </a:solidFill>
              </a:rPr>
              <a:t>i,  t,  x[N]={10,11,12,13,14,15,16,17,18,19};  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rgbClr val="C00000"/>
                </a:solidFill>
              </a:rPr>
              <a:t>    </a:t>
            </a:r>
            <a:r>
              <a:rPr lang="nn-NO" altLang="zh-CN" sz="2400" dirty="0" smtClean="0">
                <a:solidFill>
                  <a:srgbClr val="C00000"/>
                </a:solidFill>
              </a:rPr>
              <a:t> for( i=0</a:t>
            </a:r>
            <a:r>
              <a:rPr lang="nn-NO" altLang="zh-CN" sz="2400" dirty="0">
                <a:solidFill>
                  <a:srgbClr val="C00000"/>
                </a:solidFill>
              </a:rPr>
              <a:t>;   </a:t>
            </a:r>
            <a:r>
              <a:rPr lang="nn-NO" altLang="zh-CN" sz="2400" dirty="0" smtClean="0">
                <a:solidFill>
                  <a:srgbClr val="C00000"/>
                </a:solidFill>
              </a:rPr>
              <a:t>i&lt;N/2 </a:t>
            </a:r>
            <a:r>
              <a:rPr lang="nn-NO" altLang="zh-CN" sz="2400" dirty="0">
                <a:solidFill>
                  <a:srgbClr val="C00000"/>
                </a:solidFill>
              </a:rPr>
              <a:t>;   i</a:t>
            </a:r>
            <a:r>
              <a:rPr lang="nn-NO" altLang="zh-CN" sz="2400" dirty="0" smtClean="0">
                <a:solidFill>
                  <a:srgbClr val="C00000"/>
                </a:solidFill>
              </a:rPr>
              <a:t>++ )</a:t>
            </a:r>
            <a:endParaRPr lang="nn-NO" altLang="zh-CN" sz="2400" dirty="0">
              <a:solidFill>
                <a:srgbClr val="C00000"/>
              </a:solidFill>
            </a:endParaRP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rgbClr val="C00000"/>
                </a:solidFill>
              </a:rPr>
              <a:t>	</a:t>
            </a:r>
            <a:r>
              <a:rPr lang="nn-NO" altLang="zh-CN" sz="2400" dirty="0" smtClean="0">
                <a:solidFill>
                  <a:srgbClr val="C00000"/>
                </a:solidFill>
              </a:rPr>
              <a:t>   {   </a:t>
            </a:r>
            <a:r>
              <a:rPr lang="nn-NO" altLang="zh-CN" sz="2400" dirty="0">
                <a:solidFill>
                  <a:srgbClr val="C00000"/>
                </a:solidFill>
              </a:rPr>
              <a:t>t=x[i]; </a:t>
            </a:r>
            <a:r>
              <a:rPr lang="nn-NO" altLang="zh-CN" sz="2400" dirty="0" smtClean="0">
                <a:solidFill>
                  <a:srgbClr val="C00000"/>
                </a:solidFill>
              </a:rPr>
              <a:t>    </a:t>
            </a:r>
            <a:r>
              <a:rPr lang="nn-NO" altLang="zh-CN" sz="2400" dirty="0">
                <a:solidFill>
                  <a:srgbClr val="C00000"/>
                </a:solidFill>
              </a:rPr>
              <a:t>x[i]=x[N-1-i</a:t>
            </a:r>
            <a:r>
              <a:rPr lang="nn-NO" altLang="zh-CN" sz="2400" dirty="0" smtClean="0">
                <a:solidFill>
                  <a:srgbClr val="C00000"/>
                </a:solidFill>
              </a:rPr>
              <a:t>];    </a:t>
            </a:r>
            <a:r>
              <a:rPr lang="nn-NO" altLang="zh-CN" sz="2400" dirty="0">
                <a:solidFill>
                  <a:srgbClr val="C00000"/>
                </a:solidFill>
              </a:rPr>
              <a:t>x[N-1-i]=t</a:t>
            </a:r>
            <a:r>
              <a:rPr lang="nn-NO" altLang="zh-CN" sz="2400" dirty="0" smtClean="0">
                <a:solidFill>
                  <a:srgbClr val="C00000"/>
                </a:solidFill>
              </a:rPr>
              <a:t>;   }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 smtClean="0">
                <a:solidFill>
                  <a:schemeClr val="tx1"/>
                </a:solidFill>
              </a:rPr>
              <a:t>     for( i=0</a:t>
            </a:r>
            <a:r>
              <a:rPr lang="nn-NO" altLang="zh-CN" sz="2400" dirty="0">
                <a:solidFill>
                  <a:schemeClr val="tx1"/>
                </a:solidFill>
              </a:rPr>
              <a:t>;  i&lt;N;  i</a:t>
            </a:r>
            <a:r>
              <a:rPr lang="nn-NO" altLang="zh-CN" sz="2400" dirty="0" smtClean="0">
                <a:solidFill>
                  <a:schemeClr val="tx1"/>
                </a:solidFill>
              </a:rPr>
              <a:t>++ )</a:t>
            </a:r>
            <a:endParaRPr lang="nn-NO" altLang="zh-CN" sz="2400" dirty="0">
              <a:solidFill>
                <a:schemeClr val="tx1"/>
              </a:solidFill>
            </a:endParaRP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chemeClr val="tx1"/>
                </a:solidFill>
              </a:rPr>
              <a:t>	 </a:t>
            </a:r>
            <a:r>
              <a:rPr lang="nn-NO" altLang="zh-CN" sz="2400" dirty="0" smtClean="0">
                <a:solidFill>
                  <a:schemeClr val="tx1"/>
                </a:solidFill>
              </a:rPr>
              <a:t>  </a:t>
            </a:r>
            <a:r>
              <a:rPr lang="nn-NO" altLang="zh-CN" sz="2400" dirty="0">
                <a:solidFill>
                  <a:schemeClr val="tx1"/>
                </a:solidFill>
              </a:rPr>
              <a:t>printf("%3d</a:t>
            </a:r>
            <a:r>
              <a:rPr lang="nn-NO" altLang="zh-CN" sz="2400" dirty="0" smtClean="0">
                <a:solidFill>
                  <a:schemeClr val="tx1"/>
                </a:solidFill>
              </a:rPr>
              <a:t>", x[i</a:t>
            </a:r>
            <a:r>
              <a:rPr lang="nn-NO" altLang="zh-CN" sz="2400" dirty="0">
                <a:solidFill>
                  <a:schemeClr val="tx1"/>
                </a:solidFill>
              </a:rPr>
              <a:t>]);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chemeClr val="tx1"/>
                </a:solidFill>
              </a:rPr>
              <a:t>    </a:t>
            </a:r>
            <a:r>
              <a:rPr lang="nn-NO" altLang="zh-CN" sz="2400" dirty="0" smtClean="0">
                <a:solidFill>
                  <a:schemeClr val="tx1"/>
                </a:solidFill>
              </a:rPr>
              <a:t> printf</a:t>
            </a:r>
            <a:r>
              <a:rPr lang="nn-NO" altLang="zh-CN" sz="2400" dirty="0">
                <a:solidFill>
                  <a:schemeClr val="tx1"/>
                </a:solidFill>
              </a:rPr>
              <a:t>("\n");</a:t>
            </a:r>
          </a:p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nn-NO" altLang="zh-CN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770" y="873849"/>
            <a:ext cx="776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6-6]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一维数组。</a:t>
            </a:r>
            <a:r>
              <a:rPr lang="zh-CN" altLang="en-US" sz="2400" b="1" dirty="0">
                <a:latin typeface="宋体" pitchFamily="2" charset="-122"/>
              </a:rPr>
              <a:t>逆序存放数组元素，输出查看结果</a:t>
            </a:r>
            <a:r>
              <a:rPr lang="zh-CN" altLang="en-US" sz="2400" b="1" dirty="0" smtClean="0">
                <a:latin typeface="宋体" pitchFamily="2" charset="-122"/>
              </a:rPr>
              <a:t>。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48315"/>
              </p:ext>
            </p:extLst>
          </p:nvPr>
        </p:nvGraphicFramePr>
        <p:xfrm>
          <a:off x="1043610" y="1556792"/>
          <a:ext cx="6912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  <a:gridCol w="691277"/>
                <a:gridCol w="691277"/>
                <a:gridCol w="691277"/>
                <a:gridCol w="691277"/>
                <a:gridCol w="6912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左中括号 3"/>
          <p:cNvSpPr/>
          <p:nvPr/>
        </p:nvSpPr>
        <p:spPr>
          <a:xfrm rot="16200000">
            <a:off x="4111117" y="-777815"/>
            <a:ext cx="720000" cy="6250438"/>
          </a:xfrm>
          <a:prstGeom prst="leftBracket">
            <a:avLst>
              <a:gd name="adj" fmla="val 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 rot="16200000">
            <a:off x="4129148" y="-117854"/>
            <a:ext cx="540000" cy="4824000"/>
          </a:xfrm>
          <a:prstGeom prst="leftBracket">
            <a:avLst>
              <a:gd name="adj" fmla="val 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/>
          <p:cNvSpPr/>
          <p:nvPr/>
        </p:nvSpPr>
        <p:spPr>
          <a:xfrm rot="16200000">
            <a:off x="4248023" y="432895"/>
            <a:ext cx="432000" cy="3600000"/>
          </a:xfrm>
          <a:prstGeom prst="leftBracket">
            <a:avLst>
              <a:gd name="adj" fmla="val 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/>
          <p:cNvSpPr/>
          <p:nvPr/>
        </p:nvSpPr>
        <p:spPr>
          <a:xfrm rot="16200000">
            <a:off x="4316227" y="1091644"/>
            <a:ext cx="324000" cy="2160000"/>
          </a:xfrm>
          <a:prstGeom prst="leftBracket">
            <a:avLst>
              <a:gd name="adj" fmla="val 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 rot="16200000">
            <a:off x="4320023" y="1783057"/>
            <a:ext cx="216000" cy="648000"/>
          </a:xfrm>
          <a:prstGeom prst="leftBracket">
            <a:avLst>
              <a:gd name="adj" fmla="val 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768" y="795401"/>
            <a:ext cx="8930687" cy="864096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 lIns="0" rIns="0"/>
          <a:lstStyle/>
          <a:p>
            <a:pPr marL="179388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6-7]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二维数组。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求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3×4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数组中的最大元素，输出其所在行号和列号。</a:t>
            </a:r>
            <a:endParaRPr lang="zh-CN" altLang="en-US" sz="2000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7976" y="1844824"/>
            <a:ext cx="8638822" cy="4896544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main()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i, j, row,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colum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max;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a[3][4]={{1,2,3,4}, {9,8,7,6},  {-10,10,-5,2}};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max=a[0][0];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for(i=0; i&lt;=2; i++)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for(j=0; j&lt;=3; j++)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   if(a[i][j]&gt;max)  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    {  max=a[i][j];   row=i; 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=j; }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("max=%d row=%d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colum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=%d\n", max, row,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colum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79388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79388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1832" y="1378667"/>
            <a:ext cx="8568640" cy="5301208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#include &lt;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&gt;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main()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{     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i,  j,</a:t>
            </a:r>
            <a:r>
              <a:rPr lang="en-US" altLang="zh-CN" sz="2400" b="1" dirty="0">
                <a:solidFill>
                  <a:schemeClr val="tx1"/>
                </a:solidFill>
              </a:rPr>
              <a:t> y[3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][3],  x[3][3]={ {1,1,1</a:t>
            </a:r>
            <a:r>
              <a:rPr lang="en-US" altLang="zh-CN" sz="2400" b="1" dirty="0">
                <a:solidFill>
                  <a:schemeClr val="tx1"/>
                </a:solidFill>
              </a:rPr>
              <a:t>},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{2,2,2},  {3,3,3} };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for(i=0; i&lt;=2; i++)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	     for(j=0; j&lt;=2; j++)    y[j][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]=x[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][j];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	for(i=0;  i&lt;=2;  i++)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	{  for(j=0;  j&lt;=2;  j++)   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("%5d", y[i][j]);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("\n");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	}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}</a:t>
            </a:r>
            <a:endParaRPr lang="zh-CN" altLang="en-US" sz="2400" b="1" dirty="0" smtClean="0"/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18" y="920509"/>
            <a:ext cx="871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6-8]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二维数组。</a:t>
            </a:r>
            <a:r>
              <a:rPr lang="zh-CN" altLang="en-US" sz="2400" b="1" dirty="0" smtClean="0">
                <a:latin typeface="宋体" pitchFamily="2" charset="-122"/>
              </a:rPr>
              <a:t>行列交换（转置），输出查看。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988840"/>
            <a:ext cx="5580112" cy="0"/>
          </a:xfrm>
          <a:prstGeom prst="line">
            <a:avLst/>
          </a:prstGeom>
          <a:ln w="76200">
            <a:solidFill>
              <a:srgbClr val="66990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 descr="信纸"/>
          <p:cNvSpPr txBox="1">
            <a:spLocks noChangeArrowheads="1"/>
          </p:cNvSpPr>
          <p:nvPr/>
        </p:nvSpPr>
        <p:spPr>
          <a:xfrm>
            <a:off x="597730" y="980728"/>
            <a:ext cx="5184576" cy="792088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6.1 </a:t>
            </a:r>
            <a:r>
              <a:rPr lang="zh-CN" altLang="en-US" sz="36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数组基本知识</a:t>
            </a:r>
            <a:endParaRPr lang="zh-CN" altLang="en-US" sz="360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 descr="信纸"/>
          <p:cNvSpPr txBox="1">
            <a:spLocks noChangeArrowheads="1"/>
          </p:cNvSpPr>
          <p:nvPr/>
        </p:nvSpPr>
        <p:spPr>
          <a:xfrm>
            <a:off x="1898944" y="2405288"/>
            <a:ext cx="3744416" cy="252028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ts val="4500"/>
              </a:lnSpc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一、数组的概念</a:t>
            </a:r>
            <a:b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二、数组的定义</a:t>
            </a:r>
            <a:b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</a:br>
            <a:r>
              <a:rPr lang="en-US" altLang="zh-CN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三、数组的引用</a:t>
            </a:r>
            <a:endParaRPr lang="en-US" altLang="zh-CN" sz="28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4500"/>
              </a:lnSpc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四、数组的初值</a:t>
            </a:r>
            <a:r>
              <a:rPr lang="zh-CN" altLang="en-US" sz="28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80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1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4026" y="1052736"/>
            <a:ext cx="8604448" cy="1008112"/>
          </a:xfrm>
          <a:prstGeom prst="rect">
            <a:avLst/>
          </a:prstGeom>
          <a:ln w="38100"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79388"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6-9]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Fibonacci</a:t>
            </a:r>
            <a:r>
              <a:rPr lang="zh-CN" altLang="en-US" sz="2400" b="1" dirty="0"/>
              <a:t>数列的前</a:t>
            </a:r>
            <a:r>
              <a:rPr lang="en-US" altLang="zh-CN" sz="2400" b="1" dirty="0"/>
              <a:t>40</a:t>
            </a:r>
            <a:r>
              <a:rPr lang="zh-CN" altLang="en-US" sz="2400" b="1" dirty="0" smtClean="0"/>
              <a:t>项。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回顾例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5-8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sz="2400" b="1" dirty="0" smtClean="0"/>
              <a:t> </a:t>
            </a:r>
            <a:endParaRPr lang="en-US" altLang="zh-CN" sz="2400" b="1" dirty="0"/>
          </a:p>
          <a:p>
            <a:pPr marL="107950" indent="0">
              <a:spcBef>
                <a:spcPts val="600"/>
              </a:spcBef>
              <a:buFontTx/>
              <a:buNone/>
            </a:pPr>
            <a:r>
              <a:rPr lang="en-US" altLang="zh-CN" sz="2400" dirty="0"/>
              <a:t>     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 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 5</a:t>
            </a:r>
            <a:r>
              <a:rPr lang="zh-CN" altLang="en-US" sz="2400" dirty="0"/>
              <a:t>，</a:t>
            </a:r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 13</a:t>
            </a:r>
            <a:r>
              <a:rPr lang="zh-CN" altLang="en-US" sz="2400" dirty="0"/>
              <a:t>，</a:t>
            </a:r>
            <a:r>
              <a:rPr lang="en-US" altLang="zh-CN" sz="2400" dirty="0"/>
              <a:t> 21</a:t>
            </a:r>
            <a:r>
              <a:rPr lang="zh-CN" altLang="en-US" sz="2400" dirty="0"/>
              <a:t>，</a:t>
            </a:r>
            <a:r>
              <a:rPr lang="en-US" altLang="zh-CN" sz="2400" dirty="0"/>
              <a:t> 34</a:t>
            </a:r>
            <a:r>
              <a:rPr lang="zh-CN" altLang="en-US" sz="2400" dirty="0"/>
              <a:t>，</a:t>
            </a:r>
            <a:r>
              <a:rPr lang="en-US" altLang="zh-CN" sz="2400" dirty="0"/>
              <a:t> 55</a:t>
            </a:r>
            <a:r>
              <a:rPr lang="zh-CN" altLang="en-US" sz="2400" dirty="0"/>
              <a:t>，</a:t>
            </a:r>
            <a:r>
              <a:rPr lang="en-US" altLang="zh-CN" sz="2400" dirty="0"/>
              <a:t>89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720000" indent="360000">
              <a:spcBef>
                <a:spcPts val="300"/>
              </a:spcBef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400" b="1" dirty="0" smtClean="0"/>
          </a:p>
          <a:p>
            <a:pPr marL="179388">
              <a:buFontTx/>
              <a:buNone/>
              <a:defRPr/>
            </a:pPr>
            <a:r>
              <a:rPr lang="en-US" altLang="zh-CN" sz="2400" b="1" dirty="0" smtClean="0"/>
              <a:t>      </a:t>
            </a:r>
            <a:endParaRPr lang="zh-CN" altLang="en-US" sz="2400" b="1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0145" y="2043736"/>
            <a:ext cx="7488832" cy="453650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 main()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{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f1=1, f2=1, f3, i;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("%10d%10d",  f1,  f2);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     for( i=1;  i&lt;=38;  i++)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     {   f3=f1+f2;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("%10d",f3);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f1=f2;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f2=f3;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     }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("\n");</a:t>
            </a:r>
          </a:p>
          <a:p>
            <a:pPr marL="107950" indent="0">
              <a:spcBef>
                <a:spcPts val="0"/>
              </a:spcBef>
              <a:buFontTx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2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53782" y="836712"/>
            <a:ext cx="8424936" cy="504725"/>
          </a:xfrm>
          <a:prstGeom prst="rect">
            <a:avLst/>
          </a:prstGeom>
          <a:ln w="38100"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79388"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6-9]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用一维数组编写程序，求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Fibonacci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数列前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40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项。</a:t>
            </a:r>
            <a:endParaRPr lang="zh-CN" altLang="en-US" sz="24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61236"/>
              </p:ext>
            </p:extLst>
          </p:nvPr>
        </p:nvGraphicFramePr>
        <p:xfrm>
          <a:off x="570630" y="1487816"/>
          <a:ext cx="8208911" cy="91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623"/>
                <a:gridCol w="532940"/>
                <a:gridCol w="615668"/>
                <a:gridCol w="615668"/>
                <a:gridCol w="615668"/>
                <a:gridCol w="615668"/>
                <a:gridCol w="615668"/>
                <a:gridCol w="615668"/>
                <a:gridCol w="615668"/>
                <a:gridCol w="615668"/>
                <a:gridCol w="615668"/>
                <a:gridCol w="615668"/>
                <a:gridCol w="615668"/>
              </a:tblGrid>
              <a:tr h="38897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下标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…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</a:tr>
              <a:tr h="38897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取值</a:t>
                      </a:r>
                      <a:endParaRPr lang="zh-CN" altLang="en-US" sz="2400" dirty="0"/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05" marB="45705" anchor="ctr"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6033" y="2590169"/>
            <a:ext cx="6912768" cy="4114057"/>
          </a:xfrm>
          <a:prstGeom prst="rect">
            <a:avLst/>
          </a:prstGeom>
          <a:ln w="38100"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main()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{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i, f[40]={1,1</a:t>
            </a:r>
            <a:r>
              <a:rPr lang="en-US" altLang="zh-CN" sz="2400" dirty="0" smtClean="0">
                <a:solidFill>
                  <a:schemeClr val="tx1"/>
                </a:solidFill>
              </a:rPr>
              <a:t>};            //</a:t>
            </a:r>
            <a:r>
              <a:rPr lang="zh-CN" altLang="en-US" sz="2400" dirty="0" smtClean="0">
                <a:solidFill>
                  <a:schemeClr val="tx1"/>
                </a:solidFill>
              </a:rPr>
              <a:t>前面两项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for(i=2;  i&lt;=39;  i++)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	 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f[i]=f[i-2]+f[i-1];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for(i=0;  i&lt;40;  i++)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{    if(i%5==0)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("\n") </a:t>
            </a:r>
            <a:r>
              <a:rPr lang="en-US" altLang="zh-CN" sz="2400" dirty="0" smtClean="0">
                <a:solidFill>
                  <a:schemeClr val="tx1"/>
                </a:solidFill>
              </a:rPr>
              <a:t>;   //</a:t>
            </a:r>
            <a:r>
              <a:rPr lang="zh-CN" altLang="en-US" sz="2400" dirty="0" smtClean="0">
                <a:solidFill>
                  <a:schemeClr val="tx1"/>
                </a:solidFill>
              </a:rPr>
              <a:t>每行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</a:rPr>
              <a:t>个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 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("%15d", f[i]);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}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("\n\n") ;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endParaRPr lang="en-US" altLang="zh-CN" sz="2400" dirty="0" smtClean="0"/>
          </a:p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/>
              <a:t>      </a:t>
            </a:r>
            <a:endParaRPr lang="zh-CN" altLang="en-US" sz="2400" dirty="0" smtClean="0"/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1894" y="980728"/>
            <a:ext cx="8748712" cy="1728192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179388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6-10]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冒泡排序：数组元素升序排列。</a:t>
            </a: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升序排列：数组元素从小到大排列；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marL="179388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降序排列：数组元素从大到小排列。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marL="179388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endParaRPr lang="zh-CN" altLang="en-US" sz="2400" b="1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77949"/>
              </p:ext>
            </p:extLst>
          </p:nvPr>
        </p:nvGraphicFramePr>
        <p:xfrm>
          <a:off x="964412" y="3140968"/>
          <a:ext cx="7203676" cy="1105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472"/>
                <a:gridCol w="870692"/>
                <a:gridCol w="936104"/>
                <a:gridCol w="936104"/>
                <a:gridCol w="864096"/>
                <a:gridCol w="936104"/>
                <a:gridCol w="936104"/>
              </a:tblGrid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数组下标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元素取值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677077" y="4581128"/>
            <a:ext cx="7128792" cy="1296144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  基本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思想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2400" dirty="0" smtClean="0">
                <a:latin typeface="宋体" pitchFamily="2" charset="-122"/>
              </a:rPr>
              <a:t>两两</a:t>
            </a:r>
            <a:r>
              <a:rPr lang="zh-CN" altLang="en-US" sz="2400" dirty="0">
                <a:latin typeface="宋体" pitchFamily="2" charset="-122"/>
              </a:rPr>
              <a:t>比较，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小数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上浮，大数下沉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marL="179388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为简单起见，假定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个数组元素。</a:t>
            </a:r>
            <a:endParaRPr lang="zh-CN" altLang="en-US" sz="2400" dirty="0" smtClean="0"/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26" y="907682"/>
            <a:ext cx="8924961" cy="1513206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第一趟</a:t>
            </a:r>
            <a:r>
              <a:rPr lang="zh-CN" altLang="en-US" sz="2400" dirty="0" smtClean="0">
                <a:latin typeface="宋体" pitchFamily="2" charset="-122"/>
              </a:rPr>
              <a:t>：两两比较，小数上浮，大数下沉，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个数比较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N-1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次</a:t>
            </a:r>
            <a:r>
              <a:rPr lang="zh-CN" altLang="en-US" sz="2400" dirty="0" smtClean="0">
                <a:latin typeface="宋体" pitchFamily="2" charset="-122"/>
              </a:rPr>
              <a:t>；第一趟结束，</a:t>
            </a:r>
            <a:r>
              <a:rPr lang="en-US" altLang="zh-CN" sz="2400" dirty="0" smtClean="0">
                <a:latin typeface="宋体" pitchFamily="2" charset="-122"/>
              </a:rPr>
              <a:t>N</a:t>
            </a:r>
            <a:r>
              <a:rPr lang="zh-CN" altLang="en-US" sz="2400" dirty="0" smtClean="0">
                <a:latin typeface="宋体" pitchFamily="2" charset="-122"/>
              </a:rPr>
              <a:t>个数中的最大数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latin typeface="宋体" pitchFamily="2" charset="-122"/>
              </a:rPr>
              <a:t>沉底</a:t>
            </a:r>
            <a:r>
              <a:rPr lang="zh-CN" altLang="en-US" sz="2400" dirty="0" smtClean="0"/>
              <a:t>”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</a:endParaRP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/>
              <a:t>根据比较结果，是否交换：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a[i</a:t>
            </a:r>
            <a:r>
              <a:rPr lang="en-US" altLang="zh-CN" sz="2400" b="1" dirty="0">
                <a:solidFill>
                  <a:srgbClr val="FF0000"/>
                </a:solidFill>
              </a:rPr>
              <a:t>]&gt;a[i+1]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i=0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4)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111251" y="2852936"/>
            <a:ext cx="7637213" cy="3168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9" name="组合 53"/>
          <p:cNvGrpSpPr>
            <a:grpSpLocks/>
          </p:cNvGrpSpPr>
          <p:nvPr/>
        </p:nvGrpSpPr>
        <p:grpSpPr bwMode="auto">
          <a:xfrm>
            <a:off x="7880206" y="2918510"/>
            <a:ext cx="615501" cy="2997234"/>
            <a:chOff x="787602" y="3861048"/>
            <a:chExt cx="615553" cy="2996952"/>
          </a:xfrm>
        </p:grpSpPr>
        <p:sp>
          <p:nvSpPr>
            <p:cNvPr id="55" name="TextBox 54"/>
            <p:cNvSpPr txBox="1"/>
            <p:nvPr/>
          </p:nvSpPr>
          <p:spPr>
            <a:xfrm>
              <a:off x="1037005" y="3860561"/>
              <a:ext cx="154000" cy="36985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7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37005" y="4306607"/>
              <a:ext cx="154000" cy="36826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8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37005" y="4752652"/>
              <a:ext cx="154000" cy="36826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5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37005" y="5197110"/>
              <a:ext cx="154000" cy="36985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2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37005" y="5643156"/>
              <a:ext cx="154000" cy="36985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1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7005" y="6089201"/>
              <a:ext cx="155588" cy="36985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9</a:t>
              </a:r>
              <a:endParaRPr lang="zh-CN" altLang="en-US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746" y="6487627"/>
              <a:ext cx="616002" cy="36985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latin typeface="+mn-ea"/>
                  <a:ea typeface="+mn-ea"/>
                </a:rPr>
                <a:t>结果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85319" y="2924951"/>
            <a:ext cx="832495" cy="2997234"/>
            <a:chOff x="1385319" y="3613728"/>
            <a:chExt cx="832495" cy="2997234"/>
          </a:xfrm>
        </p:grpSpPr>
        <p:grpSp>
          <p:nvGrpSpPr>
            <p:cNvPr id="19464" name="组合 2"/>
            <p:cNvGrpSpPr>
              <a:grpSpLocks/>
            </p:cNvGrpSpPr>
            <p:nvPr/>
          </p:nvGrpSpPr>
          <p:grpSpPr bwMode="auto">
            <a:xfrm>
              <a:off x="1385319" y="3613728"/>
              <a:ext cx="769376" cy="2997234"/>
              <a:chOff x="728227" y="3861048"/>
              <a:chExt cx="769441" cy="299695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036797" y="3860470"/>
                <a:ext cx="152413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8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36797" y="4306516"/>
                <a:ext cx="152413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7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36797" y="4752561"/>
                <a:ext cx="152413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9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797" y="5197019"/>
                <a:ext cx="152413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5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36797" y="5643065"/>
                <a:ext cx="152413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2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6797" y="6089110"/>
                <a:ext cx="152413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1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28796" y="6487536"/>
                <a:ext cx="768415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第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次</a:t>
                </a:r>
              </a:p>
            </p:txBody>
          </p:sp>
        </p:grpSp>
        <p:grpSp>
          <p:nvGrpSpPr>
            <p:cNvPr id="19470" name="组合 68"/>
            <p:cNvGrpSpPr>
              <a:grpSpLocks/>
            </p:cNvGrpSpPr>
            <p:nvPr/>
          </p:nvGrpSpPr>
          <p:grpSpPr bwMode="auto">
            <a:xfrm>
              <a:off x="1857844" y="3780684"/>
              <a:ext cx="359970" cy="432088"/>
              <a:chOff x="2915816" y="2204865"/>
              <a:chExt cx="360000" cy="432047"/>
            </a:xfrm>
          </p:grpSpPr>
          <p:cxnSp>
            <p:nvCxnSpPr>
              <p:cNvPr id="70" name="直接箭头连接符 69"/>
              <p:cNvCxnSpPr/>
              <p:nvPr/>
            </p:nvCxnSpPr>
            <p:spPr>
              <a:xfrm flipH="1">
                <a:off x="2915347" y="2205606"/>
                <a:ext cx="36039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flipH="1">
                <a:off x="2915347" y="2637365"/>
                <a:ext cx="36039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264626" y="2205606"/>
                <a:ext cx="0" cy="4317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/>
        </p:nvGrpSpPr>
        <p:grpSpPr>
          <a:xfrm>
            <a:off x="2564696" y="2938644"/>
            <a:ext cx="845344" cy="2997234"/>
            <a:chOff x="2564696" y="3627421"/>
            <a:chExt cx="845344" cy="2997234"/>
          </a:xfrm>
        </p:grpSpPr>
        <p:grpSp>
          <p:nvGrpSpPr>
            <p:cNvPr id="19465" name="组合 21"/>
            <p:cNvGrpSpPr>
              <a:grpSpLocks/>
            </p:cNvGrpSpPr>
            <p:nvPr/>
          </p:nvGrpSpPr>
          <p:grpSpPr bwMode="auto">
            <a:xfrm>
              <a:off x="2564696" y="3627421"/>
              <a:ext cx="769376" cy="2997234"/>
              <a:chOff x="728227" y="3861048"/>
              <a:chExt cx="769441" cy="299695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036932" y="3861065"/>
                <a:ext cx="152413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7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36932" y="4307110"/>
                <a:ext cx="152413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8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36932" y="4753156"/>
                <a:ext cx="152413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9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36932" y="5197614"/>
                <a:ext cx="152413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5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36932" y="5643659"/>
                <a:ext cx="152413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2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6932" y="6089705"/>
                <a:ext cx="152413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1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8931" y="6488130"/>
                <a:ext cx="768415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第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次</a:t>
                </a:r>
              </a:p>
            </p:txBody>
          </p:sp>
        </p:grpSp>
        <p:grpSp>
          <p:nvGrpSpPr>
            <p:cNvPr id="19471" name="组合 72"/>
            <p:cNvGrpSpPr>
              <a:grpSpLocks/>
            </p:cNvGrpSpPr>
            <p:nvPr/>
          </p:nvGrpSpPr>
          <p:grpSpPr bwMode="auto">
            <a:xfrm>
              <a:off x="3050070" y="4277988"/>
              <a:ext cx="359970" cy="432088"/>
              <a:chOff x="2915816" y="2204865"/>
              <a:chExt cx="360000" cy="432047"/>
            </a:xfrm>
          </p:grpSpPr>
          <p:cxnSp>
            <p:nvCxnSpPr>
              <p:cNvPr id="74" name="直接箭头连接符 73"/>
              <p:cNvCxnSpPr/>
              <p:nvPr/>
            </p:nvCxnSpPr>
            <p:spPr>
              <a:xfrm flipH="1">
                <a:off x="2915334" y="2205190"/>
                <a:ext cx="360392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 flipH="1">
                <a:off x="2915334" y="2636949"/>
                <a:ext cx="360392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3264613" y="2205190"/>
                <a:ext cx="0" cy="431759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4004734" y="2918510"/>
            <a:ext cx="889992" cy="2997234"/>
            <a:chOff x="4004734" y="3607287"/>
            <a:chExt cx="889992" cy="2997234"/>
          </a:xfrm>
        </p:grpSpPr>
        <p:grpSp>
          <p:nvGrpSpPr>
            <p:cNvPr id="19466" name="组合 29"/>
            <p:cNvGrpSpPr>
              <a:grpSpLocks/>
            </p:cNvGrpSpPr>
            <p:nvPr/>
          </p:nvGrpSpPr>
          <p:grpSpPr bwMode="auto">
            <a:xfrm>
              <a:off x="4004734" y="3607287"/>
              <a:ext cx="769376" cy="2997234"/>
              <a:chOff x="728227" y="3861048"/>
              <a:chExt cx="769441" cy="299695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6757" y="3860561"/>
                <a:ext cx="152413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7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36757" y="4306607"/>
                <a:ext cx="152413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8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36757" y="4752652"/>
                <a:ext cx="152413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9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36757" y="5197110"/>
                <a:ext cx="152413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5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36757" y="5643156"/>
                <a:ext cx="152413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2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36757" y="6089201"/>
                <a:ext cx="152413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1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8756" y="6487627"/>
                <a:ext cx="768415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第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3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次</a:t>
                </a:r>
              </a:p>
            </p:txBody>
          </p:sp>
        </p:grpSp>
        <p:grpSp>
          <p:nvGrpSpPr>
            <p:cNvPr id="19472" name="组合 80"/>
            <p:cNvGrpSpPr>
              <a:grpSpLocks/>
            </p:cNvGrpSpPr>
            <p:nvPr/>
          </p:nvGrpSpPr>
          <p:grpSpPr bwMode="auto">
            <a:xfrm>
              <a:off x="4534756" y="4681770"/>
              <a:ext cx="359970" cy="432088"/>
              <a:chOff x="2915816" y="2204865"/>
              <a:chExt cx="360000" cy="432047"/>
            </a:xfrm>
          </p:grpSpPr>
          <p:cxnSp>
            <p:nvCxnSpPr>
              <p:cNvPr id="82" name="直接箭头连接符 81"/>
              <p:cNvCxnSpPr/>
              <p:nvPr/>
            </p:nvCxnSpPr>
            <p:spPr>
              <a:xfrm flipH="1">
                <a:off x="2916548" y="2204633"/>
                <a:ext cx="35880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flipH="1">
                <a:off x="2916548" y="2636392"/>
                <a:ext cx="35880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264239" y="2204633"/>
                <a:ext cx="0" cy="4317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5291297" y="2918510"/>
            <a:ext cx="832708" cy="2997234"/>
            <a:chOff x="5291297" y="3607287"/>
            <a:chExt cx="832708" cy="2997234"/>
          </a:xfrm>
        </p:grpSpPr>
        <p:grpSp>
          <p:nvGrpSpPr>
            <p:cNvPr id="19467" name="组合 37"/>
            <p:cNvGrpSpPr>
              <a:grpSpLocks/>
            </p:cNvGrpSpPr>
            <p:nvPr/>
          </p:nvGrpSpPr>
          <p:grpSpPr bwMode="auto">
            <a:xfrm>
              <a:off x="5291297" y="3607287"/>
              <a:ext cx="769376" cy="2997234"/>
              <a:chOff x="728227" y="3861048"/>
              <a:chExt cx="769441" cy="299695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36069" y="3860561"/>
                <a:ext cx="154000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7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36069" y="4306607"/>
                <a:ext cx="154000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8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36069" y="4752652"/>
                <a:ext cx="154000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5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36069" y="5197110"/>
                <a:ext cx="154000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9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36069" y="5643156"/>
                <a:ext cx="154000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2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36069" y="6089201"/>
                <a:ext cx="154000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1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8068" y="6487627"/>
                <a:ext cx="770002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第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4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次</a:t>
                </a:r>
              </a:p>
            </p:txBody>
          </p:sp>
        </p:grpSp>
        <p:grpSp>
          <p:nvGrpSpPr>
            <p:cNvPr id="19473" name="组合 84"/>
            <p:cNvGrpSpPr>
              <a:grpSpLocks/>
            </p:cNvGrpSpPr>
            <p:nvPr/>
          </p:nvGrpSpPr>
          <p:grpSpPr bwMode="auto">
            <a:xfrm>
              <a:off x="5764035" y="5172947"/>
              <a:ext cx="359970" cy="432088"/>
              <a:chOff x="2915816" y="2204865"/>
              <a:chExt cx="360000" cy="432047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H="1">
                <a:off x="2915994" y="2205581"/>
                <a:ext cx="36039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 flipH="1">
                <a:off x="2915994" y="2637340"/>
                <a:ext cx="36039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265273" y="2205581"/>
                <a:ext cx="0" cy="4317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6596803" y="2948399"/>
            <a:ext cx="821596" cy="2997234"/>
            <a:chOff x="6596803" y="3637176"/>
            <a:chExt cx="821596" cy="2997234"/>
          </a:xfrm>
        </p:grpSpPr>
        <p:grpSp>
          <p:nvGrpSpPr>
            <p:cNvPr id="19468" name="组合 45"/>
            <p:cNvGrpSpPr>
              <a:grpSpLocks/>
            </p:cNvGrpSpPr>
            <p:nvPr/>
          </p:nvGrpSpPr>
          <p:grpSpPr bwMode="auto">
            <a:xfrm>
              <a:off x="6596803" y="3637176"/>
              <a:ext cx="769376" cy="2997234"/>
              <a:chOff x="728227" y="3861048"/>
              <a:chExt cx="769441" cy="299695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035488" y="3860835"/>
                <a:ext cx="154000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7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35488" y="4306880"/>
                <a:ext cx="154000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8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35488" y="4752926"/>
                <a:ext cx="154000" cy="36826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5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35488" y="5197384"/>
                <a:ext cx="154000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2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35488" y="5643429"/>
                <a:ext cx="154000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9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35488" y="6089475"/>
                <a:ext cx="154000" cy="3698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1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7487" y="6487900"/>
                <a:ext cx="770002" cy="36985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第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5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次</a:t>
                </a:r>
              </a:p>
            </p:txBody>
          </p:sp>
        </p:grpSp>
        <p:grpSp>
          <p:nvGrpSpPr>
            <p:cNvPr id="19474" name="组合 88"/>
            <p:cNvGrpSpPr>
              <a:grpSpLocks/>
            </p:cNvGrpSpPr>
            <p:nvPr/>
          </p:nvGrpSpPr>
          <p:grpSpPr bwMode="auto">
            <a:xfrm>
              <a:off x="7058429" y="5608988"/>
              <a:ext cx="359970" cy="432088"/>
              <a:chOff x="2915816" y="2204865"/>
              <a:chExt cx="360000" cy="432047"/>
            </a:xfrm>
          </p:grpSpPr>
          <p:cxnSp>
            <p:nvCxnSpPr>
              <p:cNvPr id="90" name="直接箭头连接符 89"/>
              <p:cNvCxnSpPr/>
              <p:nvPr/>
            </p:nvCxnSpPr>
            <p:spPr>
              <a:xfrm flipH="1">
                <a:off x="2915412" y="2204515"/>
                <a:ext cx="36039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2915412" y="2636274"/>
                <a:ext cx="36039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264691" y="2204515"/>
                <a:ext cx="0" cy="4317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Rectangle 3"/>
          <p:cNvSpPr txBox="1">
            <a:spLocks noChangeArrowheads="1"/>
          </p:cNvSpPr>
          <p:nvPr/>
        </p:nvSpPr>
        <p:spPr bwMode="auto">
          <a:xfrm>
            <a:off x="188562" y="2838648"/>
            <a:ext cx="792000" cy="3076575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80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5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36538" y="461169"/>
            <a:ext cx="9144000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>
              <a:buFontTx/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宋体" pitchFamily="2" charset="-122"/>
              </a:rPr>
              <a:t>    </a:t>
            </a:r>
            <a:endParaRPr lang="zh-CN" altLang="en-US" sz="2000" b="1" smtClean="0"/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199232" y="987662"/>
            <a:ext cx="8773318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第二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趟</a:t>
            </a:r>
            <a:r>
              <a:rPr lang="zh-CN" altLang="en-US" sz="2400" dirty="0">
                <a:latin typeface="宋体" pitchFamily="2" charset="-122"/>
              </a:rPr>
              <a:t>：两两比较，小数上浮，大数下沉</a:t>
            </a:r>
            <a:r>
              <a:rPr lang="zh-CN" altLang="en-US" sz="2400" dirty="0" smtClean="0">
                <a:latin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个数比较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N-2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次</a:t>
            </a:r>
            <a:r>
              <a:rPr lang="zh-CN" altLang="en-US" sz="2400" dirty="0">
                <a:latin typeface="宋体" pitchFamily="2" charset="-122"/>
              </a:rPr>
              <a:t>；第二趟结束</a:t>
            </a:r>
            <a:r>
              <a:rPr lang="zh-CN" altLang="en-US" sz="2400" dirty="0" smtClean="0">
                <a:latin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</a:rPr>
              <a:t>N-1</a:t>
            </a:r>
            <a:r>
              <a:rPr lang="zh-CN" altLang="en-US" sz="2400" dirty="0" smtClean="0">
                <a:latin typeface="宋体" pitchFamily="2" charset="-122"/>
              </a:rPr>
              <a:t>个数</a:t>
            </a:r>
            <a:r>
              <a:rPr lang="zh-CN" altLang="en-US" sz="2400" dirty="0">
                <a:latin typeface="宋体" pitchFamily="2" charset="-122"/>
              </a:rPr>
              <a:t>中的最大数</a:t>
            </a:r>
            <a:r>
              <a:rPr lang="zh-CN" altLang="en-US" sz="2400" dirty="0"/>
              <a:t>“</a:t>
            </a:r>
            <a:r>
              <a:rPr lang="zh-CN" altLang="en-US" sz="2400" dirty="0">
                <a:latin typeface="宋体" pitchFamily="2" charset="-122"/>
              </a:rPr>
              <a:t>沉底</a:t>
            </a:r>
            <a:r>
              <a:rPr lang="zh-CN" altLang="en-US" sz="2400" dirty="0"/>
              <a:t>”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zh-CN" altLang="en-US" sz="2400" dirty="0" smtClean="0"/>
              <a:t>根据</a:t>
            </a:r>
            <a:r>
              <a:rPr lang="zh-CN" altLang="en-US" sz="2400" dirty="0"/>
              <a:t>比较结果，确定是否</a:t>
            </a:r>
            <a:r>
              <a:rPr lang="zh-CN" altLang="en-US" sz="2400" dirty="0" smtClean="0"/>
              <a:t>交换：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a[i</a:t>
            </a:r>
            <a:r>
              <a:rPr lang="en-US" altLang="zh-CN" sz="2400" b="1" dirty="0">
                <a:solidFill>
                  <a:srgbClr val="FF0000"/>
                </a:solidFill>
              </a:rPr>
              <a:t>]&gt;a[i+1]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(i=0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3)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84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186" y="2855842"/>
            <a:ext cx="7749557" cy="3192228"/>
            <a:chOff x="134811" y="2915217"/>
            <a:chExt cx="7749557" cy="3192228"/>
          </a:xfrm>
        </p:grpSpPr>
        <p:grpSp>
          <p:nvGrpSpPr>
            <p:cNvPr id="20485" name="组合 11"/>
            <p:cNvGrpSpPr>
              <a:grpSpLocks/>
            </p:cNvGrpSpPr>
            <p:nvPr/>
          </p:nvGrpSpPr>
          <p:grpSpPr bwMode="auto">
            <a:xfrm>
              <a:off x="1025525" y="2938795"/>
              <a:ext cx="6858843" cy="3168650"/>
              <a:chOff x="454135" y="3789040"/>
              <a:chExt cx="6859423" cy="3168352"/>
            </a:xfrm>
          </p:grpSpPr>
          <p:sp>
            <p:nvSpPr>
              <p:cNvPr id="20487" name="Rectangle 4"/>
              <p:cNvSpPr>
                <a:spLocks noChangeArrowheads="1"/>
              </p:cNvSpPr>
              <p:nvPr/>
            </p:nvSpPr>
            <p:spPr bwMode="auto">
              <a:xfrm>
                <a:off x="454135" y="3789040"/>
                <a:ext cx="6859423" cy="316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488" name="组合 13"/>
              <p:cNvGrpSpPr>
                <a:grpSpLocks/>
              </p:cNvGrpSpPr>
              <p:nvPr/>
            </p:nvGrpSpPr>
            <p:grpSpPr bwMode="auto">
              <a:xfrm>
                <a:off x="728227" y="3861048"/>
                <a:ext cx="769441" cy="2996952"/>
                <a:chOff x="728227" y="3861048"/>
                <a:chExt cx="769441" cy="299695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1036797" y="3860471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036797" y="4306516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8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036797" y="4752562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36797" y="5197020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36797" y="5643065"/>
                  <a:ext cx="152413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036797" y="6089111"/>
                  <a:ext cx="154000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28796" y="6487536"/>
                  <a:ext cx="768415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1</a:t>
                  </a: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0489" name="组合 14"/>
              <p:cNvGrpSpPr>
                <a:grpSpLocks/>
              </p:cNvGrpSpPr>
              <p:nvPr/>
            </p:nvGrpSpPr>
            <p:grpSpPr bwMode="auto">
              <a:xfrm>
                <a:off x="1908408" y="3874757"/>
                <a:ext cx="768415" cy="2996918"/>
                <a:chOff x="728931" y="3861065"/>
                <a:chExt cx="768415" cy="2996918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1036932" y="3861065"/>
                  <a:ext cx="152413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036932" y="4307111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8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36932" y="4753156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36932" y="5197614"/>
                  <a:ext cx="152413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36932" y="5643660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036932" y="6089705"/>
                  <a:ext cx="155505" cy="369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28931" y="6488131"/>
                  <a:ext cx="768415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0490" name="组合 15"/>
              <p:cNvGrpSpPr>
                <a:grpSpLocks/>
              </p:cNvGrpSpPr>
              <p:nvPr/>
            </p:nvGrpSpPr>
            <p:grpSpPr bwMode="auto">
              <a:xfrm>
                <a:off x="3348393" y="3854122"/>
                <a:ext cx="768415" cy="2996918"/>
                <a:chOff x="728756" y="3860562"/>
                <a:chExt cx="768415" cy="2996918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1036757" y="3860562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36757" y="4306607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036757" y="4752653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8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036757" y="5197111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036757" y="5643156"/>
                  <a:ext cx="152413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36757" y="6089202"/>
                  <a:ext cx="155505" cy="369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728756" y="6487627"/>
                  <a:ext cx="768415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3</a:t>
                  </a: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0491" name="组合 16"/>
              <p:cNvGrpSpPr>
                <a:grpSpLocks/>
              </p:cNvGrpSpPr>
              <p:nvPr/>
            </p:nvGrpSpPr>
            <p:grpSpPr bwMode="auto">
              <a:xfrm>
                <a:off x="4634376" y="3854122"/>
                <a:ext cx="770002" cy="2996918"/>
                <a:chOff x="728068" y="3860562"/>
                <a:chExt cx="770002" cy="2996918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036069" y="3860562"/>
                  <a:ext cx="154000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036069" y="4306607"/>
                  <a:ext cx="154000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36069" y="4752653"/>
                  <a:ext cx="154000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036069" y="5197111"/>
                  <a:ext cx="154000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8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36069" y="5643156"/>
                  <a:ext cx="154000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36069" y="6089202"/>
                  <a:ext cx="155505" cy="369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28068" y="6487627"/>
                  <a:ext cx="770002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4</a:t>
                  </a: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0492" name="组合 17"/>
              <p:cNvGrpSpPr>
                <a:grpSpLocks/>
              </p:cNvGrpSpPr>
              <p:nvPr/>
            </p:nvGrpSpPr>
            <p:grpSpPr bwMode="auto">
              <a:xfrm>
                <a:off x="5940152" y="3884494"/>
                <a:ext cx="615553" cy="2996952"/>
                <a:chOff x="728227" y="3861048"/>
                <a:chExt cx="615553" cy="2996952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1035488" y="3860835"/>
                  <a:ext cx="154000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035488" y="4306881"/>
                  <a:ext cx="154000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035488" y="4752926"/>
                  <a:ext cx="154000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035488" y="5197384"/>
                  <a:ext cx="154000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035488" y="5643430"/>
                  <a:ext cx="155588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8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035488" y="6089475"/>
                  <a:ext cx="155588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27487" y="6487901"/>
                  <a:ext cx="616002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结果</a:t>
                  </a:r>
                </a:p>
              </p:txBody>
            </p:sp>
          </p:grpSp>
          <p:grpSp>
            <p:nvGrpSpPr>
              <p:cNvPr id="20493" name="组合 19"/>
              <p:cNvGrpSpPr>
                <a:grpSpLocks/>
              </p:cNvGrpSpPr>
              <p:nvPr/>
            </p:nvGrpSpPr>
            <p:grpSpPr bwMode="auto">
              <a:xfrm>
                <a:off x="1200792" y="4027989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 flipH="1">
                  <a:off x="2915347" y="2205607"/>
                  <a:ext cx="360393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H="1">
                  <a:off x="2915347" y="2637366"/>
                  <a:ext cx="360393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264626" y="2205607"/>
                  <a:ext cx="0" cy="4317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4" name="组合 20"/>
              <p:cNvGrpSpPr>
                <a:grpSpLocks/>
              </p:cNvGrpSpPr>
              <p:nvPr/>
            </p:nvGrpSpPr>
            <p:grpSpPr bwMode="auto">
              <a:xfrm>
                <a:off x="2393119" y="4525246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4" name="直接箭头连接符 33"/>
                <p:cNvCxnSpPr/>
                <p:nvPr/>
              </p:nvCxnSpPr>
              <p:spPr>
                <a:xfrm flipH="1">
                  <a:off x="2915334" y="2205190"/>
                  <a:ext cx="36039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2915334" y="2636949"/>
                  <a:ext cx="36039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264613" y="2205190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" name="组合 21"/>
              <p:cNvGrpSpPr>
                <a:grpSpLocks/>
              </p:cNvGrpSpPr>
              <p:nvPr/>
            </p:nvGrpSpPr>
            <p:grpSpPr bwMode="auto">
              <a:xfrm>
                <a:off x="3877930" y="4928990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1" name="直接箭头连接符 30"/>
                <p:cNvCxnSpPr/>
                <p:nvPr/>
              </p:nvCxnSpPr>
              <p:spPr>
                <a:xfrm flipH="1">
                  <a:off x="2916548" y="2204633"/>
                  <a:ext cx="35880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 flipH="1">
                  <a:off x="2916548" y="2636392"/>
                  <a:ext cx="35880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264239" y="2204633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" name="组合 22"/>
              <p:cNvGrpSpPr>
                <a:grpSpLocks/>
              </p:cNvGrpSpPr>
              <p:nvPr/>
            </p:nvGrpSpPr>
            <p:grpSpPr bwMode="auto">
              <a:xfrm>
                <a:off x="5107313" y="5420121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2915994" y="2205581"/>
                  <a:ext cx="36039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H="1">
                  <a:off x="2915994" y="2637340"/>
                  <a:ext cx="36039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265273" y="2205581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Rectangle 3"/>
            <p:cNvSpPr txBox="1">
              <a:spLocks noChangeArrowheads="1"/>
            </p:cNvSpPr>
            <p:nvPr/>
          </p:nvSpPr>
          <p:spPr bwMode="auto">
            <a:xfrm>
              <a:off x="134811" y="2915217"/>
              <a:ext cx="792000" cy="2850681"/>
            </a:xfrm>
            <a:prstGeom prst="roundRect">
              <a:avLst>
                <a:gd name="adj" fmla="val 4672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a[0]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a[1]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a[2]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a[3]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a[4]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a[5]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401374" y="5232733"/>
              <a:ext cx="576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13" y="1125538"/>
            <a:ext cx="9144000" cy="6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    </a:t>
            </a:r>
            <a:endParaRPr lang="zh-CN" altLang="en-US" sz="2000" b="1" dirty="0" smtClean="0"/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214312" y="1000124"/>
            <a:ext cx="868680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第三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趟</a:t>
            </a:r>
            <a:r>
              <a:rPr lang="zh-CN" altLang="en-US" sz="2400" dirty="0">
                <a:latin typeface="宋体" pitchFamily="2" charset="-122"/>
              </a:rPr>
              <a:t>：两两比较，小数上浮，大数下沉</a:t>
            </a:r>
            <a:r>
              <a:rPr lang="zh-CN" altLang="en-US" sz="2400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个数比较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N-3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次</a:t>
            </a:r>
            <a:r>
              <a:rPr lang="zh-CN" altLang="en-US" sz="2400" dirty="0">
                <a:latin typeface="宋体" pitchFamily="2" charset="-122"/>
              </a:rPr>
              <a:t>；第三趟结束</a:t>
            </a:r>
            <a:r>
              <a:rPr lang="zh-CN" altLang="en-US" sz="2400" dirty="0" smtClean="0">
                <a:latin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</a:rPr>
              <a:t>N-2</a:t>
            </a:r>
            <a:r>
              <a:rPr lang="zh-CN" altLang="en-US" sz="2400" dirty="0" smtClean="0">
                <a:latin typeface="宋体" pitchFamily="2" charset="-122"/>
              </a:rPr>
              <a:t>个数</a:t>
            </a:r>
            <a:r>
              <a:rPr lang="zh-CN" altLang="en-US" sz="2400" dirty="0">
                <a:latin typeface="宋体" pitchFamily="2" charset="-122"/>
              </a:rPr>
              <a:t>中的最大数</a:t>
            </a:r>
            <a:r>
              <a:rPr lang="zh-CN" altLang="en-US" sz="2400" dirty="0"/>
              <a:t>“</a:t>
            </a:r>
            <a:r>
              <a:rPr lang="zh-CN" altLang="en-US" sz="2400" dirty="0">
                <a:latin typeface="宋体" pitchFamily="2" charset="-122"/>
              </a:rPr>
              <a:t>沉底</a:t>
            </a:r>
            <a:r>
              <a:rPr lang="zh-CN" altLang="en-US" sz="2400" dirty="0"/>
              <a:t>”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5000"/>
              </a:spcBef>
            </a:pPr>
            <a:r>
              <a:rPr lang="en-US" altLang="zh-CN" sz="2400" b="1" dirty="0" smtClean="0"/>
              <a:t>  </a:t>
            </a:r>
            <a:r>
              <a:rPr lang="zh-CN" altLang="en-US" sz="2400" dirty="0" smtClean="0"/>
              <a:t>根据</a:t>
            </a:r>
            <a:r>
              <a:rPr lang="zh-CN" altLang="en-US" sz="2400" dirty="0"/>
              <a:t>比较结果，确定是否</a:t>
            </a:r>
            <a:r>
              <a:rPr lang="zh-CN" altLang="en-US" sz="2400" dirty="0" smtClean="0"/>
              <a:t>交换：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a[i</a:t>
            </a:r>
            <a:r>
              <a:rPr lang="en-US" altLang="zh-CN" sz="2400" b="1" dirty="0">
                <a:solidFill>
                  <a:srgbClr val="FF0000"/>
                </a:solidFill>
              </a:rPr>
              <a:t>]&gt;a[i+1]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？（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i=0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53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2762" y="2909676"/>
            <a:ext cx="7094785" cy="3183620"/>
            <a:chOff x="105887" y="2909676"/>
            <a:chExt cx="7094785" cy="3183620"/>
          </a:xfrm>
        </p:grpSpPr>
        <p:grpSp>
          <p:nvGrpSpPr>
            <p:cNvPr id="21509" name="组合 11"/>
            <p:cNvGrpSpPr>
              <a:grpSpLocks/>
            </p:cNvGrpSpPr>
            <p:nvPr/>
          </p:nvGrpSpPr>
          <p:grpSpPr bwMode="auto">
            <a:xfrm>
              <a:off x="918464" y="2924646"/>
              <a:ext cx="6282208" cy="3168650"/>
              <a:chOff x="418508" y="3789040"/>
              <a:chExt cx="6282739" cy="3168352"/>
            </a:xfrm>
          </p:grpSpPr>
          <p:sp>
            <p:nvSpPr>
              <p:cNvPr id="21511" name="Rectangle 4"/>
              <p:cNvSpPr>
                <a:spLocks noChangeArrowheads="1"/>
              </p:cNvSpPr>
              <p:nvPr/>
            </p:nvSpPr>
            <p:spPr bwMode="auto">
              <a:xfrm>
                <a:off x="418508" y="3789040"/>
                <a:ext cx="6282739" cy="316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12" name="组合 13"/>
              <p:cNvGrpSpPr>
                <a:grpSpLocks/>
              </p:cNvGrpSpPr>
              <p:nvPr/>
            </p:nvGrpSpPr>
            <p:grpSpPr bwMode="auto">
              <a:xfrm>
                <a:off x="728227" y="3861048"/>
                <a:ext cx="769441" cy="2996952"/>
                <a:chOff x="728227" y="3861048"/>
                <a:chExt cx="769441" cy="299695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1036796" y="3860471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036796" y="4306516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036796" y="4752562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36796" y="5197020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36796" y="5643065"/>
                  <a:ext cx="154001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8</a:t>
                  </a:r>
                  <a:endPara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036796" y="6089111"/>
                  <a:ext cx="154001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28795" y="6487536"/>
                  <a:ext cx="768415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1</a:t>
                  </a: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1513" name="组合 14"/>
              <p:cNvGrpSpPr>
                <a:grpSpLocks/>
              </p:cNvGrpSpPr>
              <p:nvPr/>
            </p:nvGrpSpPr>
            <p:grpSpPr bwMode="auto">
              <a:xfrm>
                <a:off x="1908408" y="3874757"/>
                <a:ext cx="768415" cy="2996918"/>
                <a:chOff x="728931" y="3861065"/>
                <a:chExt cx="768415" cy="2996918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1036932" y="3861065"/>
                  <a:ext cx="152413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036932" y="4307111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36932" y="4753156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36932" y="5197614"/>
                  <a:ext cx="152413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36932" y="5643660"/>
                  <a:ext cx="155505" cy="369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8</a:t>
                  </a:r>
                  <a:endParaRPr lang="zh-CN" altLang="en-US" sz="2400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036932" y="6089705"/>
                  <a:ext cx="155505" cy="369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9</a:t>
                  </a:r>
                  <a:endParaRPr lang="zh-CN" altLang="en-US" sz="2400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28931" y="6488131"/>
                  <a:ext cx="768415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1514" name="组合 15"/>
              <p:cNvGrpSpPr>
                <a:grpSpLocks/>
              </p:cNvGrpSpPr>
              <p:nvPr/>
            </p:nvGrpSpPr>
            <p:grpSpPr bwMode="auto">
              <a:xfrm>
                <a:off x="3348392" y="3854122"/>
                <a:ext cx="768415" cy="2996918"/>
                <a:chOff x="728755" y="3860562"/>
                <a:chExt cx="768415" cy="2996918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1036756" y="3860562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36756" y="4306607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036756" y="4752653"/>
                  <a:ext cx="152413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036756" y="5197111"/>
                  <a:ext cx="152413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036756" y="5643156"/>
                  <a:ext cx="155505" cy="369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8</a:t>
                  </a:r>
                  <a:endParaRPr lang="zh-CN" altLang="en-US" sz="2400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36756" y="6089202"/>
                  <a:ext cx="155505" cy="369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9</a:t>
                  </a:r>
                  <a:endParaRPr lang="zh-CN" altLang="en-US" sz="2400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728755" y="6487627"/>
                  <a:ext cx="768415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3</a:t>
                  </a: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1515" name="组合 16"/>
              <p:cNvGrpSpPr>
                <a:grpSpLocks/>
              </p:cNvGrpSpPr>
              <p:nvPr/>
            </p:nvGrpSpPr>
            <p:grpSpPr bwMode="auto">
              <a:xfrm>
                <a:off x="4634535" y="3854608"/>
                <a:ext cx="615553" cy="2996952"/>
                <a:chOff x="728227" y="3861048"/>
                <a:chExt cx="615553" cy="2996952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036068" y="3860562"/>
                  <a:ext cx="154001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036068" y="4306607"/>
                  <a:ext cx="154001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36068" y="4752653"/>
                  <a:ext cx="154001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036068" y="5197111"/>
                  <a:ext cx="155588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7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36068" y="5643156"/>
                  <a:ext cx="155588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8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36068" y="6089202"/>
                  <a:ext cx="155588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28067" y="6487627"/>
                  <a:ext cx="616002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b="1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结果</a:t>
                  </a:r>
                </a:p>
              </p:txBody>
            </p:sp>
          </p:grpSp>
          <p:grpSp>
            <p:nvGrpSpPr>
              <p:cNvPr id="21516" name="组合 19"/>
              <p:cNvGrpSpPr>
                <a:grpSpLocks/>
              </p:cNvGrpSpPr>
              <p:nvPr/>
            </p:nvGrpSpPr>
            <p:grpSpPr bwMode="auto">
              <a:xfrm>
                <a:off x="1200792" y="4027989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 flipH="1">
                  <a:off x="2915347" y="2205607"/>
                  <a:ext cx="36039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H="1">
                  <a:off x="2915347" y="2637366"/>
                  <a:ext cx="36039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264626" y="2205607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17" name="组合 20"/>
              <p:cNvGrpSpPr>
                <a:grpSpLocks/>
              </p:cNvGrpSpPr>
              <p:nvPr/>
            </p:nvGrpSpPr>
            <p:grpSpPr bwMode="auto">
              <a:xfrm>
                <a:off x="2393119" y="4525246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4" name="直接箭头连接符 33"/>
                <p:cNvCxnSpPr/>
                <p:nvPr/>
              </p:nvCxnSpPr>
              <p:spPr>
                <a:xfrm flipH="1">
                  <a:off x="2915333" y="2205190"/>
                  <a:ext cx="36039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2915333" y="2636949"/>
                  <a:ext cx="36039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264612" y="2205190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18" name="组合 21"/>
              <p:cNvGrpSpPr>
                <a:grpSpLocks/>
              </p:cNvGrpSpPr>
              <p:nvPr/>
            </p:nvGrpSpPr>
            <p:grpSpPr bwMode="auto">
              <a:xfrm>
                <a:off x="3877930" y="4928990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1" name="直接箭头连接符 30"/>
                <p:cNvCxnSpPr/>
                <p:nvPr/>
              </p:nvCxnSpPr>
              <p:spPr>
                <a:xfrm flipH="1">
                  <a:off x="2916547" y="2204633"/>
                  <a:ext cx="35880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 flipH="1">
                  <a:off x="2916547" y="2636392"/>
                  <a:ext cx="35880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264239" y="2204633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Rectangle 3"/>
            <p:cNvSpPr txBox="1">
              <a:spLocks noChangeArrowheads="1"/>
            </p:cNvSpPr>
            <p:nvPr/>
          </p:nvSpPr>
          <p:spPr bwMode="auto">
            <a:xfrm>
              <a:off x="105887" y="2909676"/>
              <a:ext cx="792000" cy="2822094"/>
            </a:xfrm>
            <a:prstGeom prst="roundRect">
              <a:avLst>
                <a:gd name="adj" fmla="val 917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a[0]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a[1]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a[2]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a[3]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a[4]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a[5]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422671" y="4781259"/>
              <a:ext cx="432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13" y="1125538"/>
            <a:ext cx="9144000" cy="82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>
              <a:buFontTx/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宋体" pitchFamily="2" charset="-122"/>
              </a:rPr>
              <a:t>    </a:t>
            </a:r>
            <a:endParaRPr lang="zh-CN" altLang="en-US" sz="2000" b="1" smtClean="0"/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214313" y="857625"/>
            <a:ext cx="872331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第四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趟</a:t>
            </a:r>
            <a:r>
              <a:rPr lang="zh-CN" altLang="en-US" sz="2400" dirty="0">
                <a:latin typeface="宋体" pitchFamily="2" charset="-122"/>
              </a:rPr>
              <a:t>：两两比较，小数上浮，大数下沉</a:t>
            </a:r>
            <a:r>
              <a:rPr lang="zh-CN" altLang="en-US" sz="2400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个数比较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N-4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次</a:t>
            </a:r>
            <a:r>
              <a:rPr lang="zh-CN" altLang="en-US" sz="2400" dirty="0">
                <a:latin typeface="宋体" pitchFamily="2" charset="-122"/>
              </a:rPr>
              <a:t>；第四趟结束</a:t>
            </a:r>
            <a:r>
              <a:rPr lang="zh-CN" altLang="en-US" sz="2400" dirty="0" smtClean="0">
                <a:latin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</a:rPr>
              <a:t>N-3</a:t>
            </a:r>
            <a:r>
              <a:rPr lang="zh-CN" altLang="en-US" sz="2400" dirty="0">
                <a:latin typeface="宋体" pitchFamily="2" charset="-122"/>
              </a:rPr>
              <a:t>个数中的最大数</a:t>
            </a:r>
            <a:r>
              <a:rPr lang="zh-CN" altLang="en-US" sz="2400" dirty="0"/>
              <a:t>“</a:t>
            </a:r>
            <a:r>
              <a:rPr lang="zh-CN" altLang="en-US" sz="2400" dirty="0">
                <a:latin typeface="宋体" pitchFamily="2" charset="-122"/>
              </a:rPr>
              <a:t>沉底</a:t>
            </a:r>
            <a:r>
              <a:rPr lang="zh-CN" altLang="en-US" sz="2400" dirty="0"/>
              <a:t>”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5000"/>
              </a:spcBef>
            </a:pP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根据比较结果，确定是否</a:t>
            </a:r>
            <a:r>
              <a:rPr lang="zh-CN" altLang="en-US" sz="2400" dirty="0" smtClean="0"/>
              <a:t>交换：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a[i</a:t>
            </a:r>
            <a:r>
              <a:rPr lang="en-US" altLang="zh-CN" sz="2400" b="1" dirty="0">
                <a:solidFill>
                  <a:srgbClr val="FF0000"/>
                </a:solidFill>
              </a:rPr>
              <a:t>]&gt;a[i+1] </a:t>
            </a:r>
            <a:r>
              <a:rPr lang="zh-CN" altLang="en-US" sz="2400" b="1" dirty="0">
                <a:solidFill>
                  <a:srgbClr val="FF0000"/>
                </a:solidFill>
              </a:rPr>
              <a:t>？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i=0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41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3400" y="2771145"/>
            <a:ext cx="6568215" cy="3260502"/>
            <a:chOff x="164025" y="2771145"/>
            <a:chExt cx="6568215" cy="3260502"/>
          </a:xfrm>
        </p:grpSpPr>
        <p:grpSp>
          <p:nvGrpSpPr>
            <p:cNvPr id="22533" name="组合 11"/>
            <p:cNvGrpSpPr>
              <a:grpSpLocks/>
            </p:cNvGrpSpPr>
            <p:nvPr/>
          </p:nvGrpSpPr>
          <p:grpSpPr bwMode="auto">
            <a:xfrm>
              <a:off x="1012763" y="2862997"/>
              <a:ext cx="5719477" cy="3168650"/>
              <a:chOff x="454135" y="3789040"/>
              <a:chExt cx="5718818" cy="3168352"/>
            </a:xfrm>
          </p:grpSpPr>
          <p:sp>
            <p:nvSpPr>
              <p:cNvPr id="22535" name="Rectangle 4"/>
              <p:cNvSpPr>
                <a:spLocks noChangeArrowheads="1"/>
              </p:cNvSpPr>
              <p:nvPr/>
            </p:nvSpPr>
            <p:spPr bwMode="auto">
              <a:xfrm>
                <a:off x="454135" y="3789040"/>
                <a:ext cx="5718818" cy="316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36" name="组合 13"/>
              <p:cNvGrpSpPr>
                <a:grpSpLocks/>
              </p:cNvGrpSpPr>
              <p:nvPr/>
            </p:nvGrpSpPr>
            <p:grpSpPr bwMode="auto">
              <a:xfrm>
                <a:off x="728227" y="3861048"/>
                <a:ext cx="769441" cy="2996952"/>
                <a:chOff x="728227" y="3861048"/>
                <a:chExt cx="769441" cy="299695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1036679" y="3860471"/>
                  <a:ext cx="152382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036679" y="4306516"/>
                  <a:ext cx="152382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036679" y="4752562"/>
                  <a:ext cx="152382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36679" y="5197020"/>
                  <a:ext cx="153970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7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36679" y="5643065"/>
                  <a:ext cx="153970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8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036679" y="6089111"/>
                  <a:ext cx="153970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28740" y="6487536"/>
                  <a:ext cx="768261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1</a:t>
                  </a: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2537" name="组合 14"/>
              <p:cNvGrpSpPr>
                <a:grpSpLocks/>
              </p:cNvGrpSpPr>
              <p:nvPr/>
            </p:nvGrpSpPr>
            <p:grpSpPr bwMode="auto">
              <a:xfrm>
                <a:off x="1907704" y="3874740"/>
                <a:ext cx="769441" cy="2996952"/>
                <a:chOff x="728227" y="3861048"/>
                <a:chExt cx="769441" cy="2996952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1036580" y="3861065"/>
                  <a:ext cx="152382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036580" y="4307111"/>
                  <a:ext cx="152382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5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36580" y="4753156"/>
                  <a:ext cx="152382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36580" y="5197614"/>
                  <a:ext cx="152382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7</a:t>
                  </a:r>
                  <a:endPara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36580" y="5643660"/>
                  <a:ext cx="152382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8</a:t>
                  </a:r>
                  <a:endParaRPr lang="zh-CN" altLang="en-US" sz="2400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036580" y="6089705"/>
                  <a:ext cx="152382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9</a:t>
                  </a:r>
                  <a:endParaRPr lang="zh-CN" altLang="en-US" sz="2400" dirty="0">
                    <a:solidFill>
                      <a:srgbClr val="FF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28641" y="6488131"/>
                  <a:ext cx="768261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2538" name="组合 15"/>
              <p:cNvGrpSpPr>
                <a:grpSpLocks/>
              </p:cNvGrpSpPr>
              <p:nvPr/>
            </p:nvGrpSpPr>
            <p:grpSpPr bwMode="auto">
              <a:xfrm>
                <a:off x="3347864" y="3854608"/>
                <a:ext cx="769441" cy="2996952"/>
                <a:chOff x="728227" y="3861048"/>
                <a:chExt cx="769441" cy="299695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1036116" y="3860562"/>
                  <a:ext cx="153970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36116" y="4306607"/>
                  <a:ext cx="153970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036116" y="4752653"/>
                  <a:ext cx="155557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5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036116" y="5197111"/>
                  <a:ext cx="155557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7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036116" y="5643156"/>
                  <a:ext cx="155557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8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36116" y="6089202"/>
                  <a:ext cx="155557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728177" y="6487627"/>
                  <a:ext cx="769849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3</a:t>
                  </a: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2539" name="组合 19"/>
              <p:cNvGrpSpPr>
                <a:grpSpLocks/>
              </p:cNvGrpSpPr>
              <p:nvPr/>
            </p:nvGrpSpPr>
            <p:grpSpPr bwMode="auto">
              <a:xfrm>
                <a:off x="1200792" y="4027989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 flipH="1">
                  <a:off x="2915198" y="2205607"/>
                  <a:ext cx="36032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H="1">
                  <a:off x="2915198" y="2637366"/>
                  <a:ext cx="36032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264408" y="2205607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40" name="组合 20"/>
              <p:cNvGrpSpPr>
                <a:grpSpLocks/>
              </p:cNvGrpSpPr>
              <p:nvPr/>
            </p:nvGrpSpPr>
            <p:grpSpPr bwMode="auto">
              <a:xfrm>
                <a:off x="2393119" y="4525246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4" name="直接箭头连接符 33"/>
                <p:cNvCxnSpPr/>
                <p:nvPr/>
              </p:nvCxnSpPr>
              <p:spPr>
                <a:xfrm flipH="1">
                  <a:off x="2916534" y="2205190"/>
                  <a:ext cx="35873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2916534" y="2636949"/>
                  <a:ext cx="35873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264156" y="2205190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3"/>
            <p:cNvSpPr txBox="1">
              <a:spLocks noChangeArrowheads="1"/>
            </p:cNvSpPr>
            <p:nvPr/>
          </p:nvSpPr>
          <p:spPr bwMode="auto">
            <a:xfrm>
              <a:off x="164025" y="2771145"/>
              <a:ext cx="792000" cy="2876103"/>
            </a:xfrm>
            <a:prstGeom prst="roundRect">
              <a:avLst>
                <a:gd name="adj" fmla="val 1216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a[0]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a[1]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a[2]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a[3]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a[4]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a[5]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342935" y="4237897"/>
              <a:ext cx="324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13" y="1125538"/>
            <a:ext cx="9144000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>
              <a:buFontTx/>
              <a:buNone/>
            </a:pPr>
            <a:r>
              <a:rPr lang="en-US" altLang="zh-CN" sz="2000" b="1" smtClean="0">
                <a:solidFill>
                  <a:schemeClr val="tx1"/>
                </a:solidFill>
                <a:latin typeface="宋体" pitchFamily="2" charset="-122"/>
              </a:rPr>
              <a:t>    </a:t>
            </a:r>
            <a:endParaRPr lang="zh-CN" altLang="en-US" sz="2000" b="1" smtClean="0"/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80781" y="819183"/>
            <a:ext cx="7127523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第五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趟</a:t>
            </a:r>
            <a:r>
              <a:rPr lang="zh-CN" altLang="en-US" sz="2400" dirty="0" smtClean="0">
                <a:latin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个数比较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N-5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次，</a:t>
            </a:r>
            <a:r>
              <a:rPr lang="zh-CN" altLang="en-US" sz="2400" dirty="0" smtClean="0">
                <a:latin typeface="宋体" pitchFamily="2" charset="-122"/>
              </a:rPr>
              <a:t>本例</a:t>
            </a:r>
            <a:r>
              <a:rPr lang="en-US" altLang="zh-CN" sz="2400" dirty="0" smtClean="0">
                <a:latin typeface="宋体" pitchFamily="2" charset="-122"/>
              </a:rPr>
              <a:t>6</a:t>
            </a:r>
            <a:r>
              <a:rPr lang="zh-CN" altLang="en-US" sz="2400" dirty="0" smtClean="0">
                <a:latin typeface="宋体" pitchFamily="2" charset="-122"/>
              </a:rPr>
              <a:t>个数，排序</a:t>
            </a:r>
            <a:r>
              <a:rPr lang="en-US" altLang="zh-CN" sz="2400" dirty="0">
                <a:latin typeface="宋体" pitchFamily="2" charset="-122"/>
              </a:rPr>
              <a:t>5</a:t>
            </a:r>
            <a:r>
              <a:rPr lang="zh-CN" altLang="en-US" sz="2400" dirty="0">
                <a:latin typeface="宋体" pitchFamily="2" charset="-122"/>
              </a:rPr>
              <a:t>趟。</a:t>
            </a:r>
          </a:p>
        </p:txBody>
      </p:sp>
      <p:sp>
        <p:nvSpPr>
          <p:cNvPr id="23558" name="Text Box 28"/>
          <p:cNvSpPr txBox="1">
            <a:spLocks noChangeArrowheads="1"/>
          </p:cNvSpPr>
          <p:nvPr/>
        </p:nvSpPr>
        <p:spPr bwMode="auto">
          <a:xfrm>
            <a:off x="639593" y="5103123"/>
            <a:ext cx="7748831" cy="1395062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一般规律：       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    N</a:t>
            </a:r>
            <a:r>
              <a:rPr lang="zh-CN" altLang="en-US" sz="2400" dirty="0" smtClean="0">
                <a:latin typeface="宋体" pitchFamily="2" charset="-122"/>
              </a:rPr>
              <a:t>个数比较</a:t>
            </a:r>
            <a:r>
              <a:rPr lang="en-US" altLang="zh-CN" sz="2400" dirty="0" smtClean="0">
                <a:latin typeface="宋体" pitchFamily="2" charset="-122"/>
              </a:rPr>
              <a:t>N</a:t>
            </a:r>
            <a:r>
              <a:rPr lang="en-US" altLang="zh-CN" sz="2400" dirty="0" smtClean="0"/>
              <a:t>-1</a:t>
            </a:r>
            <a:r>
              <a:rPr lang="zh-CN" altLang="en-US" sz="2400" dirty="0" smtClean="0">
                <a:latin typeface="宋体" pitchFamily="2" charset="-122"/>
              </a:rPr>
              <a:t>趟， 外循环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for(j=1</a:t>
            </a:r>
            <a:r>
              <a:rPr lang="en-US" altLang="zh-CN" sz="2400" b="1" dirty="0">
                <a:solidFill>
                  <a:srgbClr val="FF0000"/>
                </a:solidFill>
              </a:rPr>
              <a:t>;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j&lt;N;    j++)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 sz="2400" dirty="0" smtClean="0">
                <a:latin typeface="宋体" pitchFamily="2" charset="-122"/>
              </a:rPr>
              <a:t>    第</a:t>
            </a:r>
            <a:r>
              <a:rPr lang="en-US" altLang="zh-CN" sz="2400" dirty="0"/>
              <a:t>j</a:t>
            </a:r>
            <a:r>
              <a:rPr lang="zh-CN" altLang="en-US" sz="2400" dirty="0">
                <a:latin typeface="宋体" pitchFamily="2" charset="-122"/>
              </a:rPr>
              <a:t>趟，比较</a:t>
            </a:r>
            <a:r>
              <a:rPr lang="en-US" altLang="zh-CN" sz="2400" dirty="0">
                <a:latin typeface="宋体" pitchFamily="2" charset="-122"/>
              </a:rPr>
              <a:t>N</a:t>
            </a:r>
            <a:r>
              <a:rPr lang="en-US" altLang="zh-CN" sz="2400" dirty="0"/>
              <a:t>-j</a:t>
            </a:r>
            <a:r>
              <a:rPr lang="zh-CN" altLang="en-US" sz="2400" dirty="0" smtClean="0">
                <a:latin typeface="宋体" pitchFamily="2" charset="-122"/>
              </a:rPr>
              <a:t>次；内循环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for(i=0</a:t>
            </a:r>
            <a:r>
              <a:rPr lang="en-US" altLang="zh-CN" sz="2400" b="1" dirty="0">
                <a:solidFill>
                  <a:srgbClr val="FF0000"/>
                </a:solidFill>
              </a:rPr>
              <a:t>;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i&lt;N-j</a:t>
            </a:r>
            <a:r>
              <a:rPr lang="en-US" altLang="zh-CN" sz="2400" b="1" dirty="0">
                <a:solidFill>
                  <a:srgbClr val="FF0000"/>
                </a:solidFill>
              </a:rPr>
              <a:t>;  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++)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30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9225" y="1552813"/>
            <a:ext cx="6495382" cy="3215700"/>
            <a:chOff x="164850" y="2027813"/>
            <a:chExt cx="6495382" cy="3215700"/>
          </a:xfrm>
        </p:grpSpPr>
        <p:grpSp>
          <p:nvGrpSpPr>
            <p:cNvPr id="23557" name="组合 11"/>
            <p:cNvGrpSpPr>
              <a:grpSpLocks/>
            </p:cNvGrpSpPr>
            <p:nvPr/>
          </p:nvGrpSpPr>
          <p:grpSpPr bwMode="auto">
            <a:xfrm>
              <a:off x="1036638" y="2074863"/>
              <a:ext cx="5623594" cy="3168650"/>
              <a:chOff x="454135" y="3789040"/>
              <a:chExt cx="5622947" cy="3168352"/>
            </a:xfrm>
          </p:grpSpPr>
          <p:sp>
            <p:nvSpPr>
              <p:cNvPr id="23560" name="Rectangle 4"/>
              <p:cNvSpPr>
                <a:spLocks noChangeArrowheads="1"/>
              </p:cNvSpPr>
              <p:nvPr/>
            </p:nvSpPr>
            <p:spPr bwMode="auto">
              <a:xfrm>
                <a:off x="454135" y="3789040"/>
                <a:ext cx="5622947" cy="316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561" name="组合 13"/>
              <p:cNvGrpSpPr>
                <a:grpSpLocks/>
              </p:cNvGrpSpPr>
              <p:nvPr/>
            </p:nvGrpSpPr>
            <p:grpSpPr bwMode="auto">
              <a:xfrm>
                <a:off x="728227" y="3861048"/>
                <a:ext cx="769441" cy="2996952"/>
                <a:chOff x="728227" y="3861048"/>
                <a:chExt cx="769441" cy="299695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1036679" y="3860470"/>
                  <a:ext cx="152382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2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036679" y="4306516"/>
                  <a:ext cx="152382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1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036679" y="4752561"/>
                  <a:ext cx="153970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5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36679" y="5197019"/>
                  <a:ext cx="153970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7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36679" y="5643065"/>
                  <a:ext cx="153970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8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036679" y="6089110"/>
                  <a:ext cx="153970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28740" y="6487536"/>
                  <a:ext cx="768261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第</a:t>
                  </a:r>
                  <a:r>
                    <a:rPr lang="en-US" altLang="zh-CN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1</a:t>
                  </a: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次</a:t>
                  </a:r>
                </a:p>
              </p:txBody>
            </p:sp>
          </p:grpSp>
          <p:grpSp>
            <p:nvGrpSpPr>
              <p:cNvPr id="23562" name="组合 14"/>
              <p:cNvGrpSpPr>
                <a:grpSpLocks/>
              </p:cNvGrpSpPr>
              <p:nvPr/>
            </p:nvGrpSpPr>
            <p:grpSpPr bwMode="auto">
              <a:xfrm>
                <a:off x="1907704" y="3874740"/>
                <a:ext cx="615553" cy="2996952"/>
                <a:chOff x="728227" y="3861048"/>
                <a:chExt cx="615553" cy="2996952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1036580" y="3861065"/>
                  <a:ext cx="155557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1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036580" y="4307110"/>
                  <a:ext cx="155557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2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36580" y="4753156"/>
                  <a:ext cx="155557" cy="368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5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36580" y="5197614"/>
                  <a:ext cx="155557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7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36580" y="5643659"/>
                  <a:ext cx="155557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8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036580" y="6089705"/>
                  <a:ext cx="155557" cy="369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9</a:t>
                  </a:r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28641" y="6488130"/>
                  <a:ext cx="615879" cy="369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结果</a:t>
                  </a:r>
                </a:p>
              </p:txBody>
            </p:sp>
          </p:grpSp>
          <p:grpSp>
            <p:nvGrpSpPr>
              <p:cNvPr id="23563" name="组合 19"/>
              <p:cNvGrpSpPr>
                <a:grpSpLocks/>
              </p:cNvGrpSpPr>
              <p:nvPr/>
            </p:nvGrpSpPr>
            <p:grpSpPr bwMode="auto">
              <a:xfrm>
                <a:off x="1200792" y="4027989"/>
                <a:ext cx="360000" cy="432047"/>
                <a:chOff x="2915816" y="2204865"/>
                <a:chExt cx="360000" cy="432047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 flipH="1">
                  <a:off x="2915198" y="2205606"/>
                  <a:ext cx="36032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H="1">
                  <a:off x="2915198" y="2637365"/>
                  <a:ext cx="36032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264408" y="2205606"/>
                  <a:ext cx="0" cy="43175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3"/>
            <p:cNvSpPr txBox="1">
              <a:spLocks noChangeArrowheads="1"/>
            </p:cNvSpPr>
            <p:nvPr/>
          </p:nvSpPr>
          <p:spPr bwMode="auto">
            <a:xfrm>
              <a:off x="164850" y="2027813"/>
              <a:ext cx="792000" cy="3076575"/>
            </a:xfrm>
            <a:prstGeom prst="roundRect">
              <a:avLst>
                <a:gd name="adj" fmla="val 917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a[0]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a[1]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a[2]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a[3]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a[4]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lang="en-US" altLang="zh-CN" sz="2400" kern="0" dirty="0">
                  <a:latin typeface="+mn-lt"/>
                  <a:ea typeface="+mn-ea"/>
                </a:rPr>
                <a:t>a[5]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22671" y="3038475"/>
              <a:ext cx="180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18"/>
          <p:cNvSpPr txBox="1">
            <a:spLocks noGrp="1" noChangeArrowheads="1"/>
          </p:cNvSpPr>
          <p:nvPr>
            <p:ph type="body" idx="4294967295"/>
          </p:nvPr>
        </p:nvSpPr>
        <p:spPr bwMode="auto">
          <a:xfrm>
            <a:off x="0" y="981075"/>
            <a:ext cx="3635896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44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36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36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3pPr>
            <a:lvl4pPr marL="1600200">
              <a:defRPr kumimoji="1" sz="36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4pPr>
            <a:lvl5pPr marL="2057400">
              <a:defRPr kumimoji="1" sz="36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5pPr>
            <a:lvl6pPr marL="2514600">
              <a:defRPr kumimoji="1" sz="36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6pPr>
            <a:lvl7pPr marL="2971800">
              <a:defRPr kumimoji="1" sz="36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7pPr>
            <a:lvl8pPr marL="3429000">
              <a:defRPr kumimoji="1" sz="36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8pPr>
            <a:lvl9pPr marL="3886200">
              <a:defRPr kumimoji="1" sz="3600">
                <a:solidFill>
                  <a:srgbClr val="4D4D4D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宋体" pitchFamily="2" charset="-122"/>
              </a:rPr>
              <a:t>[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itchFamily="2" charset="-122"/>
              </a:rPr>
              <a:t>6-10]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800" b="1" dirty="0" smtClean="0"/>
              <a:t>N-S</a:t>
            </a:r>
            <a:r>
              <a:rPr lang="zh-CN" altLang="en-US" sz="2800" b="1" dirty="0" smtClean="0"/>
              <a:t>图：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00125" y="1643063"/>
            <a:ext cx="6781800" cy="4941887"/>
            <a:chOff x="1000125" y="1643063"/>
            <a:chExt cx="6781800" cy="4941887"/>
          </a:xfrm>
        </p:grpSpPr>
        <p:pic>
          <p:nvPicPr>
            <p:cNvPr id="24579" name="Picture 13" descr="g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5" y="1643063"/>
              <a:ext cx="6781800" cy="494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067944" y="3105045"/>
              <a:ext cx="6480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i=0</a:t>
              </a:r>
              <a:endParaRPr lang="zh-CN" alt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088" y="3126401"/>
              <a:ext cx="8906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N-j-1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8970" y="2456513"/>
              <a:ext cx="8906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N-1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1796564"/>
              <a:ext cx="53285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输入</a:t>
              </a:r>
              <a:r>
                <a:rPr lang="en-US" altLang="zh-CN" sz="2400" dirty="0" smtClean="0"/>
                <a:t>N</a:t>
              </a:r>
              <a:r>
                <a:rPr lang="zh-CN" altLang="en-US" sz="2400" dirty="0" smtClean="0"/>
                <a:t>个数</a:t>
              </a:r>
              <a:endParaRPr lang="en-US" altLang="zh-CN" sz="24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9595" y="5996772"/>
              <a:ext cx="8906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a[N]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68595" y="5996772"/>
              <a:ext cx="53285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输出排序结果</a:t>
              </a:r>
              <a:endParaRPr lang="en-US" altLang="zh-CN" sz="2400" dirty="0" smtClean="0"/>
            </a:p>
          </p:txBody>
        </p:sp>
      </p:grpSp>
      <p:sp>
        <p:nvSpPr>
          <p:cNvPr id="12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28506" y="1426167"/>
            <a:ext cx="8027988" cy="527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#include &lt;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&gt;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#define  N   6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main()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{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i, j, t, a[N]={8,7,9,5,2,1};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for(j=1;   j&lt;N;   j++)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{   for(i=0;   i&lt;N-j;  i++)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	   if( a[i]&gt;a[i+1] ) 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	         {  t=a[i];  a[i]=a[i+1];  a[i+1]=t;  }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for(i=0;   i&lt;N;  i++)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	   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("%5d",a[i]) ;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("\n") ;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}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}</a:t>
            </a:r>
          </a:p>
          <a:p>
            <a:pPr marL="72000" indent="0">
              <a:spcBef>
                <a:spcPts val="300"/>
              </a:spcBef>
              <a:buFontTx/>
              <a:buNone/>
            </a:pPr>
            <a:r>
              <a:rPr lang="en-US" altLang="zh-CN" sz="2400" b="1" dirty="0" smtClean="0"/>
              <a:t>      </a:t>
            </a:r>
            <a:endParaRPr lang="zh-CN" altLang="en-US" sz="2400" b="1" dirty="0" smtClean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68302" y="850450"/>
            <a:ext cx="6372225" cy="461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[</a:t>
            </a:r>
            <a:r>
              <a:rPr lang="zh-CN" altLang="en-US" sz="2400" b="1" dirty="0"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latin typeface="+mn-ea"/>
                <a:ea typeface="+mn-ea"/>
              </a:rPr>
              <a:t>6-10]</a:t>
            </a:r>
            <a:r>
              <a:rPr kumimoji="1" lang="zh-CN" altLang="en-US" sz="2400" b="1" kern="0" dirty="0">
                <a:solidFill>
                  <a:srgbClr val="4D4D4D"/>
                </a:solidFill>
                <a:latin typeface="+mn-ea"/>
                <a:ea typeface="+mn-ea"/>
              </a:rPr>
              <a:t>程序代码</a:t>
            </a:r>
            <a:r>
              <a:rPr kumimoji="1" lang="en-US" altLang="zh-CN" sz="2400" b="1" kern="0" dirty="0">
                <a:solidFill>
                  <a:srgbClr val="4D4D4D"/>
                </a:solidFill>
                <a:latin typeface="+mn-ea"/>
                <a:ea typeface="+mn-ea"/>
              </a:rPr>
              <a:t>——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查看每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+mn-ea"/>
                <a:ea typeface="+mn-ea"/>
              </a:rPr>
              <a:t>趟排序结果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 descr="信纸"/>
          <p:cNvSpPr>
            <a:spLocks noGrp="1" noChangeArrowheads="1"/>
          </p:cNvSpPr>
          <p:nvPr>
            <p:ph type="body" idx="4294967295"/>
          </p:nvPr>
        </p:nvSpPr>
        <p:spPr>
          <a:xfrm>
            <a:off x="359549" y="908720"/>
            <a:ext cx="3294630" cy="648072"/>
          </a:xfrm>
          <a:prstGeom prst="rect">
            <a:avLst/>
          </a:prstGeom>
          <a:solidFill>
            <a:schemeClr val="bg1"/>
          </a:solidFill>
          <a:ln w="38100"/>
        </p:spPr>
        <p:txBody>
          <a:bodyPr/>
          <a:lstStyle/>
          <a:p>
            <a:pPr marL="72000" indent="0">
              <a:spcBef>
                <a:spcPts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一、数组的概念</a:t>
            </a:r>
          </a:p>
        </p:txBody>
      </p:sp>
      <p:sp>
        <p:nvSpPr>
          <p:cNvPr id="4099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>
          <a:xfrm>
            <a:off x="290474" y="3307083"/>
            <a:ext cx="8344843" cy="1466455"/>
          </a:xfrm>
          <a:prstGeom prst="rect">
            <a:avLst/>
          </a:prstGeom>
          <a:solidFill>
            <a:schemeClr val="bg1"/>
          </a:solidFill>
          <a:ln w="38100">
            <a:solidFill>
              <a:srgbClr val="009900"/>
            </a:solidFill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>
                <a:latin typeface="+mn-ea"/>
              </a:rPr>
              <a:t> 一个数组可以存放一</a:t>
            </a:r>
            <a:r>
              <a:rPr lang="zh-CN" altLang="en-US" sz="2400" dirty="0">
                <a:latin typeface="+mn-ea"/>
              </a:rPr>
              <a:t>批类型相同的</a:t>
            </a:r>
            <a:r>
              <a:rPr lang="zh-CN" altLang="en-US" sz="2400" dirty="0" smtClean="0">
                <a:latin typeface="+mn-ea"/>
              </a:rPr>
              <a:t>数据。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例如，定义数组：</a:t>
            </a:r>
            <a:endParaRPr lang="en-US" altLang="zh-CN" sz="24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ea"/>
            </a:endParaRPr>
          </a:p>
          <a:p>
            <a:pPr marL="7200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score[100];</a:t>
            </a:r>
          </a:p>
          <a:p>
            <a:pPr marL="7200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数组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score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可以存放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100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个整型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变量。</a:t>
            </a:r>
            <a:endParaRPr lang="en-US" altLang="zh-CN" sz="28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 descr="信纸"/>
          <p:cNvSpPr txBox="1">
            <a:spLocks noChangeArrowheads="1"/>
          </p:cNvSpPr>
          <p:nvPr/>
        </p:nvSpPr>
        <p:spPr>
          <a:xfrm>
            <a:off x="290475" y="1641433"/>
            <a:ext cx="8344843" cy="1440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9900"/>
            </a:solidFill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一个</a:t>
            </a:r>
            <a:r>
              <a:rPr lang="zh-CN" altLang="zh-CN" sz="2400" dirty="0" smtClean="0">
                <a:latin typeface="+mn-ea"/>
              </a:rPr>
              <a:t>变量只能存放一个数据</a:t>
            </a:r>
            <a:r>
              <a:rPr lang="zh-CN" altLang="en-US" sz="2400" dirty="0" smtClean="0">
                <a:latin typeface="+mn-ea"/>
              </a:rPr>
              <a:t>，若</a:t>
            </a:r>
            <a:r>
              <a:rPr lang="zh-CN" altLang="zh-CN" sz="2400" dirty="0" smtClean="0">
                <a:latin typeface="+mn-ea"/>
              </a:rPr>
              <a:t>存放一批数据，</a:t>
            </a:r>
            <a:r>
              <a:rPr lang="zh-CN" altLang="en-US" sz="2400" dirty="0" smtClean="0">
                <a:latin typeface="+mn-ea"/>
              </a:rPr>
              <a:t>需定义若干变量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en-US" sz="2400" dirty="0" smtClean="0">
                <a:latin typeface="+mn-ea"/>
              </a:rPr>
              <a:t>例如，存放</a:t>
            </a:r>
            <a:r>
              <a:rPr lang="en-US" altLang="zh-CN" sz="2400" dirty="0" smtClean="0">
                <a:latin typeface="+mn-ea"/>
              </a:rPr>
              <a:t>100</a:t>
            </a:r>
            <a:r>
              <a:rPr lang="zh-CN" altLang="en-US" sz="2400" dirty="0" smtClean="0">
                <a:latin typeface="+mn-ea"/>
              </a:rPr>
              <a:t>个学生的成绩，要定义</a:t>
            </a:r>
            <a:r>
              <a:rPr lang="en-US" altLang="zh-CN" sz="2400" dirty="0" smtClean="0">
                <a:latin typeface="+mn-ea"/>
              </a:rPr>
              <a:t>100</a:t>
            </a:r>
            <a:r>
              <a:rPr lang="zh-CN" altLang="en-US" sz="2400" dirty="0" smtClean="0">
                <a:latin typeface="+mn-ea"/>
              </a:rPr>
              <a:t>个变量。</a:t>
            </a:r>
            <a:endParaRPr lang="en-US" altLang="zh-CN" sz="2400" dirty="0" smtClean="0">
              <a:latin typeface="+mn-ea"/>
            </a:endParaRPr>
          </a:p>
          <a:p>
            <a:pPr marL="72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s1,s2,…,s99,  s100;</a:t>
            </a:r>
            <a:endParaRPr lang="zh-CN" alt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>
          <a:xfrm>
            <a:off x="290475" y="4999027"/>
            <a:ext cx="8344842" cy="1512167"/>
          </a:xfrm>
          <a:prstGeom prst="rect">
            <a:avLst/>
          </a:prstGeom>
          <a:solidFill>
            <a:schemeClr val="bg1"/>
          </a:solidFill>
          <a:ln w="38100">
            <a:solidFill>
              <a:srgbClr val="009900"/>
            </a:solidFill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数组</a:t>
            </a:r>
            <a:r>
              <a:rPr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是一批有序变量的</a:t>
            </a:r>
            <a:r>
              <a:rPr lang="zh-CN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集合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，这些变量：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①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占居连续的内存单元；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②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具有相同的数据类型</a:t>
            </a:r>
            <a:r>
              <a:rPr lang="zh-CN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zh-CN" altLang="en-US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36356" y="1476301"/>
            <a:ext cx="8459788" cy="50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#include  &lt;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&gt;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#define  N   6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main()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{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i, j, t, a[N]={8,7,9,5,2,1};    //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赋值或从键盘输入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for(j=1;   j&lt;N;   j++)                //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循环初值为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，为什么？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  for(i=0;   i&lt;N-j;  i++)            //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循环初值为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，为什么？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	          if( a[i]&gt;a[i+1] ) 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		      {   t=a[i];  a[i]=a[i+1];  a[i+1]=t;  }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for(i=0;  i&lt;N;  i++)           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输出排序结果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	      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("%2d",a[i]) ;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("\n") ;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}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</a:t>
            </a:r>
            <a:endParaRPr lang="zh-CN" altLang="en-US" sz="2400" b="1" dirty="0" smtClean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79512" y="1000123"/>
            <a:ext cx="6192688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6-10]</a:t>
            </a:r>
            <a:r>
              <a:rPr kumimoji="1" lang="zh-CN" altLang="en-US" sz="2400" b="1" kern="0" dirty="0" smtClean="0">
                <a:solidFill>
                  <a:srgbClr val="4D4D4D"/>
                </a:solidFill>
                <a:latin typeface="+mn-lt"/>
                <a:ea typeface="+mn-ea"/>
              </a:rPr>
              <a:t>程序代码</a:t>
            </a:r>
            <a:r>
              <a:rPr kumimoji="1" lang="en-US" altLang="zh-CN" sz="2400" b="1" kern="0" dirty="0" smtClean="0">
                <a:solidFill>
                  <a:srgbClr val="4D4D4D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输出最终排序结果</a:t>
            </a:r>
            <a:r>
              <a:rPr kumimoji="1" lang="zh-CN" altLang="en-US" sz="2400" b="1" kern="0" dirty="0" smtClean="0">
                <a:solidFill>
                  <a:srgbClr val="4D4D4D"/>
                </a:solidFill>
                <a:latin typeface="+mn-lt"/>
                <a:ea typeface="+mn-ea"/>
              </a:rPr>
              <a:t>。</a:t>
            </a:r>
            <a:endParaRPr kumimoji="1" lang="zh-CN" altLang="en-US" sz="2400" b="1" kern="0" dirty="0">
              <a:solidFill>
                <a:srgbClr val="4D4D4D"/>
              </a:solidFill>
              <a:latin typeface="+mn-lt"/>
              <a:ea typeface="+mn-ea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323528" y="897836"/>
            <a:ext cx="7632848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1" kern="0" dirty="0">
                <a:latin typeface="+mn-lt"/>
                <a:ea typeface="+mn-ea"/>
              </a:rPr>
              <a:t>[</a:t>
            </a:r>
            <a:r>
              <a:rPr kumimoji="1" lang="zh-CN" altLang="en-US" sz="2400" b="1" kern="0" dirty="0">
                <a:latin typeface="+mn-lt"/>
                <a:ea typeface="+mn-ea"/>
              </a:rPr>
              <a:t>例题</a:t>
            </a:r>
            <a:r>
              <a:rPr kumimoji="1" lang="en-US" altLang="zh-CN" sz="2400" b="1" kern="0" dirty="0" smtClean="0">
                <a:latin typeface="+mn-lt"/>
                <a:ea typeface="+mn-ea"/>
              </a:rPr>
              <a:t>6-11]</a:t>
            </a:r>
            <a:r>
              <a:rPr kumimoji="1" lang="zh-CN" altLang="en-US" sz="2400" b="1" kern="0" dirty="0">
                <a:latin typeface="+mn-lt"/>
                <a:ea typeface="+mn-ea"/>
              </a:rPr>
              <a:t>选择排序</a:t>
            </a:r>
            <a:r>
              <a:rPr kumimoji="1" lang="zh-CN" altLang="en-US" sz="2400" b="1" kern="0" dirty="0" smtClean="0">
                <a:latin typeface="+mn-lt"/>
                <a:ea typeface="+mn-ea"/>
              </a:rPr>
              <a:t>，假定</a:t>
            </a:r>
            <a:r>
              <a:rPr kumimoji="1" lang="en-US" altLang="zh-CN" sz="2400" b="1" kern="0" dirty="0" smtClean="0">
                <a:latin typeface="+mn-lt"/>
                <a:ea typeface="+mn-ea"/>
              </a:rPr>
              <a:t>6</a:t>
            </a:r>
            <a:r>
              <a:rPr kumimoji="1" lang="zh-CN" altLang="en-US" sz="2400" b="1" kern="0" dirty="0" smtClean="0">
                <a:latin typeface="+mn-lt"/>
                <a:ea typeface="+mn-ea"/>
              </a:rPr>
              <a:t>个整数，要求按升序排列。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48982" y="1407718"/>
            <a:ext cx="8064896" cy="8309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defTabSz="762000" eaLnBrk="0" hangingPunct="0">
              <a:spcBef>
                <a:spcPts val="0"/>
              </a:spcBef>
              <a:defRPr/>
            </a:pPr>
            <a:r>
              <a:rPr kumimoji="1" lang="zh-CN" altLang="en-US" sz="2400" b="1" kern="0" dirty="0" smtClean="0">
                <a:latin typeface="+mn-lt"/>
                <a:ea typeface="+mn-ea"/>
              </a:rPr>
              <a:t>算法思想：每次选择一个最小整数，并放到适当位置，按照升序排列。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44177"/>
              </p:ext>
            </p:extLst>
          </p:nvPr>
        </p:nvGraphicFramePr>
        <p:xfrm>
          <a:off x="395536" y="2420888"/>
          <a:ext cx="842493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460"/>
                <a:gridCol w="625530"/>
                <a:gridCol w="781912"/>
                <a:gridCol w="625530"/>
                <a:gridCol w="703721"/>
                <a:gridCol w="703721"/>
                <a:gridCol w="703721"/>
                <a:gridCol w="703721"/>
                <a:gridCol w="2025620"/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外层循环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a[0]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a[1]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a[2] 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a[3] 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a[4] 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a[5] 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kumimoji="1" lang="zh-CN" altLang="en-US" sz="2400" b="1" dirty="0" smtClean="0"/>
                        <a:t>第</a:t>
                      </a:r>
                      <a:r>
                        <a:rPr kumimoji="1" lang="en-US" altLang="zh-CN" sz="2400" b="1" dirty="0" smtClean="0"/>
                        <a:t>0</a:t>
                      </a:r>
                      <a:r>
                        <a:rPr kumimoji="1" lang="zh-CN" altLang="en-US" sz="2400" b="1" dirty="0" smtClean="0"/>
                        <a:t>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dirty="0" smtClean="0"/>
                        <a:t>i=0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8 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从</a:t>
                      </a:r>
                      <a:r>
                        <a:rPr lang="en-US" altLang="zh-CN" sz="2400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个中选择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53752">
                <a:tc>
                  <a:txBody>
                    <a:bodyPr/>
                    <a:lstStyle/>
                    <a:p>
                      <a:r>
                        <a:rPr kumimoji="1" lang="zh-CN" altLang="en-US" sz="2400" b="1" dirty="0" smtClean="0"/>
                        <a:t>第</a:t>
                      </a:r>
                      <a:r>
                        <a:rPr kumimoji="1" lang="en-US" altLang="zh-CN" sz="2400" b="1" dirty="0" smtClean="0"/>
                        <a:t>1</a:t>
                      </a:r>
                      <a:r>
                        <a:rPr kumimoji="1" lang="zh-CN" altLang="en-US" sz="2400" b="1" dirty="0" smtClean="0"/>
                        <a:t>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dirty="0" smtClean="0"/>
                        <a:t>i=1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1 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从</a:t>
                      </a:r>
                      <a:r>
                        <a:rPr lang="en-US" altLang="zh-CN" sz="24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个中选择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kumimoji="1" lang="zh-CN" altLang="en-US" sz="2400" b="1" dirty="0" smtClean="0"/>
                        <a:t>第</a:t>
                      </a:r>
                      <a:r>
                        <a:rPr kumimoji="1" lang="en-US" altLang="zh-CN" sz="2400" b="1" dirty="0" smtClean="0"/>
                        <a:t>2</a:t>
                      </a:r>
                      <a:r>
                        <a:rPr kumimoji="1" lang="zh-CN" altLang="en-US" sz="2400" b="1" dirty="0" smtClean="0"/>
                        <a:t>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dirty="0" smtClean="0"/>
                        <a:t>i=2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从</a:t>
                      </a:r>
                      <a:r>
                        <a:rPr lang="en-US" altLang="zh-CN" sz="24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个中选择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kumimoji="1" lang="zh-CN" altLang="en-US" sz="2400" b="1" dirty="0" smtClean="0"/>
                        <a:t>第</a:t>
                      </a:r>
                      <a:r>
                        <a:rPr kumimoji="1" lang="en-US" altLang="zh-CN" sz="2400" b="1" dirty="0" smtClean="0"/>
                        <a:t>3</a:t>
                      </a:r>
                      <a:r>
                        <a:rPr kumimoji="1" lang="zh-CN" altLang="en-US" sz="2400" b="1" dirty="0" smtClean="0"/>
                        <a:t>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dirty="0" smtClean="0"/>
                        <a:t>i=3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1 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从</a:t>
                      </a:r>
                      <a:r>
                        <a:rPr lang="en-US" altLang="zh-CN" sz="24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个中选择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/>
                        <a:t>第</a:t>
                      </a:r>
                      <a:r>
                        <a:rPr kumimoji="1" lang="en-US" altLang="zh-CN" sz="2400" b="1" dirty="0" smtClean="0"/>
                        <a:t>4</a:t>
                      </a:r>
                      <a:r>
                        <a:rPr kumimoji="1" lang="zh-CN" altLang="en-US" sz="2400" b="1" dirty="0" smtClean="0"/>
                        <a:t>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dirty="0" smtClean="0"/>
                        <a:t>i=4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5 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从</a:t>
                      </a:r>
                      <a:r>
                        <a:rPr lang="en-US" altLang="zh-CN" sz="24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个中选择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循环结束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400" b="1" dirty="0" smtClean="0">
                          <a:solidFill>
                            <a:srgbClr val="FF0000"/>
                          </a:solidFill>
                        </a:rPr>
                        <a:t>i=5</a:t>
                      </a:r>
                      <a:endParaRPr kumimoji="1"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dirty="0" smtClean="0">
                          <a:solidFill>
                            <a:srgbClr val="009900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已按升序排列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01010" y="5802293"/>
            <a:ext cx="7560840" cy="904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zh-CN" altLang="en-US" sz="2400" b="1" kern="0" dirty="0" smtClean="0">
                <a:latin typeface="+mn-lt"/>
                <a:ea typeface="+mn-ea"/>
              </a:rPr>
              <a:t> </a:t>
            </a:r>
            <a:r>
              <a:rPr kumimoji="1" lang="en-US" altLang="zh-CN" sz="2400" b="1" kern="0" dirty="0" smtClean="0">
                <a:latin typeface="+mn-lt"/>
                <a:ea typeface="+mn-ea"/>
              </a:rPr>
              <a:t>6</a:t>
            </a:r>
            <a:r>
              <a:rPr kumimoji="1" lang="zh-CN" altLang="en-US" sz="2400" b="1" kern="0" dirty="0" smtClean="0">
                <a:latin typeface="+mn-lt"/>
                <a:ea typeface="+mn-ea"/>
              </a:rPr>
              <a:t>个整数，</a:t>
            </a:r>
            <a:r>
              <a:rPr kumimoji="1" lang="zh-CN" altLang="en-US" sz="2400" b="1" dirty="0" smtClean="0"/>
              <a:t>共执行</a:t>
            </a:r>
            <a:r>
              <a:rPr kumimoji="1" lang="en-US" altLang="zh-CN" sz="2400" b="1" dirty="0" smtClean="0"/>
              <a:t>5</a:t>
            </a:r>
            <a:r>
              <a:rPr kumimoji="1" lang="zh-CN" altLang="en-US" sz="2400" b="1" dirty="0" smtClean="0"/>
              <a:t>次循环，</a:t>
            </a:r>
            <a:r>
              <a:rPr kumimoji="1" lang="en-US" altLang="zh-CN" sz="2400" b="1" dirty="0" smtClean="0"/>
              <a:t>i=0~4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</a:rPr>
              <a:t>一般情况：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N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个数执行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N-1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次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循环，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for(i=0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;  i&lt;N-1;  i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++)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8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23728" y="1831422"/>
            <a:ext cx="4679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a[0]   a[1]   a[2]   a[3]   a[4]   a[5]  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0" y="1000125"/>
            <a:ext cx="8172400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1" kern="0" dirty="0">
                <a:solidFill>
                  <a:srgbClr val="FF0000"/>
                </a:solidFill>
                <a:latin typeface="+mn-lt"/>
                <a:ea typeface="+mn-ea"/>
              </a:rPr>
              <a:t>[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例题</a:t>
            </a:r>
            <a:r>
              <a:rPr kumimoji="1" lang="en-US" altLang="zh-CN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6-11]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选择排序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，假定</a:t>
            </a:r>
            <a:r>
              <a:rPr kumimoji="1" lang="en-US" altLang="zh-CN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6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个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数据，要求按升序排列。</a:t>
            </a:r>
            <a:endParaRPr kumimoji="1" lang="zh-CN" altLang="en-US" sz="2400" b="1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320675" y="2276872"/>
            <a:ext cx="852487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400" b="1" dirty="0"/>
              <a:t>第</a:t>
            </a:r>
            <a:r>
              <a:rPr kumimoji="1" lang="en-US" altLang="zh-CN" sz="2400" b="1" dirty="0"/>
              <a:t>0</a:t>
            </a:r>
            <a:r>
              <a:rPr kumimoji="1" lang="zh-CN" altLang="en-US" sz="2400" b="1" dirty="0"/>
              <a:t>趟：</a:t>
            </a:r>
            <a:r>
              <a:rPr kumimoji="1" lang="en-US" altLang="zh-CN" sz="2400" b="1" dirty="0"/>
              <a:t> i=0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8</a:t>
            </a:r>
            <a:r>
              <a:rPr kumimoji="1" lang="en-US" altLang="zh-CN" sz="2400" b="1" dirty="0"/>
              <a:t>        7        9       5        2  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                        k=i      j                                       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                        for(j=i+1;  j&lt;N;  j++)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                                   if(a[k]&gt;a[j])     k=j</a:t>
            </a:r>
            <a:r>
              <a:rPr kumimoji="1" lang="en-US" altLang="zh-CN" sz="2400" b="1" dirty="0" smtClean="0"/>
              <a:t>;    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最小数的下标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                        if(k!=i)   </a:t>
            </a:r>
            <a:r>
              <a:rPr kumimoji="1" lang="en-US" altLang="zh-CN" sz="2400" b="1" dirty="0" smtClean="0"/>
              <a:t>    //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若</a:t>
            </a:r>
            <a:r>
              <a:rPr lang="zh-CN" altLang="en-US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最小数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不在下标位置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endParaRPr kumimoji="1" lang="en-US" altLang="zh-CN" sz="2400" b="1" dirty="0" smtClean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                                {  </a:t>
            </a:r>
            <a:r>
              <a:rPr kumimoji="1" lang="en-US" altLang="zh-CN" sz="2400" b="1" dirty="0"/>
              <a:t>t=a[k];  </a:t>
            </a:r>
            <a:r>
              <a:rPr kumimoji="1" lang="en-US" altLang="zh-CN" sz="2400" b="1" dirty="0" smtClean="0"/>
              <a:t> a[k</a:t>
            </a:r>
            <a:r>
              <a:rPr kumimoji="1" lang="en-US" altLang="zh-CN" sz="2400" b="1" dirty="0"/>
              <a:t>]=a[i];   a[i]=t;  }</a:t>
            </a:r>
          </a:p>
        </p:txBody>
      </p:sp>
      <p:sp>
        <p:nvSpPr>
          <p:cNvPr id="27654" name="Rectangle 3"/>
          <p:cNvSpPr txBox="1">
            <a:spLocks noChangeArrowheads="1"/>
          </p:cNvSpPr>
          <p:nvPr/>
        </p:nvSpPr>
        <p:spPr bwMode="auto">
          <a:xfrm>
            <a:off x="322500" y="5329770"/>
            <a:ext cx="73088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400" b="1" dirty="0"/>
              <a:t>第</a:t>
            </a:r>
            <a:r>
              <a:rPr kumimoji="1" lang="en-US" altLang="zh-CN" sz="2400" b="1" dirty="0"/>
              <a:t>1</a:t>
            </a:r>
            <a:r>
              <a:rPr kumimoji="1" lang="zh-CN" altLang="en-US" sz="2400" b="1" dirty="0"/>
              <a:t>趟：</a:t>
            </a:r>
            <a:r>
              <a:rPr kumimoji="1" lang="en-US" altLang="zh-CN" sz="2400" b="1" dirty="0"/>
              <a:t>i=1      1  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7</a:t>
            </a:r>
            <a:r>
              <a:rPr kumimoji="1" lang="en-US" altLang="zh-CN" sz="2400" b="1" dirty="0"/>
              <a:t>        9       5  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r>
              <a:rPr kumimoji="1" lang="en-US" altLang="zh-CN" sz="2400" b="1" dirty="0"/>
              <a:t>       8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                                 k=i      j                                        </a:t>
            </a:r>
          </a:p>
          <a:p>
            <a:pPr>
              <a:spcBef>
                <a:spcPct val="20000"/>
              </a:spcBef>
            </a:pPr>
            <a:endParaRPr kumimoji="1" lang="en-US" altLang="zh-CN" sz="2400" b="1" dirty="0"/>
          </a:p>
          <a:p>
            <a:pPr>
              <a:spcBef>
                <a:spcPct val="20000"/>
              </a:spcBef>
            </a:pPr>
            <a:endParaRPr kumimoji="1" lang="en-US" altLang="zh-CN" sz="2400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503691" y="2996952"/>
            <a:ext cx="288131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530223" y="6021289"/>
            <a:ext cx="1854781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486115"/>
            <a:ext cx="2088232" cy="38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>
              <a:buFontTx/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算法执行过程：</a:t>
            </a: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3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1760" y="1052736"/>
            <a:ext cx="504056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a[0]     a[1]    a[2]    a[3]   a[4]   a[5]  </a:t>
            </a:r>
          </a:p>
        </p:txBody>
      </p:sp>
      <p:sp>
        <p:nvSpPr>
          <p:cNvPr id="27656" name="Rectangle 3"/>
          <p:cNvSpPr txBox="1">
            <a:spLocks noChangeArrowheads="1"/>
          </p:cNvSpPr>
          <p:nvPr/>
        </p:nvSpPr>
        <p:spPr bwMode="auto">
          <a:xfrm>
            <a:off x="720263" y="1628800"/>
            <a:ext cx="73088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400" b="1" dirty="0"/>
              <a:t>第</a:t>
            </a:r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趟：</a:t>
            </a:r>
            <a:r>
              <a:rPr kumimoji="1" lang="en-US" altLang="zh-CN" sz="2400" b="1" dirty="0"/>
              <a:t>i=2      1         2  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9</a:t>
            </a:r>
            <a:r>
              <a:rPr kumimoji="1" lang="en-US" altLang="zh-CN" sz="2400" b="1" dirty="0"/>
              <a:t>   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5</a:t>
            </a:r>
            <a:r>
              <a:rPr kumimoji="1" lang="en-US" altLang="zh-CN" sz="2400" b="1" dirty="0"/>
              <a:t>       7        8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                                            k=i    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/>
              <a:t>j                                        </a:t>
            </a:r>
          </a:p>
          <a:p>
            <a:pPr>
              <a:spcBef>
                <a:spcPct val="20000"/>
              </a:spcBef>
            </a:pPr>
            <a:endParaRPr kumimoji="1" lang="en-US" altLang="zh-CN" sz="2400" b="1" dirty="0"/>
          </a:p>
          <a:p>
            <a:pPr>
              <a:spcBef>
                <a:spcPct val="20000"/>
              </a:spcBef>
            </a:pPr>
            <a:endParaRPr kumimoji="1" lang="en-US" altLang="zh-CN" sz="2400" b="1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449961" y="2348880"/>
            <a:ext cx="1393159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4638" y="2852936"/>
            <a:ext cx="73088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400" b="1" dirty="0"/>
              <a:t>第</a:t>
            </a:r>
            <a:r>
              <a:rPr kumimoji="1" lang="en-US" altLang="zh-CN" sz="2400" b="1" dirty="0"/>
              <a:t>3</a:t>
            </a:r>
            <a:r>
              <a:rPr kumimoji="1" lang="zh-CN" altLang="en-US" sz="2400" b="1" dirty="0"/>
              <a:t>趟：</a:t>
            </a:r>
            <a:r>
              <a:rPr kumimoji="1" lang="en-US" altLang="zh-CN" sz="2400" b="1" dirty="0"/>
              <a:t>i=3      1      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/>
              <a:t>2        5  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9     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7</a:t>
            </a:r>
            <a:r>
              <a:rPr kumimoji="1" lang="en-US" altLang="zh-CN" sz="2400" b="1" dirty="0"/>
              <a:t>        8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                                                      k=i        j                                        </a:t>
            </a:r>
          </a:p>
          <a:p>
            <a:pPr>
              <a:spcBef>
                <a:spcPct val="20000"/>
              </a:spcBef>
            </a:pPr>
            <a:endParaRPr kumimoji="1" lang="en-US" altLang="zh-CN" sz="2400" b="1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70935" y="4005684"/>
            <a:ext cx="73088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400" b="1" dirty="0"/>
              <a:t>第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趟：</a:t>
            </a:r>
            <a:r>
              <a:rPr kumimoji="1" lang="en-US" altLang="zh-CN" sz="2400" b="1" dirty="0"/>
              <a:t>i=4      1        2      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/>
              <a:t>5        7    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9     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8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/>
              <a:t>                                                                  k=i      j                                        </a:t>
            </a:r>
          </a:p>
          <a:p>
            <a:pPr>
              <a:spcBef>
                <a:spcPct val="20000"/>
              </a:spcBef>
            </a:pPr>
            <a:endParaRPr kumimoji="1" lang="en-US" altLang="zh-CN" sz="24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4638" y="5013176"/>
            <a:ext cx="73088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400" b="1" dirty="0"/>
              <a:t>结果：       </a:t>
            </a:r>
            <a:r>
              <a:rPr kumimoji="1" lang="en-US" altLang="zh-CN" sz="2400" b="1" dirty="0"/>
              <a:t>      1        2        5        7       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8        9</a:t>
            </a:r>
            <a:endParaRPr kumimoji="1" lang="en-US" altLang="zh-CN" sz="2400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55189" y="5733256"/>
            <a:ext cx="6738299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3429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</a:rPr>
              <a:t>N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个数，外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循环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N-1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趟：    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for(i=0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; i&lt;N-1; i++)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</a:rPr>
              <a:t>内循环为每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趟比较次数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： 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for(j=i+1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;  j&lt;N;  j++) </a:t>
            </a:r>
          </a:p>
        </p:txBody>
      </p:sp>
      <p:sp>
        <p:nvSpPr>
          <p:cNvPr id="15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  <p:bldP spid="11" grpId="0"/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1520" y="1412776"/>
            <a:ext cx="802798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#include     &lt;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#define       N    6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main( )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{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</a:rPr>
              <a:t> i, j, k,  t,  a[N]={8,7,9,5,2,1}; 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for(i=0;  i&lt;N-1;  i++)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{    k=i;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  for(j=i+1;   j&lt;N;   j++)   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        if(a[k]&gt;a[j])     k=j;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  if(k!=i)      {  t=a[k];   a[k]=a[i];   a[i]=t; }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}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for(i=0;  i&lt;N;  i++)   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</a:rPr>
              <a:t>("%5d",  a[i]);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</a:rPr>
              <a:t>("\n");</a:t>
            </a:r>
          </a:p>
          <a:p>
            <a:pPr marL="7200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51520" y="860152"/>
            <a:ext cx="2538028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zh-CN" alt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选择排序：</a:t>
            </a:r>
            <a:endParaRPr kumimoji="1" lang="zh-CN" altLang="en-US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79512" y="946095"/>
            <a:ext cx="4896544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[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例题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6-12]</a:t>
            </a:r>
            <a:r>
              <a:rPr kumimoji="1" lang="zh-CN" alt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顺序查找。</a:t>
            </a:r>
            <a:endParaRPr kumimoji="1" lang="zh-CN" altLang="en-US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406840" y="4077072"/>
            <a:ext cx="821537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lvl="3">
              <a:lnSpc>
                <a:spcPct val="15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 从数组的某一端开始，数组元素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逐个与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给定值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x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比较。如果相等，则查找成功，结束查找过程。比较完最后一个数组元素，仍然没有找到，则查找失败。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34655"/>
              </p:ext>
            </p:extLst>
          </p:nvPr>
        </p:nvGraphicFramePr>
        <p:xfrm>
          <a:off x="1907704" y="2043147"/>
          <a:ext cx="66900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006"/>
                <a:gridCol w="669006"/>
                <a:gridCol w="669006"/>
                <a:gridCol w="669006"/>
                <a:gridCol w="669006"/>
                <a:gridCol w="669006"/>
                <a:gridCol w="669006"/>
                <a:gridCol w="669006"/>
                <a:gridCol w="669006"/>
                <a:gridCol w="669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55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45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27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16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67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840" y="16160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给定数组：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840" y="3183358"/>
            <a:ext cx="286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查找元素：  </a:t>
            </a:r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7523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52256" y="1389026"/>
            <a:ext cx="802798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#include  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#define     N    10</a:t>
            </a: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main( )</a:t>
            </a: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i,n</a:t>
            </a:r>
            <a:r>
              <a:rPr lang="en-US" altLang="zh-CN" sz="2400" dirty="0">
                <a:solidFill>
                  <a:schemeClr val="tx1"/>
                </a:solidFill>
              </a:rPr>
              <a:t>, x, a[N]={5,60,20,55,30,36,45,27,16,67}; </a:t>
            </a: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("%</a:t>
            </a:r>
            <a:r>
              <a:rPr lang="en-US" altLang="zh-CN" sz="2400" dirty="0" err="1">
                <a:solidFill>
                  <a:schemeClr val="tx1"/>
                </a:solidFill>
              </a:rPr>
              <a:t>d",&amp;x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for</a:t>
            </a:r>
            <a:r>
              <a:rPr lang="en-US" altLang="zh-CN" sz="2400" dirty="0" smtClean="0">
                <a:solidFill>
                  <a:schemeClr val="tx1"/>
                </a:solidFill>
              </a:rPr>
              <a:t>( i=0</a:t>
            </a:r>
            <a:r>
              <a:rPr lang="en-US" altLang="zh-CN" sz="2400" dirty="0">
                <a:solidFill>
                  <a:schemeClr val="tx1"/>
                </a:solidFill>
              </a:rPr>
              <a:t>;  i&lt;N;  i</a:t>
            </a:r>
            <a:r>
              <a:rPr lang="en-US" altLang="zh-CN" sz="2400" dirty="0" smtClean="0">
                <a:solidFill>
                  <a:schemeClr val="tx1"/>
                </a:solidFill>
              </a:rPr>
              <a:t>++ )      //</a:t>
            </a:r>
            <a:r>
              <a:rPr lang="zh-CN" altLang="en-US" sz="2400" dirty="0" smtClean="0">
                <a:solidFill>
                  <a:schemeClr val="tx1"/>
                </a:solidFill>
              </a:rPr>
              <a:t>从下标</a:t>
            </a:r>
            <a:r>
              <a:rPr lang="en-US" altLang="zh-CN" sz="2400" dirty="0" smtClean="0">
                <a:solidFill>
                  <a:schemeClr val="tx1"/>
                </a:solidFill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</a:rPr>
              <a:t>开始查找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  if(x</a:t>
            </a:r>
            <a:r>
              <a:rPr lang="en-US" altLang="zh-CN" sz="2400" dirty="0">
                <a:solidFill>
                  <a:schemeClr val="tx1"/>
                </a:solidFill>
              </a:rPr>
              <a:t>==a[i])  </a:t>
            </a:r>
            <a:r>
              <a:rPr lang="en-US" altLang="zh-CN" sz="2400" dirty="0" smtClean="0">
                <a:solidFill>
                  <a:schemeClr val="tx1"/>
                </a:solidFill>
              </a:rPr>
              <a:t> {  </a:t>
            </a:r>
            <a:r>
              <a:rPr lang="en-US" altLang="zh-CN" sz="2400" dirty="0" smtClean="0">
                <a:solidFill>
                  <a:srgbClr val="FF0000"/>
                </a:solidFill>
              </a:rPr>
              <a:t>n=i</a:t>
            </a:r>
            <a:r>
              <a:rPr lang="en-US" altLang="zh-CN" sz="2400" dirty="0">
                <a:solidFill>
                  <a:srgbClr val="FF0000"/>
                </a:solidFill>
              </a:rPr>
              <a:t>; </a:t>
            </a: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</a:rPr>
              <a:t>break</a:t>
            </a:r>
            <a:r>
              <a:rPr lang="en-US" altLang="zh-CN" sz="2400" dirty="0">
                <a:solidFill>
                  <a:schemeClr val="tx1"/>
                </a:solidFill>
              </a:rPr>
              <a:t>; </a:t>
            </a:r>
            <a:r>
              <a:rPr lang="en-US" altLang="zh-CN" sz="2400" dirty="0" smtClean="0">
                <a:solidFill>
                  <a:schemeClr val="tx1"/>
                </a:solidFill>
              </a:rPr>
              <a:t> } //n</a:t>
            </a:r>
            <a:r>
              <a:rPr lang="zh-CN" altLang="en-US" sz="2400" dirty="0" smtClean="0">
                <a:solidFill>
                  <a:schemeClr val="tx1"/>
                </a:solidFill>
              </a:rPr>
              <a:t>为找到元素的下标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if</a:t>
            </a:r>
            <a:r>
              <a:rPr lang="en-US" altLang="zh-CN" sz="2400" dirty="0" smtClean="0">
                <a:solidFill>
                  <a:schemeClr val="tx1"/>
                </a:solidFill>
              </a:rPr>
              <a:t>( i&lt;N )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en-US" altLang="zh-CN" sz="2400" dirty="0">
                <a:solidFill>
                  <a:srgbClr val="C00000"/>
                </a:solidFill>
              </a:rPr>
              <a:t>a[%d]=%d</a:t>
            </a:r>
            <a:r>
              <a:rPr lang="en-US" altLang="zh-CN" sz="2400" dirty="0">
                <a:solidFill>
                  <a:schemeClr val="tx1"/>
                </a:solidFill>
              </a:rPr>
              <a:t>\n", 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en-US" altLang="zh-CN" sz="2400" dirty="0" smtClean="0">
                <a:solidFill>
                  <a:srgbClr val="C00000"/>
                </a:solidFill>
              </a:rPr>
              <a:t>, a[n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else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zh-CN" altLang="en-US" sz="2400" dirty="0">
                <a:solidFill>
                  <a:schemeClr val="tx1"/>
                </a:solidFill>
              </a:rPr>
              <a:t>没有找到</a:t>
            </a:r>
            <a:r>
              <a:rPr lang="en-US" altLang="zh-CN" sz="2400" dirty="0">
                <a:solidFill>
                  <a:schemeClr val="tx1"/>
                </a:solidFill>
              </a:rPr>
              <a:t>!\n");</a:t>
            </a:r>
          </a:p>
          <a:p>
            <a:pPr marL="72000" indent="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395536" y="860152"/>
            <a:ext cx="4896544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[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例题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6-12]</a:t>
            </a:r>
            <a:r>
              <a:rPr kumimoji="1" lang="zh-CN" alt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顺序查找。</a:t>
            </a:r>
            <a:endParaRPr kumimoji="1" lang="zh-CN" altLang="en-US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253882" y="6045580"/>
            <a:ext cx="6624736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zh-CN" altLang="en-US" sz="2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实验作业：修改程序，从数组尾部开始查找。</a:t>
            </a:r>
            <a:endParaRPr kumimoji="1" lang="zh-CN" altLang="en-US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04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34131" y="980728"/>
            <a:ext cx="5904656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[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例题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6-14]</a:t>
            </a:r>
            <a:r>
              <a:rPr kumimoji="1" lang="zh-CN" altLang="en-US" sz="2400" b="1" kern="0" dirty="0" smtClean="0">
                <a:latin typeface="+mn-lt"/>
                <a:ea typeface="+mn-ea"/>
              </a:rPr>
              <a:t>删除数组元素。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148"/>
          <p:cNvSpPr txBox="1">
            <a:spLocks noChangeArrowheads="1"/>
          </p:cNvSpPr>
          <p:nvPr/>
        </p:nvSpPr>
        <p:spPr>
          <a:xfrm>
            <a:off x="246319" y="1618271"/>
            <a:ext cx="8341405" cy="1224136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    假定</a:t>
            </a:r>
            <a:r>
              <a:rPr lang="zh-CN" altLang="zh-CN" sz="2400" dirty="0" smtClean="0">
                <a:solidFill>
                  <a:schemeClr val="tx1"/>
                </a:solidFill>
                <a:ea typeface="宋体" pitchFamily="2" charset="-122"/>
              </a:rPr>
              <a:t>删除</a:t>
            </a: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数组中</a:t>
            </a:r>
            <a:r>
              <a:rPr lang="zh-CN" altLang="zh-CN" sz="2400" dirty="0" smtClean="0">
                <a:solidFill>
                  <a:schemeClr val="tx1"/>
                </a:solidFill>
                <a:ea typeface="宋体" pitchFamily="2" charset="-122"/>
              </a:rPr>
              <a:t>位置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的数组</a:t>
            </a:r>
            <a:r>
              <a:rPr lang="zh-CN" altLang="zh-CN" sz="2400" dirty="0" smtClean="0">
                <a:solidFill>
                  <a:schemeClr val="tx1"/>
                </a:solidFill>
                <a:ea typeface="宋体" pitchFamily="2" charset="-122"/>
              </a:rPr>
              <a:t>元素，</a:t>
            </a:r>
            <a:r>
              <a:rPr lang="zh-CN" altLang="zh-CN" sz="2400" b="1" dirty="0" smtClean="0">
                <a:solidFill>
                  <a:schemeClr val="tx1"/>
                </a:solidFill>
                <a:ea typeface="宋体" pitchFamily="2" charset="-122"/>
              </a:rPr>
              <a:t>依次</a:t>
            </a:r>
            <a:r>
              <a:rPr lang="zh-CN" altLang="en-US" sz="2400" b="1" dirty="0" smtClean="0">
                <a:solidFill>
                  <a:schemeClr val="tx1"/>
                </a:solidFill>
                <a:ea typeface="宋体" pitchFamily="2" charset="-122"/>
              </a:rPr>
              <a:t>向前</a:t>
            </a:r>
            <a:r>
              <a:rPr lang="zh-CN" altLang="zh-CN" sz="2400" b="1" dirty="0" smtClean="0">
                <a:solidFill>
                  <a:schemeClr val="tx1"/>
                </a:solidFill>
                <a:ea typeface="宋体" pitchFamily="2" charset="-122"/>
              </a:rPr>
              <a:t>移动位置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zh-CN" sz="2400" b="1" dirty="0" smtClean="0">
                <a:solidFill>
                  <a:schemeClr val="tx1"/>
                </a:solidFill>
                <a:ea typeface="宋体" pitchFamily="2" charset="-122"/>
              </a:rPr>
              <a:t>后面</a:t>
            </a:r>
            <a:r>
              <a:rPr lang="zh-CN" altLang="zh-CN" sz="2400" b="1" dirty="0">
                <a:solidFill>
                  <a:schemeClr val="tx1"/>
                </a:solidFill>
                <a:ea typeface="宋体" pitchFamily="2" charset="-122"/>
              </a:rPr>
              <a:t>的数据元素</a:t>
            </a:r>
            <a:r>
              <a:rPr lang="zh-CN" altLang="zh-CN" sz="2400" dirty="0">
                <a:solidFill>
                  <a:schemeClr val="tx1"/>
                </a:solidFill>
                <a:ea typeface="宋体" pitchFamily="2" charset="-122"/>
              </a:rPr>
              <a:t>。</a:t>
            </a:r>
            <a:endParaRPr lang="zh-CN" altLang="en-US" sz="4800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8712"/>
              </p:ext>
            </p:extLst>
          </p:nvPr>
        </p:nvGraphicFramePr>
        <p:xfrm>
          <a:off x="395536" y="3068960"/>
          <a:ext cx="8077065" cy="12241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6307"/>
                <a:gridCol w="460065"/>
                <a:gridCol w="655141"/>
                <a:gridCol w="837349"/>
                <a:gridCol w="838351"/>
                <a:gridCol w="698452"/>
                <a:gridCol w="837349"/>
                <a:gridCol w="838351"/>
                <a:gridCol w="811270"/>
                <a:gridCol w="864430"/>
              </a:tblGrid>
              <a:tr h="6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删除前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 smtClean="0">
                          <a:solidFill>
                            <a:srgbClr val="C00000"/>
                          </a:solidFill>
                          <a:effectLst/>
                        </a:rPr>
                        <a:t>p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 smtClean="0">
                          <a:effectLst/>
                        </a:rPr>
                        <a:t>a</a:t>
                      </a:r>
                      <a:r>
                        <a:rPr lang="en-US" sz="2400" kern="100" baseline="-25000" dirty="0" smtClean="0">
                          <a:effectLst/>
                        </a:rPr>
                        <a:t>p</a:t>
                      </a:r>
                      <a:r>
                        <a:rPr lang="x-none" sz="2400" kern="100" baseline="-25000" dirty="0" smtClean="0">
                          <a:effectLst/>
                        </a:rPr>
                        <a:t>+1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…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…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n-1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n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删除后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 smtClean="0">
                          <a:effectLst/>
                        </a:rPr>
                        <a:t>a</a:t>
                      </a:r>
                      <a:r>
                        <a:rPr lang="en-US" sz="2400" kern="100" baseline="-25000" dirty="0" smtClean="0">
                          <a:effectLst/>
                        </a:rPr>
                        <a:t>p</a:t>
                      </a:r>
                      <a:r>
                        <a:rPr lang="x-none" sz="2400" kern="100" baseline="-25000" dirty="0" smtClean="0">
                          <a:effectLst/>
                        </a:rPr>
                        <a:t>+1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 smtClean="0">
                          <a:effectLst/>
                        </a:rPr>
                        <a:t>a</a:t>
                      </a:r>
                      <a:r>
                        <a:rPr lang="en-US" sz="2400" kern="100" baseline="-25000" dirty="0" smtClean="0">
                          <a:effectLst/>
                        </a:rPr>
                        <a:t>p</a:t>
                      </a:r>
                      <a:r>
                        <a:rPr lang="x-none" sz="2400" kern="100" baseline="-25000" dirty="0" smtClean="0">
                          <a:effectLst/>
                        </a:rPr>
                        <a:t>+2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…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n-1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148"/>
          <p:cNvSpPr txBox="1">
            <a:spLocks noChangeArrowheads="1"/>
          </p:cNvSpPr>
          <p:nvPr/>
        </p:nvSpPr>
        <p:spPr>
          <a:xfrm>
            <a:off x="234130" y="4627394"/>
            <a:ext cx="8341405" cy="1728192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    设置变量：</a:t>
            </a:r>
            <a:endParaRPr lang="en-US" altLang="zh-CN" sz="2400" dirty="0" smtClean="0">
              <a:solidFill>
                <a:schemeClr val="tx1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   N</a:t>
            </a: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为数组长度，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为</a:t>
            </a:r>
            <a:r>
              <a:rPr lang="zh-CN" altLang="en-US" sz="2400" b="1" dirty="0" smtClean="0">
                <a:solidFill>
                  <a:schemeClr val="tx1"/>
                </a:solidFill>
                <a:ea typeface="宋体" pitchFamily="2" charset="-122"/>
              </a:rPr>
              <a:t>数组中的元素个数，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en-US" sz="2400" b="1" dirty="0" smtClean="0">
                <a:solidFill>
                  <a:schemeClr val="tx1"/>
                </a:solidFill>
                <a:ea typeface="宋体" pitchFamily="2" charset="-122"/>
              </a:rPr>
              <a:t>为要删除的数组元素下标。</a:t>
            </a:r>
            <a:endParaRPr lang="zh-CN" altLang="en-US" sz="4800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1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79512" y="904639"/>
            <a:ext cx="5904656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[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例题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6-14]</a:t>
            </a:r>
            <a:r>
              <a:rPr kumimoji="1" lang="zh-CN" altLang="en-US" sz="2400" b="1" kern="0" dirty="0" smtClean="0">
                <a:latin typeface="+mn-lt"/>
                <a:ea typeface="+mn-ea"/>
              </a:rPr>
              <a:t>删除数组元素。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534558"/>
            <a:ext cx="8391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#include </a:t>
            </a:r>
            <a:r>
              <a:rPr lang="en-US" altLang="zh-CN" sz="2400" dirty="0" smtClean="0"/>
              <a:t>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#define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N  20</a:t>
            </a:r>
          </a:p>
          <a:p>
            <a:r>
              <a:rPr lang="en-US" altLang="zh-CN" sz="2400" dirty="0"/>
              <a:t>main()</a:t>
            </a:r>
          </a:p>
          <a:p>
            <a:r>
              <a:rPr lang="en-US" altLang="zh-CN" sz="2400" dirty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i, p, n=10</a:t>
            </a:r>
            <a:r>
              <a:rPr lang="en-US" altLang="zh-CN" sz="2400" dirty="0" smtClean="0"/>
              <a:t>,  a[N</a:t>
            </a:r>
            <a:r>
              <a:rPr lang="en-US" altLang="zh-CN" sz="2400" dirty="0"/>
              <a:t>]={13,19,23,28,31,35,41,49,51,58};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 &amp;p);  </a:t>
            </a:r>
            <a:r>
              <a:rPr lang="en-US" altLang="zh-CN" sz="2400" dirty="0" smtClean="0"/>
              <a:t>   //</a:t>
            </a:r>
            <a:r>
              <a:rPr lang="zh-CN" altLang="en-US" sz="2400" dirty="0" smtClean="0"/>
              <a:t>输入删除位置，下标编号</a:t>
            </a:r>
            <a:endParaRPr lang="zh-CN" altLang="en-US" sz="2400" dirty="0"/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for(i=p;  </a:t>
            </a:r>
            <a:r>
              <a:rPr lang="en-US" altLang="zh-CN" sz="2400" dirty="0" smtClean="0"/>
              <a:t>i&lt;n</a:t>
            </a:r>
            <a:r>
              <a:rPr lang="en-US" altLang="zh-CN" sz="2400" dirty="0"/>
              <a:t>;  i++)</a:t>
            </a:r>
          </a:p>
          <a:p>
            <a:r>
              <a:rPr lang="en-US" altLang="zh-CN" sz="2400" dirty="0"/>
              <a:t>                    a[i]=a[i+1];    //</a:t>
            </a:r>
            <a:r>
              <a:rPr lang="zh-CN" altLang="en-US" sz="2400" dirty="0"/>
              <a:t>依次后移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n=n-1</a:t>
            </a:r>
            <a:r>
              <a:rPr lang="en-US" altLang="zh-CN" sz="2400" dirty="0" smtClean="0"/>
              <a:t>;   //</a:t>
            </a:r>
            <a:r>
              <a:rPr lang="zh-CN" altLang="en-US" sz="2400" dirty="0" smtClean="0"/>
              <a:t>元素个数减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r>
              <a:rPr lang="en-US" altLang="zh-CN" sz="2400" dirty="0"/>
              <a:t>    for(i=0;  i&lt;n;  i++)</a:t>
            </a:r>
          </a:p>
          <a:p>
            <a:r>
              <a:rPr lang="en-US" altLang="zh-CN" sz="2400" dirty="0"/>
              <a:t>         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("%5d",a[i]);        //</a:t>
            </a:r>
            <a:r>
              <a:rPr lang="zh-CN" altLang="en-US" sz="2400" dirty="0"/>
              <a:t>输出查看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("\n");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767673" y="5877272"/>
            <a:ext cx="7404727" cy="8309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defTabSz="762000" eaLnBrk="0" hangingPunct="0">
              <a:spcBef>
                <a:spcPts val="0"/>
              </a:spcBef>
              <a:defRPr/>
            </a:pP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实验作业：增加一个外循环，连续删除，连续查看删除结果。输入位置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p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，超出下标范围，外循环结束。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0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51520" y="860152"/>
            <a:ext cx="5904656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[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例题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6-15]</a:t>
            </a:r>
            <a:r>
              <a:rPr kumimoji="1" lang="zh-CN" altLang="en-US" sz="2400" b="1" kern="0" dirty="0" smtClean="0">
                <a:latin typeface="+mn-lt"/>
                <a:ea typeface="+mn-ea"/>
              </a:rPr>
              <a:t>插入数组元素。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148"/>
          <p:cNvSpPr txBox="1">
            <a:spLocks noChangeArrowheads="1"/>
          </p:cNvSpPr>
          <p:nvPr/>
        </p:nvSpPr>
        <p:spPr>
          <a:xfrm>
            <a:off x="251520" y="1628800"/>
            <a:ext cx="8712968" cy="936104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>
                <a:latin typeface="+mn-ea"/>
              </a:rPr>
              <a:t> 假如在位置</a:t>
            </a:r>
            <a:r>
              <a:rPr lang="en-US" altLang="zh-CN" sz="2400" dirty="0" smtClean="0">
                <a:latin typeface="+mn-ea"/>
              </a:rPr>
              <a:t>p</a:t>
            </a:r>
            <a:r>
              <a:rPr lang="zh-CN" altLang="en-US" sz="2400" dirty="0" smtClean="0">
                <a:latin typeface="+mn-ea"/>
              </a:rPr>
              <a:t>插入数组元素</a:t>
            </a:r>
            <a:r>
              <a:rPr lang="en-US" altLang="zh-CN" sz="2400" dirty="0" smtClean="0">
                <a:latin typeface="+mn-ea"/>
              </a:rPr>
              <a:t>x</a:t>
            </a:r>
            <a:r>
              <a:rPr lang="zh-CN" altLang="en-US" sz="2400" dirty="0" smtClean="0">
                <a:latin typeface="+mn-ea"/>
              </a:rPr>
              <a:t>，需要移动后面的数组元素，腾出插入位置。</a:t>
            </a:r>
            <a:r>
              <a:rPr lang="zh-CN" altLang="zh-CN" sz="2400" b="1" dirty="0" smtClean="0">
                <a:solidFill>
                  <a:srgbClr val="C00000"/>
                </a:solidFill>
                <a:latin typeface="+mn-ea"/>
              </a:rPr>
              <a:t>移动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元素个数：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n-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(p-1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)=n-p+1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。</a:t>
            </a:r>
            <a:endParaRPr lang="zh-CN" altLang="en-US" sz="4800" b="1" dirty="0" smtClean="0">
              <a:latin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12093"/>
              </p:ext>
            </p:extLst>
          </p:nvPr>
        </p:nvGraphicFramePr>
        <p:xfrm>
          <a:off x="611560" y="3068960"/>
          <a:ext cx="7386752" cy="126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3735"/>
                <a:gridCol w="690041"/>
                <a:gridCol w="688129"/>
                <a:gridCol w="824950"/>
                <a:gridCol w="825934"/>
                <a:gridCol w="688129"/>
                <a:gridCol w="824950"/>
                <a:gridCol w="825934"/>
                <a:gridCol w="824950"/>
              </a:tblGrid>
              <a:tr h="400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插入前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…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 smtClean="0">
                          <a:effectLst/>
                        </a:rPr>
                        <a:t>a</a:t>
                      </a:r>
                      <a:r>
                        <a:rPr lang="en-US" sz="2400" kern="100" baseline="-25000" dirty="0" smtClean="0">
                          <a:effectLst/>
                        </a:rPr>
                        <a:t>p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…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n-1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n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0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移动后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…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 smtClean="0">
                          <a:effectLst/>
                        </a:rPr>
                        <a:t>a</a:t>
                      </a:r>
                      <a:r>
                        <a:rPr lang="en-US" sz="2400" kern="100" baseline="-25000" dirty="0" smtClean="0">
                          <a:effectLst/>
                        </a:rPr>
                        <a:t>p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…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n-1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81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插入后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…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 smtClean="0">
                          <a:effectLst/>
                        </a:rPr>
                        <a:t>a</a:t>
                      </a:r>
                      <a:r>
                        <a:rPr lang="en-US" sz="2400" kern="100" baseline="-25000" dirty="0" smtClean="0">
                          <a:effectLst/>
                        </a:rPr>
                        <a:t>p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…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>
                          <a:effectLst/>
                        </a:rPr>
                        <a:t>a</a:t>
                      </a:r>
                      <a:r>
                        <a:rPr lang="x-none" sz="2400" kern="100" baseline="-25000">
                          <a:effectLst/>
                        </a:rPr>
                        <a:t>n-1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100" dirty="0">
                          <a:effectLst/>
                        </a:rPr>
                        <a:t>a</a:t>
                      </a:r>
                      <a:r>
                        <a:rPr lang="x-none" sz="2400" kern="100" baseline="-250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148"/>
          <p:cNvSpPr txBox="1">
            <a:spLocks noChangeArrowheads="1"/>
          </p:cNvSpPr>
          <p:nvPr/>
        </p:nvSpPr>
        <p:spPr>
          <a:xfrm>
            <a:off x="395547" y="4677385"/>
            <a:ext cx="8341405" cy="1368152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    设置变量：</a:t>
            </a:r>
            <a:endParaRPr lang="en-US" altLang="zh-CN" sz="2400" dirty="0" smtClean="0">
              <a:solidFill>
                <a:schemeClr val="tx1"/>
              </a:solidFill>
              <a:ea typeface="宋体" pitchFamily="2" charset="-122"/>
            </a:endParaRPr>
          </a:p>
          <a:p>
            <a:pPr marL="7200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   N</a:t>
            </a: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为数组长度，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为数组中的元素个数，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ea typeface="宋体" pitchFamily="2" charset="-122"/>
              </a:rPr>
              <a:t>为插入位置。</a:t>
            </a:r>
            <a:endParaRPr lang="zh-CN" altLang="en-US" sz="48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3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980728"/>
            <a:ext cx="3369790" cy="547018"/>
          </a:xfrm>
          <a:prstGeom prst="rect">
            <a:avLst/>
          </a:prstGeom>
          <a:ln w="38100"/>
        </p:spPr>
        <p:txBody>
          <a:bodyPr/>
          <a:lstStyle/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二、数组的定义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   </a:t>
            </a:r>
            <a:endParaRPr lang="zh-CN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213" y="4517011"/>
            <a:ext cx="8136903" cy="20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只有</a:t>
            </a:r>
            <a:r>
              <a:rPr lang="zh-CN" altLang="zh-CN" sz="2400" b="1" dirty="0"/>
              <a:t>一个下标的数组称为一维数组，具有两个下标的数组称为二维数组，</a:t>
            </a:r>
            <a:r>
              <a:rPr lang="zh-CN" altLang="en-US" sz="2400" b="1" dirty="0"/>
              <a:t>具有三个下标的数组称为三维数组，</a:t>
            </a:r>
            <a:r>
              <a:rPr lang="zh-CN" altLang="zh-CN" sz="2400" b="1" dirty="0"/>
              <a:t>依次类推</a:t>
            </a:r>
            <a:r>
              <a:rPr lang="zh-CN" altLang="zh-CN" sz="2400" b="1" dirty="0" smtClean="0"/>
              <a:t>。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>
              <a:lnSpc>
                <a:spcPts val="4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构成</a:t>
            </a:r>
            <a:r>
              <a:rPr lang="zh-CN" altLang="zh-CN" sz="2400" b="1" dirty="0"/>
              <a:t>数组的成员称为数组元素，用下标</a:t>
            </a:r>
            <a:r>
              <a:rPr lang="zh-CN" altLang="en-US" sz="2400" b="1" dirty="0"/>
              <a:t>来</a:t>
            </a:r>
            <a:r>
              <a:rPr lang="zh-CN" altLang="zh-CN" sz="2400" b="1" dirty="0" smtClean="0"/>
              <a:t>表示</a:t>
            </a:r>
            <a:r>
              <a:rPr lang="zh-CN" altLang="en-US" sz="2400" b="1" dirty="0"/>
              <a:t>。</a:t>
            </a:r>
            <a:endParaRPr lang="zh-CN" altLang="en-US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01676" y="2031802"/>
            <a:ext cx="7956376" cy="1051074"/>
          </a:xfrm>
          <a:prstGeom prst="rect">
            <a:avLst/>
          </a:prstGeom>
          <a:ln w="38100"/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spcBef>
                <a:spcPts val="600"/>
              </a:spcBef>
              <a:buFontTx/>
              <a:buNone/>
              <a:defRPr/>
            </a:pPr>
            <a:endParaRPr lang="zh-CN" altLang="en-US" sz="2400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5970" y="1868019"/>
            <a:ext cx="8372494" cy="2641101"/>
          </a:xfrm>
          <a:prstGeom prst="rect">
            <a:avLst/>
          </a:prstGeom>
          <a:ln w="38100"/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2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语法格式：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类型名  数组名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[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常量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1][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常量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2][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常量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3]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000" indent="0">
              <a:lnSpc>
                <a:spcPts val="40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① 数据类型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——char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</a:rPr>
              <a:t> float,   double (</a:t>
            </a:r>
            <a:r>
              <a:rPr lang="zh-CN" altLang="en-US" sz="2400" dirty="0" smtClean="0">
                <a:solidFill>
                  <a:schemeClr val="tx1"/>
                </a:solidFill>
              </a:rPr>
              <a:t>类型名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</a:p>
          <a:p>
            <a:pPr marL="72000" indent="0">
              <a:lnSpc>
                <a:spcPts val="4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② 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数组名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称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与变量的命名方法相同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72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③ 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数组维数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下标个数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72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④ 数组大小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元素个数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：行数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×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列数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×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页数</a:t>
            </a:r>
            <a:endParaRPr lang="zh-CN" altLang="en-US" sz="2400" b="1" dirty="0" smtClean="0"/>
          </a:p>
        </p:txBody>
      </p:sp>
      <p:sp>
        <p:nvSpPr>
          <p:cNvPr id="8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3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51520" y="860152"/>
            <a:ext cx="5904656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[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例题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6-15]</a:t>
            </a:r>
            <a:r>
              <a:rPr kumimoji="1" lang="zh-CN" altLang="en-US" sz="2400" b="1" kern="0" dirty="0" smtClean="0">
                <a:latin typeface="+mn-lt"/>
                <a:ea typeface="+mn-ea"/>
              </a:rPr>
              <a:t>插入数组元素。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extLst/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79388" algn="ctr" eaLnBrk="1" hangingPunct="1"/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6.2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数组应用举例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308933"/>
            <a:ext cx="83913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 &lt;</a:t>
            </a:r>
            <a:r>
              <a:rPr lang="en-US" altLang="zh-CN" sz="2400" dirty="0" err="1">
                <a:solidFill>
                  <a:srgbClr val="FF0000"/>
                </a:solidFill>
              </a:rPr>
              <a:t>stdio.h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#define   N  20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main()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{  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 x ,i, p</a:t>
            </a:r>
            <a:r>
              <a:rPr lang="en-US" altLang="zh-CN" sz="2400" dirty="0" smtClean="0">
                <a:solidFill>
                  <a:srgbClr val="FF0000"/>
                </a:solidFill>
              </a:rPr>
              <a:t>, n=10,  a[N</a:t>
            </a:r>
            <a:r>
              <a:rPr lang="en-US" altLang="zh-CN" sz="2400" dirty="0">
                <a:solidFill>
                  <a:srgbClr val="FF0000"/>
                </a:solidFill>
              </a:rPr>
              <a:t>]={13,19,23,28,31,35,41,49,51,58};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</a:rPr>
              <a:t>scanf</a:t>
            </a:r>
            <a:r>
              <a:rPr lang="en-US" altLang="zh-CN" sz="2400" dirty="0">
                <a:solidFill>
                  <a:srgbClr val="FF0000"/>
                </a:solidFill>
              </a:rPr>
              <a:t>("%</a:t>
            </a:r>
            <a:r>
              <a:rPr lang="en-US" altLang="zh-CN" sz="2400" dirty="0" err="1">
                <a:solidFill>
                  <a:srgbClr val="FF0000"/>
                </a:solidFill>
              </a:rPr>
              <a:t>d%d</a:t>
            </a:r>
            <a:r>
              <a:rPr lang="en-US" altLang="zh-CN" sz="2400" dirty="0">
                <a:solidFill>
                  <a:srgbClr val="FF0000"/>
                </a:solidFill>
              </a:rPr>
              <a:t>",  &amp;p, &amp;x);  //</a:t>
            </a:r>
            <a:r>
              <a:rPr lang="zh-CN" altLang="en-US" sz="2400" dirty="0">
                <a:solidFill>
                  <a:srgbClr val="FF0000"/>
                </a:solidFill>
              </a:rPr>
              <a:t>插入位置和元素取值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</a:rPr>
              <a:t>for(i=n-1;  </a:t>
            </a:r>
            <a:r>
              <a:rPr lang="en-US" altLang="zh-CN" sz="2400" dirty="0" smtClean="0">
                <a:solidFill>
                  <a:srgbClr val="FF0000"/>
                </a:solidFill>
              </a:rPr>
              <a:t>i&gt;=</a:t>
            </a:r>
            <a:r>
              <a:rPr lang="en-US" altLang="zh-CN" sz="2400" dirty="0">
                <a:solidFill>
                  <a:srgbClr val="FF0000"/>
                </a:solidFill>
              </a:rPr>
              <a:t>p;  i--)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        a[i+1]=a[i];    //</a:t>
            </a:r>
            <a:r>
              <a:rPr lang="zh-CN" altLang="en-US" sz="2400" dirty="0">
                <a:solidFill>
                  <a:srgbClr val="FF0000"/>
                </a:solidFill>
              </a:rPr>
              <a:t>依次后移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a[p]=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              // </a:t>
            </a:r>
            <a:r>
              <a:rPr lang="zh-CN" altLang="en-US" sz="2400" dirty="0" smtClean="0">
                <a:solidFill>
                  <a:srgbClr val="FF0000"/>
                </a:solidFill>
              </a:rPr>
              <a:t>或</a:t>
            </a:r>
            <a:r>
              <a:rPr lang="en-US" altLang="zh-CN" sz="2400" dirty="0" smtClean="0">
                <a:solidFill>
                  <a:srgbClr val="FF0000"/>
                </a:solidFill>
              </a:rPr>
              <a:t>a[i]=</a:t>
            </a:r>
            <a:r>
              <a:rPr lang="en-US" altLang="zh-CN" sz="2400" dirty="0">
                <a:solidFill>
                  <a:srgbClr val="FF0000"/>
                </a:solidFill>
              </a:rPr>
              <a:t>x;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n=n+1;                          //</a:t>
            </a:r>
            <a:r>
              <a:rPr lang="zh-CN" altLang="en-US" sz="2400" dirty="0" smtClean="0">
                <a:solidFill>
                  <a:srgbClr val="FF0000"/>
                </a:solidFill>
              </a:rPr>
              <a:t>元素个数加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for(i=0;  i&lt;n;  i++)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</a:rPr>
              <a:t>("%5d",a[i]);        //</a:t>
            </a:r>
            <a:r>
              <a:rPr lang="zh-CN" altLang="en-US" sz="2400" dirty="0">
                <a:solidFill>
                  <a:srgbClr val="FF0000"/>
                </a:solidFill>
              </a:rPr>
              <a:t>输出查看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</a:rPr>
              <a:t>("\n");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259632" y="5965206"/>
            <a:ext cx="7404727" cy="8309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defTabSz="762000" eaLnBrk="0" hangingPunct="0">
              <a:spcBef>
                <a:spcPts val="0"/>
              </a:spcBef>
              <a:defRPr/>
            </a:pP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实验作业：增加一个外循环，连续插入，连续查看插入结果。输入位置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p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+mn-lt"/>
                <a:ea typeface="+mn-ea"/>
              </a:rPr>
              <a:t>，超出下标范围，外循环结束。</a:t>
            </a:r>
            <a:endParaRPr kumimoji="1" lang="zh-CN" altLang="en-US" sz="2400" b="1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6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628800"/>
            <a:ext cx="5580112" cy="0"/>
          </a:xfrm>
          <a:prstGeom prst="line">
            <a:avLst/>
          </a:prstGeom>
          <a:ln w="762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 descr="信纸"/>
          <p:cNvSpPr txBox="1">
            <a:spLocks noChangeArrowheads="1"/>
          </p:cNvSpPr>
          <p:nvPr/>
        </p:nvSpPr>
        <p:spPr>
          <a:xfrm>
            <a:off x="581853" y="584684"/>
            <a:ext cx="5184576" cy="792088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6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</a:t>
            </a:r>
            <a:r>
              <a:rPr lang="zh-CN" altLang="en-US" sz="36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数组应用</a:t>
            </a:r>
            <a:endParaRPr lang="zh-CN" altLang="en-US" sz="36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2" descr="信纸"/>
          <p:cNvSpPr txBox="1">
            <a:spLocks noChangeArrowheads="1"/>
          </p:cNvSpPr>
          <p:nvPr/>
        </p:nvSpPr>
        <p:spPr>
          <a:xfrm>
            <a:off x="1475656" y="1844824"/>
            <a:ext cx="5184576" cy="4608512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defRPr/>
            </a:pP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6-16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6-17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6-18</a:t>
            </a: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6-19</a:t>
            </a: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6-20</a:t>
            </a: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6-21</a:t>
            </a: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6-22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800" b="0" dirty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6-23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6-24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zh-CN" altLang="en-US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  例题</a:t>
            </a:r>
            <a:r>
              <a:rPr lang="en-US" altLang="zh-CN" sz="2800" b="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6-25</a:t>
            </a:r>
            <a:endParaRPr lang="en-US" altLang="zh-CN" sz="2800" b="0" dirty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3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25760" y="980059"/>
            <a:ext cx="8694712" cy="1224805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72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  字符数组存放字符数据。一个字符变量存放一个字符，一个字符数组存放一批字符（字符串）。采用字符数组的优点：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 整批处理字符：赋值、输入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、输出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、复制、比较、合并等。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72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 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4636" y="2276872"/>
            <a:ext cx="8339006" cy="1512168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一、逐个字符处理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格式字符“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%c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”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 marL="18000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  一个字符变量或一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个数组元素存放一个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字符，下标和循环联合，逐个处理字符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。使用格式符“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%c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”，逐个字符处理。</a:t>
            </a:r>
            <a:endParaRPr lang="zh-CN" altLang="en-US" sz="2400" b="1" dirty="0" smtClean="0">
              <a:latin typeface="宋体" pitchFamily="2" charset="-122"/>
            </a:endParaRPr>
          </a:p>
        </p:txBody>
      </p:sp>
      <p:sp>
        <p:nvSpPr>
          <p:cNvPr id="11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21738" y="3805507"/>
            <a:ext cx="8038694" cy="1783733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二、整批字符处理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格式字符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%s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+mn-ea"/>
              </a:rPr>
              <a:t>一批字符构成一个字符串，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字符“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\0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”作为字符串结束标志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ASCII</a:t>
            </a:r>
            <a:r>
              <a:rPr lang="zh-CN" altLang="en-US" sz="2400" b="1" dirty="0">
                <a:latin typeface="+mn-ea"/>
              </a:rPr>
              <a:t>码为</a:t>
            </a:r>
            <a:r>
              <a:rPr lang="en-US" altLang="zh-CN" sz="2400" b="1" dirty="0">
                <a:latin typeface="+mn-ea"/>
              </a:rPr>
              <a:t>0</a:t>
            </a:r>
            <a:r>
              <a:rPr lang="zh-CN" altLang="en-US" sz="2400" b="1" dirty="0" smtClean="0">
                <a:latin typeface="+mn-ea"/>
              </a:rPr>
              <a:t>。字符“</a:t>
            </a:r>
            <a:r>
              <a:rPr lang="en-US" altLang="zh-CN" sz="2400" b="1" dirty="0" smtClean="0">
                <a:latin typeface="+mn-ea"/>
              </a:rPr>
              <a:t>\0</a:t>
            </a:r>
            <a:r>
              <a:rPr lang="zh-CN" altLang="en-US" sz="2400" b="1" dirty="0" smtClean="0">
                <a:latin typeface="+mn-ea"/>
              </a:rPr>
              <a:t>” 是空操作符，不产生任何操作（不显示，不打印，不响铃）。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180000" indent="0"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180000" indent="0"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180000" indent="0"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180000" indent="0"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180000" indent="0"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180000" indent="0">
              <a:spcBef>
                <a:spcPts val="0"/>
              </a:spcBef>
              <a:buFontTx/>
              <a:buNone/>
              <a:defRPr/>
            </a:pPr>
            <a:endParaRPr lang="zh-CN" altLang="en-US" sz="2400" b="1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18520" y="5822766"/>
            <a:ext cx="7045130" cy="612402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lvl="0" indent="0" defTabSz="914400" eaLnBrk="1" hangingPunct="1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三、字符串处理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9357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5854" y="2132856"/>
            <a:ext cx="7704856" cy="1008112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用户指定数组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长度：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char C[10]={'H','A','P','P','Y','!'};   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14061"/>
              </p:ext>
            </p:extLst>
          </p:nvPr>
        </p:nvGraphicFramePr>
        <p:xfrm>
          <a:off x="1232092" y="3230163"/>
          <a:ext cx="7200800" cy="91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3893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C[0]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C[1]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C[2]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C[3]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C[4]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C[5]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C[6]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C[7]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C[8]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C[9]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Y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!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3FF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69510"/>
              </p:ext>
            </p:extLst>
          </p:nvPr>
        </p:nvGraphicFramePr>
        <p:xfrm>
          <a:off x="1282624" y="5661248"/>
          <a:ext cx="4320480" cy="91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t[0]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t[1]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t[2]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t[3]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t[4]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t[5]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Y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!</a:t>
                      </a:r>
                      <a:endParaRPr lang="zh-CN" altLang="en-US" sz="2400" dirty="0"/>
                    </a:p>
                  </a:txBody>
                  <a:tcPr marL="91439" marR="91439" marT="45650" marB="45650"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1979" y="908720"/>
            <a:ext cx="8828541" cy="108012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一、逐个字符处理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格式字符“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%c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”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 marL="18000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一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个数组元素存放一个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字符，访问数组元素，逐个处理字符。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81631" y="4532988"/>
            <a:ext cx="7589883" cy="95822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系统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指定数组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长度：</a:t>
            </a:r>
            <a:endParaRPr lang="en-US" altLang="zh-CN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char t[ ]={'H','A','P','P','Y','!'}; 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30885" y="908720"/>
            <a:ext cx="8316416" cy="5040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6-16]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初始化字符数组，采用循环逐个输出字符。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51112" y="5394144"/>
            <a:ext cx="7416824" cy="11795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 indent="0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字符数组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的长度为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，未赋值的元素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ASCII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码为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，空字符；字符数组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t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的长度为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，所有元素全部赋值。可按字符输出或整数输出。</a:t>
            </a:r>
            <a:endParaRPr lang="en-US" altLang="zh-CN" sz="2400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 indent="0">
              <a:spcBef>
                <a:spcPct val="0"/>
              </a:spcBef>
              <a:buFontTx/>
              <a:buNone/>
            </a:pPr>
            <a:endParaRPr lang="zh-CN" altLang="en-US" sz="2400" b="1" dirty="0" smtClean="0"/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556792"/>
            <a:ext cx="8316416" cy="367240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main()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i;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char c[10]={'A','B','C','D','E','!'};   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char t[ ]={'H','A','P','P','Y','!'};  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for(i=0; i&lt;6; i++)    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("%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c",c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[i]);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("\n");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for(i=0; i&lt;6; i++)  	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("%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c",t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[i]);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("\n");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179388" indent="0">
              <a:spcBef>
                <a:spcPct val="0"/>
              </a:spcBef>
              <a:buFontTx/>
              <a:buNone/>
            </a:pPr>
            <a:endParaRPr lang="zh-CN" alt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9512" y="1052737"/>
            <a:ext cx="8712968" cy="108012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180000" indent="0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二、整批字符处理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格式字符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%s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 字符串结束标志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\0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”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格式符“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%s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”输入或输出字符串。</a:t>
            </a:r>
            <a:endParaRPr lang="zh-CN" altLang="en-US" sz="2400" b="1" dirty="0" smtClean="0"/>
          </a:p>
        </p:txBody>
      </p:sp>
      <p:sp>
        <p:nvSpPr>
          <p:cNvPr id="118787" name="Rectangle 3" descr="信纸"/>
          <p:cNvSpPr>
            <a:spLocks noGrp="1" noChangeArrowheads="1"/>
          </p:cNvSpPr>
          <p:nvPr>
            <p:ph type="title" idx="4294967295"/>
          </p:nvPr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/>
          <a:p>
            <a:pPr marL="180000" algn="ctr" eaLnBrk="1" hangingPunct="1">
              <a:defRPr/>
            </a:pPr>
            <a:r>
              <a:rPr lang="en-US" altLang="zh-CN" sz="32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dirty="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30948"/>
              </p:ext>
            </p:extLst>
          </p:nvPr>
        </p:nvGraphicFramePr>
        <p:xfrm>
          <a:off x="729601" y="4941168"/>
          <a:ext cx="7796930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693"/>
                <a:gridCol w="779693"/>
                <a:gridCol w="779693"/>
                <a:gridCol w="779693"/>
                <a:gridCol w="779693"/>
                <a:gridCol w="779693"/>
                <a:gridCol w="779693"/>
                <a:gridCol w="779693"/>
                <a:gridCol w="779693"/>
                <a:gridCol w="77969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c[0]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c[1]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c[2]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c[3]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c[4]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c[5]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c[6]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c[7]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c[8]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c[9]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y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 marL="91439" marR="91439" marT="45673" marB="45673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2348880"/>
            <a:ext cx="606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</a:rPr>
              <a:t>字符串初始化</a:t>
            </a:r>
            <a:r>
              <a:rPr lang="zh-CN" altLang="en-US" sz="2400" b="1" dirty="0" smtClean="0">
                <a:latin typeface="宋体" pitchFamily="2" charset="-122"/>
              </a:rPr>
              <a:t>举例</a:t>
            </a:r>
            <a:r>
              <a:rPr lang="en-US" altLang="zh-CN" sz="2400" b="1" dirty="0" smtClean="0">
                <a:latin typeface="宋体" pitchFamily="2" charset="-122"/>
              </a:rPr>
              <a:t>——</a:t>
            </a:r>
            <a:r>
              <a:rPr lang="zh-CN" altLang="en-US" sz="2400" b="1" dirty="0" smtClean="0">
                <a:latin typeface="宋体" pitchFamily="2" charset="-122"/>
              </a:rPr>
              <a:t>用户指定数组长度：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5092" y="2875127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char c[10]={“happy”}; 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char c[10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]=“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happy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”; 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数组长度</a:t>
            </a:r>
            <a:r>
              <a:rPr lang="en-US" altLang="zh-CN" sz="2400" b="1" dirty="0" smtClean="0">
                <a:latin typeface="宋体" pitchFamily="2" charset="-122"/>
              </a:rPr>
              <a:t>10</a:t>
            </a:r>
            <a:r>
              <a:rPr lang="zh-CN" altLang="en-US" sz="2400" b="1" dirty="0">
                <a:latin typeface="宋体" pitchFamily="2" charset="-122"/>
              </a:rPr>
              <a:t>，字符个数</a:t>
            </a:r>
            <a:r>
              <a:rPr lang="en-US" altLang="zh-CN" sz="2400" b="1" dirty="0">
                <a:latin typeface="宋体" pitchFamily="2" charset="-122"/>
              </a:rPr>
              <a:t>5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zh-CN" altLang="en-US" sz="2400" b="1" dirty="0" smtClean="0">
                <a:latin typeface="宋体" pitchFamily="2" charset="-122"/>
              </a:rPr>
              <a:t>其余为空字符“</a:t>
            </a:r>
            <a:r>
              <a:rPr lang="en-US" altLang="zh-CN" sz="2400" b="1" dirty="0">
                <a:latin typeface="宋体" pitchFamily="2" charset="-122"/>
              </a:rPr>
              <a:t>\0</a:t>
            </a:r>
            <a:r>
              <a:rPr lang="zh-CN" altLang="en-US" sz="2400" b="1" dirty="0" smtClean="0">
                <a:latin typeface="宋体" pitchFamily="2" charset="-122"/>
              </a:rPr>
              <a:t>”。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Box 10"/>
          <p:cNvSpPr txBox="1">
            <a:spLocks noChangeArrowheads="1"/>
          </p:cNvSpPr>
          <p:nvPr/>
        </p:nvSpPr>
        <p:spPr bwMode="auto">
          <a:xfrm>
            <a:off x="470881" y="4581128"/>
            <a:ext cx="8208912" cy="143885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(1)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在初始化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字符串时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，尾部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自动添加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结束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标志“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\0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”，数组长度等于字符个数加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(2)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在输出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字符串时，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遇到结束标志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“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\0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”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，输出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结束。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30672"/>
              </p:ext>
            </p:extLst>
          </p:nvPr>
        </p:nvGraphicFramePr>
        <p:xfrm>
          <a:off x="755576" y="3284984"/>
          <a:ext cx="6408713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256"/>
                <a:gridCol w="985962"/>
                <a:gridCol w="1150287"/>
                <a:gridCol w="821634"/>
                <a:gridCol w="1150287"/>
                <a:gridCol w="1150287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s[0]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s[1]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s[2]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s[3]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s[4]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s[5]</a:t>
                      </a:r>
                      <a:endParaRPr lang="zh-CN" altLang="en-US" sz="2400" dirty="0"/>
                    </a:p>
                  </a:txBody>
                  <a:tcPr marL="91439" marR="91439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y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  \0</a:t>
                      </a:r>
                      <a:endParaRPr lang="zh-CN" altLang="en-US" sz="2400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628800"/>
            <a:ext cx="7658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char s[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]={“happy”}; 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char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s[ ]=“happy”; 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宋体" pitchFamily="2" charset="-122"/>
              </a:rPr>
              <a:t>  数组</a:t>
            </a:r>
            <a:r>
              <a:rPr lang="zh-CN" altLang="en-US" sz="2400" b="1" dirty="0">
                <a:latin typeface="宋体" pitchFamily="2" charset="-122"/>
              </a:rPr>
              <a:t>长度</a:t>
            </a:r>
            <a:r>
              <a:rPr lang="en-US" altLang="zh-CN" sz="2400" b="1" dirty="0">
                <a:latin typeface="宋体" pitchFamily="2" charset="-122"/>
              </a:rPr>
              <a:t>6</a:t>
            </a:r>
            <a:r>
              <a:rPr lang="zh-CN" altLang="en-US" sz="2400" b="1" dirty="0">
                <a:latin typeface="宋体" pitchFamily="2" charset="-122"/>
              </a:rPr>
              <a:t>，字符个数</a:t>
            </a:r>
            <a:r>
              <a:rPr lang="en-US" altLang="zh-CN" sz="2400" b="1" dirty="0">
                <a:latin typeface="宋体" pitchFamily="2" charset="-122"/>
              </a:rPr>
              <a:t>5</a:t>
            </a:r>
            <a:r>
              <a:rPr lang="zh-CN" altLang="en-US" sz="2400" b="1" dirty="0">
                <a:latin typeface="宋体" pitchFamily="2" charset="-122"/>
              </a:rPr>
              <a:t>，尾部自动加“</a:t>
            </a:r>
            <a:r>
              <a:rPr lang="en-US" altLang="zh-CN" sz="2400" b="1" dirty="0">
                <a:latin typeface="宋体" pitchFamily="2" charset="-122"/>
              </a:rPr>
              <a:t>\0</a:t>
            </a:r>
            <a:r>
              <a:rPr lang="zh-CN" altLang="en-US" sz="2400" b="1" dirty="0">
                <a:latin typeface="宋体" pitchFamily="2" charset="-122"/>
              </a:rPr>
              <a:t>”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77060"/>
            <a:ext cx="606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</a:rPr>
              <a:t>字符串初始化</a:t>
            </a:r>
            <a:r>
              <a:rPr lang="zh-CN" altLang="en-US" sz="2400" b="1" dirty="0" smtClean="0">
                <a:latin typeface="宋体" pitchFamily="2" charset="-122"/>
              </a:rPr>
              <a:t>举例</a:t>
            </a:r>
            <a:r>
              <a:rPr lang="en-US" altLang="zh-CN" sz="2400" b="1" dirty="0" smtClean="0">
                <a:latin typeface="宋体" pitchFamily="2" charset="-122"/>
              </a:rPr>
              <a:t>——</a:t>
            </a:r>
            <a:r>
              <a:rPr lang="zh-CN" altLang="en-US" sz="2400" b="1" dirty="0" smtClean="0">
                <a:latin typeface="宋体" pitchFamily="2" charset="-122"/>
              </a:rPr>
              <a:t>系统计算数组长度：</a:t>
            </a:r>
            <a:endParaRPr lang="zh-CN" altLang="en-US" sz="2400" dirty="0"/>
          </a:p>
        </p:txBody>
      </p:sp>
      <p:sp>
        <p:nvSpPr>
          <p:cNvPr id="10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3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68908" y="1380233"/>
            <a:ext cx="8523571" cy="4968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include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&gt;     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()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{ 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c[10]={"happy"};    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s[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] = "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happy";       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t[10]=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"";         //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全部初始化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为“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\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”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省略花括号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)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("%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s\n", c);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 //%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格式输出，用字符数组名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("%s\n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", s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);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("%s\n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", 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);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//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输出一个空行</a:t>
            </a: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("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china\n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");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//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编译时加结束标志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\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”</a:t>
            </a:r>
            <a:endParaRPr lang="zh-CN" altLang="en-US" sz="2400" dirty="0">
              <a:solidFill>
                <a:schemeClr val="tx1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}</a:t>
            </a:r>
            <a:endParaRPr lang="zh-CN" altLang="en-US" sz="2400" dirty="0" smtClean="0">
              <a:solidFill>
                <a:schemeClr val="tx1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</p:txBody>
      </p:sp>
      <p:sp>
        <p:nvSpPr>
          <p:cNvPr id="33796" name="TextBox 10"/>
          <p:cNvSpPr txBox="1">
            <a:spLocks noChangeArrowheads="1"/>
          </p:cNvSpPr>
          <p:nvPr/>
        </p:nvSpPr>
        <p:spPr bwMode="auto">
          <a:xfrm>
            <a:off x="192013" y="909681"/>
            <a:ext cx="6552728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79388" indent="0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6-17]</a:t>
            </a:r>
            <a:r>
              <a:rPr lang="zh-CN" altLang="en-US" sz="2400" b="1" dirty="0">
                <a:latin typeface="宋体" pitchFamily="2" charset="-122"/>
              </a:rPr>
              <a:t>整批输出字符。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193048"/>
            <a:ext cx="8208912" cy="27853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zh-CN" alt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函数输入字符串：</a:t>
            </a:r>
            <a:endParaRPr lang="en-US" altLang="zh-CN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char  c1[10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],  c2[10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]; 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(“%s%s”,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c1,c2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);   //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格式符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%s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对应数组名，没有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</a:t>
            </a:r>
            <a:endParaRPr lang="en-US" altLang="zh-CN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遇到空格一个字符串结束，字符串本身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无法包含空格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。字符串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的尾部自动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添加结束标志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\0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”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。数组名代表数组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的起始地址，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因此没有字符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&amp;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”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365104"/>
            <a:ext cx="8208912" cy="1723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zh-CN" alt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函数输出字符串：</a:t>
            </a:r>
            <a:endParaRPr lang="en-US" altLang="zh-CN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("%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s%s",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c1,c2);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用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格式符“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%s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”输出字符串，遇到字符结束标志“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\0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”，输出结束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7278" y="1544159"/>
            <a:ext cx="7416824" cy="2448272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char s1[6],s2[6],s3[6];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("%s%s%s",s1,s2,s3);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("%s\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n%s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n%s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\n",s1,s2,s3);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 </a:t>
            </a:r>
            <a:endParaRPr lang="zh-CN" alt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62625"/>
              </p:ext>
            </p:extLst>
          </p:nvPr>
        </p:nvGraphicFramePr>
        <p:xfrm>
          <a:off x="1443063" y="3933056"/>
          <a:ext cx="4896542" cy="18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51"/>
                <a:gridCol w="585634"/>
                <a:gridCol w="634437"/>
                <a:gridCol w="699505"/>
                <a:gridCol w="699505"/>
                <a:gridCol w="699505"/>
                <a:gridCol w="699505"/>
              </a:tblGrid>
              <a:tr h="414046">
                <a:tc gridSpan="7"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        </a:t>
                      </a:r>
                      <a:r>
                        <a:rPr lang="zh-CN" altLang="en-US" sz="2400" dirty="0" smtClean="0"/>
                        <a:t>输入：</a:t>
                      </a:r>
                      <a:r>
                        <a:rPr lang="en-US" altLang="zh-CN" sz="2400" dirty="0" smtClean="0"/>
                        <a:t>How</a:t>
                      </a:r>
                      <a:r>
                        <a:rPr lang="en-US" altLang="zh-CN" sz="2400" baseline="0" dirty="0" smtClean="0"/>
                        <a:t>  are  you?</a:t>
                      </a:r>
                      <a:endParaRPr lang="zh-CN" altLang="en-US" sz="2400" dirty="0"/>
                    </a:p>
                  </a:txBody>
                  <a:tcPr marL="91439" marR="91439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s1</a:t>
                      </a:r>
                      <a:endParaRPr lang="zh-CN" altLang="en-US" sz="2400" dirty="0"/>
                    </a:p>
                  </a:txBody>
                  <a:tcPr marL="91439" marR="91439" marT="45700" marB="4570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H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o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w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\0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\0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\0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s2</a:t>
                      </a:r>
                      <a:endParaRPr lang="zh-CN" altLang="en-US" sz="2400" dirty="0"/>
                    </a:p>
                  </a:txBody>
                  <a:tcPr marL="91439" marR="91439" marT="45700" marB="4570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a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r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e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\0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\0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\0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s3</a:t>
                      </a:r>
                      <a:endParaRPr lang="zh-CN" altLang="en-US" sz="2400" dirty="0"/>
                    </a:p>
                  </a:txBody>
                  <a:tcPr marL="91439" marR="91439" marT="45700" marB="4570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y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o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u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?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\0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\0</a:t>
                      </a:r>
                      <a:endParaRPr lang="zh-CN" altLang="en-US" sz="2400" b="1" dirty="0"/>
                    </a:p>
                  </a:txBody>
                  <a:tcPr marL="91439" marR="91439" marT="45700" marB="4570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7800" y="5991671"/>
            <a:ext cx="814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遇到空格，一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个字符串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结束，字符串本身无法包含空格。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03" y="872337"/>
            <a:ext cx="635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6-18]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2400" b="1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400" b="1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函数处理字符串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52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5607" y="1029353"/>
            <a:ext cx="644064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438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定义一</a:t>
            </a:r>
            <a:r>
              <a:rPr kumimoji="1" lang="zh-CN" altLang="en-US" b="1" dirty="0">
                <a:solidFill>
                  <a:srgbClr val="FF0000"/>
                </a:solidFill>
                <a:latin typeface="宋体" pitchFamily="2" charset="-122"/>
              </a:rPr>
              <a:t>维数组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：  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宋体" pitchFamily="2" charset="-122"/>
              </a:rPr>
              <a:t>int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kumimoji="1" lang="en-US" altLang="zh-CN" b="1" dirty="0">
                <a:solidFill>
                  <a:srgbClr val="FF0000"/>
                </a:solidFill>
                <a:latin typeface="宋体" pitchFamily="2" charset="-122"/>
              </a:rPr>
              <a:t>X[10</a:t>
            </a:r>
            <a:r>
              <a:rPr kumimoji="1"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]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；</a:t>
            </a:r>
            <a:endParaRPr kumimoji="1" lang="en-US" altLang="zh-CN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43090"/>
              </p:ext>
            </p:extLst>
          </p:nvPr>
        </p:nvGraphicFramePr>
        <p:xfrm>
          <a:off x="899592" y="1916832"/>
          <a:ext cx="7203690" cy="14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369"/>
                <a:gridCol w="720369"/>
                <a:gridCol w="720369"/>
                <a:gridCol w="720369"/>
                <a:gridCol w="720369"/>
                <a:gridCol w="720369"/>
                <a:gridCol w="720369"/>
                <a:gridCol w="720369"/>
                <a:gridCol w="720369"/>
                <a:gridCol w="720369"/>
              </a:tblGrid>
              <a:tr h="72008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X[0]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X[1]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X[2]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X[3]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X[4]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X[5]</a:t>
                      </a:r>
                      <a:r>
                        <a:rPr lang="zh-CN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X[6]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X[7] 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X[8]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X[9] 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8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</a:t>
                      </a:r>
                      <a:r>
                        <a:rPr kumimoji="1" lang="zh-CN" altLang="en-US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所有数组元素在内存中连续存放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60706" y="5085184"/>
            <a:ext cx="811651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438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zh-CN" altLang="en-US" sz="2400" dirty="0" smtClean="0">
                <a:latin typeface="Arial" pitchFamily="34" charset="0"/>
                <a:cs typeface="Arial" pitchFamily="34" charset="0"/>
              </a:rPr>
              <a:t>又如：</a:t>
            </a:r>
            <a:endParaRPr kumimoji="1"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dirty="0" smtClean="0">
                <a:latin typeface="Arial" pitchFamily="34" charset="0"/>
                <a:cs typeface="Arial" pitchFamily="34" charset="0"/>
              </a:rPr>
              <a:t>   float  F[10]</a:t>
            </a:r>
            <a:r>
              <a:rPr kumimoji="1" lang="zh-CN" altLang="en-US" sz="2400" dirty="0" smtClean="0">
                <a:latin typeface="Arial" pitchFamily="34" charset="0"/>
                <a:cs typeface="Arial" pitchFamily="34" charset="0"/>
              </a:rPr>
              <a:t>；    </a:t>
            </a:r>
            <a:r>
              <a:rPr kumimoji="1" lang="en-US" altLang="zh-CN" sz="2400" dirty="0" smtClean="0">
                <a:latin typeface="Arial" pitchFamily="34" charset="0"/>
                <a:cs typeface="Arial" pitchFamily="34" charset="0"/>
              </a:rPr>
              <a:t>double  D[20];     char   C[30];</a:t>
            </a:r>
            <a:endParaRPr kumimoji="1"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4992" y="3573016"/>
            <a:ext cx="834793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438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b="1" dirty="0" smtClean="0"/>
              <a:t>    X</a:t>
            </a:r>
            <a:r>
              <a:rPr kumimoji="1" lang="zh-CN" altLang="zh-CN" sz="2400" b="1" dirty="0"/>
              <a:t>为一维</a:t>
            </a:r>
            <a:r>
              <a:rPr kumimoji="1" lang="zh-CN" altLang="en-US" sz="2400" b="1" dirty="0"/>
              <a:t>整型</a:t>
            </a:r>
            <a:r>
              <a:rPr kumimoji="1" lang="zh-CN" altLang="zh-CN" sz="2400" b="1" dirty="0" smtClean="0"/>
              <a:t>数组，</a:t>
            </a:r>
            <a:r>
              <a:rPr kumimoji="1" lang="zh-CN" altLang="en-US" sz="2400" b="1" dirty="0" smtClean="0"/>
              <a:t>包含</a:t>
            </a:r>
            <a:r>
              <a:rPr kumimoji="1" lang="en-US" altLang="zh-CN" sz="2400" b="1" dirty="0" smtClean="0"/>
              <a:t>10</a:t>
            </a:r>
            <a:r>
              <a:rPr kumimoji="1" lang="zh-CN" altLang="en-US" sz="2400" b="1" dirty="0"/>
              <a:t>个数组元素</a:t>
            </a:r>
            <a:r>
              <a:rPr kumimoji="1" lang="zh-CN" altLang="en-US" sz="2400" b="1" dirty="0" smtClean="0"/>
              <a:t>，存放</a:t>
            </a:r>
            <a:r>
              <a:rPr kumimoji="1" lang="en-US" altLang="zh-CN" sz="2400" b="1" dirty="0"/>
              <a:t>10</a:t>
            </a:r>
            <a:r>
              <a:rPr kumimoji="1" lang="zh-CN" altLang="zh-CN" sz="2400" b="1" dirty="0"/>
              <a:t>个</a:t>
            </a:r>
            <a:r>
              <a:rPr kumimoji="1" lang="zh-CN" altLang="en-US" sz="2400" b="1" dirty="0" smtClean="0"/>
              <a:t>整数。</a:t>
            </a:r>
            <a:endParaRPr kumimoji="1" lang="en-US" altLang="zh-CN" sz="24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下标范围：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0~9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，从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0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开始。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  </a:t>
            </a:r>
            <a:endParaRPr kumimoji="1" lang="en-US" altLang="zh-C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9188" y="4655899"/>
            <a:ext cx="8214662" cy="1872208"/>
          </a:xfrm>
          <a:prstGeom prst="rect">
            <a:avLst/>
          </a:prstGeom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输出函数：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puts(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字符数组名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latin typeface="+mn-ea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输出一个字符串，遇到标志“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\0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”结束输出。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9188" y="979970"/>
            <a:ext cx="8214662" cy="720080"/>
          </a:xfrm>
          <a:prstGeom prst="rect">
            <a:avLst/>
          </a:prstGeom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两个函数的头文件：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#include  &lt;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itchFamily="2" charset="-122"/>
              </a:rPr>
              <a:t>stdio.h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9188" y="2025846"/>
            <a:ext cx="8214662" cy="2304256"/>
          </a:xfrm>
          <a:prstGeom prst="rect">
            <a:avLst/>
          </a:prstGeom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输入函数：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gets(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字符数组名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   输入一个字符串，放到字符数组，尾部自动添加结束标志“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\0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”。字符串可以包括空格字符。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520" y="5270714"/>
            <a:ext cx="7515459" cy="14388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400" dirty="0" smtClean="0">
                <a:latin typeface="+mn-ea"/>
              </a:rPr>
              <a:t> 假设输入</a:t>
            </a:r>
            <a:r>
              <a:rPr lang="en-US" altLang="zh-CN" sz="2400" dirty="0" smtClean="0">
                <a:latin typeface="+mn-ea"/>
              </a:rPr>
              <a:t>16</a:t>
            </a:r>
            <a:r>
              <a:rPr lang="zh-CN" altLang="en-US" sz="2400" dirty="0" smtClean="0">
                <a:latin typeface="+mn-ea"/>
              </a:rPr>
              <a:t>个字符：</a:t>
            </a:r>
            <a:r>
              <a:rPr lang="en-US" altLang="zh-CN" sz="2400" dirty="0" smtClean="0">
                <a:latin typeface="+mn-ea"/>
              </a:rPr>
              <a:t>ABCDEFGHIJKLMNOP</a:t>
            </a:r>
            <a:endParaRPr lang="en-US" altLang="zh-CN" sz="2400" dirty="0">
              <a:latin typeface="+mn-ea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 二维数组按行连续存放，第一行满，放第二行；第二行满，放第三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行。</a:t>
            </a:r>
            <a:endParaRPr lang="zh-CN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76644" y="1606559"/>
            <a:ext cx="7798697" cy="3278731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s[20],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c[4][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5];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gets(s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puts(s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gets(c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puts(c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  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9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370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6-19]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gets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puts</a:t>
            </a: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函数处理字符串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464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3782" y="836712"/>
            <a:ext cx="8424936" cy="864096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6-20]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大写字母转换为小写字母，小写字母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转换为大写字母。若为其他字符，则不转换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4685" y="5517232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或者：</a:t>
            </a:r>
            <a:r>
              <a:rPr lang="en-US" altLang="zh-CN" b="1" dirty="0" smtClean="0">
                <a:latin typeface="+mn-ea"/>
              </a:rPr>
              <a:t>for(i=0</a:t>
            </a:r>
            <a:r>
              <a:rPr lang="en-US" altLang="zh-CN" b="1" dirty="0">
                <a:latin typeface="+mn-ea"/>
              </a:rPr>
              <a:t>;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s[i]; </a:t>
            </a:r>
            <a:r>
              <a:rPr lang="en-US" altLang="zh-CN" b="1" dirty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++)</a:t>
            </a:r>
          </a:p>
          <a:p>
            <a:r>
              <a:rPr lang="zh-CN" altLang="en-US" b="1" dirty="0" smtClean="0">
                <a:latin typeface="+mn-ea"/>
              </a:rPr>
              <a:t>问题：</a:t>
            </a:r>
            <a:r>
              <a:rPr lang="en-US" altLang="zh-CN" b="1" dirty="0" smtClean="0">
                <a:latin typeface="+mn-ea"/>
              </a:rPr>
              <a:t>else</a:t>
            </a:r>
            <a:r>
              <a:rPr lang="zh-CN" altLang="en-US" b="1" dirty="0" smtClean="0">
                <a:latin typeface="+mn-ea"/>
              </a:rPr>
              <a:t>可以省略吗？</a:t>
            </a:r>
            <a:endParaRPr lang="zh-CN" altLang="en-US" dirty="0"/>
          </a:p>
        </p:txBody>
      </p:sp>
      <p:sp>
        <p:nvSpPr>
          <p:cNvPr id="8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5021" y="1700808"/>
            <a:ext cx="7842457" cy="3816424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i;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s[10];</a:t>
            </a: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gets(s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for(i=0;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s[i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]!='\0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';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i++) </a:t>
            </a: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if(s[i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]&gt;='A' &amp;&amp; s[i]&lt;='Z'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         s[i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]=s[i]+32; </a:t>
            </a: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if(s[i]&gt;='a' &amp;&amp; s[i]&lt;='z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')    s[i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]=s[i]-32; </a:t>
            </a: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puts(s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   </a:t>
            </a:r>
          </a:p>
          <a:p>
            <a:pPr marL="1800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2688" y="2060848"/>
            <a:ext cx="7854608" cy="4536504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i=0;  char s[10];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gets(s);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while(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s[i]!='\0'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或者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while(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s[i]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{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if(s[i]&gt;='A' &amp;&amp; s[i]&lt;='Z' )  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s[i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]=s[i]+32; 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else  if(s[i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]&gt;='a' &amp;&amp; s[i]&lt;='z')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s[i]=s[i]-32; 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i++;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}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puts(s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   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6-20]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代码改写：</a:t>
            </a:r>
            <a:r>
              <a:rPr lang="zh-CN" altLang="en-US" sz="2400" dirty="0">
                <a:latin typeface="+mn-ea"/>
              </a:rPr>
              <a:t>大写字母转换为小写字母，小写字母转换为大写字母。若为其他字符，则不转换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24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7" y="1499312"/>
            <a:ext cx="3714294" cy="4558446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n=0;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char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s[20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gets(s); 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puts(s);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(s[n]!='\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')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n++;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("%d\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n",n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08720"/>
            <a:ext cx="4536504" cy="504056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6-21]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求字符串长度。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345" y="1499312"/>
            <a:ext cx="4405119" cy="4104456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char s[20];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gets(s); 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puts(s);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for(n=0; 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s[n]!='\0';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++);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("%d\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n",n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spcBef>
                <a:spcPts val="3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4404" y="582826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for(n=0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s[n];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   n++;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994" y="5826925"/>
            <a:ext cx="390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latin typeface="+mn-ea"/>
              </a:rPr>
              <a:t>或</a:t>
            </a:r>
            <a:r>
              <a:rPr lang="en-US" altLang="zh-CN" sz="2400" b="1" dirty="0" smtClean="0">
                <a:latin typeface="+mn-ea"/>
              </a:rPr>
              <a:t>while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(s[n])  </a:t>
            </a:r>
            <a:r>
              <a:rPr lang="en-US" altLang="zh-CN" sz="2400" b="1" dirty="0" smtClean="0">
                <a:latin typeface="+mn-ea"/>
              </a:rPr>
              <a:t>n</a:t>
            </a:r>
            <a:r>
              <a:rPr lang="en-US" altLang="zh-CN" sz="2400" b="1" dirty="0">
                <a:latin typeface="+mn-ea"/>
              </a:rPr>
              <a:t>++;</a:t>
            </a:r>
          </a:p>
        </p:txBody>
      </p:sp>
      <p:sp>
        <p:nvSpPr>
          <p:cNvPr id="10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5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541444"/>
            <a:ext cx="3816423" cy="450114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   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i=0;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s1[20],s2[20];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gets(s2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while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s2[i] !='\0' )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s1[i]=s2[i]; i++; }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//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s1[i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]=s2[i++];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s1[i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]='\0';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puts(s1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  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55976" y="1541444"/>
            <a:ext cx="4543842" cy="450114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   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i;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s1[20],s2[20];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gets(s2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for(i=0; s2[i] !='\0'; i++ )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s1[i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]=s2[i]; 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s1[i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]=s2[i];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s1[i]='\0';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puts(s1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   </a:t>
            </a:r>
          </a:p>
          <a:p>
            <a:pPr marL="72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518" y="908720"/>
            <a:ext cx="698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6-22]</a:t>
            </a:r>
            <a:r>
              <a:rPr lang="zh-CN" altLang="en-US" sz="2400" b="1" dirty="0">
                <a:latin typeface="+mn-ea"/>
              </a:rPr>
              <a:t>复制</a:t>
            </a:r>
            <a:r>
              <a:rPr lang="zh-CN" altLang="en-US" sz="2400" b="1" dirty="0" smtClean="0">
                <a:latin typeface="+mn-ea"/>
              </a:rPr>
              <a:t>字符串。</a:t>
            </a:r>
            <a:endParaRPr lang="zh-CN" altLang="en-US" sz="2400" dirty="0"/>
          </a:p>
        </p:txBody>
      </p:sp>
      <p:sp>
        <p:nvSpPr>
          <p:cNvPr id="9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6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490132"/>
            <a:ext cx="8748464" cy="504056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   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i=0,j=0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s1[20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]=“Hello ”,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s2[10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]=“China!”;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gets(s1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gets(s2);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while(s1[i]!='\0')    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++;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//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移动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尾部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while(s2[j]!='\0')               //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连接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s2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s1[i]=s2[j]; i++; j++;}    //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s1[i++]=s2[j++]; 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s1[i]='\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0';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puts(s1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19" y="908720"/>
            <a:ext cx="497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6-23]</a:t>
            </a:r>
            <a:r>
              <a:rPr lang="zh-CN" altLang="en-US" sz="2400" b="1" dirty="0">
                <a:latin typeface="+mn-ea"/>
              </a:rPr>
              <a:t>连接字符串。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9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3291" y="2478380"/>
            <a:ext cx="7833124" cy="432048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    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i=0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         char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s1[20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 s2[10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gets(s1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   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gets(s2);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while(s1[i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]==s2[i])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{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if(s1[i]=='\0' || s2[i]=='\0' )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}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("%d\n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", s1[i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]-s2[i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 );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518" y="908720"/>
            <a:ext cx="8068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6-24]</a:t>
            </a:r>
            <a:r>
              <a:rPr lang="zh-CN" altLang="en-US" sz="2400" b="1" dirty="0">
                <a:latin typeface="+mn-ea"/>
              </a:rPr>
              <a:t>字符串比较（</a:t>
            </a:r>
            <a:r>
              <a:rPr lang="en-US" altLang="zh-CN" sz="2400" b="1" dirty="0">
                <a:latin typeface="+mn-ea"/>
              </a:rPr>
              <a:t>p169</a:t>
            </a:r>
            <a:r>
              <a:rPr lang="zh-CN" altLang="en-US" sz="2400" b="1" dirty="0">
                <a:latin typeface="+mn-ea"/>
              </a:rPr>
              <a:t>，习题</a:t>
            </a:r>
            <a:r>
              <a:rPr lang="en-US" altLang="zh-CN" sz="2400" b="1" dirty="0">
                <a:latin typeface="+mn-ea"/>
              </a:rPr>
              <a:t>14</a:t>
            </a:r>
            <a:r>
              <a:rPr lang="zh-CN" altLang="en-US" sz="2400" b="1" dirty="0">
                <a:latin typeface="+mn-ea"/>
              </a:rPr>
              <a:t>）。</a:t>
            </a:r>
            <a:endParaRPr lang="en-US" altLang="zh-CN" sz="2400" b="1" dirty="0">
              <a:latin typeface="+mn-ea"/>
            </a:endParaRPr>
          </a:p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latin typeface="+mn-ea"/>
              </a:rPr>
              <a:t>        s1 </a:t>
            </a:r>
            <a:r>
              <a:rPr lang="en-US" altLang="zh-CN" sz="2400" b="1" dirty="0">
                <a:latin typeface="+mn-ea"/>
              </a:rPr>
              <a:t>&gt;s2</a:t>
            </a:r>
            <a:r>
              <a:rPr lang="zh-CN" altLang="en-US" sz="2400" b="1" dirty="0">
                <a:latin typeface="+mn-ea"/>
              </a:rPr>
              <a:t>：输出正数，两者</a:t>
            </a:r>
            <a:r>
              <a:rPr lang="en-US" altLang="zh-CN" sz="2400" b="1" dirty="0">
                <a:latin typeface="+mn-ea"/>
              </a:rPr>
              <a:t>ASCII</a:t>
            </a:r>
            <a:r>
              <a:rPr lang="zh-CN" altLang="en-US" sz="2400" b="1" dirty="0">
                <a:latin typeface="+mn-ea"/>
              </a:rPr>
              <a:t>码值之差。</a:t>
            </a:r>
            <a:endParaRPr lang="en-US" altLang="zh-CN" sz="2400" b="1" dirty="0">
              <a:latin typeface="+mn-ea"/>
            </a:endParaRPr>
          </a:p>
          <a:p>
            <a:pPr marL="1800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latin typeface="+mn-ea"/>
              </a:rPr>
              <a:t>        s1</a:t>
            </a:r>
            <a:r>
              <a:rPr lang="en-US" altLang="zh-CN" sz="2400" b="1" dirty="0">
                <a:latin typeface="+mn-ea"/>
              </a:rPr>
              <a:t>==s2</a:t>
            </a:r>
            <a:r>
              <a:rPr lang="zh-CN" altLang="en-US" sz="2400" b="1" dirty="0">
                <a:latin typeface="+mn-ea"/>
              </a:rPr>
              <a:t>：输出零，  两者</a:t>
            </a:r>
            <a:r>
              <a:rPr lang="en-US" altLang="zh-CN" sz="2400" b="1" dirty="0">
                <a:latin typeface="+mn-ea"/>
              </a:rPr>
              <a:t>ASCII</a:t>
            </a:r>
            <a:r>
              <a:rPr lang="zh-CN" altLang="en-US" sz="2400" b="1" dirty="0">
                <a:latin typeface="+mn-ea"/>
              </a:rPr>
              <a:t>码值之差。</a:t>
            </a:r>
            <a:endParaRPr lang="en-US" altLang="zh-CN" sz="2400" b="1" dirty="0">
              <a:latin typeface="+mn-ea"/>
            </a:endParaRPr>
          </a:p>
          <a:p>
            <a:pPr marL="1800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latin typeface="+mn-ea"/>
              </a:rPr>
              <a:t>        s1 </a:t>
            </a:r>
            <a:r>
              <a:rPr lang="en-US" altLang="zh-CN" sz="2400" b="1" dirty="0">
                <a:latin typeface="+mn-ea"/>
              </a:rPr>
              <a:t>&lt;s2</a:t>
            </a:r>
            <a:r>
              <a:rPr lang="zh-CN" altLang="en-US" sz="2400" b="1" dirty="0">
                <a:latin typeface="+mn-ea"/>
              </a:rPr>
              <a:t>：输出负数，两者</a:t>
            </a:r>
            <a:r>
              <a:rPr lang="en-US" altLang="zh-CN" sz="2400" b="1" dirty="0">
                <a:latin typeface="+mn-ea"/>
              </a:rPr>
              <a:t>ASCII</a:t>
            </a:r>
            <a:r>
              <a:rPr lang="zh-CN" altLang="en-US" sz="2400" b="1" dirty="0">
                <a:latin typeface="+mn-ea"/>
              </a:rPr>
              <a:t>码值之差。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8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072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49487"/>
              </p:ext>
            </p:extLst>
          </p:nvPr>
        </p:nvGraphicFramePr>
        <p:xfrm>
          <a:off x="0" y="733425"/>
          <a:ext cx="9144000" cy="6121399"/>
        </p:xfrm>
        <a:graphic>
          <a:graphicData uri="http://schemas.openxmlformats.org/drawingml/2006/table">
            <a:tbl>
              <a:tblPr/>
              <a:tblGrid>
                <a:gridCol w="3429000"/>
                <a:gridCol w="5715000"/>
              </a:tblGrid>
              <a:tr h="9705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三、字符串处理函数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 </a:t>
                      </a:r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头文件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：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#include &lt;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string.h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&gt;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函数格式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函数功能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gets(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字符数组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输入一个字符串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puts (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字符数组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输出一个字符串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strcat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字符数组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1,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字符数组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字符串连接，把字符串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连接到字符串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后面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st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rcpy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字符数组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，字符串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将字符串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复制到字符数组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8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st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rcmp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，字符串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比较两个字符串的大小。（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1)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1=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，函数值为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。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(2) 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1&gt;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，函数值为一个正整数。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(3) 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1&lt;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，函数值为一个负整数。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strlen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 (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字符数组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测试字符串的长度，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不包括结束标志“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\0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”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strlwr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 (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将字符串中大写字母换成小写字母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strupr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 (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字符串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将字符串中小写字母换成大写字母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9613" y="1522421"/>
            <a:ext cx="7370705" cy="5128979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    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s1[20],s2[10];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gets(s2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strcpy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(s1,s2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puts(s1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gets(s2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strcat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(s1,s2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puts(s1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("%d\n",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strlen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(s1));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90872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6-25]</a:t>
            </a:r>
            <a:r>
              <a:rPr lang="zh-CN" altLang="en-US" sz="2400" b="1" dirty="0" smtClean="0">
                <a:latin typeface="+mn-ea"/>
              </a:rPr>
              <a:t>函数应用</a:t>
            </a:r>
            <a:r>
              <a:rPr lang="en-US" altLang="zh-CN" sz="2400" b="1" dirty="0" smtClean="0">
                <a:latin typeface="+mn-ea"/>
              </a:rPr>
              <a:t>——</a:t>
            </a:r>
            <a:r>
              <a:rPr lang="zh-CN" altLang="en-US" sz="2400" b="1" dirty="0" smtClean="0">
                <a:latin typeface="+mn-ea"/>
              </a:rPr>
              <a:t>复制和连接字符串。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74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08720"/>
            <a:ext cx="6336704" cy="687166"/>
          </a:xfrm>
          <a:prstGeom prst="rect">
            <a:avLst/>
          </a:prstGeom>
          <a:ln w="38100"/>
        </p:spPr>
        <p:txBody>
          <a:bodyPr/>
          <a:lstStyle/>
          <a:p>
            <a:pPr marL="180000">
              <a:lnSpc>
                <a:spcPct val="150000"/>
              </a:lnSpc>
              <a:spcBef>
                <a:spcPts val="3600"/>
              </a:spcBef>
              <a:buFontTx/>
              <a:buNone/>
              <a:defRPr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定义二维数组：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float   Y[4][5]; </a:t>
            </a:r>
            <a:endParaRPr lang="zh-CN" altLang="en-US" sz="28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12928"/>
              </p:ext>
            </p:extLst>
          </p:nvPr>
        </p:nvGraphicFramePr>
        <p:xfrm>
          <a:off x="713822" y="1844824"/>
          <a:ext cx="7704855" cy="255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913"/>
                <a:gridCol w="1433462"/>
                <a:gridCol w="1343870"/>
                <a:gridCol w="1343870"/>
                <a:gridCol w="1343870"/>
                <a:gridCol w="1343870"/>
              </a:tblGrid>
              <a:tr h="639167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Y[0]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Y[0][0]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Y[0][1]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Y[0][2]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Y[0][3]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Y[0][4]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Y[1]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Y[1][0]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Y[1][1]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Y[1][2]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Y[1][3]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Y[1][4]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Y[2]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Y[2][0]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Y[2][1]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Y[2][2]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Y[2][3]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Y[2][4]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Y[3]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Y[3][0]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Y[3][1]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Y[3][2]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Y[3][3]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Y[3][4]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14" marB="45714" anchor="ctr"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12759" y="5646662"/>
            <a:ext cx="7806743" cy="922987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 eaLnBrk="1" fontAlgn="ctr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2400" b="1" dirty="0" smtClean="0">
                <a:solidFill>
                  <a:schemeClr val="tx1"/>
                </a:solidFill>
              </a:rPr>
              <a:t>在内存中，二维数组元素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按行</a:t>
            </a:r>
            <a:r>
              <a:rPr lang="zh-CN" altLang="zh-CN" sz="2400" b="1" dirty="0" smtClean="0">
                <a:solidFill>
                  <a:schemeClr val="tx1"/>
                </a:solidFill>
              </a:rPr>
              <a:t>连续存放。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先存放第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行，接着存放第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行，依此类推。</a:t>
            </a:r>
            <a:r>
              <a:rPr lang="en-US" altLang="zh-CN" sz="2400" dirty="0" smtClean="0"/>
              <a:t>   </a:t>
            </a:r>
            <a:endParaRPr lang="zh-CN" altLang="zh-CN" sz="2400" dirty="0" smtClean="0"/>
          </a:p>
          <a:p>
            <a:pPr marL="18000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dirty="0" smtClean="0"/>
          </a:p>
          <a:p>
            <a:pPr marL="18000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/>
              <a:t>  </a:t>
            </a:r>
            <a:endParaRPr lang="zh-CN" altLang="zh-CN" sz="2400" dirty="0" smtClean="0"/>
          </a:p>
          <a:p>
            <a:pPr marL="180000">
              <a:lnSpc>
                <a:spcPts val="3500"/>
              </a:lnSpc>
              <a:spcBef>
                <a:spcPts val="0"/>
              </a:spcBef>
              <a:defRPr/>
            </a:pPr>
            <a:endParaRPr lang="zh-CN" altLang="zh-CN" sz="2400" dirty="0" smtClean="0"/>
          </a:p>
          <a:p>
            <a:pPr marL="18000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18000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endParaRPr lang="zh-CN" altLang="en-US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18000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/>
          </a:p>
          <a:p>
            <a:pPr marL="18000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/>
              <a:t>      </a:t>
            </a:r>
            <a:endParaRPr lang="zh-CN" altLang="en-US" sz="2400" b="1" dirty="0" smtClean="0"/>
          </a:p>
        </p:txBody>
      </p:sp>
      <p:sp>
        <p:nvSpPr>
          <p:cNvPr id="11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26232" y="4581128"/>
            <a:ext cx="8052646" cy="969018"/>
          </a:xfrm>
          <a:prstGeom prst="rect">
            <a:avLst/>
          </a:prstGeom>
          <a:ln w="38100"/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Y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为二维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实型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数组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元素个数为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20(4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行，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列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 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第一维下标范围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zh-CN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～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，第二维下标范围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zh-CN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～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370440"/>
            <a:ext cx="8640960" cy="5370928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#</a:t>
            </a:r>
            <a:r>
              <a:rPr lang="en-US" altLang="zh-CN" sz="2400" dirty="0">
                <a:solidFill>
                  <a:schemeClr val="tx1"/>
                </a:solidFill>
              </a:rPr>
              <a:t>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</a:rPr>
              <a:t>()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smtClean="0">
                <a:solidFill>
                  <a:schemeClr val="tx1"/>
                </a:solidFill>
              </a:rPr>
              <a:t> char </a:t>
            </a:r>
            <a:r>
              <a:rPr lang="en-US" altLang="zh-CN" sz="2400" dirty="0">
                <a:solidFill>
                  <a:schemeClr val="tx1"/>
                </a:solidFill>
              </a:rPr>
              <a:t>s1[20]="Hello</a:t>
            </a:r>
            <a:r>
              <a:rPr lang="en-US" altLang="zh-CN" sz="2400" dirty="0" smtClean="0">
                <a:solidFill>
                  <a:schemeClr val="tx1"/>
                </a:solidFill>
              </a:rPr>
              <a:t>", s2[20</a:t>
            </a:r>
            <a:r>
              <a:rPr lang="en-US" altLang="zh-CN" sz="2400" dirty="0">
                <a:solidFill>
                  <a:schemeClr val="tx1"/>
                </a:solidFill>
              </a:rPr>
              <a:t>]="World</a:t>
            </a:r>
            <a:r>
              <a:rPr lang="en-US" altLang="zh-CN" sz="2400" dirty="0" smtClean="0">
                <a:solidFill>
                  <a:schemeClr val="tx1"/>
                </a:solidFill>
              </a:rPr>
              <a:t>",  s3[10</a:t>
            </a:r>
            <a:r>
              <a:rPr lang="en-US" altLang="zh-CN" sz="2400" dirty="0">
                <a:solidFill>
                  <a:schemeClr val="tx1"/>
                </a:solidFill>
              </a:rPr>
              <a:t>]="China</a:t>
            </a:r>
            <a:r>
              <a:rPr lang="en-US" altLang="zh-CN" sz="2400" dirty="0" smtClean="0">
                <a:solidFill>
                  <a:schemeClr val="tx1"/>
                </a:solidFill>
              </a:rPr>
              <a:t>", t[10</a:t>
            </a:r>
            <a:r>
              <a:rPr lang="en-US" altLang="zh-CN" sz="2400" dirty="0">
                <a:solidFill>
                  <a:schemeClr val="tx1"/>
                </a:solidFill>
              </a:rPr>
              <a:t>];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</a:rPr>
              <a:t> if(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strcmp</a:t>
            </a:r>
            <a:r>
              <a:rPr lang="en-US" altLang="zh-CN" sz="2400" dirty="0" smtClean="0">
                <a:solidFill>
                  <a:schemeClr val="tx1"/>
                </a:solidFill>
              </a:rPr>
              <a:t>(s1,s2</a:t>
            </a:r>
            <a:r>
              <a:rPr lang="en-US" altLang="zh-CN" sz="2400" dirty="0">
                <a:solidFill>
                  <a:schemeClr val="tx1"/>
                </a:solidFill>
              </a:rPr>
              <a:t>)&gt;0)    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strcpy</a:t>
            </a:r>
            <a:r>
              <a:rPr lang="en-US" altLang="zh-CN" sz="2400" dirty="0">
                <a:solidFill>
                  <a:schemeClr val="tx1"/>
                </a:solidFill>
              </a:rPr>
              <a:t>(t,s1);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strcpy</a:t>
            </a:r>
            <a:r>
              <a:rPr lang="en-US" altLang="zh-CN" sz="2400" dirty="0" smtClean="0">
                <a:solidFill>
                  <a:schemeClr val="tx1"/>
                </a:solidFill>
              </a:rPr>
              <a:t>(s1,s2);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strcpy</a:t>
            </a:r>
            <a:r>
              <a:rPr lang="en-US" altLang="zh-CN" sz="2400" dirty="0" smtClean="0">
                <a:solidFill>
                  <a:schemeClr val="tx1"/>
                </a:solidFill>
              </a:rPr>
              <a:t>(s2,t</a:t>
            </a:r>
            <a:r>
              <a:rPr lang="en-US" altLang="zh-CN" sz="2400" dirty="0">
                <a:solidFill>
                  <a:schemeClr val="tx1"/>
                </a:solidFill>
              </a:rPr>
              <a:t>); }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</a:rPr>
              <a:t> if(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strcmp</a:t>
            </a:r>
            <a:r>
              <a:rPr lang="en-US" altLang="zh-CN" sz="2400" dirty="0" smtClean="0">
                <a:solidFill>
                  <a:schemeClr val="tx1"/>
                </a:solidFill>
              </a:rPr>
              <a:t>(s1,s3</a:t>
            </a:r>
            <a:r>
              <a:rPr lang="en-US" altLang="zh-CN" sz="2400" dirty="0">
                <a:solidFill>
                  <a:schemeClr val="tx1"/>
                </a:solidFill>
              </a:rPr>
              <a:t>)&gt;0)    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strcpy</a:t>
            </a:r>
            <a:r>
              <a:rPr lang="en-US" altLang="zh-CN" sz="2400" dirty="0">
                <a:solidFill>
                  <a:schemeClr val="tx1"/>
                </a:solidFill>
              </a:rPr>
              <a:t>(t,s1</a:t>
            </a:r>
            <a:r>
              <a:rPr lang="en-US" altLang="zh-CN" sz="2400" dirty="0" smtClean="0">
                <a:solidFill>
                  <a:schemeClr val="tx1"/>
                </a:solidFill>
              </a:rPr>
              <a:t>);  </a:t>
            </a:r>
            <a:r>
              <a:rPr lang="en-US" altLang="zh-CN" sz="2400" dirty="0" err="1">
                <a:solidFill>
                  <a:schemeClr val="tx1"/>
                </a:solidFill>
              </a:rPr>
              <a:t>strcpy</a:t>
            </a:r>
            <a:r>
              <a:rPr lang="en-US" altLang="zh-CN" sz="2400" dirty="0">
                <a:solidFill>
                  <a:schemeClr val="tx1"/>
                </a:solidFill>
              </a:rPr>
              <a:t>(s1,s3</a:t>
            </a:r>
            <a:r>
              <a:rPr lang="en-US" altLang="zh-CN" sz="2400" dirty="0" smtClean="0">
                <a:solidFill>
                  <a:schemeClr val="tx1"/>
                </a:solidFill>
              </a:rPr>
              <a:t>);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strcpy</a:t>
            </a:r>
            <a:r>
              <a:rPr lang="en-US" altLang="zh-CN" sz="2400" dirty="0" smtClean="0">
                <a:solidFill>
                  <a:schemeClr val="tx1"/>
                </a:solidFill>
              </a:rPr>
              <a:t>(s3,t</a:t>
            </a:r>
            <a:r>
              <a:rPr lang="en-US" altLang="zh-CN" sz="2400" dirty="0">
                <a:solidFill>
                  <a:schemeClr val="tx1"/>
                </a:solidFill>
              </a:rPr>
              <a:t>); }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</a:rPr>
              <a:t> if(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strcmp</a:t>
            </a:r>
            <a:r>
              <a:rPr lang="en-US" altLang="zh-CN" sz="2400" dirty="0" smtClean="0">
                <a:solidFill>
                  <a:schemeClr val="tx1"/>
                </a:solidFill>
              </a:rPr>
              <a:t>(s2,s3</a:t>
            </a:r>
            <a:r>
              <a:rPr lang="en-US" altLang="zh-CN" sz="2400" dirty="0">
                <a:solidFill>
                  <a:schemeClr val="tx1"/>
                </a:solidFill>
              </a:rPr>
              <a:t>)&gt;0)    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strcpy</a:t>
            </a:r>
            <a:r>
              <a:rPr lang="en-US" altLang="zh-CN" sz="2400" dirty="0">
                <a:solidFill>
                  <a:schemeClr val="tx1"/>
                </a:solidFill>
              </a:rPr>
              <a:t>(t,s2);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strcpy</a:t>
            </a:r>
            <a:r>
              <a:rPr lang="en-US" altLang="zh-CN" sz="2400" dirty="0" smtClean="0">
                <a:solidFill>
                  <a:schemeClr val="tx1"/>
                </a:solidFill>
              </a:rPr>
              <a:t>(s2,s3);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strcpy</a:t>
            </a:r>
            <a:r>
              <a:rPr lang="en-US" altLang="zh-CN" sz="2400" dirty="0" smtClean="0">
                <a:solidFill>
                  <a:schemeClr val="tx1"/>
                </a:solidFill>
              </a:rPr>
              <a:t>(s3,t</a:t>
            </a:r>
            <a:r>
              <a:rPr lang="en-US" altLang="zh-CN" sz="2400" dirty="0">
                <a:solidFill>
                  <a:schemeClr val="tx1"/>
                </a:solidFill>
              </a:rPr>
              <a:t>); }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("%s\n",s1);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("%s\n",s2);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("%s\n",s3);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029" y="890973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例题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6-26]</a:t>
            </a:r>
            <a:r>
              <a:rPr lang="zh-CN" altLang="en-US" sz="2400" b="1" dirty="0" smtClean="0">
                <a:latin typeface="+mn-ea"/>
              </a:rPr>
              <a:t>函数应用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>
                <a:latin typeface="+mn-ea"/>
              </a:rPr>
              <a:t>字符串比较与交换。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486554"/>
            <a:ext cx="8136904" cy="5110798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include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char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s1[80],s2[80];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("input s2:");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gets(s2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for(i=0; i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strlen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(s2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i++) 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不复制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’\0’</a:t>
            </a:r>
            <a:endParaRPr lang="en-US" altLang="zh-CN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s1[i]=s2[i];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("s1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%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s\n",s1);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return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0;</a:t>
            </a:r>
          </a:p>
          <a:p>
            <a:pPr marL="18000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}</a:t>
            </a:r>
          </a:p>
        </p:txBody>
      </p:sp>
      <p:sp>
        <p:nvSpPr>
          <p:cNvPr id="5" name="Rectangle 3" descr="信纸"/>
          <p:cNvSpPr txBox="1">
            <a:spLocks noChangeArrowheads="1"/>
          </p:cNvSpPr>
          <p:nvPr/>
        </p:nvSpPr>
        <p:spPr>
          <a:xfrm>
            <a:off x="-23750" y="0"/>
            <a:ext cx="9180000" cy="72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180000" algn="ct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6.3  </a:t>
            </a:r>
            <a:r>
              <a:rPr lang="zh-CN" altLang="en-US" sz="3200" smtClean="0">
                <a:solidFill>
                  <a:schemeClr val="bg1"/>
                </a:solidFill>
                <a:effectLst/>
                <a:latin typeface="幼圆" pitchFamily="49" charset="-122"/>
                <a:ea typeface="幼圆" pitchFamily="49" charset="-122"/>
              </a:rPr>
              <a:t>字符数组应用</a:t>
            </a:r>
            <a:endParaRPr lang="en-US" altLang="zh-CN" sz="3200" dirty="0" smtClean="0">
              <a:solidFill>
                <a:schemeClr val="bg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90872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习题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15]</a:t>
            </a:r>
            <a:r>
              <a:rPr lang="zh-CN" altLang="en-US" sz="2400" b="1" dirty="0" smtClean="0">
                <a:latin typeface="+mn-ea"/>
              </a:rPr>
              <a:t>函数应用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p169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825500"/>
            <a:ext cx="9144000" cy="5771852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179388">
              <a:buFontTx/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  [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6-1]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按如下数据初始化一维数组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，再输出所有元素。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  [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6-2]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初始化一维数组，并将元素值逆序存放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初始化数组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800" b="1" dirty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逆序存放数组元素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r>
              <a:rPr lang="en-US" altLang="zh-CN" sz="2000" b="1" dirty="0" smtClean="0"/>
              <a:t>  </a:t>
            </a:r>
          </a:p>
          <a:p>
            <a:pPr marL="179388"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[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6-3]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初始化一维数组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，在下标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</a:rPr>
              <a:t>i=5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的位置，插入数组元素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</a:rPr>
              <a:t>99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44788"/>
              </p:ext>
            </p:extLst>
          </p:nvPr>
        </p:nvGraphicFramePr>
        <p:xfrm>
          <a:off x="1115616" y="1556792"/>
          <a:ext cx="5541960" cy="396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15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17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18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19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</a:t>
                      </a:r>
                      <a:endParaRPr lang="zh-CN" altLang="en-US" sz="20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标题 2"/>
          <p:cNvSpPr txBox="1">
            <a:spLocks/>
          </p:cNvSpPr>
          <p:nvPr/>
        </p:nvSpPr>
        <p:spPr bwMode="auto">
          <a:xfrm>
            <a:off x="14288" y="26988"/>
            <a:ext cx="9107487" cy="7200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defRPr/>
            </a:pPr>
            <a:r>
              <a:rPr kumimoji="1" lang="zh-CN" altLang="en-US" sz="36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上机实验</a:t>
            </a:r>
            <a:r>
              <a:rPr kumimoji="1" lang="en-US" altLang="zh-CN" sz="36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</a:t>
            </a:r>
            <a:r>
              <a:rPr kumimoji="1" lang="zh-CN" altLang="en-US" sz="36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数组应用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70150"/>
              </p:ext>
            </p:extLst>
          </p:nvPr>
        </p:nvGraphicFramePr>
        <p:xfrm>
          <a:off x="1115616" y="3356992"/>
          <a:ext cx="554196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29716"/>
              </p:ext>
            </p:extLst>
          </p:nvPr>
        </p:nvGraphicFramePr>
        <p:xfrm>
          <a:off x="1187624" y="4365104"/>
          <a:ext cx="554196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80154"/>
              </p:ext>
            </p:extLst>
          </p:nvPr>
        </p:nvGraphicFramePr>
        <p:xfrm>
          <a:off x="1187624" y="5733256"/>
          <a:ext cx="5976663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825500"/>
            <a:ext cx="9144000" cy="6121400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179388">
              <a:buFontTx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6-4]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初始化一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</a:rPr>
              <a:t>维数组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如下，删除数组中的元素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</a:rPr>
              <a:t>99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删除前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: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删除后：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[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6-5]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定义一维数组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，从键盘输入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个整数，输出最大的数组元素。提示：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r>
              <a:rPr lang="en-US" altLang="zh-CN" sz="2000" dirty="0" smtClean="0"/>
              <a:t>                        max=x[0];</a:t>
            </a:r>
          </a:p>
          <a:p>
            <a:pPr marL="179388">
              <a:buFontTx/>
              <a:buNone/>
              <a:defRPr/>
            </a:pPr>
            <a:r>
              <a:rPr lang="en-US" altLang="zh-CN" sz="2000" dirty="0" smtClean="0"/>
              <a:t>                       for(i=0; i&lt;10; i++)  </a:t>
            </a:r>
          </a:p>
          <a:p>
            <a:pPr marL="179388">
              <a:buFontTx/>
              <a:buNone/>
              <a:defRPr/>
            </a:pPr>
            <a:r>
              <a:rPr lang="en-US" altLang="zh-CN" sz="2000" dirty="0" smtClean="0"/>
              <a:t>                              if (x[i]&gt;max)  max=x[i]; </a:t>
            </a:r>
          </a:p>
          <a:p>
            <a:pPr marL="179388">
              <a:buFontTx/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[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6-6]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</a:rPr>
              <a:t>按如下数据初始化二维数组，①输出所有元素；②求对角线元素和。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/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14288" y="26988"/>
            <a:ext cx="9107487" cy="777875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defRPr/>
            </a:pPr>
            <a:r>
              <a:rPr kumimoji="1" lang="zh-CN" altLang="en-US" sz="36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上机实验</a:t>
            </a:r>
            <a:r>
              <a:rPr kumimoji="1" lang="en-US" altLang="zh-CN" sz="36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</a:t>
            </a:r>
            <a:r>
              <a:rPr kumimoji="1" lang="zh-CN" altLang="en-US" sz="36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数组应用</a:t>
            </a:r>
          </a:p>
        </p:txBody>
      </p:sp>
      <p:pic>
        <p:nvPicPr>
          <p:cNvPr id="3996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05" y="4581128"/>
            <a:ext cx="32480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30516"/>
              </p:ext>
            </p:extLst>
          </p:nvPr>
        </p:nvGraphicFramePr>
        <p:xfrm>
          <a:off x="1187624" y="1268760"/>
          <a:ext cx="5976663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5789"/>
              </p:ext>
            </p:extLst>
          </p:nvPr>
        </p:nvGraphicFramePr>
        <p:xfrm>
          <a:off x="1187624" y="1916832"/>
          <a:ext cx="543333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  <a:gridCol w="54333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91442" marR="91442" marT="45798" marB="4579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866775"/>
            <a:ext cx="9144000" cy="5940425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/>
              <a:t>[</a:t>
            </a:r>
            <a:r>
              <a:rPr lang="zh-CN" altLang="zh-CN" sz="2000" b="1" dirty="0" smtClean="0"/>
              <a:t>实验</a:t>
            </a:r>
            <a:r>
              <a:rPr lang="en-US" altLang="zh-CN" sz="2000" b="1" dirty="0" smtClean="0"/>
              <a:t>6-7]</a:t>
            </a:r>
            <a:r>
              <a:rPr lang="zh-CN" altLang="zh-CN" sz="2000" b="1" dirty="0" smtClean="0"/>
              <a:t> </a:t>
            </a:r>
            <a:r>
              <a:rPr lang="zh-CN" altLang="zh-CN" sz="2000" dirty="0" smtClean="0"/>
              <a:t>编写</a:t>
            </a:r>
            <a:r>
              <a:rPr lang="zh-CN" altLang="en-US" sz="2000" dirty="0" smtClean="0"/>
              <a:t>一个程序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初始化</a:t>
            </a:r>
            <a:r>
              <a:rPr lang="zh-CN" altLang="zh-CN" sz="2000" dirty="0" smtClean="0"/>
              <a:t>具有</a:t>
            </a:r>
            <a:r>
              <a:rPr lang="en-US" altLang="zh-CN" sz="2000" dirty="0" smtClean="0"/>
              <a:t>10</a:t>
            </a:r>
            <a:r>
              <a:rPr lang="zh-CN" altLang="zh-CN" sz="2000" dirty="0" smtClean="0"/>
              <a:t>个元素的</a:t>
            </a:r>
            <a:r>
              <a:rPr lang="zh-CN" altLang="en-US" sz="2000" dirty="0" smtClean="0"/>
              <a:t>一维整型</a:t>
            </a:r>
            <a:r>
              <a:rPr lang="zh-CN" altLang="zh-CN" sz="2000" dirty="0" smtClean="0"/>
              <a:t>数组，将数组中的元素向左循环移动一个位置，第一个元素放在最后面</a:t>
            </a:r>
            <a:r>
              <a:rPr lang="zh-CN" altLang="en-US" sz="2000" dirty="0" smtClean="0"/>
              <a:t>，输出移动结果。提示：</a:t>
            </a:r>
            <a:endParaRPr lang="en-US" altLang="zh-CN" sz="2000" dirty="0" smtClean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               t=x[0];</a:t>
            </a:r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	  for(j=0; j&lt;9; j++)</a:t>
            </a:r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                        x[j]=x[j+1];</a:t>
            </a:r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	  x[j]=t;</a:t>
            </a:r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讨论：如果移动两个、三个、四个、五个位置，如何编写程序？（双重循环）</a:t>
            </a:r>
            <a:endParaRPr lang="en-US" altLang="zh-CN" sz="2000" dirty="0" smtClean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/>
              <a:t>[</a:t>
            </a:r>
            <a:r>
              <a:rPr lang="zh-CN" altLang="zh-CN" sz="2000" b="1" dirty="0"/>
              <a:t>实验</a:t>
            </a:r>
            <a:r>
              <a:rPr lang="en-US" altLang="zh-CN" sz="2000" b="1" dirty="0" smtClean="0"/>
              <a:t>6-8]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gets</a:t>
            </a:r>
            <a:r>
              <a:rPr lang="zh-CN" altLang="en-US" sz="2000" dirty="0" smtClean="0"/>
              <a:t>函数输入一个字符串，用</a:t>
            </a:r>
            <a:r>
              <a:rPr lang="en-US" altLang="zh-CN" sz="2000" dirty="0" smtClean="0"/>
              <a:t>while</a:t>
            </a:r>
            <a:r>
              <a:rPr lang="zh-CN" altLang="en-US" sz="2000" dirty="0" smtClean="0"/>
              <a:t>循环统计并输出字符串的长度。</a:t>
            </a:r>
            <a:endParaRPr lang="zh-CN" altLang="zh-CN" sz="2000" dirty="0" smtClean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/>
              <a:t>[</a:t>
            </a:r>
            <a:r>
              <a:rPr lang="zh-CN" altLang="zh-CN" sz="2000" b="1" dirty="0" smtClean="0"/>
              <a:t>实验</a:t>
            </a:r>
            <a:r>
              <a:rPr lang="en-US" altLang="zh-CN" sz="2000" b="1" dirty="0" smtClean="0"/>
              <a:t>6-9]</a:t>
            </a:r>
            <a:r>
              <a:rPr lang="zh-CN" altLang="en-US" sz="2000" dirty="0" smtClean="0"/>
              <a:t>初始化</a:t>
            </a:r>
            <a:r>
              <a:rPr lang="zh-CN" altLang="zh-CN" sz="2000" dirty="0" smtClean="0"/>
              <a:t>一维字符数组，</a:t>
            </a:r>
            <a:r>
              <a:rPr lang="zh-CN" altLang="en-US" sz="2000" dirty="0" smtClean="0"/>
              <a:t>测试字符中的字符个数，</a:t>
            </a:r>
            <a:r>
              <a:rPr lang="zh-CN" altLang="zh-CN" sz="2000" dirty="0" smtClean="0"/>
              <a:t>将数组中的元素逆序存放，输出逆序结果。</a:t>
            </a:r>
            <a:r>
              <a:rPr lang="zh-CN" altLang="en-US" sz="2000" dirty="0" smtClean="0"/>
              <a:t>提示代码如下：</a:t>
            </a:r>
            <a:endParaRPr lang="zh-CN" altLang="zh-CN" sz="2000" dirty="0" smtClean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    char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t, c[]="A  B  C  D  E  F  G  H  I  J  K";</a:t>
            </a:r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n=</a:t>
            </a:r>
            <a:r>
              <a:rPr lang="en-US" altLang="zh-CN" sz="2000" dirty="0" err="1" smtClean="0"/>
              <a:t>strlen</a:t>
            </a:r>
            <a:r>
              <a:rPr lang="en-US" altLang="zh-CN" sz="2000" dirty="0" smtClean="0"/>
              <a:t>(c);</a:t>
            </a:r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  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&lt;n/2;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	{ t=c[i];  c[i]=c[n-i];  c[n-i]=t;  }</a:t>
            </a:r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/>
              <a:t>[</a:t>
            </a:r>
            <a:r>
              <a:rPr lang="zh-CN" altLang="zh-CN" sz="2000" b="1" dirty="0" smtClean="0"/>
              <a:t>实验</a:t>
            </a:r>
            <a:r>
              <a:rPr lang="en-US" altLang="zh-CN" sz="2000" b="1" dirty="0" smtClean="0"/>
              <a:t>6-10]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gets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puts</a:t>
            </a:r>
            <a:r>
              <a:rPr lang="zh-CN" altLang="en-US" sz="2000" dirty="0" smtClean="0"/>
              <a:t>函数编写程序，不用</a:t>
            </a:r>
            <a:r>
              <a:rPr lang="en-US" altLang="zh-CN" sz="2000" dirty="0" err="1" smtClean="0"/>
              <a:t>strcpy</a:t>
            </a:r>
            <a:r>
              <a:rPr lang="zh-CN" altLang="en-US" sz="2000" dirty="0" smtClean="0"/>
              <a:t>函数，将字符数组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中的全部字符复制到</a:t>
            </a:r>
            <a:r>
              <a:rPr lang="en-US" altLang="zh-CN" sz="2000" dirty="0" smtClean="0"/>
              <a:t>s1</a:t>
            </a:r>
            <a:r>
              <a:rPr lang="zh-CN" altLang="en-US" sz="2000" dirty="0" smtClean="0"/>
              <a:t>，包括字符串结束标志。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179388">
              <a:buFontTx/>
              <a:buNone/>
              <a:defRPr/>
            </a:pPr>
            <a:endParaRPr lang="zh-CN" altLang="en-US" sz="2000" b="1" dirty="0" smtClean="0"/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14288" y="26988"/>
            <a:ext cx="9107487" cy="7200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defRPr/>
            </a:pPr>
            <a:r>
              <a:rPr kumimoji="1" lang="zh-CN" altLang="en-US" sz="36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上机实验</a:t>
            </a:r>
            <a:r>
              <a:rPr kumimoji="1" lang="en-US" altLang="zh-CN" sz="36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</a:t>
            </a:r>
            <a:r>
              <a:rPr kumimoji="1" lang="zh-CN" altLang="en-US" sz="36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866775"/>
            <a:ext cx="8892480" cy="5940425"/>
          </a:xfrm>
          <a:prstGeom prst="rect">
            <a:avLst/>
          </a:prstGeom>
          <a:ln w="38100">
            <a:miter lim="800000"/>
            <a:headEnd/>
            <a:tailEnd/>
          </a:ln>
        </p:spPr>
        <p:txBody>
          <a:bodyPr/>
          <a:lstStyle/>
          <a:p>
            <a:pPr marL="72000" indent="0">
              <a:spcBef>
                <a:spcPts val="600"/>
              </a:spcBef>
              <a:buFontTx/>
              <a:buNone/>
              <a:defRPr/>
            </a:pPr>
            <a:endParaRPr lang="en-US" altLang="zh-CN" sz="2000" b="1" dirty="0" smtClean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[</a:t>
            </a:r>
            <a:r>
              <a:rPr lang="zh-CN" altLang="zh-CN" sz="2000" dirty="0" smtClean="0"/>
              <a:t>实验</a:t>
            </a:r>
            <a:r>
              <a:rPr lang="en-US" altLang="zh-CN" sz="2000" dirty="0" smtClean="0"/>
              <a:t>6-11] </a:t>
            </a:r>
            <a:r>
              <a:rPr lang="zh-CN" altLang="en-US" sz="2000" dirty="0" smtClean="0"/>
              <a:t>一维数组存放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个整数，采用冒泡排序算法，将下列数组按照</a:t>
            </a:r>
            <a:r>
              <a:rPr lang="zh-CN" altLang="en-US" sz="2000" dirty="0" smtClean="0">
                <a:solidFill>
                  <a:srgbClr val="FF0000"/>
                </a:solidFill>
              </a:rPr>
              <a:t>降序</a:t>
            </a:r>
            <a:r>
              <a:rPr lang="zh-CN" altLang="en-US" sz="2000" dirty="0" smtClean="0"/>
              <a:t>排列。</a:t>
            </a:r>
            <a:r>
              <a:rPr lang="zh-CN" altLang="zh-CN" sz="2000" dirty="0" smtClean="0"/>
              <a:t> </a:t>
            </a:r>
            <a:endParaRPr lang="en-US" altLang="zh-CN" sz="2000" dirty="0" smtClean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smtClean="0"/>
              <a:t>              a[10]={15,20,25,30,35,40,45,50,10,5}</a:t>
            </a:r>
            <a:endParaRPr lang="en-US" altLang="zh-CN" sz="2000" dirty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提示：复制</a:t>
            </a:r>
            <a:r>
              <a:rPr lang="en-US" altLang="zh-CN" sz="2000" b="1" dirty="0" smtClean="0"/>
              <a:t>PPT</a:t>
            </a:r>
            <a:r>
              <a:rPr lang="zh-CN" altLang="en-US" sz="2000" b="1" dirty="0" smtClean="0"/>
              <a:t>代码，然后改写。</a:t>
            </a:r>
            <a:endParaRPr lang="en-US" altLang="zh-CN" sz="2000" b="1" dirty="0" smtClean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b="1" dirty="0" smtClean="0"/>
              <a:t>[</a:t>
            </a:r>
            <a:r>
              <a:rPr lang="zh-CN" altLang="zh-CN" sz="2000" b="1" dirty="0"/>
              <a:t>实验</a:t>
            </a:r>
            <a:r>
              <a:rPr lang="en-US" altLang="zh-CN" sz="2000" b="1" dirty="0" smtClean="0"/>
              <a:t>6-12]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gets</a:t>
            </a:r>
            <a:r>
              <a:rPr lang="zh-CN" altLang="en-US" sz="2000" dirty="0" smtClean="0"/>
              <a:t>函数输入一个字符串，采用冒泡排序算法，将字符数组按照</a:t>
            </a:r>
            <a:r>
              <a:rPr lang="zh-CN" altLang="en-US" sz="2000" dirty="0" smtClean="0">
                <a:solidFill>
                  <a:srgbClr val="FF0000"/>
                </a:solidFill>
              </a:rPr>
              <a:t>升序</a:t>
            </a:r>
            <a:r>
              <a:rPr lang="zh-CN" altLang="en-US" sz="2000" dirty="0" smtClean="0"/>
              <a:t>排列，给出两种输出：</a:t>
            </a:r>
            <a:endParaRPr lang="en-US" altLang="zh-CN" sz="2000" dirty="0" smtClean="0"/>
          </a:p>
          <a:p>
            <a:pPr marL="72000" indent="0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①用</a:t>
            </a:r>
            <a:r>
              <a:rPr lang="en-US" altLang="zh-CN" sz="2000" dirty="0" smtClean="0"/>
              <a:t>puts</a:t>
            </a:r>
            <a:r>
              <a:rPr lang="zh-CN" altLang="en-US" sz="2000" dirty="0" smtClean="0"/>
              <a:t>函数输出排序结果。</a:t>
            </a:r>
            <a:endParaRPr lang="zh-CN" altLang="zh-CN" sz="2000" dirty="0" smtClean="0"/>
          </a:p>
          <a:p>
            <a:pPr marL="179388">
              <a:buFontTx/>
              <a:buNone/>
              <a:defRPr/>
            </a:pPr>
            <a:r>
              <a:rPr lang="zh-CN" altLang="en-US" sz="2000" dirty="0" smtClean="0"/>
              <a:t>      ②用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函数输出排序结果。</a:t>
            </a:r>
            <a:endParaRPr lang="en-US" altLang="zh-CN" sz="2000" dirty="0" smtClean="0"/>
          </a:p>
          <a:p>
            <a:pPr marL="179388">
              <a:buFontTx/>
              <a:buNone/>
              <a:defRPr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提示：复制</a:t>
            </a:r>
            <a:r>
              <a:rPr lang="en-US" altLang="zh-CN" sz="2000" b="1" dirty="0" smtClean="0"/>
              <a:t>PPT</a:t>
            </a:r>
            <a:r>
              <a:rPr lang="zh-CN" altLang="en-US" sz="2000" b="1" dirty="0" smtClean="0"/>
              <a:t>代码，改写数据类型，增加输入和输出语句。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14288" y="26988"/>
            <a:ext cx="9107487" cy="7200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762000" eaLnBrk="0" hangingPunct="0">
              <a:defRPr/>
            </a:pPr>
            <a:r>
              <a:rPr kumimoji="1" lang="zh-CN" altLang="en-US" sz="36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上机实验</a:t>
            </a:r>
            <a:r>
              <a:rPr kumimoji="1" lang="en-US" altLang="zh-CN" sz="36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</a:t>
            </a:r>
            <a:r>
              <a:rPr kumimoji="1" lang="zh-CN" altLang="en-US" sz="36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数组应用</a:t>
            </a:r>
          </a:p>
        </p:txBody>
      </p:sp>
    </p:spTree>
    <p:extLst>
      <p:ext uri="{BB962C8B-B14F-4D97-AF65-F5344CB8AC3E}">
        <p14:creationId xmlns:p14="http://schemas.microsoft.com/office/powerpoint/2010/main" val="41930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855468" y="2348563"/>
            <a:ext cx="74501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ea typeface="幼圆" pitchFamily="49" charset="-122"/>
              </a:rPr>
              <a:t>第1</a:t>
            </a:r>
            <a:r>
              <a:rPr lang="en-US" altLang="zh-CN" sz="3200" b="1" dirty="0">
                <a:solidFill>
                  <a:srgbClr val="C00000"/>
                </a:solidFill>
                <a:ea typeface="幼圆" pitchFamily="49" charset="-122"/>
              </a:rPr>
              <a:t>68</a:t>
            </a:r>
            <a:r>
              <a:rPr lang="zh-CN" altLang="en-US" sz="3200" b="1" dirty="0">
                <a:solidFill>
                  <a:srgbClr val="C00000"/>
                </a:solidFill>
                <a:ea typeface="幼圆" pitchFamily="49" charset="-122"/>
              </a:rPr>
              <a:t>页</a:t>
            </a:r>
            <a:endParaRPr lang="en-US" altLang="zh-CN" sz="3200" b="1" dirty="0">
              <a:solidFill>
                <a:srgbClr val="C00000"/>
              </a:solidFill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ea typeface="幼圆" pitchFamily="49" charset="-122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ea typeface="幼圆" pitchFamily="49" charset="-122"/>
              </a:rPr>
              <a:t>3</a:t>
            </a:r>
            <a:r>
              <a:rPr lang="zh-CN" altLang="en-US" sz="3200" b="1" dirty="0" smtClean="0">
                <a:solidFill>
                  <a:srgbClr val="C00000"/>
                </a:solidFill>
                <a:ea typeface="幼圆" pitchFamily="49" charset="-122"/>
              </a:rPr>
              <a:t>、</a:t>
            </a:r>
            <a:r>
              <a:rPr lang="en-US" altLang="zh-CN" sz="3200" b="1" dirty="0" smtClean="0">
                <a:solidFill>
                  <a:srgbClr val="C00000"/>
                </a:solidFill>
                <a:ea typeface="幼圆" pitchFamily="49" charset="-122"/>
              </a:rPr>
              <a:t>4</a:t>
            </a:r>
            <a:r>
              <a:rPr lang="zh-CN" altLang="en-US" sz="3200" b="1" dirty="0">
                <a:solidFill>
                  <a:srgbClr val="C00000"/>
                </a:solidFill>
                <a:ea typeface="幼圆" pitchFamily="49" charset="-122"/>
              </a:rPr>
              <a:t>、</a:t>
            </a:r>
            <a:r>
              <a:rPr lang="en-US" altLang="zh-CN" sz="3200" b="1" dirty="0">
                <a:solidFill>
                  <a:srgbClr val="C00000"/>
                </a:solidFill>
                <a:ea typeface="幼圆" pitchFamily="49" charset="-122"/>
              </a:rPr>
              <a:t>5</a:t>
            </a:r>
            <a:r>
              <a:rPr lang="zh-CN" altLang="en-US" sz="3200" b="1" dirty="0" smtClean="0">
                <a:solidFill>
                  <a:srgbClr val="C00000"/>
                </a:solidFill>
                <a:ea typeface="幼圆" pitchFamily="49" charset="-122"/>
              </a:rPr>
              <a:t>、</a:t>
            </a:r>
            <a:r>
              <a:rPr lang="en-US" altLang="zh-CN" sz="3200" b="1" dirty="0" smtClean="0">
                <a:solidFill>
                  <a:srgbClr val="C00000"/>
                </a:solidFill>
                <a:ea typeface="幼圆" pitchFamily="49" charset="-122"/>
              </a:rPr>
              <a:t>10</a:t>
            </a:r>
            <a:r>
              <a:rPr lang="zh-CN" altLang="en-US" sz="3200" b="1" dirty="0" smtClean="0">
                <a:solidFill>
                  <a:srgbClr val="C00000"/>
                </a:solidFill>
                <a:ea typeface="幼圆" pitchFamily="49" charset="-122"/>
              </a:rPr>
              <a:t>、</a:t>
            </a:r>
            <a:r>
              <a:rPr lang="en-US" altLang="zh-CN" sz="3200" b="1" dirty="0" smtClean="0">
                <a:solidFill>
                  <a:srgbClr val="C00000"/>
                </a:solidFill>
                <a:ea typeface="幼圆" pitchFamily="49" charset="-122"/>
              </a:rPr>
              <a:t>11</a:t>
            </a:r>
            <a:r>
              <a:rPr lang="zh-CN" altLang="en-US" sz="3200" b="1" dirty="0" smtClean="0">
                <a:solidFill>
                  <a:srgbClr val="C00000"/>
                </a:solidFill>
                <a:ea typeface="幼圆" pitchFamily="49" charset="-122"/>
              </a:rPr>
              <a:t>、</a:t>
            </a:r>
            <a:r>
              <a:rPr lang="en-US" altLang="zh-CN" sz="3200" b="1" dirty="0" smtClean="0">
                <a:solidFill>
                  <a:srgbClr val="C00000"/>
                </a:solidFill>
                <a:ea typeface="幼圆" pitchFamily="49" charset="-122"/>
              </a:rPr>
              <a:t>12</a:t>
            </a:r>
            <a:r>
              <a:rPr lang="zh-CN" altLang="en-US" sz="3200" b="1" dirty="0" smtClean="0">
                <a:solidFill>
                  <a:srgbClr val="C00000"/>
                </a:solidFill>
                <a:ea typeface="幼圆" pitchFamily="49" charset="-122"/>
              </a:rPr>
              <a:t>、</a:t>
            </a:r>
            <a:r>
              <a:rPr lang="en-US" altLang="zh-CN" sz="3200" b="1" dirty="0" smtClean="0">
                <a:solidFill>
                  <a:srgbClr val="C00000"/>
                </a:solidFill>
                <a:ea typeface="幼圆" pitchFamily="49" charset="-122"/>
              </a:rPr>
              <a:t>13</a:t>
            </a:r>
            <a:r>
              <a:rPr lang="zh-CN" altLang="en-US" sz="3200" b="1" dirty="0">
                <a:solidFill>
                  <a:srgbClr val="C00000"/>
                </a:solidFill>
                <a:ea typeface="幼圆" pitchFamily="49" charset="-122"/>
              </a:rPr>
              <a:t>、</a:t>
            </a:r>
            <a:r>
              <a:rPr lang="en-US" altLang="zh-CN" sz="3200" b="1" dirty="0" smtClean="0">
                <a:solidFill>
                  <a:srgbClr val="C00000"/>
                </a:solidFill>
                <a:ea typeface="幼圆" pitchFamily="49" charset="-122"/>
              </a:rPr>
              <a:t>15</a:t>
            </a:r>
            <a:endParaRPr lang="en-US" altLang="zh-CN" sz="3200" b="1" dirty="0">
              <a:solidFill>
                <a:srgbClr val="C00000"/>
              </a:solidFill>
              <a:ea typeface="幼圆" pitchFamily="49" charset="-122"/>
            </a:endParaRPr>
          </a:p>
        </p:txBody>
      </p:sp>
      <p:sp>
        <p:nvSpPr>
          <p:cNvPr id="41987" name="标题 2"/>
          <p:cNvSpPr txBox="1">
            <a:spLocks/>
          </p:cNvSpPr>
          <p:nvPr/>
        </p:nvSpPr>
        <p:spPr bwMode="auto">
          <a:xfrm>
            <a:off x="-9463" y="-8637"/>
            <a:ext cx="9180000" cy="720000"/>
          </a:xfrm>
          <a:prstGeom prst="rect">
            <a:avLst/>
          </a:prstGeom>
          <a:solidFill>
            <a:srgbClr val="0070C0"/>
          </a:solidFill>
          <a:ln w="57150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第</a:t>
            </a:r>
            <a:r>
              <a:rPr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章作业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908051"/>
            <a:ext cx="8675688" cy="504725"/>
          </a:xfrm>
          <a:prstGeom prst="rect">
            <a:avLst/>
          </a:prstGeom>
          <a:ln w="38100"/>
        </p:spPr>
        <p:txBody>
          <a:bodyPr/>
          <a:lstStyle/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定义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三维数组：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char  S[5][6][100];</a:t>
            </a:r>
            <a:endParaRPr lang="zh-CN" altLang="en-US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6594" y="2849974"/>
            <a:ext cx="8460863" cy="936625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36000" indent="0" algn="just">
              <a:spcBef>
                <a:spcPts val="60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几点说明：</a:t>
            </a:r>
            <a:endParaRPr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marL="36000" indent="0" algn="just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latin typeface="宋体" pitchFamily="2" charset="-122"/>
              </a:rPr>
              <a:t>  (1)</a:t>
            </a:r>
            <a:r>
              <a:rPr lang="zh-CN" altLang="en-US" sz="2400" dirty="0" smtClean="0">
                <a:latin typeface="宋体" pitchFamily="2" charset="-122"/>
              </a:rPr>
              <a:t>数组名定名规则和变量名相同，遵循标识符定名规则。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006" y="4988668"/>
            <a:ext cx="8315325" cy="1566995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latin typeface="宋体" pitchFamily="2" charset="-122"/>
              </a:rPr>
              <a:t> (3)</a:t>
            </a:r>
            <a:r>
              <a:rPr lang="zh-CN" altLang="en-US" sz="2400" dirty="0" smtClean="0">
                <a:latin typeface="宋体" pitchFamily="2" charset="-122"/>
              </a:rPr>
              <a:t>数组长度只能是常量（字面常量或符号常量），而</a:t>
            </a:r>
            <a:r>
              <a:rPr lang="zh-CN" altLang="en-US" sz="2400" b="1" dirty="0" smtClean="0">
                <a:latin typeface="宋体" pitchFamily="2" charset="-122"/>
              </a:rPr>
              <a:t>不能是变量</a:t>
            </a:r>
            <a:r>
              <a:rPr lang="zh-CN" altLang="en-US" sz="2400" dirty="0" smtClean="0">
                <a:latin typeface="宋体" pitchFamily="2" charset="-122"/>
              </a:rPr>
              <a:t>。在程序运行时，不能指定数组大小。例如：</a:t>
            </a:r>
            <a:endParaRPr lang="en-US" altLang="zh-CN" sz="2400" dirty="0" smtClean="0">
              <a:latin typeface="宋体" pitchFamily="2" charset="-122"/>
            </a:endParaRPr>
          </a:p>
          <a:p>
            <a:pPr marL="36000" indent="0">
              <a:lnSpc>
                <a:spcPts val="25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>
                <a:latin typeface="宋体" pitchFamily="2" charset="-122"/>
              </a:rPr>
              <a:t>      </a:t>
            </a: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 </a:t>
            </a:r>
            <a:r>
              <a:rPr lang="en-US" altLang="zh-CN" sz="2400" dirty="0">
                <a:latin typeface="宋体" pitchFamily="2" charset="-122"/>
              </a:rPr>
              <a:t>n=10; </a:t>
            </a:r>
            <a:r>
              <a:rPr lang="en-US" altLang="zh-CN" sz="2400" dirty="0" smtClean="0">
                <a:latin typeface="宋体" pitchFamily="2" charset="-122"/>
              </a:rPr>
              <a:t>  //</a:t>
            </a:r>
            <a:r>
              <a:rPr lang="zh-CN" altLang="en-US" sz="2400" dirty="0">
                <a:latin typeface="宋体" pitchFamily="2" charset="-122"/>
              </a:rPr>
              <a:t>运行</a:t>
            </a:r>
            <a:r>
              <a:rPr lang="zh-CN" altLang="en-US" sz="2400" dirty="0" smtClean="0">
                <a:latin typeface="宋体" pitchFamily="2" charset="-122"/>
              </a:rPr>
              <a:t>时执行</a:t>
            </a:r>
            <a:endParaRPr lang="en-US" altLang="zh-CN" sz="2400" dirty="0">
              <a:latin typeface="宋体" pitchFamily="2" charset="-122"/>
            </a:endParaRPr>
          </a:p>
          <a:p>
            <a:pPr marL="36000" indent="0">
              <a:lnSpc>
                <a:spcPts val="2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latin typeface="宋体" pitchFamily="2" charset="-122"/>
              </a:rPr>
              <a:t>      </a:t>
            </a: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en-US" sz="2400" dirty="0" smtClean="0">
                <a:latin typeface="宋体" pitchFamily="2" charset="-122"/>
              </a:rPr>
              <a:t>  a[n];   //</a:t>
            </a:r>
            <a:r>
              <a:rPr lang="zh-CN" altLang="en-US" sz="2400" dirty="0" smtClean="0">
                <a:latin typeface="宋体" pitchFamily="2" charset="-122"/>
              </a:rPr>
              <a:t>编译时分配内存</a:t>
            </a:r>
            <a:r>
              <a:rPr lang="en-US" altLang="en-US" sz="2400" dirty="0" smtClean="0">
                <a:latin typeface="宋体" pitchFamily="2" charset="-122"/>
              </a:rPr>
              <a:t>    </a:t>
            </a:r>
            <a:endParaRPr lang="en-US" altLang="zh-CN" sz="2400" dirty="0" smtClean="0">
              <a:latin typeface="宋体" pitchFamily="2" charset="-122"/>
            </a:endParaRP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endParaRPr lang="zh-CN" altLang="en-US" sz="2400" b="1" dirty="0" smtClean="0">
              <a:solidFill>
                <a:srgbClr val="FF0000"/>
              </a:solidFill>
              <a:latin typeface="+mn-ea"/>
            </a:endParaRP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b="1" dirty="0" smtClean="0">
              <a:latin typeface="+mn-ea"/>
            </a:endParaRPr>
          </a:p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+mn-ea"/>
              </a:rPr>
              <a:t>    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9788" y="4005064"/>
            <a:ext cx="8580458" cy="828675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latin typeface="宋体" pitchFamily="2" charset="-122"/>
              </a:rPr>
              <a:t> (2)</a:t>
            </a:r>
            <a:r>
              <a:rPr lang="zh-CN" altLang="en-US" sz="2400" dirty="0" smtClean="0">
                <a:latin typeface="宋体" pitchFamily="2" charset="-122"/>
              </a:rPr>
              <a:t>可以同时定义数组和简单变量。</a:t>
            </a:r>
            <a:endParaRPr lang="en-US" altLang="zh-CN" sz="2400" dirty="0" smtClean="0">
              <a:latin typeface="宋体" pitchFamily="2" charset="-122"/>
            </a:endParaRPr>
          </a:p>
          <a:p>
            <a:pPr marL="3600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>
                <a:latin typeface="宋体" pitchFamily="2" charset="-122"/>
              </a:rPr>
              <a:t> 例如：</a:t>
            </a:r>
            <a:r>
              <a:rPr lang="en-US" altLang="en-US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en-US" sz="2400" dirty="0" smtClean="0">
                <a:latin typeface="宋体" pitchFamily="2" charset="-122"/>
              </a:rPr>
              <a:t>  a[10], i, j, k;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</a:rPr>
              <a:t>或  </a:t>
            </a: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en-US" sz="2400" dirty="0" smtClean="0">
                <a:latin typeface="宋体" pitchFamily="2" charset="-122"/>
              </a:rPr>
              <a:t> </a:t>
            </a:r>
            <a:r>
              <a:rPr lang="en-US" altLang="en-US" sz="2400" dirty="0" err="1" smtClean="0">
                <a:latin typeface="宋体" pitchFamily="2" charset="-122"/>
              </a:rPr>
              <a:t>i,j,k,a</a:t>
            </a:r>
            <a:r>
              <a:rPr lang="en-US" altLang="en-US" sz="2400" dirty="0" smtClean="0">
                <a:latin typeface="宋体" pitchFamily="2" charset="-122"/>
              </a:rPr>
              <a:t>[10];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9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5787" y="1558894"/>
            <a:ext cx="8380188" cy="1222034"/>
          </a:xfrm>
          <a:prstGeom prst="rect">
            <a:avLst/>
          </a:prstGeom>
          <a:ln w="38100"/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36000" indent="0">
              <a:lnSpc>
                <a:spcPts val="3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  S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为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三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维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字符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数组，第一维下标范围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，第二维下标范围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第三维下标范围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99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元素个数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3000(5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×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×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行，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列，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个页）。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一次定义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3000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个字符变量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908720"/>
            <a:ext cx="4500561" cy="576734"/>
          </a:xfrm>
          <a:prstGeom prst="rect">
            <a:avLst/>
          </a:prstGeom>
          <a:ln w="38100"/>
        </p:spPr>
        <p:txBody>
          <a:bodyPr/>
          <a:lstStyle/>
          <a:p>
            <a:pPr marL="179388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三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、数组的引用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800" dirty="0" smtClean="0"/>
              <a:t>    </a:t>
            </a:r>
            <a:endParaRPr lang="zh-CN" altLang="en-US" sz="2800" b="1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59632" y="2617044"/>
            <a:ext cx="6030748" cy="1368152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>
              <a:buFontTx/>
              <a:buNone/>
              <a:defRPr/>
            </a:pPr>
            <a:r>
              <a:rPr lang="zh-CN" altLang="en-US" sz="2400" dirty="0" smtClean="0"/>
              <a:t>一维数组元素赋值：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X[i]=50; </a:t>
            </a:r>
          </a:p>
          <a:p>
            <a:pPr marL="179388">
              <a:buFontTx/>
              <a:buNone/>
              <a:defRPr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二维数组元素赋值：</a:t>
            </a:r>
            <a:r>
              <a:rPr lang="en-US" altLang="zh-CN" sz="2400" dirty="0" smtClean="0"/>
              <a:t>      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Y[i][j]=</a:t>
            </a:r>
            <a:r>
              <a:rPr lang="en-US" altLang="zh-CN" sz="2400" b="1" dirty="0">
                <a:solidFill>
                  <a:srgbClr val="C00000"/>
                </a:solidFill>
              </a:rPr>
              <a:t>15; 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179388">
              <a:buNone/>
              <a:defRPr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三维数组元素赋值：  </a:t>
            </a:r>
            <a:r>
              <a:rPr lang="en-US" altLang="zh-CN" sz="2400" dirty="0" smtClean="0"/>
              <a:t>    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S[i][j][k]=</a:t>
            </a:r>
            <a:r>
              <a:rPr lang="en-US" altLang="zh-CN" sz="2400" b="1" dirty="0">
                <a:solidFill>
                  <a:srgbClr val="C00000"/>
                </a:solidFill>
              </a:rPr>
              <a:t>’A’; 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5899" y="4151354"/>
            <a:ext cx="8676581" cy="2301982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两点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注意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179388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+mn-ea"/>
              </a:rPr>
              <a:t>  (1)</a:t>
            </a:r>
            <a:r>
              <a:rPr lang="zh-CN" altLang="en-US" sz="2400" b="1" dirty="0" smtClean="0">
                <a:latin typeface="+mn-ea"/>
              </a:rPr>
              <a:t>定义数组时，下标代表数组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大小</a:t>
            </a:r>
            <a:r>
              <a:rPr lang="zh-CN" altLang="en-US" sz="2400" b="1" dirty="0" smtClean="0">
                <a:latin typeface="+mn-ea"/>
              </a:rPr>
              <a:t>；引用数组时，下标代表元素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序号</a:t>
            </a:r>
            <a:r>
              <a:rPr lang="zh-CN" altLang="en-US" sz="2400" b="1" dirty="0" smtClean="0">
                <a:latin typeface="+mn-ea"/>
              </a:rPr>
              <a:t>；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下标序号从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开始，最大序号为“数组长度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179388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+mn-ea"/>
              </a:rPr>
              <a:t>  (2)</a:t>
            </a:r>
            <a:r>
              <a:rPr lang="zh-CN" altLang="zh-CN" sz="2400" b="1" dirty="0" smtClean="0">
                <a:latin typeface="+mn-ea"/>
              </a:rPr>
              <a:t>定义数组</a:t>
            </a:r>
            <a:r>
              <a:rPr lang="zh-CN" altLang="en-US" sz="2400" b="1" dirty="0" smtClean="0">
                <a:latin typeface="+mn-ea"/>
              </a:rPr>
              <a:t>时，下标不能是变量；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引用数组时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下标可以是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整型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常量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整型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变量或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整型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表达式。</a:t>
            </a:r>
            <a:endParaRPr lang="zh-CN" altLang="en-US" sz="2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9993" y="1556792"/>
            <a:ext cx="8672487" cy="1008112"/>
          </a:xfrm>
          <a:prstGeom prst="rect">
            <a:avLst/>
          </a:prstGeom>
          <a:ln w="38100"/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   引用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数组就是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引用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数组元素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，而不是整个数组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。每个数组元素就是一个变量，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凡是引用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变量的位置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均可引用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数组元素。</a:t>
            </a:r>
            <a:endParaRPr lang="zh-CN" altLang="en-US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6875" y="848677"/>
            <a:ext cx="5401229" cy="5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6-1]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引用一维数组的元素。</a:t>
            </a:r>
            <a:endParaRPr lang="zh-CN" altLang="en-US" sz="2400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9592" y="1556792"/>
            <a:ext cx="7123042" cy="35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#include  &lt;</a:t>
            </a:r>
            <a:r>
              <a:rPr lang="en-US" altLang="zh-CN" sz="2400" dirty="0" err="1" smtClean="0">
                <a:solidFill>
                  <a:schemeClr val="tx1"/>
                </a:solidFill>
                <a:cs typeface="Arial" pitchFamily="34" charset="0"/>
              </a:rPr>
              <a:t>stdio.h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&gt;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main()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{    </a:t>
            </a:r>
            <a:r>
              <a:rPr lang="en-US" altLang="zh-CN" sz="2400" dirty="0" err="1" smtClean="0">
                <a:solidFill>
                  <a:schemeClr val="tx1"/>
                </a:solidFill>
                <a:cs typeface="Arial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i, j, x[10], y[10][10];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    for(i=0;   i&lt;10;   i++)                //</a:t>
            </a: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逐个赋值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		      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x[i]=i+10;            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     for(i=0; i&lt;10; i++)                   //</a:t>
            </a: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逐个输出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cs typeface="Arial" pitchFamily="34" charset="0"/>
              </a:rPr>
              <a:t>		       </a:t>
            </a:r>
            <a:r>
              <a:rPr lang="en-US" altLang="zh-CN" sz="2400" dirty="0" err="1" smtClean="0">
                <a:solidFill>
                  <a:schemeClr val="tx1"/>
                </a:solidFill>
                <a:cs typeface="Arial" pitchFamily="34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("%5d",x[i]);  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     </a:t>
            </a:r>
            <a:r>
              <a:rPr lang="en-US" altLang="zh-CN" sz="2400" dirty="0" err="1" smtClean="0">
                <a:solidFill>
                  <a:schemeClr val="tx1"/>
                </a:solidFill>
                <a:cs typeface="Arial" pitchFamily="34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cs typeface="Arial" pitchFamily="34" charset="0"/>
              </a:rPr>
              <a:t>"</a:t>
            </a: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\n");  </a:t>
            </a:r>
          </a:p>
          <a:p>
            <a:pPr marL="179388" indent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cs typeface="Arial" pitchFamily="34" charset="0"/>
              </a:rPr>
              <a:t>}   </a:t>
            </a:r>
          </a:p>
        </p:txBody>
      </p:sp>
      <p:sp>
        <p:nvSpPr>
          <p:cNvPr id="6" name="Rectangle 2" descr="信纸"/>
          <p:cNvSpPr txBox="1">
            <a:spLocks noChangeArrowheads="1"/>
          </p:cNvSpPr>
          <p:nvPr/>
        </p:nvSpPr>
        <p:spPr bwMode="auto">
          <a:xfrm>
            <a:off x="-23750" y="0"/>
            <a:ext cx="9180000" cy="7207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>
            <a:lvl1pPr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6.1  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数组基本知识</a:t>
            </a:r>
            <a:endParaRPr kumimoji="1" lang="zh-CN" altLang="en-US" sz="32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0010" y="5301208"/>
            <a:ext cx="889248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179388" indent="0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数组和循环密切相关，</a:t>
            </a:r>
            <a:r>
              <a:rPr lang="zh-CN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数组元素的下标和循环语句联合使用，可以解决大量的实际问题。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处理一维数组，采用单重循环；处理二维数组，采用两重循环，外循环控制行，内循环控制列。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tup">
  <a:themeElements>
    <a:clrScheme name="tu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10864</TotalTime>
  <Words>6293</Words>
  <Application>Microsoft Office PowerPoint</Application>
  <PresentationFormat>全屏显示(4:3)</PresentationFormat>
  <Paragraphs>1295</Paragraphs>
  <Slides>66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8" baseType="lpstr">
      <vt:lpstr>tup</vt:lpstr>
      <vt:lpstr>位图图像</vt:lpstr>
      <vt:lpstr>    本章算法：    （1）排序算法    （2）字符数组    （3）插入算法    （4）删除算法    （5）查找算法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 数组应用举例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字符数组应用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cg</cp:lastModifiedBy>
  <cp:revision>714</cp:revision>
  <dcterms:created xsi:type="dcterms:W3CDTF">2005-09-08T00:12:49Z</dcterms:created>
  <dcterms:modified xsi:type="dcterms:W3CDTF">2018-01-15T07:22:32Z</dcterms:modified>
</cp:coreProperties>
</file>