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267" r:id="rId2"/>
    <p:sldId id="268" r:id="rId3"/>
    <p:sldId id="372" r:id="rId4"/>
    <p:sldId id="287" r:id="rId5"/>
    <p:sldId id="288" r:id="rId6"/>
    <p:sldId id="367" r:id="rId7"/>
    <p:sldId id="265" r:id="rId8"/>
    <p:sldId id="286" r:id="rId9"/>
    <p:sldId id="289" r:id="rId10"/>
    <p:sldId id="273" r:id="rId11"/>
    <p:sldId id="368" r:id="rId12"/>
    <p:sldId id="275" r:id="rId13"/>
    <p:sldId id="443" r:id="rId14"/>
    <p:sldId id="274" r:id="rId15"/>
    <p:sldId id="290" r:id="rId16"/>
    <p:sldId id="291" r:id="rId17"/>
    <p:sldId id="441" r:id="rId18"/>
    <p:sldId id="292" r:id="rId19"/>
    <p:sldId id="293" r:id="rId20"/>
    <p:sldId id="310" r:id="rId21"/>
    <p:sldId id="294" r:id="rId22"/>
    <p:sldId id="311" r:id="rId23"/>
    <p:sldId id="323" r:id="rId24"/>
    <p:sldId id="295" r:id="rId25"/>
    <p:sldId id="400" r:id="rId26"/>
    <p:sldId id="401" r:id="rId27"/>
    <p:sldId id="313" r:id="rId28"/>
    <p:sldId id="399" r:id="rId29"/>
    <p:sldId id="314" r:id="rId30"/>
    <p:sldId id="315" r:id="rId31"/>
    <p:sldId id="321" r:id="rId32"/>
    <p:sldId id="322" r:id="rId33"/>
    <p:sldId id="370" r:id="rId34"/>
    <p:sldId id="341" r:id="rId35"/>
    <p:sldId id="337" r:id="rId36"/>
    <p:sldId id="342" r:id="rId37"/>
    <p:sldId id="343" r:id="rId38"/>
    <p:sldId id="349" r:id="rId39"/>
    <p:sldId id="344" r:id="rId40"/>
    <p:sldId id="350" r:id="rId41"/>
    <p:sldId id="413" r:id="rId42"/>
    <p:sldId id="409" r:id="rId43"/>
    <p:sldId id="345" r:id="rId44"/>
    <p:sldId id="410" r:id="rId45"/>
    <p:sldId id="346" r:id="rId46"/>
    <p:sldId id="412" r:id="rId47"/>
    <p:sldId id="347" r:id="rId48"/>
    <p:sldId id="352" r:id="rId49"/>
    <p:sldId id="351" r:id="rId50"/>
    <p:sldId id="414" r:id="rId51"/>
    <p:sldId id="365" r:id="rId52"/>
    <p:sldId id="348" r:id="rId53"/>
    <p:sldId id="415" r:id="rId54"/>
    <p:sldId id="417" r:id="rId55"/>
    <p:sldId id="363" r:id="rId56"/>
    <p:sldId id="418" r:id="rId57"/>
    <p:sldId id="420" r:id="rId58"/>
    <p:sldId id="419" r:id="rId59"/>
    <p:sldId id="421" r:id="rId60"/>
    <p:sldId id="422" r:id="rId61"/>
    <p:sldId id="423" r:id="rId62"/>
    <p:sldId id="340" r:id="rId63"/>
    <p:sldId id="366" r:id="rId64"/>
    <p:sldId id="356" r:id="rId65"/>
    <p:sldId id="353" r:id="rId66"/>
    <p:sldId id="407" r:id="rId67"/>
    <p:sldId id="427" r:id="rId68"/>
    <p:sldId id="428" r:id="rId69"/>
    <p:sldId id="408" r:id="rId70"/>
    <p:sldId id="425" r:id="rId71"/>
    <p:sldId id="424" r:id="rId72"/>
    <p:sldId id="373" r:id="rId73"/>
    <p:sldId id="374" r:id="rId74"/>
    <p:sldId id="375" r:id="rId75"/>
    <p:sldId id="376" r:id="rId76"/>
    <p:sldId id="377" r:id="rId77"/>
    <p:sldId id="378" r:id="rId78"/>
    <p:sldId id="379" r:id="rId79"/>
    <p:sldId id="381" r:id="rId80"/>
    <p:sldId id="382" r:id="rId81"/>
    <p:sldId id="383" r:id="rId82"/>
    <p:sldId id="384" r:id="rId83"/>
    <p:sldId id="426" r:id="rId84"/>
    <p:sldId id="385" r:id="rId85"/>
    <p:sldId id="402" r:id="rId86"/>
    <p:sldId id="386" r:id="rId87"/>
    <p:sldId id="387" r:id="rId88"/>
    <p:sldId id="388" r:id="rId89"/>
    <p:sldId id="390" r:id="rId90"/>
    <p:sldId id="392" r:id="rId91"/>
    <p:sldId id="393" r:id="rId92"/>
    <p:sldId id="403" r:id="rId93"/>
    <p:sldId id="394" r:id="rId94"/>
    <p:sldId id="404" r:id="rId95"/>
    <p:sldId id="405" r:id="rId96"/>
    <p:sldId id="406" r:id="rId97"/>
    <p:sldId id="444" r:id="rId98"/>
    <p:sldId id="445" r:id="rId99"/>
    <p:sldId id="395" r:id="rId100"/>
    <p:sldId id="396" r:id="rId101"/>
    <p:sldId id="371" r:id="rId102"/>
    <p:sldId id="430" r:id="rId103"/>
    <p:sldId id="432" r:id="rId104"/>
    <p:sldId id="433" r:id="rId105"/>
    <p:sldId id="434" r:id="rId106"/>
    <p:sldId id="435" r:id="rId107"/>
    <p:sldId id="446" r:id="rId108"/>
    <p:sldId id="437" r:id="rId109"/>
    <p:sldId id="436" r:id="rId110"/>
    <p:sldId id="438" r:id="rId111"/>
    <p:sldId id="439" r:id="rId112"/>
    <p:sldId id="440" r:id="rId11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E13FE1"/>
    <a:srgbClr val="97C523"/>
    <a:srgbClr val="D8995F"/>
    <a:srgbClr val="6C442D"/>
    <a:srgbClr val="773630"/>
    <a:srgbClr val="F7F7F7"/>
    <a:srgbClr val="C9E576"/>
    <a:srgbClr val="C8E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1"/>
            <a:r>
              <a:rPr lang="en-GB" altLang="zh-CN" smtClean="0"/>
              <a:t>Second level</a:t>
            </a:r>
          </a:p>
          <a:p>
            <a:pPr lvl="2"/>
            <a:r>
              <a:rPr lang="en-GB" altLang="zh-CN" smtClean="0"/>
              <a:t>Third level</a:t>
            </a:r>
          </a:p>
          <a:p>
            <a:pPr lvl="3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62B667-F349-472F-A4A0-0F7DA36F9525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9396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A3342-A86D-4F9F-A6BE-50CEE312D2FE}" type="slidenum">
              <a:rPr lang="en-GB" altLang="zh-CN"/>
              <a:pPr/>
              <a:t>1</a:t>
            </a:fld>
            <a:endParaRPr lang="en-GB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10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100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A3342-A86D-4F9F-A6BE-50CEE312D2FE}" type="slidenum">
              <a:rPr lang="en-GB" altLang="zh-CN"/>
              <a:pPr/>
              <a:t>101</a:t>
            </a:fld>
            <a:endParaRPr lang="en-GB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102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103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104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105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106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108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109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110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A3342-A86D-4F9F-A6BE-50CEE312D2FE}" type="slidenum">
              <a:rPr lang="en-GB" altLang="zh-CN"/>
              <a:pPr/>
              <a:t>11</a:t>
            </a:fld>
            <a:endParaRPr lang="en-GB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111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112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12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13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14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15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16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17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18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19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A3342-A86D-4F9F-A6BE-50CEE312D2FE}" type="slidenum">
              <a:rPr lang="en-GB" altLang="zh-CN"/>
              <a:pPr/>
              <a:t>2</a:t>
            </a:fld>
            <a:endParaRPr lang="en-GB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20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21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22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23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24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25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26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27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28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29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A3342-A86D-4F9F-A6BE-50CEE312D2FE}" type="slidenum">
              <a:rPr lang="en-GB" altLang="zh-CN"/>
              <a:pPr/>
              <a:t>3</a:t>
            </a:fld>
            <a:endParaRPr lang="en-GB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30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31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32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A3342-A86D-4F9F-A6BE-50CEE312D2FE}" type="slidenum">
              <a:rPr lang="en-GB" altLang="zh-CN"/>
              <a:pPr/>
              <a:t>33</a:t>
            </a:fld>
            <a:endParaRPr lang="en-GB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34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35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36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37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38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39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4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40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41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42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43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44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45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46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47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48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49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5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50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51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52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53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54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55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56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57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58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59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A3342-A86D-4F9F-A6BE-50CEE312D2FE}" type="slidenum">
              <a:rPr lang="en-GB" altLang="zh-CN"/>
              <a:pPr/>
              <a:t>6</a:t>
            </a:fld>
            <a:endParaRPr lang="en-GB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60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61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62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63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64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65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66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67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68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69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7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70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71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A3342-A86D-4F9F-A6BE-50CEE312D2FE}" type="slidenum">
              <a:rPr lang="en-GB" altLang="zh-CN"/>
              <a:pPr/>
              <a:t>72</a:t>
            </a:fld>
            <a:endParaRPr lang="en-GB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73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74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75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76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77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78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79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8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80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81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82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83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84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85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86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87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88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89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9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90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91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92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93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94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95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96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97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98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1928-7FF3-4A22-9F1B-C101C7C0BB54}" type="slidenum">
              <a:rPr lang="en-GB" altLang="zh-CN"/>
              <a:pPr/>
              <a:t>99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t="100000" r="10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4D1979">
                <a:alpha val="53999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4347" name="Picture 11"/>
            <p:cNvPicPr>
              <a:picLocks noChangeAspect="1" noChangeArrowheads="1"/>
            </p:cNvPicPr>
            <p:nvPr/>
          </p:nvPicPr>
          <p:blipFill>
            <a:blip r:embed="rId2">
              <a:lum bright="-20000"/>
            </a:blip>
            <a:srcRect r="49507"/>
            <a:stretch>
              <a:fillRect/>
            </a:stretch>
          </p:blipFill>
          <p:spPr bwMode="auto">
            <a:xfrm>
              <a:off x="4017" y="210"/>
              <a:ext cx="1743" cy="3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348" name="Rectangle 12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16000"/>
                  </a:scheme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4224" y="0"/>
              <a:ext cx="1536" cy="432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16000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 userDrawn="1"/>
          </p:nvSpPr>
          <p:spPr bwMode="auto">
            <a:xfrm>
              <a:off x="0" y="0"/>
              <a:ext cx="3136" cy="432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0" y="4076700"/>
            <a:ext cx="9144000" cy="2781300"/>
            <a:chOff x="0" y="2568"/>
            <a:chExt cx="5760" cy="1752"/>
          </a:xfrm>
        </p:grpSpPr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0" y="415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Rectangle 17"/>
            <p:cNvSpPr>
              <a:spLocks noChangeArrowheads="1"/>
            </p:cNvSpPr>
            <p:nvPr userDrawn="1"/>
          </p:nvSpPr>
          <p:spPr bwMode="auto">
            <a:xfrm>
              <a:off x="0" y="2568"/>
              <a:ext cx="5760" cy="1752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0" y="4276"/>
              <a:ext cx="5760" cy="44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013" y="1666875"/>
            <a:ext cx="7772400" cy="1470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013" y="3152775"/>
            <a:ext cx="6400800" cy="2047875"/>
          </a:xfrm>
          <a:ln algn="ctr"/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altLang="zh-CN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3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0225" y="0"/>
            <a:ext cx="2263775" cy="6381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313" y="0"/>
            <a:ext cx="6640512" cy="6381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6850" y="992188"/>
            <a:ext cx="429895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2188"/>
            <a:ext cx="429895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roup 74"/>
          <p:cNvGrpSpPr>
            <a:grpSpLocks/>
          </p:cNvGrpSpPr>
          <p:nvPr/>
        </p:nvGrpSpPr>
        <p:grpSpPr bwMode="auto">
          <a:xfrm>
            <a:off x="0" y="4076700"/>
            <a:ext cx="9144000" cy="2781300"/>
            <a:chOff x="0" y="2568"/>
            <a:chExt cx="5760" cy="1752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0" y="2568"/>
              <a:ext cx="5760" cy="1752"/>
              <a:chOff x="0" y="2568"/>
              <a:chExt cx="5760" cy="1752"/>
            </a:xfrm>
          </p:grpSpPr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0" y="4156"/>
                <a:ext cx="5760" cy="140"/>
              </a:xfrm>
              <a:prstGeom prst="rect">
                <a:avLst/>
              </a:prstGeom>
              <a:gradFill rotWithShape="1">
                <a:gsLst>
                  <a:gs pos="0">
                    <a:schemeClr val="bg2">
                      <a:gamma/>
                      <a:shade val="46275"/>
                      <a:invGamma/>
                      <a:alpha val="0"/>
                    </a:schemeClr>
                  </a:gs>
                  <a:gs pos="100000">
                    <a:schemeClr val="bg2">
                      <a:alpha val="3300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0" y="2568"/>
                <a:ext cx="5760" cy="1752"/>
              </a:xfrm>
              <a:prstGeom prst="rect">
                <a:avLst/>
              </a:prstGeom>
              <a:gradFill rotWithShape="1">
                <a:gsLst>
                  <a:gs pos="0">
                    <a:schemeClr val="bg2">
                      <a:gamma/>
                      <a:shade val="46275"/>
                      <a:invGamma/>
                      <a:alpha val="0"/>
                    </a:schemeClr>
                  </a:gs>
                  <a:gs pos="100000">
                    <a:schemeClr val="bg2">
                      <a:alpha val="28999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/>
            </p:nvSpPr>
            <p:spPr bwMode="auto">
              <a:xfrm>
                <a:off x="0" y="4276"/>
                <a:ext cx="5760" cy="44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6" name="Group 12"/>
            <p:cNvGrpSpPr>
              <a:grpSpLocks/>
            </p:cNvGrpSpPr>
            <p:nvPr userDrawn="1"/>
          </p:nvGrpSpPr>
          <p:grpSpPr bwMode="auto">
            <a:xfrm>
              <a:off x="97" y="3553"/>
              <a:ext cx="595" cy="648"/>
              <a:chOff x="1022" y="1797"/>
              <a:chExt cx="2173" cy="2484"/>
            </a:xfrm>
          </p:grpSpPr>
          <p:sp>
            <p:nvSpPr>
              <p:cNvPr id="1037" name="Freeform 13"/>
              <p:cNvSpPr>
                <a:spLocks/>
              </p:cNvSpPr>
              <p:nvPr/>
            </p:nvSpPr>
            <p:spPr bwMode="auto">
              <a:xfrm>
                <a:off x="1843" y="3915"/>
                <a:ext cx="678" cy="366"/>
              </a:xfrm>
              <a:custGeom>
                <a:avLst/>
                <a:gdLst/>
                <a:ahLst/>
                <a:cxnLst>
                  <a:cxn ang="0">
                    <a:pos x="457" y="266"/>
                  </a:cxn>
                  <a:cxn ang="0">
                    <a:pos x="463" y="266"/>
                  </a:cxn>
                  <a:cxn ang="0">
                    <a:pos x="493" y="215"/>
                  </a:cxn>
                  <a:cxn ang="0">
                    <a:pos x="188" y="63"/>
                  </a:cxn>
                  <a:cxn ang="0">
                    <a:pos x="230" y="89"/>
                  </a:cxn>
                  <a:cxn ang="0">
                    <a:pos x="0" y="45"/>
                  </a:cxn>
                  <a:cxn ang="0">
                    <a:pos x="81" y="83"/>
                  </a:cxn>
                  <a:cxn ang="0">
                    <a:pos x="344" y="140"/>
                  </a:cxn>
                  <a:cxn ang="0">
                    <a:pos x="233" y="95"/>
                  </a:cxn>
                  <a:cxn ang="0">
                    <a:pos x="457" y="266"/>
                  </a:cxn>
                </a:cxnLst>
                <a:rect l="0" t="0" r="r" b="b"/>
                <a:pathLst>
                  <a:path w="493" h="266">
                    <a:moveTo>
                      <a:pt x="457" y="266"/>
                    </a:moveTo>
                    <a:cubicBezTo>
                      <a:pt x="459" y="266"/>
                      <a:pt x="461" y="266"/>
                      <a:pt x="463" y="266"/>
                    </a:cubicBezTo>
                    <a:cubicBezTo>
                      <a:pt x="473" y="249"/>
                      <a:pt x="485" y="234"/>
                      <a:pt x="493" y="215"/>
                    </a:cubicBezTo>
                    <a:cubicBezTo>
                      <a:pt x="433" y="133"/>
                      <a:pt x="322" y="0"/>
                      <a:pt x="188" y="63"/>
                    </a:cubicBezTo>
                    <a:cubicBezTo>
                      <a:pt x="195" y="79"/>
                      <a:pt x="214" y="82"/>
                      <a:pt x="230" y="89"/>
                    </a:cubicBezTo>
                    <a:cubicBezTo>
                      <a:pt x="173" y="71"/>
                      <a:pt x="90" y="12"/>
                      <a:pt x="0" y="45"/>
                    </a:cubicBezTo>
                    <a:cubicBezTo>
                      <a:pt x="3" y="100"/>
                      <a:pt x="39" y="83"/>
                      <a:pt x="81" y="83"/>
                    </a:cubicBezTo>
                    <a:cubicBezTo>
                      <a:pt x="179" y="84"/>
                      <a:pt x="263" y="219"/>
                      <a:pt x="344" y="140"/>
                    </a:cubicBezTo>
                    <a:cubicBezTo>
                      <a:pt x="328" y="98"/>
                      <a:pt x="271" y="114"/>
                      <a:pt x="233" y="95"/>
                    </a:cubicBezTo>
                    <a:cubicBezTo>
                      <a:pt x="350" y="87"/>
                      <a:pt x="407" y="187"/>
                      <a:pt x="457" y="26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Freeform 14"/>
              <p:cNvSpPr>
                <a:spLocks/>
              </p:cNvSpPr>
              <p:nvPr/>
            </p:nvSpPr>
            <p:spPr bwMode="auto">
              <a:xfrm>
                <a:off x="1580" y="4045"/>
                <a:ext cx="231" cy="217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141"/>
                  </a:cxn>
                  <a:cxn ang="0">
                    <a:pos x="60" y="153"/>
                  </a:cxn>
                  <a:cxn ang="0">
                    <a:pos x="114" y="93"/>
                  </a:cxn>
                  <a:cxn ang="0">
                    <a:pos x="168" y="36"/>
                  </a:cxn>
                  <a:cxn ang="0">
                    <a:pos x="141" y="0"/>
                  </a:cxn>
                </a:cxnLst>
                <a:rect l="0" t="0" r="r" b="b"/>
                <a:pathLst>
                  <a:path w="168" h="157">
                    <a:moveTo>
                      <a:pt x="141" y="0"/>
                    </a:moveTo>
                    <a:cubicBezTo>
                      <a:pt x="84" y="25"/>
                      <a:pt x="44" y="93"/>
                      <a:pt x="0" y="141"/>
                    </a:cubicBezTo>
                    <a:cubicBezTo>
                      <a:pt x="21" y="144"/>
                      <a:pt x="43" y="157"/>
                      <a:pt x="60" y="153"/>
                    </a:cubicBezTo>
                    <a:cubicBezTo>
                      <a:pt x="79" y="148"/>
                      <a:pt x="97" y="110"/>
                      <a:pt x="114" y="93"/>
                    </a:cubicBezTo>
                    <a:cubicBezTo>
                      <a:pt x="136" y="70"/>
                      <a:pt x="159" y="56"/>
                      <a:pt x="168" y="36"/>
                    </a:cubicBezTo>
                    <a:cubicBezTo>
                      <a:pt x="153" y="29"/>
                      <a:pt x="146" y="17"/>
                      <a:pt x="14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Freeform 15"/>
              <p:cNvSpPr>
                <a:spLocks/>
              </p:cNvSpPr>
              <p:nvPr/>
            </p:nvSpPr>
            <p:spPr bwMode="auto">
              <a:xfrm>
                <a:off x="2304" y="3935"/>
                <a:ext cx="103" cy="115"/>
              </a:xfrm>
              <a:custGeom>
                <a:avLst/>
                <a:gdLst/>
                <a:ahLst/>
                <a:cxnLst>
                  <a:cxn ang="0">
                    <a:pos x="62" y="83"/>
                  </a:cxn>
                  <a:cxn ang="0">
                    <a:pos x="74" y="0"/>
                  </a:cxn>
                  <a:cxn ang="0">
                    <a:pos x="0" y="39"/>
                  </a:cxn>
                  <a:cxn ang="0">
                    <a:pos x="62" y="83"/>
                  </a:cxn>
                </a:cxnLst>
                <a:rect l="0" t="0" r="r" b="b"/>
                <a:pathLst>
                  <a:path w="75" h="83">
                    <a:moveTo>
                      <a:pt x="62" y="83"/>
                    </a:moveTo>
                    <a:cubicBezTo>
                      <a:pt x="72" y="61"/>
                      <a:pt x="75" y="32"/>
                      <a:pt x="74" y="0"/>
                    </a:cubicBezTo>
                    <a:cubicBezTo>
                      <a:pt x="46" y="9"/>
                      <a:pt x="9" y="10"/>
                      <a:pt x="0" y="39"/>
                    </a:cubicBezTo>
                    <a:cubicBezTo>
                      <a:pt x="15" y="59"/>
                      <a:pt x="41" y="69"/>
                      <a:pt x="62" y="8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" name="Freeform 16"/>
              <p:cNvSpPr>
                <a:spLocks/>
              </p:cNvSpPr>
              <p:nvPr/>
            </p:nvSpPr>
            <p:spPr bwMode="auto">
              <a:xfrm>
                <a:off x="2114" y="3828"/>
                <a:ext cx="337" cy="145"/>
              </a:xfrm>
              <a:custGeom>
                <a:avLst/>
                <a:gdLst/>
                <a:ahLst/>
                <a:cxnLst>
                  <a:cxn ang="0">
                    <a:pos x="245" y="6"/>
                  </a:cxn>
                  <a:cxn ang="0">
                    <a:pos x="239" y="0"/>
                  </a:cxn>
                  <a:cxn ang="0">
                    <a:pos x="177" y="21"/>
                  </a:cxn>
                  <a:cxn ang="0">
                    <a:pos x="0" y="72"/>
                  </a:cxn>
                  <a:cxn ang="0">
                    <a:pos x="209" y="66"/>
                  </a:cxn>
                  <a:cxn ang="0">
                    <a:pos x="245" y="6"/>
                  </a:cxn>
                </a:cxnLst>
                <a:rect l="0" t="0" r="r" b="b"/>
                <a:pathLst>
                  <a:path w="245" h="105">
                    <a:moveTo>
                      <a:pt x="245" y="6"/>
                    </a:moveTo>
                    <a:cubicBezTo>
                      <a:pt x="244" y="3"/>
                      <a:pt x="243" y="1"/>
                      <a:pt x="239" y="0"/>
                    </a:cubicBezTo>
                    <a:cubicBezTo>
                      <a:pt x="212" y="1"/>
                      <a:pt x="193" y="9"/>
                      <a:pt x="177" y="21"/>
                    </a:cubicBezTo>
                    <a:cubicBezTo>
                      <a:pt x="97" y="24"/>
                      <a:pt x="42" y="26"/>
                      <a:pt x="0" y="72"/>
                    </a:cubicBezTo>
                    <a:cubicBezTo>
                      <a:pt x="58" y="105"/>
                      <a:pt x="157" y="96"/>
                      <a:pt x="209" y="66"/>
                    </a:cubicBezTo>
                    <a:cubicBezTo>
                      <a:pt x="223" y="47"/>
                      <a:pt x="229" y="21"/>
                      <a:pt x="245" y="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1" name="Freeform 17"/>
              <p:cNvSpPr>
                <a:spLocks/>
              </p:cNvSpPr>
              <p:nvPr/>
            </p:nvSpPr>
            <p:spPr bwMode="auto">
              <a:xfrm>
                <a:off x="2422" y="3780"/>
                <a:ext cx="124" cy="135"/>
              </a:xfrm>
              <a:custGeom>
                <a:avLst/>
                <a:gdLst/>
                <a:ahLst/>
                <a:cxnLst>
                  <a:cxn ang="0">
                    <a:pos x="90" y="11"/>
                  </a:cxn>
                  <a:cxn ang="0">
                    <a:pos x="0" y="95"/>
                  </a:cxn>
                  <a:cxn ang="0">
                    <a:pos x="90" y="11"/>
                  </a:cxn>
                </a:cxnLst>
                <a:rect l="0" t="0" r="r" b="b"/>
                <a:pathLst>
                  <a:path w="90" h="98">
                    <a:moveTo>
                      <a:pt x="90" y="11"/>
                    </a:moveTo>
                    <a:cubicBezTo>
                      <a:pt x="33" y="0"/>
                      <a:pt x="14" y="53"/>
                      <a:pt x="0" y="95"/>
                    </a:cubicBezTo>
                    <a:cubicBezTo>
                      <a:pt x="61" y="98"/>
                      <a:pt x="71" y="50"/>
                      <a:pt x="90" y="1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18"/>
              <p:cNvSpPr>
                <a:spLocks/>
              </p:cNvSpPr>
              <p:nvPr/>
            </p:nvSpPr>
            <p:spPr bwMode="auto">
              <a:xfrm>
                <a:off x="1650" y="3792"/>
                <a:ext cx="165" cy="120"/>
              </a:xfrm>
              <a:custGeom>
                <a:avLst/>
                <a:gdLst/>
                <a:ahLst/>
                <a:cxnLst>
                  <a:cxn ang="0">
                    <a:pos x="120" y="26"/>
                  </a:cxn>
                  <a:cxn ang="0">
                    <a:pos x="0" y="62"/>
                  </a:cxn>
                  <a:cxn ang="0">
                    <a:pos x="120" y="26"/>
                  </a:cxn>
                </a:cxnLst>
                <a:rect l="0" t="0" r="r" b="b"/>
                <a:pathLst>
                  <a:path w="120" h="87">
                    <a:moveTo>
                      <a:pt x="120" y="26"/>
                    </a:moveTo>
                    <a:cubicBezTo>
                      <a:pt x="70" y="0"/>
                      <a:pt x="23" y="33"/>
                      <a:pt x="0" y="62"/>
                    </a:cubicBezTo>
                    <a:cubicBezTo>
                      <a:pt x="50" y="87"/>
                      <a:pt x="96" y="55"/>
                      <a:pt x="120" y="2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19"/>
              <p:cNvSpPr>
                <a:spLocks/>
              </p:cNvSpPr>
              <p:nvPr/>
            </p:nvSpPr>
            <p:spPr bwMode="auto">
              <a:xfrm>
                <a:off x="2526" y="3733"/>
                <a:ext cx="111" cy="141"/>
              </a:xfrm>
              <a:custGeom>
                <a:avLst/>
                <a:gdLst/>
                <a:ahLst/>
                <a:cxnLst>
                  <a:cxn ang="0">
                    <a:pos x="81" y="9"/>
                  </a:cxn>
                  <a:cxn ang="0">
                    <a:pos x="0" y="102"/>
                  </a:cxn>
                  <a:cxn ang="0">
                    <a:pos x="81" y="9"/>
                  </a:cxn>
                </a:cxnLst>
                <a:rect l="0" t="0" r="r" b="b"/>
                <a:pathLst>
                  <a:path w="81" h="102">
                    <a:moveTo>
                      <a:pt x="81" y="9"/>
                    </a:moveTo>
                    <a:cubicBezTo>
                      <a:pt x="26" y="0"/>
                      <a:pt x="10" y="56"/>
                      <a:pt x="0" y="102"/>
                    </a:cubicBezTo>
                    <a:cubicBezTo>
                      <a:pt x="56" y="100"/>
                      <a:pt x="65" y="52"/>
                      <a:pt x="81" y="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0"/>
              <p:cNvSpPr>
                <a:spLocks/>
              </p:cNvSpPr>
              <p:nvPr/>
            </p:nvSpPr>
            <p:spPr bwMode="auto">
              <a:xfrm>
                <a:off x="1551" y="3744"/>
                <a:ext cx="165" cy="127"/>
              </a:xfrm>
              <a:custGeom>
                <a:avLst/>
                <a:gdLst/>
                <a:ahLst/>
                <a:cxnLst>
                  <a:cxn ang="0">
                    <a:pos x="120" y="43"/>
                  </a:cxn>
                  <a:cxn ang="0">
                    <a:pos x="0" y="52"/>
                  </a:cxn>
                  <a:cxn ang="0">
                    <a:pos x="120" y="43"/>
                  </a:cxn>
                </a:cxnLst>
                <a:rect l="0" t="0" r="r" b="b"/>
                <a:pathLst>
                  <a:path w="120" h="92">
                    <a:moveTo>
                      <a:pt x="120" y="43"/>
                    </a:moveTo>
                    <a:cubicBezTo>
                      <a:pt x="90" y="0"/>
                      <a:pt x="32" y="32"/>
                      <a:pt x="0" y="52"/>
                    </a:cubicBezTo>
                    <a:cubicBezTo>
                      <a:pt x="34" y="92"/>
                      <a:pt x="87" y="66"/>
                      <a:pt x="120" y="4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1"/>
              <p:cNvSpPr>
                <a:spLocks/>
              </p:cNvSpPr>
              <p:nvPr/>
            </p:nvSpPr>
            <p:spPr bwMode="auto">
              <a:xfrm>
                <a:off x="2625" y="3679"/>
                <a:ext cx="93" cy="146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68" y="0"/>
                  </a:cxn>
                  <a:cxn ang="0">
                    <a:pos x="0" y="102"/>
                  </a:cxn>
                </a:cxnLst>
                <a:rect l="0" t="0" r="r" b="b"/>
                <a:pathLst>
                  <a:path w="68" h="106">
                    <a:moveTo>
                      <a:pt x="0" y="102"/>
                    </a:moveTo>
                    <a:cubicBezTo>
                      <a:pt x="48" y="106"/>
                      <a:pt x="64" y="51"/>
                      <a:pt x="68" y="0"/>
                    </a:cubicBezTo>
                    <a:cubicBezTo>
                      <a:pt x="18" y="6"/>
                      <a:pt x="7" y="53"/>
                      <a:pt x="0" y="10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2"/>
              <p:cNvSpPr>
                <a:spLocks/>
              </p:cNvSpPr>
              <p:nvPr/>
            </p:nvSpPr>
            <p:spPr bwMode="auto">
              <a:xfrm>
                <a:off x="1461" y="3697"/>
                <a:ext cx="164" cy="118"/>
              </a:xfrm>
              <a:custGeom>
                <a:avLst/>
                <a:gdLst/>
                <a:ahLst/>
                <a:cxnLst>
                  <a:cxn ang="0">
                    <a:pos x="119" y="41"/>
                  </a:cxn>
                  <a:cxn ang="0">
                    <a:pos x="0" y="41"/>
                  </a:cxn>
                  <a:cxn ang="0">
                    <a:pos x="119" y="41"/>
                  </a:cxn>
                </a:cxnLst>
                <a:rect l="0" t="0" r="r" b="b"/>
                <a:pathLst>
                  <a:path w="119" h="85">
                    <a:moveTo>
                      <a:pt x="119" y="41"/>
                    </a:moveTo>
                    <a:cubicBezTo>
                      <a:pt x="90" y="0"/>
                      <a:pt x="37" y="23"/>
                      <a:pt x="0" y="41"/>
                    </a:cubicBezTo>
                    <a:cubicBezTo>
                      <a:pt x="27" y="85"/>
                      <a:pt x="85" y="65"/>
                      <a:pt x="119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3"/>
              <p:cNvSpPr>
                <a:spLocks/>
              </p:cNvSpPr>
              <p:nvPr/>
            </p:nvSpPr>
            <p:spPr bwMode="auto">
              <a:xfrm>
                <a:off x="2714" y="3615"/>
                <a:ext cx="87" cy="151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60" y="0"/>
                  </a:cxn>
                  <a:cxn ang="0">
                    <a:pos x="0" y="110"/>
                  </a:cxn>
                </a:cxnLst>
                <a:rect l="0" t="0" r="r" b="b"/>
                <a:pathLst>
                  <a:path w="63" h="110">
                    <a:moveTo>
                      <a:pt x="0" y="110"/>
                    </a:moveTo>
                    <a:cubicBezTo>
                      <a:pt x="48" y="101"/>
                      <a:pt x="63" y="59"/>
                      <a:pt x="60" y="0"/>
                    </a:cubicBezTo>
                    <a:cubicBezTo>
                      <a:pt x="14" y="10"/>
                      <a:pt x="2" y="55"/>
                      <a:pt x="0" y="11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"/>
              <p:cNvSpPr>
                <a:spLocks/>
              </p:cNvSpPr>
              <p:nvPr/>
            </p:nvSpPr>
            <p:spPr bwMode="auto">
              <a:xfrm>
                <a:off x="1375" y="3648"/>
                <a:ext cx="165" cy="97"/>
              </a:xfrm>
              <a:custGeom>
                <a:avLst/>
                <a:gdLst/>
                <a:ahLst/>
                <a:cxnLst>
                  <a:cxn ang="0">
                    <a:pos x="120" y="44"/>
                  </a:cxn>
                  <a:cxn ang="0">
                    <a:pos x="0" y="26"/>
                  </a:cxn>
                  <a:cxn ang="0">
                    <a:pos x="120" y="44"/>
                  </a:cxn>
                </a:cxnLst>
                <a:rect l="0" t="0" r="r" b="b"/>
                <a:pathLst>
                  <a:path w="120" h="71">
                    <a:moveTo>
                      <a:pt x="120" y="44"/>
                    </a:moveTo>
                    <a:cubicBezTo>
                      <a:pt x="113" y="0"/>
                      <a:pt x="38" y="7"/>
                      <a:pt x="0" y="26"/>
                    </a:cubicBezTo>
                    <a:cubicBezTo>
                      <a:pt x="21" y="71"/>
                      <a:pt x="83" y="53"/>
                      <a:pt x="120" y="4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5"/>
              <p:cNvSpPr>
                <a:spLocks noEditPoints="1"/>
              </p:cNvSpPr>
              <p:nvPr/>
            </p:nvSpPr>
            <p:spPr bwMode="auto">
              <a:xfrm>
                <a:off x="1267" y="2034"/>
                <a:ext cx="1679" cy="1709"/>
              </a:xfrm>
              <a:custGeom>
                <a:avLst/>
                <a:gdLst/>
                <a:ahLst/>
                <a:cxnLst>
                  <a:cxn ang="0">
                    <a:pos x="699" y="932"/>
                  </a:cxn>
                  <a:cxn ang="0">
                    <a:pos x="854" y="1103"/>
                  </a:cxn>
                  <a:cxn ang="0">
                    <a:pos x="804" y="932"/>
                  </a:cxn>
                  <a:cxn ang="0">
                    <a:pos x="983" y="858"/>
                  </a:cxn>
                  <a:cxn ang="0">
                    <a:pos x="971" y="418"/>
                  </a:cxn>
                  <a:cxn ang="0">
                    <a:pos x="741" y="834"/>
                  </a:cxn>
                  <a:cxn ang="0">
                    <a:pos x="812" y="275"/>
                  </a:cxn>
                  <a:cxn ang="0">
                    <a:pos x="403" y="289"/>
                  </a:cxn>
                  <a:cxn ang="0">
                    <a:pos x="481" y="837"/>
                  </a:cxn>
                  <a:cxn ang="0">
                    <a:pos x="251" y="418"/>
                  </a:cxn>
                  <a:cxn ang="0">
                    <a:pos x="236" y="858"/>
                  </a:cxn>
                  <a:cxn ang="0">
                    <a:pos x="415" y="929"/>
                  </a:cxn>
                  <a:cxn ang="0">
                    <a:pos x="365" y="1103"/>
                  </a:cxn>
                  <a:cxn ang="0">
                    <a:pos x="520" y="929"/>
                  </a:cxn>
                  <a:cxn ang="0">
                    <a:pos x="771" y="1204"/>
                  </a:cxn>
                  <a:cxn ang="0">
                    <a:pos x="583" y="929"/>
                  </a:cxn>
                  <a:cxn ang="0">
                    <a:pos x="639" y="929"/>
                  </a:cxn>
                  <a:cxn ang="0">
                    <a:pos x="606" y="1142"/>
                  </a:cxn>
                  <a:cxn ang="0">
                    <a:pos x="768" y="890"/>
                  </a:cxn>
                  <a:cxn ang="0">
                    <a:pos x="406" y="887"/>
                  </a:cxn>
                  <a:cxn ang="0">
                    <a:pos x="809" y="881"/>
                  </a:cxn>
                  <a:cxn ang="0">
                    <a:pos x="562" y="837"/>
                  </a:cxn>
                  <a:cxn ang="0">
                    <a:pos x="648" y="702"/>
                  </a:cxn>
                  <a:cxn ang="0">
                    <a:pos x="630" y="783"/>
                  </a:cxn>
                  <a:cxn ang="0">
                    <a:pos x="577" y="837"/>
                  </a:cxn>
                  <a:cxn ang="0">
                    <a:pos x="165" y="624"/>
                  </a:cxn>
                  <a:cxn ang="0">
                    <a:pos x="180" y="582"/>
                  </a:cxn>
                  <a:cxn ang="0">
                    <a:pos x="236" y="582"/>
                  </a:cxn>
                  <a:cxn ang="0">
                    <a:pos x="245" y="627"/>
                  </a:cxn>
                  <a:cxn ang="0">
                    <a:pos x="203" y="651"/>
                  </a:cxn>
                  <a:cxn ang="0">
                    <a:pos x="165" y="624"/>
                  </a:cxn>
                  <a:cxn ang="0">
                    <a:pos x="974" y="690"/>
                  </a:cxn>
                  <a:cxn ang="0">
                    <a:pos x="947" y="582"/>
                  </a:cxn>
                  <a:cxn ang="0">
                    <a:pos x="1024" y="517"/>
                  </a:cxn>
                  <a:cxn ang="0">
                    <a:pos x="1108" y="585"/>
                  </a:cxn>
                  <a:cxn ang="0">
                    <a:pos x="1078" y="690"/>
                  </a:cxn>
                </a:cxnLst>
                <a:rect l="0" t="0" r="r" b="b"/>
                <a:pathLst>
                  <a:path w="1219" h="1241">
                    <a:moveTo>
                      <a:pt x="771" y="1204"/>
                    </a:moveTo>
                    <a:cubicBezTo>
                      <a:pt x="721" y="1139"/>
                      <a:pt x="695" y="1050"/>
                      <a:pt x="699" y="932"/>
                    </a:cubicBezTo>
                    <a:cubicBezTo>
                      <a:pt x="706" y="925"/>
                      <a:pt x="726" y="931"/>
                      <a:pt x="738" y="929"/>
                    </a:cubicBezTo>
                    <a:cubicBezTo>
                      <a:pt x="744" y="1012"/>
                      <a:pt x="764" y="1123"/>
                      <a:pt x="854" y="1103"/>
                    </a:cubicBezTo>
                    <a:cubicBezTo>
                      <a:pt x="899" y="1093"/>
                      <a:pt x="917" y="1034"/>
                      <a:pt x="917" y="971"/>
                    </a:cubicBezTo>
                    <a:cubicBezTo>
                      <a:pt x="876" y="986"/>
                      <a:pt x="804" y="1002"/>
                      <a:pt x="804" y="932"/>
                    </a:cubicBezTo>
                    <a:cubicBezTo>
                      <a:pt x="873" y="938"/>
                      <a:pt x="871" y="833"/>
                      <a:pt x="806" y="834"/>
                    </a:cubicBezTo>
                    <a:cubicBezTo>
                      <a:pt x="805" y="720"/>
                      <a:pt x="1017" y="702"/>
                      <a:pt x="983" y="858"/>
                    </a:cubicBezTo>
                    <a:cubicBezTo>
                      <a:pt x="1122" y="837"/>
                      <a:pt x="1219" y="741"/>
                      <a:pt x="1204" y="577"/>
                    </a:cubicBezTo>
                    <a:cubicBezTo>
                      <a:pt x="1193" y="462"/>
                      <a:pt x="1088" y="406"/>
                      <a:pt x="971" y="418"/>
                    </a:cubicBezTo>
                    <a:cubicBezTo>
                      <a:pt x="932" y="422"/>
                      <a:pt x="903" y="436"/>
                      <a:pt x="875" y="460"/>
                    </a:cubicBezTo>
                    <a:cubicBezTo>
                      <a:pt x="784" y="538"/>
                      <a:pt x="758" y="676"/>
                      <a:pt x="741" y="834"/>
                    </a:cubicBezTo>
                    <a:cubicBezTo>
                      <a:pt x="732" y="840"/>
                      <a:pt x="713" y="835"/>
                      <a:pt x="699" y="837"/>
                    </a:cubicBezTo>
                    <a:cubicBezTo>
                      <a:pt x="688" y="620"/>
                      <a:pt x="829" y="488"/>
                      <a:pt x="812" y="275"/>
                    </a:cubicBezTo>
                    <a:cubicBezTo>
                      <a:pt x="801" y="127"/>
                      <a:pt x="684" y="92"/>
                      <a:pt x="612" y="0"/>
                    </a:cubicBezTo>
                    <a:cubicBezTo>
                      <a:pt x="532" y="89"/>
                      <a:pt x="406" y="132"/>
                      <a:pt x="403" y="289"/>
                    </a:cubicBezTo>
                    <a:cubicBezTo>
                      <a:pt x="401" y="489"/>
                      <a:pt x="527" y="626"/>
                      <a:pt x="520" y="834"/>
                    </a:cubicBezTo>
                    <a:cubicBezTo>
                      <a:pt x="513" y="840"/>
                      <a:pt x="493" y="835"/>
                      <a:pt x="481" y="837"/>
                    </a:cubicBezTo>
                    <a:cubicBezTo>
                      <a:pt x="460" y="682"/>
                      <a:pt x="436" y="539"/>
                      <a:pt x="344" y="460"/>
                    </a:cubicBezTo>
                    <a:cubicBezTo>
                      <a:pt x="317" y="437"/>
                      <a:pt x="287" y="422"/>
                      <a:pt x="251" y="418"/>
                    </a:cubicBezTo>
                    <a:cubicBezTo>
                      <a:pt x="129" y="405"/>
                      <a:pt x="27" y="463"/>
                      <a:pt x="15" y="579"/>
                    </a:cubicBezTo>
                    <a:cubicBezTo>
                      <a:pt x="0" y="736"/>
                      <a:pt x="92" y="837"/>
                      <a:pt x="236" y="858"/>
                    </a:cubicBezTo>
                    <a:cubicBezTo>
                      <a:pt x="202" y="702"/>
                      <a:pt x="414" y="720"/>
                      <a:pt x="412" y="834"/>
                    </a:cubicBezTo>
                    <a:cubicBezTo>
                      <a:pt x="349" y="827"/>
                      <a:pt x="342" y="941"/>
                      <a:pt x="415" y="929"/>
                    </a:cubicBezTo>
                    <a:cubicBezTo>
                      <a:pt x="420" y="995"/>
                      <a:pt x="344" y="995"/>
                      <a:pt x="305" y="968"/>
                    </a:cubicBezTo>
                    <a:cubicBezTo>
                      <a:pt x="296" y="1028"/>
                      <a:pt x="321" y="1093"/>
                      <a:pt x="365" y="1103"/>
                    </a:cubicBezTo>
                    <a:cubicBezTo>
                      <a:pt x="451" y="1122"/>
                      <a:pt x="478" y="1018"/>
                      <a:pt x="478" y="932"/>
                    </a:cubicBezTo>
                    <a:cubicBezTo>
                      <a:pt x="486" y="925"/>
                      <a:pt x="507" y="931"/>
                      <a:pt x="520" y="929"/>
                    </a:cubicBezTo>
                    <a:cubicBezTo>
                      <a:pt x="525" y="1050"/>
                      <a:pt x="496" y="1137"/>
                      <a:pt x="448" y="1204"/>
                    </a:cubicBezTo>
                    <a:cubicBezTo>
                      <a:pt x="529" y="1241"/>
                      <a:pt x="690" y="1241"/>
                      <a:pt x="771" y="1204"/>
                    </a:cubicBezTo>
                    <a:close/>
                    <a:moveTo>
                      <a:pt x="565" y="929"/>
                    </a:moveTo>
                    <a:cubicBezTo>
                      <a:pt x="571" y="929"/>
                      <a:pt x="577" y="929"/>
                      <a:pt x="583" y="929"/>
                    </a:cubicBezTo>
                    <a:cubicBezTo>
                      <a:pt x="599" y="960"/>
                      <a:pt x="592" y="1016"/>
                      <a:pt x="612" y="1043"/>
                    </a:cubicBezTo>
                    <a:cubicBezTo>
                      <a:pt x="622" y="1005"/>
                      <a:pt x="621" y="958"/>
                      <a:pt x="639" y="929"/>
                    </a:cubicBezTo>
                    <a:cubicBezTo>
                      <a:pt x="644" y="929"/>
                      <a:pt x="649" y="929"/>
                      <a:pt x="654" y="929"/>
                    </a:cubicBezTo>
                    <a:cubicBezTo>
                      <a:pt x="637" y="999"/>
                      <a:pt x="628" y="1077"/>
                      <a:pt x="606" y="1142"/>
                    </a:cubicBezTo>
                    <a:cubicBezTo>
                      <a:pt x="596" y="1068"/>
                      <a:pt x="577" y="1002"/>
                      <a:pt x="565" y="929"/>
                    </a:cubicBezTo>
                    <a:close/>
                    <a:moveTo>
                      <a:pt x="768" y="890"/>
                    </a:moveTo>
                    <a:cubicBezTo>
                      <a:pt x="650" y="893"/>
                      <a:pt x="527" y="889"/>
                      <a:pt x="412" y="890"/>
                    </a:cubicBezTo>
                    <a:cubicBezTo>
                      <a:pt x="409" y="890"/>
                      <a:pt x="409" y="888"/>
                      <a:pt x="406" y="887"/>
                    </a:cubicBezTo>
                    <a:cubicBezTo>
                      <a:pt x="406" y="884"/>
                      <a:pt x="406" y="881"/>
                      <a:pt x="406" y="878"/>
                    </a:cubicBezTo>
                    <a:cubicBezTo>
                      <a:pt x="534" y="875"/>
                      <a:pt x="690" y="870"/>
                      <a:pt x="809" y="881"/>
                    </a:cubicBezTo>
                    <a:cubicBezTo>
                      <a:pt x="803" y="898"/>
                      <a:pt x="780" y="890"/>
                      <a:pt x="768" y="890"/>
                    </a:cubicBezTo>
                    <a:close/>
                    <a:moveTo>
                      <a:pt x="562" y="837"/>
                    </a:moveTo>
                    <a:cubicBezTo>
                      <a:pt x="575" y="653"/>
                      <a:pt x="591" y="472"/>
                      <a:pt x="609" y="292"/>
                    </a:cubicBezTo>
                    <a:cubicBezTo>
                      <a:pt x="622" y="425"/>
                      <a:pt x="636" y="568"/>
                      <a:pt x="648" y="702"/>
                    </a:cubicBezTo>
                    <a:cubicBezTo>
                      <a:pt x="653" y="748"/>
                      <a:pt x="658" y="795"/>
                      <a:pt x="654" y="837"/>
                    </a:cubicBezTo>
                    <a:cubicBezTo>
                      <a:pt x="626" y="839"/>
                      <a:pt x="632" y="800"/>
                      <a:pt x="630" y="783"/>
                    </a:cubicBezTo>
                    <a:cubicBezTo>
                      <a:pt x="624" y="710"/>
                      <a:pt x="620" y="628"/>
                      <a:pt x="609" y="565"/>
                    </a:cubicBezTo>
                    <a:cubicBezTo>
                      <a:pt x="592" y="648"/>
                      <a:pt x="598" y="756"/>
                      <a:pt x="577" y="837"/>
                    </a:cubicBezTo>
                    <a:cubicBezTo>
                      <a:pt x="572" y="837"/>
                      <a:pt x="567" y="837"/>
                      <a:pt x="562" y="837"/>
                    </a:cubicBezTo>
                    <a:close/>
                    <a:moveTo>
                      <a:pt x="165" y="624"/>
                    </a:moveTo>
                    <a:cubicBezTo>
                      <a:pt x="149" y="613"/>
                      <a:pt x="139" y="597"/>
                      <a:pt x="126" y="582"/>
                    </a:cubicBezTo>
                    <a:cubicBezTo>
                      <a:pt x="144" y="582"/>
                      <a:pt x="162" y="582"/>
                      <a:pt x="180" y="582"/>
                    </a:cubicBezTo>
                    <a:cubicBezTo>
                      <a:pt x="186" y="557"/>
                      <a:pt x="196" y="535"/>
                      <a:pt x="206" y="514"/>
                    </a:cubicBezTo>
                    <a:cubicBezTo>
                      <a:pt x="216" y="538"/>
                      <a:pt x="222" y="564"/>
                      <a:pt x="236" y="582"/>
                    </a:cubicBezTo>
                    <a:cubicBezTo>
                      <a:pt x="252" y="584"/>
                      <a:pt x="276" y="579"/>
                      <a:pt x="287" y="585"/>
                    </a:cubicBezTo>
                    <a:cubicBezTo>
                      <a:pt x="272" y="598"/>
                      <a:pt x="258" y="612"/>
                      <a:pt x="245" y="627"/>
                    </a:cubicBezTo>
                    <a:cubicBezTo>
                      <a:pt x="252" y="643"/>
                      <a:pt x="260" y="674"/>
                      <a:pt x="257" y="690"/>
                    </a:cubicBezTo>
                    <a:cubicBezTo>
                      <a:pt x="241" y="676"/>
                      <a:pt x="224" y="661"/>
                      <a:pt x="203" y="651"/>
                    </a:cubicBezTo>
                    <a:cubicBezTo>
                      <a:pt x="186" y="664"/>
                      <a:pt x="169" y="677"/>
                      <a:pt x="153" y="690"/>
                    </a:cubicBezTo>
                    <a:cubicBezTo>
                      <a:pt x="155" y="667"/>
                      <a:pt x="158" y="644"/>
                      <a:pt x="165" y="624"/>
                    </a:cubicBezTo>
                    <a:close/>
                    <a:moveTo>
                      <a:pt x="1024" y="648"/>
                    </a:moveTo>
                    <a:cubicBezTo>
                      <a:pt x="1011" y="666"/>
                      <a:pt x="991" y="676"/>
                      <a:pt x="974" y="690"/>
                    </a:cubicBezTo>
                    <a:cubicBezTo>
                      <a:pt x="979" y="668"/>
                      <a:pt x="982" y="644"/>
                      <a:pt x="989" y="624"/>
                    </a:cubicBezTo>
                    <a:cubicBezTo>
                      <a:pt x="973" y="612"/>
                      <a:pt x="959" y="598"/>
                      <a:pt x="947" y="582"/>
                    </a:cubicBezTo>
                    <a:cubicBezTo>
                      <a:pt x="965" y="582"/>
                      <a:pt x="983" y="582"/>
                      <a:pt x="1001" y="582"/>
                    </a:cubicBezTo>
                    <a:cubicBezTo>
                      <a:pt x="1007" y="559"/>
                      <a:pt x="1019" y="541"/>
                      <a:pt x="1024" y="517"/>
                    </a:cubicBezTo>
                    <a:cubicBezTo>
                      <a:pt x="1042" y="532"/>
                      <a:pt x="1041" y="566"/>
                      <a:pt x="1057" y="582"/>
                    </a:cubicBezTo>
                    <a:cubicBezTo>
                      <a:pt x="1073" y="584"/>
                      <a:pt x="1097" y="579"/>
                      <a:pt x="1108" y="585"/>
                    </a:cubicBezTo>
                    <a:cubicBezTo>
                      <a:pt x="1093" y="598"/>
                      <a:pt x="1079" y="612"/>
                      <a:pt x="1066" y="627"/>
                    </a:cubicBezTo>
                    <a:cubicBezTo>
                      <a:pt x="1073" y="643"/>
                      <a:pt x="1079" y="677"/>
                      <a:pt x="1078" y="690"/>
                    </a:cubicBezTo>
                    <a:cubicBezTo>
                      <a:pt x="1061" y="675"/>
                      <a:pt x="1042" y="662"/>
                      <a:pt x="1024" y="64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6"/>
              <p:cNvSpPr>
                <a:spLocks/>
              </p:cNvSpPr>
              <p:nvPr/>
            </p:nvSpPr>
            <p:spPr bwMode="auto">
              <a:xfrm>
                <a:off x="2794" y="3540"/>
                <a:ext cx="84" cy="160"/>
              </a:xfrm>
              <a:custGeom>
                <a:avLst/>
                <a:gdLst/>
                <a:ahLst/>
                <a:cxnLst>
                  <a:cxn ang="0">
                    <a:pos x="8" y="116"/>
                  </a:cxn>
                  <a:cxn ang="0">
                    <a:pos x="53" y="0"/>
                  </a:cxn>
                  <a:cxn ang="0">
                    <a:pos x="8" y="116"/>
                  </a:cxn>
                </a:cxnLst>
                <a:rect l="0" t="0" r="r" b="b"/>
                <a:pathLst>
                  <a:path w="61" h="116">
                    <a:moveTo>
                      <a:pt x="8" y="116"/>
                    </a:moveTo>
                    <a:cubicBezTo>
                      <a:pt x="51" y="100"/>
                      <a:pt x="61" y="61"/>
                      <a:pt x="53" y="0"/>
                    </a:cubicBezTo>
                    <a:cubicBezTo>
                      <a:pt x="7" y="11"/>
                      <a:pt x="0" y="58"/>
                      <a:pt x="8" y="1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7"/>
              <p:cNvSpPr>
                <a:spLocks/>
              </p:cNvSpPr>
              <p:nvPr/>
            </p:nvSpPr>
            <p:spPr bwMode="auto">
              <a:xfrm>
                <a:off x="1300" y="3577"/>
                <a:ext cx="161" cy="84"/>
              </a:xfrm>
              <a:custGeom>
                <a:avLst/>
                <a:gdLst/>
                <a:ahLst/>
                <a:cxnLst>
                  <a:cxn ang="0">
                    <a:pos x="117" y="47"/>
                  </a:cxn>
                  <a:cxn ang="0">
                    <a:pos x="0" y="18"/>
                  </a:cxn>
                  <a:cxn ang="0">
                    <a:pos x="117" y="47"/>
                  </a:cxn>
                </a:cxnLst>
                <a:rect l="0" t="0" r="r" b="b"/>
                <a:pathLst>
                  <a:path w="117" h="61">
                    <a:moveTo>
                      <a:pt x="117" y="47"/>
                    </a:moveTo>
                    <a:cubicBezTo>
                      <a:pt x="107" y="0"/>
                      <a:pt x="37" y="9"/>
                      <a:pt x="0" y="18"/>
                    </a:cubicBezTo>
                    <a:cubicBezTo>
                      <a:pt x="9" y="60"/>
                      <a:pt x="66" y="61"/>
                      <a:pt x="117" y="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8"/>
              <p:cNvSpPr>
                <a:spLocks/>
              </p:cNvSpPr>
              <p:nvPr/>
            </p:nvSpPr>
            <p:spPr bwMode="auto">
              <a:xfrm>
                <a:off x="2863" y="3458"/>
                <a:ext cx="83" cy="167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15" y="117"/>
                  </a:cxn>
                  <a:cxn ang="0">
                    <a:pos x="56" y="72"/>
                  </a:cxn>
                  <a:cxn ang="0">
                    <a:pos x="51" y="0"/>
                  </a:cxn>
                </a:cxnLst>
                <a:rect l="0" t="0" r="r" b="b"/>
                <a:pathLst>
                  <a:path w="60" h="121">
                    <a:moveTo>
                      <a:pt x="51" y="0"/>
                    </a:moveTo>
                    <a:cubicBezTo>
                      <a:pt x="6" y="13"/>
                      <a:pt x="0" y="66"/>
                      <a:pt x="15" y="117"/>
                    </a:cubicBezTo>
                    <a:cubicBezTo>
                      <a:pt x="22" y="121"/>
                      <a:pt x="53" y="92"/>
                      <a:pt x="56" y="72"/>
                    </a:cubicBezTo>
                    <a:cubicBezTo>
                      <a:pt x="60" y="49"/>
                      <a:pt x="45" y="26"/>
                      <a:pt x="5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9"/>
              <p:cNvSpPr>
                <a:spLocks/>
              </p:cNvSpPr>
              <p:nvPr/>
            </p:nvSpPr>
            <p:spPr bwMode="auto">
              <a:xfrm>
                <a:off x="1227" y="3504"/>
                <a:ext cx="164" cy="80"/>
              </a:xfrm>
              <a:custGeom>
                <a:avLst/>
                <a:gdLst/>
                <a:ahLst/>
                <a:cxnLst>
                  <a:cxn ang="0">
                    <a:pos x="119" y="50"/>
                  </a:cxn>
                  <a:cxn ang="0">
                    <a:pos x="0" y="11"/>
                  </a:cxn>
                  <a:cxn ang="0">
                    <a:pos x="119" y="50"/>
                  </a:cxn>
                </a:cxnLst>
                <a:rect l="0" t="0" r="r" b="b"/>
                <a:pathLst>
                  <a:path w="119" h="58">
                    <a:moveTo>
                      <a:pt x="119" y="50"/>
                    </a:moveTo>
                    <a:cubicBezTo>
                      <a:pt x="106" y="4"/>
                      <a:pt x="54" y="0"/>
                      <a:pt x="0" y="11"/>
                    </a:cubicBezTo>
                    <a:cubicBezTo>
                      <a:pt x="18" y="54"/>
                      <a:pt x="59" y="58"/>
                      <a:pt x="119" y="5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30"/>
              <p:cNvSpPr>
                <a:spLocks/>
              </p:cNvSpPr>
              <p:nvPr/>
            </p:nvSpPr>
            <p:spPr bwMode="auto">
              <a:xfrm>
                <a:off x="2925" y="3375"/>
                <a:ext cx="84" cy="161"/>
              </a:xfrm>
              <a:custGeom>
                <a:avLst/>
                <a:gdLst/>
                <a:ahLst/>
                <a:cxnLst>
                  <a:cxn ang="0">
                    <a:pos x="17" y="117"/>
                  </a:cxn>
                  <a:cxn ang="0">
                    <a:pos x="44" y="0"/>
                  </a:cxn>
                  <a:cxn ang="0">
                    <a:pos x="17" y="117"/>
                  </a:cxn>
                </a:cxnLst>
                <a:rect l="0" t="0" r="r" b="b"/>
                <a:pathLst>
                  <a:path w="61" h="117">
                    <a:moveTo>
                      <a:pt x="17" y="117"/>
                    </a:moveTo>
                    <a:cubicBezTo>
                      <a:pt x="59" y="111"/>
                      <a:pt x="61" y="45"/>
                      <a:pt x="44" y="0"/>
                    </a:cubicBezTo>
                    <a:cubicBezTo>
                      <a:pt x="0" y="7"/>
                      <a:pt x="7" y="78"/>
                      <a:pt x="17" y="1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1"/>
              <p:cNvSpPr>
                <a:spLocks/>
              </p:cNvSpPr>
              <p:nvPr/>
            </p:nvSpPr>
            <p:spPr bwMode="auto">
              <a:xfrm>
                <a:off x="1169" y="3416"/>
                <a:ext cx="156" cy="83"/>
              </a:xfrm>
              <a:custGeom>
                <a:avLst/>
                <a:gdLst/>
                <a:ahLst/>
                <a:cxnLst>
                  <a:cxn ang="0">
                    <a:pos x="113" y="54"/>
                  </a:cxn>
                  <a:cxn ang="0">
                    <a:pos x="0" y="6"/>
                  </a:cxn>
                  <a:cxn ang="0">
                    <a:pos x="113" y="54"/>
                  </a:cxn>
                </a:cxnLst>
                <a:rect l="0" t="0" r="r" b="b"/>
                <a:pathLst>
                  <a:path w="113" h="60">
                    <a:moveTo>
                      <a:pt x="113" y="54"/>
                    </a:moveTo>
                    <a:cubicBezTo>
                      <a:pt x="101" y="12"/>
                      <a:pt x="52" y="0"/>
                      <a:pt x="0" y="6"/>
                    </a:cubicBezTo>
                    <a:cubicBezTo>
                      <a:pt x="9" y="55"/>
                      <a:pt x="65" y="60"/>
                      <a:pt x="113" y="5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" name="Freeform 32"/>
              <p:cNvSpPr>
                <a:spLocks/>
              </p:cNvSpPr>
              <p:nvPr/>
            </p:nvSpPr>
            <p:spPr bwMode="auto">
              <a:xfrm>
                <a:off x="2970" y="3280"/>
                <a:ext cx="109" cy="165"/>
              </a:xfrm>
              <a:custGeom>
                <a:avLst/>
                <a:gdLst/>
                <a:ahLst/>
                <a:cxnLst>
                  <a:cxn ang="0">
                    <a:pos x="32" y="120"/>
                  </a:cxn>
                  <a:cxn ang="0">
                    <a:pos x="41" y="0"/>
                  </a:cxn>
                  <a:cxn ang="0">
                    <a:pos x="32" y="120"/>
                  </a:cxn>
                </a:cxnLst>
                <a:rect l="0" t="0" r="r" b="b"/>
                <a:pathLst>
                  <a:path w="79" h="120">
                    <a:moveTo>
                      <a:pt x="32" y="120"/>
                    </a:moveTo>
                    <a:cubicBezTo>
                      <a:pt x="79" y="98"/>
                      <a:pt x="59" y="39"/>
                      <a:pt x="41" y="0"/>
                    </a:cubicBezTo>
                    <a:cubicBezTo>
                      <a:pt x="0" y="23"/>
                      <a:pt x="14" y="83"/>
                      <a:pt x="32" y="12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33"/>
              <p:cNvSpPr>
                <a:spLocks/>
              </p:cNvSpPr>
              <p:nvPr/>
            </p:nvSpPr>
            <p:spPr bwMode="auto">
              <a:xfrm>
                <a:off x="1116" y="3326"/>
                <a:ext cx="151" cy="85"/>
              </a:xfrm>
              <a:custGeom>
                <a:avLst/>
                <a:gdLst/>
                <a:ahLst/>
                <a:cxnLst>
                  <a:cxn ang="0">
                    <a:pos x="110" y="60"/>
                  </a:cxn>
                  <a:cxn ang="0">
                    <a:pos x="0" y="0"/>
                  </a:cxn>
                  <a:cxn ang="0">
                    <a:pos x="110" y="60"/>
                  </a:cxn>
                </a:cxnLst>
                <a:rect l="0" t="0" r="r" b="b"/>
                <a:pathLst>
                  <a:path w="110" h="62">
                    <a:moveTo>
                      <a:pt x="110" y="60"/>
                    </a:moveTo>
                    <a:cubicBezTo>
                      <a:pt x="102" y="12"/>
                      <a:pt x="55" y="2"/>
                      <a:pt x="0" y="0"/>
                    </a:cubicBezTo>
                    <a:cubicBezTo>
                      <a:pt x="11" y="46"/>
                      <a:pt x="52" y="62"/>
                      <a:pt x="110" y="6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34"/>
              <p:cNvSpPr>
                <a:spLocks/>
              </p:cNvSpPr>
              <p:nvPr/>
            </p:nvSpPr>
            <p:spPr bwMode="auto">
              <a:xfrm>
                <a:off x="3003" y="3186"/>
                <a:ext cx="123" cy="164"/>
              </a:xfrm>
              <a:custGeom>
                <a:avLst/>
                <a:gdLst/>
                <a:ahLst/>
                <a:cxnLst>
                  <a:cxn ang="0">
                    <a:pos x="47" y="119"/>
                  </a:cxn>
                  <a:cxn ang="0">
                    <a:pos x="44" y="0"/>
                  </a:cxn>
                  <a:cxn ang="0">
                    <a:pos x="47" y="119"/>
                  </a:cxn>
                </a:cxnLst>
                <a:rect l="0" t="0" r="r" b="b"/>
                <a:pathLst>
                  <a:path w="89" h="119">
                    <a:moveTo>
                      <a:pt x="47" y="119"/>
                    </a:moveTo>
                    <a:cubicBezTo>
                      <a:pt x="89" y="88"/>
                      <a:pt x="64" y="36"/>
                      <a:pt x="44" y="0"/>
                    </a:cubicBezTo>
                    <a:cubicBezTo>
                      <a:pt x="0" y="28"/>
                      <a:pt x="28" y="85"/>
                      <a:pt x="47" y="11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9" name="Freeform 35"/>
              <p:cNvSpPr>
                <a:spLocks/>
              </p:cNvSpPr>
              <p:nvPr/>
            </p:nvSpPr>
            <p:spPr bwMode="auto">
              <a:xfrm>
                <a:off x="1079" y="3224"/>
                <a:ext cx="140" cy="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2" y="68"/>
                  </a:cxn>
                  <a:cxn ang="0">
                    <a:pos x="0" y="0"/>
                  </a:cxn>
                </a:cxnLst>
                <a:rect l="0" t="0" r="r" b="b"/>
                <a:pathLst>
                  <a:path w="102" h="68">
                    <a:moveTo>
                      <a:pt x="0" y="0"/>
                    </a:moveTo>
                    <a:cubicBezTo>
                      <a:pt x="5" y="50"/>
                      <a:pt x="58" y="68"/>
                      <a:pt x="102" y="68"/>
                    </a:cubicBezTo>
                    <a:cubicBezTo>
                      <a:pt x="97" y="18"/>
                      <a:pt x="43" y="1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36"/>
              <p:cNvSpPr>
                <a:spLocks/>
              </p:cNvSpPr>
              <p:nvPr/>
            </p:nvSpPr>
            <p:spPr bwMode="auto">
              <a:xfrm>
                <a:off x="3038" y="3083"/>
                <a:ext cx="121" cy="168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58" y="122"/>
                  </a:cxn>
                  <a:cxn ang="0">
                    <a:pos x="40" y="0"/>
                  </a:cxn>
                </a:cxnLst>
                <a:rect l="0" t="0" r="r" b="b"/>
                <a:pathLst>
                  <a:path w="88" h="122">
                    <a:moveTo>
                      <a:pt x="40" y="0"/>
                    </a:moveTo>
                    <a:cubicBezTo>
                      <a:pt x="0" y="32"/>
                      <a:pt x="29" y="100"/>
                      <a:pt x="58" y="122"/>
                    </a:cubicBezTo>
                    <a:cubicBezTo>
                      <a:pt x="88" y="78"/>
                      <a:pt x="60" y="35"/>
                      <a:pt x="4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37"/>
              <p:cNvSpPr>
                <a:spLocks/>
              </p:cNvSpPr>
              <p:nvPr/>
            </p:nvSpPr>
            <p:spPr bwMode="auto">
              <a:xfrm>
                <a:off x="1049" y="3116"/>
                <a:ext cx="129" cy="108"/>
              </a:xfrm>
              <a:custGeom>
                <a:avLst/>
                <a:gdLst/>
                <a:ahLst/>
                <a:cxnLst>
                  <a:cxn ang="0">
                    <a:pos x="93" y="78"/>
                  </a:cxn>
                  <a:cxn ang="0">
                    <a:pos x="0" y="0"/>
                  </a:cxn>
                  <a:cxn ang="0">
                    <a:pos x="93" y="78"/>
                  </a:cxn>
                </a:cxnLst>
                <a:rect l="0" t="0" r="r" b="b"/>
                <a:pathLst>
                  <a:path w="93" h="78">
                    <a:moveTo>
                      <a:pt x="93" y="78"/>
                    </a:moveTo>
                    <a:cubicBezTo>
                      <a:pt x="91" y="23"/>
                      <a:pt x="45" y="12"/>
                      <a:pt x="0" y="0"/>
                    </a:cubicBezTo>
                    <a:cubicBezTo>
                      <a:pt x="0" y="55"/>
                      <a:pt x="52" y="73"/>
                      <a:pt x="93" y="7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2" name="Freeform 38"/>
              <p:cNvSpPr>
                <a:spLocks/>
              </p:cNvSpPr>
              <p:nvPr/>
            </p:nvSpPr>
            <p:spPr bwMode="auto">
              <a:xfrm>
                <a:off x="3056" y="2984"/>
                <a:ext cx="130" cy="161"/>
              </a:xfrm>
              <a:custGeom>
                <a:avLst/>
                <a:gdLst/>
                <a:ahLst/>
                <a:cxnLst>
                  <a:cxn ang="0">
                    <a:pos x="69" y="117"/>
                  </a:cxn>
                  <a:cxn ang="0">
                    <a:pos x="33" y="0"/>
                  </a:cxn>
                  <a:cxn ang="0">
                    <a:pos x="69" y="117"/>
                  </a:cxn>
                </a:cxnLst>
                <a:rect l="0" t="0" r="r" b="b"/>
                <a:pathLst>
                  <a:path w="95" h="117">
                    <a:moveTo>
                      <a:pt x="69" y="117"/>
                    </a:moveTo>
                    <a:cubicBezTo>
                      <a:pt x="95" y="65"/>
                      <a:pt x="58" y="26"/>
                      <a:pt x="33" y="0"/>
                    </a:cubicBezTo>
                    <a:cubicBezTo>
                      <a:pt x="0" y="45"/>
                      <a:pt x="41" y="96"/>
                      <a:pt x="69" y="1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39"/>
              <p:cNvSpPr>
                <a:spLocks/>
              </p:cNvSpPr>
              <p:nvPr/>
            </p:nvSpPr>
            <p:spPr bwMode="auto">
              <a:xfrm>
                <a:off x="1029" y="3005"/>
                <a:ext cx="131" cy="1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84" y="93"/>
                  </a:cxn>
                  <a:cxn ang="0">
                    <a:pos x="0" y="0"/>
                  </a:cxn>
                </a:cxnLst>
                <a:rect l="0" t="0" r="r" b="b"/>
                <a:pathLst>
                  <a:path w="95" h="93">
                    <a:moveTo>
                      <a:pt x="0" y="0"/>
                    </a:moveTo>
                    <a:cubicBezTo>
                      <a:pt x="0" y="2"/>
                      <a:pt x="0" y="4"/>
                      <a:pt x="0" y="6"/>
                    </a:cubicBezTo>
                    <a:cubicBezTo>
                      <a:pt x="2" y="61"/>
                      <a:pt x="47" y="73"/>
                      <a:pt x="84" y="93"/>
                    </a:cubicBezTo>
                    <a:cubicBezTo>
                      <a:pt x="95" y="35"/>
                      <a:pt x="42" y="15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40"/>
              <p:cNvSpPr>
                <a:spLocks/>
              </p:cNvSpPr>
              <p:nvPr/>
            </p:nvSpPr>
            <p:spPr bwMode="auto">
              <a:xfrm>
                <a:off x="1029" y="2893"/>
                <a:ext cx="120" cy="1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"/>
                  </a:cxn>
                  <a:cxn ang="0">
                    <a:pos x="69" y="102"/>
                  </a:cxn>
                  <a:cxn ang="0">
                    <a:pos x="0" y="0"/>
                  </a:cxn>
                </a:cxnLst>
                <a:rect l="0" t="0" r="r" b="b"/>
                <a:pathLst>
                  <a:path w="87" h="102">
                    <a:moveTo>
                      <a:pt x="0" y="0"/>
                    </a:moveTo>
                    <a:cubicBezTo>
                      <a:pt x="0" y="14"/>
                      <a:pt x="0" y="28"/>
                      <a:pt x="0" y="42"/>
                    </a:cubicBezTo>
                    <a:cubicBezTo>
                      <a:pt x="9" y="76"/>
                      <a:pt x="49" y="79"/>
                      <a:pt x="69" y="102"/>
                    </a:cubicBezTo>
                    <a:cubicBezTo>
                      <a:pt x="87" y="39"/>
                      <a:pt x="34" y="22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41"/>
              <p:cNvSpPr>
                <a:spLocks/>
              </p:cNvSpPr>
              <p:nvPr/>
            </p:nvSpPr>
            <p:spPr bwMode="auto">
              <a:xfrm>
                <a:off x="3074" y="2881"/>
                <a:ext cx="121" cy="152"/>
              </a:xfrm>
              <a:custGeom>
                <a:avLst/>
                <a:gdLst/>
                <a:ahLst/>
                <a:cxnLst>
                  <a:cxn ang="0">
                    <a:pos x="71" y="111"/>
                  </a:cxn>
                  <a:cxn ang="0">
                    <a:pos x="20" y="0"/>
                  </a:cxn>
                  <a:cxn ang="0">
                    <a:pos x="71" y="111"/>
                  </a:cxn>
                </a:cxnLst>
                <a:rect l="0" t="0" r="r" b="b"/>
                <a:pathLst>
                  <a:path w="88" h="111">
                    <a:moveTo>
                      <a:pt x="71" y="111"/>
                    </a:moveTo>
                    <a:cubicBezTo>
                      <a:pt x="88" y="51"/>
                      <a:pt x="52" y="21"/>
                      <a:pt x="20" y="0"/>
                    </a:cubicBezTo>
                    <a:cubicBezTo>
                      <a:pt x="0" y="57"/>
                      <a:pt x="38" y="90"/>
                      <a:pt x="71" y="11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42"/>
              <p:cNvSpPr>
                <a:spLocks/>
              </p:cNvSpPr>
              <p:nvPr/>
            </p:nvSpPr>
            <p:spPr bwMode="auto">
              <a:xfrm>
                <a:off x="1029" y="2783"/>
                <a:ext cx="117" cy="1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4"/>
                  </a:cxn>
                  <a:cxn ang="0">
                    <a:pos x="63" y="107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85" h="107">
                    <a:moveTo>
                      <a:pt x="0" y="0"/>
                    </a:moveTo>
                    <a:cubicBezTo>
                      <a:pt x="0" y="15"/>
                      <a:pt x="0" y="30"/>
                      <a:pt x="0" y="44"/>
                    </a:cubicBezTo>
                    <a:cubicBezTo>
                      <a:pt x="8" y="79"/>
                      <a:pt x="46" y="82"/>
                      <a:pt x="63" y="107"/>
                    </a:cubicBezTo>
                    <a:cubicBezTo>
                      <a:pt x="85" y="52"/>
                      <a:pt x="33" y="22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7" name="Freeform 43"/>
              <p:cNvSpPr>
                <a:spLocks/>
              </p:cNvSpPr>
              <p:nvPr/>
            </p:nvSpPr>
            <p:spPr bwMode="auto">
              <a:xfrm>
                <a:off x="3074" y="2779"/>
                <a:ext cx="106" cy="147"/>
              </a:xfrm>
              <a:custGeom>
                <a:avLst/>
                <a:gdLst/>
                <a:ahLst/>
                <a:cxnLst>
                  <a:cxn ang="0">
                    <a:pos x="77" y="107"/>
                  </a:cxn>
                  <a:cxn ang="0">
                    <a:pos x="77" y="53"/>
                  </a:cxn>
                  <a:cxn ang="0">
                    <a:pos x="17" y="0"/>
                  </a:cxn>
                  <a:cxn ang="0">
                    <a:pos x="77" y="107"/>
                  </a:cxn>
                </a:cxnLst>
                <a:rect l="0" t="0" r="r" b="b"/>
                <a:pathLst>
                  <a:path w="77" h="107">
                    <a:moveTo>
                      <a:pt x="77" y="107"/>
                    </a:moveTo>
                    <a:cubicBezTo>
                      <a:pt x="77" y="89"/>
                      <a:pt x="77" y="71"/>
                      <a:pt x="77" y="53"/>
                    </a:cubicBezTo>
                    <a:cubicBezTo>
                      <a:pt x="62" y="30"/>
                      <a:pt x="39" y="16"/>
                      <a:pt x="17" y="0"/>
                    </a:cubicBezTo>
                    <a:cubicBezTo>
                      <a:pt x="0" y="62"/>
                      <a:pt x="44" y="85"/>
                      <a:pt x="77" y="10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8" name="Freeform 44"/>
              <p:cNvSpPr>
                <a:spLocks/>
              </p:cNvSpPr>
              <p:nvPr/>
            </p:nvSpPr>
            <p:spPr bwMode="auto">
              <a:xfrm>
                <a:off x="1022" y="2676"/>
                <a:ext cx="120" cy="152"/>
              </a:xfrm>
              <a:custGeom>
                <a:avLst/>
                <a:gdLst/>
                <a:ahLst/>
                <a:cxnLst>
                  <a:cxn ang="0">
                    <a:pos x="74" y="111"/>
                  </a:cxn>
                  <a:cxn ang="0">
                    <a:pos x="17" y="0"/>
                  </a:cxn>
                  <a:cxn ang="0">
                    <a:pos x="74" y="111"/>
                  </a:cxn>
                </a:cxnLst>
                <a:rect l="0" t="0" r="r" b="b"/>
                <a:pathLst>
                  <a:path w="87" h="111">
                    <a:moveTo>
                      <a:pt x="74" y="111"/>
                    </a:moveTo>
                    <a:cubicBezTo>
                      <a:pt x="87" y="59"/>
                      <a:pt x="54" y="19"/>
                      <a:pt x="17" y="0"/>
                    </a:cubicBezTo>
                    <a:cubicBezTo>
                      <a:pt x="0" y="62"/>
                      <a:pt x="41" y="89"/>
                      <a:pt x="74" y="11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9" name="Freeform 45"/>
              <p:cNvSpPr>
                <a:spLocks/>
              </p:cNvSpPr>
              <p:nvPr/>
            </p:nvSpPr>
            <p:spPr bwMode="auto">
              <a:xfrm>
                <a:off x="3057" y="2676"/>
                <a:ext cx="123" cy="140"/>
              </a:xfrm>
              <a:custGeom>
                <a:avLst/>
                <a:gdLst/>
                <a:ahLst/>
                <a:cxnLst>
                  <a:cxn ang="0">
                    <a:pos x="89" y="102"/>
                  </a:cxn>
                  <a:cxn ang="0">
                    <a:pos x="89" y="75"/>
                  </a:cxn>
                  <a:cxn ang="0">
                    <a:pos x="20" y="0"/>
                  </a:cxn>
                  <a:cxn ang="0">
                    <a:pos x="89" y="102"/>
                  </a:cxn>
                </a:cxnLst>
                <a:rect l="0" t="0" r="r" b="b"/>
                <a:pathLst>
                  <a:path w="89" h="102">
                    <a:moveTo>
                      <a:pt x="89" y="102"/>
                    </a:moveTo>
                    <a:cubicBezTo>
                      <a:pt x="89" y="93"/>
                      <a:pt x="89" y="84"/>
                      <a:pt x="89" y="75"/>
                    </a:cubicBezTo>
                    <a:cubicBezTo>
                      <a:pt x="86" y="29"/>
                      <a:pt x="42" y="25"/>
                      <a:pt x="20" y="0"/>
                    </a:cubicBezTo>
                    <a:cubicBezTo>
                      <a:pt x="0" y="55"/>
                      <a:pt x="50" y="86"/>
                      <a:pt x="89" y="10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0" name="Freeform 46"/>
              <p:cNvSpPr>
                <a:spLocks/>
              </p:cNvSpPr>
              <p:nvPr/>
            </p:nvSpPr>
            <p:spPr bwMode="auto">
              <a:xfrm>
                <a:off x="1043" y="2568"/>
                <a:ext cx="121" cy="157"/>
              </a:xfrm>
              <a:custGeom>
                <a:avLst/>
                <a:gdLst/>
                <a:ahLst/>
                <a:cxnLst>
                  <a:cxn ang="0">
                    <a:pos x="68" y="114"/>
                  </a:cxn>
                  <a:cxn ang="0">
                    <a:pos x="20" y="0"/>
                  </a:cxn>
                  <a:cxn ang="0">
                    <a:pos x="68" y="114"/>
                  </a:cxn>
                </a:cxnLst>
                <a:rect l="0" t="0" r="r" b="b"/>
                <a:pathLst>
                  <a:path w="88" h="114">
                    <a:moveTo>
                      <a:pt x="68" y="114"/>
                    </a:moveTo>
                    <a:cubicBezTo>
                      <a:pt x="88" y="59"/>
                      <a:pt x="53" y="21"/>
                      <a:pt x="20" y="0"/>
                    </a:cubicBezTo>
                    <a:cubicBezTo>
                      <a:pt x="0" y="57"/>
                      <a:pt x="35" y="92"/>
                      <a:pt x="68" y="11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1" name="Freeform 47"/>
              <p:cNvSpPr>
                <a:spLocks/>
              </p:cNvSpPr>
              <p:nvPr/>
            </p:nvSpPr>
            <p:spPr bwMode="auto">
              <a:xfrm>
                <a:off x="3052" y="2581"/>
                <a:ext cx="119" cy="128"/>
              </a:xfrm>
              <a:custGeom>
                <a:avLst/>
                <a:gdLst/>
                <a:ahLst/>
                <a:cxnLst>
                  <a:cxn ang="0">
                    <a:pos x="84" y="93"/>
                  </a:cxn>
                  <a:cxn ang="0">
                    <a:pos x="0" y="0"/>
                  </a:cxn>
                  <a:cxn ang="0">
                    <a:pos x="84" y="93"/>
                  </a:cxn>
                </a:cxnLst>
                <a:rect l="0" t="0" r="r" b="b"/>
                <a:pathLst>
                  <a:path w="87" h="93">
                    <a:moveTo>
                      <a:pt x="84" y="93"/>
                    </a:moveTo>
                    <a:cubicBezTo>
                      <a:pt x="87" y="33"/>
                      <a:pt x="37" y="10"/>
                      <a:pt x="0" y="0"/>
                    </a:cubicBezTo>
                    <a:cubicBezTo>
                      <a:pt x="0" y="59"/>
                      <a:pt x="41" y="77"/>
                      <a:pt x="84" y="9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48"/>
              <p:cNvSpPr>
                <a:spLocks/>
              </p:cNvSpPr>
              <p:nvPr/>
            </p:nvSpPr>
            <p:spPr bwMode="auto">
              <a:xfrm>
                <a:off x="1073" y="2465"/>
                <a:ext cx="131" cy="161"/>
              </a:xfrm>
              <a:custGeom>
                <a:avLst/>
                <a:gdLst/>
                <a:ahLst/>
                <a:cxnLst>
                  <a:cxn ang="0">
                    <a:pos x="55" y="117"/>
                  </a:cxn>
                  <a:cxn ang="0">
                    <a:pos x="25" y="0"/>
                  </a:cxn>
                  <a:cxn ang="0">
                    <a:pos x="55" y="117"/>
                  </a:cxn>
                </a:cxnLst>
                <a:rect l="0" t="0" r="r" b="b"/>
                <a:pathLst>
                  <a:path w="95" h="117">
                    <a:moveTo>
                      <a:pt x="55" y="117"/>
                    </a:moveTo>
                    <a:cubicBezTo>
                      <a:pt x="95" y="79"/>
                      <a:pt x="56" y="20"/>
                      <a:pt x="25" y="0"/>
                    </a:cubicBezTo>
                    <a:cubicBezTo>
                      <a:pt x="0" y="50"/>
                      <a:pt x="33" y="88"/>
                      <a:pt x="55" y="1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49"/>
              <p:cNvSpPr>
                <a:spLocks/>
              </p:cNvSpPr>
              <p:nvPr/>
            </p:nvSpPr>
            <p:spPr bwMode="auto">
              <a:xfrm>
                <a:off x="3007" y="2477"/>
                <a:ext cx="136" cy="124"/>
              </a:xfrm>
              <a:custGeom>
                <a:avLst/>
                <a:gdLst/>
                <a:ahLst/>
                <a:cxnLst>
                  <a:cxn ang="0">
                    <a:pos x="98" y="90"/>
                  </a:cxn>
                  <a:cxn ang="0">
                    <a:pos x="11" y="0"/>
                  </a:cxn>
                  <a:cxn ang="0">
                    <a:pos x="98" y="90"/>
                  </a:cxn>
                </a:cxnLst>
                <a:rect l="0" t="0" r="r" b="b"/>
                <a:pathLst>
                  <a:path w="98" h="90">
                    <a:moveTo>
                      <a:pt x="98" y="90"/>
                    </a:moveTo>
                    <a:cubicBezTo>
                      <a:pt x="96" y="33"/>
                      <a:pt x="51" y="19"/>
                      <a:pt x="11" y="0"/>
                    </a:cubicBezTo>
                    <a:cubicBezTo>
                      <a:pt x="0" y="59"/>
                      <a:pt x="54" y="77"/>
                      <a:pt x="98" y="9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4" name="Freeform 50"/>
              <p:cNvSpPr>
                <a:spLocks/>
              </p:cNvSpPr>
              <p:nvPr/>
            </p:nvSpPr>
            <p:spPr bwMode="auto">
              <a:xfrm>
                <a:off x="1114" y="2363"/>
                <a:ext cx="127" cy="168"/>
              </a:xfrm>
              <a:custGeom>
                <a:avLst/>
                <a:gdLst/>
                <a:ahLst/>
                <a:cxnLst>
                  <a:cxn ang="0">
                    <a:pos x="46" y="122"/>
                  </a:cxn>
                  <a:cxn ang="0">
                    <a:pos x="31" y="0"/>
                  </a:cxn>
                  <a:cxn ang="0">
                    <a:pos x="46" y="122"/>
                  </a:cxn>
                </a:cxnLst>
                <a:rect l="0" t="0" r="r" b="b"/>
                <a:pathLst>
                  <a:path w="92" h="122">
                    <a:moveTo>
                      <a:pt x="46" y="122"/>
                    </a:moveTo>
                    <a:cubicBezTo>
                      <a:pt x="92" y="94"/>
                      <a:pt x="59" y="22"/>
                      <a:pt x="31" y="0"/>
                    </a:cubicBezTo>
                    <a:cubicBezTo>
                      <a:pt x="0" y="47"/>
                      <a:pt x="27" y="82"/>
                      <a:pt x="46" y="12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" name="Freeform 51"/>
              <p:cNvSpPr>
                <a:spLocks/>
              </p:cNvSpPr>
              <p:nvPr/>
            </p:nvSpPr>
            <p:spPr bwMode="auto">
              <a:xfrm>
                <a:off x="2962" y="2388"/>
                <a:ext cx="154" cy="11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98" y="80"/>
                  </a:cxn>
                  <a:cxn ang="0">
                    <a:pos x="11" y="0"/>
                  </a:cxn>
                </a:cxnLst>
                <a:rect l="0" t="0" r="r" b="b"/>
                <a:pathLst>
                  <a:path w="112" h="80">
                    <a:moveTo>
                      <a:pt x="11" y="0"/>
                    </a:moveTo>
                    <a:cubicBezTo>
                      <a:pt x="0" y="55"/>
                      <a:pt x="58" y="66"/>
                      <a:pt x="98" y="80"/>
                    </a:cubicBezTo>
                    <a:cubicBezTo>
                      <a:pt x="112" y="34"/>
                      <a:pt x="53" y="10"/>
                      <a:pt x="1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6" name="Freeform 52"/>
              <p:cNvSpPr>
                <a:spLocks/>
              </p:cNvSpPr>
              <p:nvPr/>
            </p:nvSpPr>
            <p:spPr bwMode="auto">
              <a:xfrm>
                <a:off x="1164" y="2272"/>
                <a:ext cx="117" cy="164"/>
              </a:xfrm>
              <a:custGeom>
                <a:avLst/>
                <a:gdLst/>
                <a:ahLst/>
                <a:cxnLst>
                  <a:cxn ang="0">
                    <a:pos x="43" y="119"/>
                  </a:cxn>
                  <a:cxn ang="0">
                    <a:pos x="46" y="0"/>
                  </a:cxn>
                  <a:cxn ang="0">
                    <a:pos x="43" y="119"/>
                  </a:cxn>
                </a:cxnLst>
                <a:rect l="0" t="0" r="r" b="b"/>
                <a:pathLst>
                  <a:path w="85" h="119">
                    <a:moveTo>
                      <a:pt x="43" y="119"/>
                    </a:moveTo>
                    <a:cubicBezTo>
                      <a:pt x="85" y="95"/>
                      <a:pt x="64" y="35"/>
                      <a:pt x="46" y="0"/>
                    </a:cubicBezTo>
                    <a:cubicBezTo>
                      <a:pt x="0" y="26"/>
                      <a:pt x="24" y="83"/>
                      <a:pt x="43" y="11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7" name="Freeform 53"/>
              <p:cNvSpPr>
                <a:spLocks/>
              </p:cNvSpPr>
              <p:nvPr/>
            </p:nvSpPr>
            <p:spPr bwMode="auto">
              <a:xfrm>
                <a:off x="2912" y="2309"/>
                <a:ext cx="148" cy="84"/>
              </a:xfrm>
              <a:custGeom>
                <a:avLst/>
                <a:gdLst/>
                <a:ahLst/>
                <a:cxnLst>
                  <a:cxn ang="0">
                    <a:pos x="107" y="60"/>
                  </a:cxn>
                  <a:cxn ang="0">
                    <a:pos x="0" y="0"/>
                  </a:cxn>
                  <a:cxn ang="0">
                    <a:pos x="107" y="60"/>
                  </a:cxn>
                </a:cxnLst>
                <a:rect l="0" t="0" r="r" b="b"/>
                <a:pathLst>
                  <a:path w="107" h="61">
                    <a:moveTo>
                      <a:pt x="107" y="60"/>
                    </a:moveTo>
                    <a:cubicBezTo>
                      <a:pt x="98" y="13"/>
                      <a:pt x="55" y="0"/>
                      <a:pt x="0" y="0"/>
                    </a:cubicBezTo>
                    <a:cubicBezTo>
                      <a:pt x="11" y="44"/>
                      <a:pt x="50" y="61"/>
                      <a:pt x="107" y="6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8" name="Freeform 54"/>
              <p:cNvSpPr>
                <a:spLocks/>
              </p:cNvSpPr>
              <p:nvPr/>
            </p:nvSpPr>
            <p:spPr bwMode="auto">
              <a:xfrm>
                <a:off x="1234" y="2185"/>
                <a:ext cx="96" cy="165"/>
              </a:xfrm>
              <a:custGeom>
                <a:avLst/>
                <a:gdLst/>
                <a:ahLst/>
                <a:cxnLst>
                  <a:cxn ang="0">
                    <a:pos x="24" y="120"/>
                  </a:cxn>
                  <a:cxn ang="0">
                    <a:pos x="42" y="0"/>
                  </a:cxn>
                  <a:cxn ang="0">
                    <a:pos x="24" y="120"/>
                  </a:cxn>
                </a:cxnLst>
                <a:rect l="0" t="0" r="r" b="b"/>
                <a:pathLst>
                  <a:path w="70" h="120">
                    <a:moveTo>
                      <a:pt x="24" y="120"/>
                    </a:moveTo>
                    <a:cubicBezTo>
                      <a:pt x="70" y="101"/>
                      <a:pt x="65" y="41"/>
                      <a:pt x="42" y="0"/>
                    </a:cubicBezTo>
                    <a:cubicBezTo>
                      <a:pt x="0" y="23"/>
                      <a:pt x="13" y="73"/>
                      <a:pt x="24" y="12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9" name="Freeform 55"/>
              <p:cNvSpPr>
                <a:spLocks/>
              </p:cNvSpPr>
              <p:nvPr/>
            </p:nvSpPr>
            <p:spPr bwMode="auto">
              <a:xfrm>
                <a:off x="2851" y="2221"/>
                <a:ext cx="151" cy="80"/>
              </a:xfrm>
              <a:custGeom>
                <a:avLst/>
                <a:gdLst/>
                <a:ahLst/>
                <a:cxnLst>
                  <a:cxn ang="0">
                    <a:pos x="110" y="58"/>
                  </a:cxn>
                  <a:cxn ang="0">
                    <a:pos x="0" y="4"/>
                  </a:cxn>
                  <a:cxn ang="0">
                    <a:pos x="110" y="58"/>
                  </a:cxn>
                </a:cxnLst>
                <a:rect l="0" t="0" r="r" b="b"/>
                <a:pathLst>
                  <a:path w="110" h="58">
                    <a:moveTo>
                      <a:pt x="110" y="58"/>
                    </a:moveTo>
                    <a:cubicBezTo>
                      <a:pt x="101" y="10"/>
                      <a:pt x="53" y="0"/>
                      <a:pt x="0" y="4"/>
                    </a:cubicBezTo>
                    <a:cubicBezTo>
                      <a:pt x="10" y="49"/>
                      <a:pt x="55" y="58"/>
                      <a:pt x="110" y="5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0" name="Freeform 56"/>
              <p:cNvSpPr>
                <a:spLocks/>
              </p:cNvSpPr>
              <p:nvPr/>
            </p:nvSpPr>
            <p:spPr bwMode="auto">
              <a:xfrm>
                <a:off x="1313" y="2102"/>
                <a:ext cx="78" cy="166"/>
              </a:xfrm>
              <a:custGeom>
                <a:avLst/>
                <a:gdLst/>
                <a:ahLst/>
                <a:cxnLst>
                  <a:cxn ang="0">
                    <a:pos x="12" y="120"/>
                  </a:cxn>
                  <a:cxn ang="0">
                    <a:pos x="45" y="0"/>
                  </a:cxn>
                  <a:cxn ang="0">
                    <a:pos x="12" y="120"/>
                  </a:cxn>
                </a:cxnLst>
                <a:rect l="0" t="0" r="r" b="b"/>
                <a:pathLst>
                  <a:path w="57" h="120">
                    <a:moveTo>
                      <a:pt x="12" y="120"/>
                    </a:moveTo>
                    <a:cubicBezTo>
                      <a:pt x="57" y="101"/>
                      <a:pt x="55" y="56"/>
                      <a:pt x="45" y="0"/>
                    </a:cubicBezTo>
                    <a:cubicBezTo>
                      <a:pt x="0" y="15"/>
                      <a:pt x="0" y="69"/>
                      <a:pt x="12" y="12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1" name="Freeform 57"/>
              <p:cNvSpPr>
                <a:spLocks/>
              </p:cNvSpPr>
              <p:nvPr/>
            </p:nvSpPr>
            <p:spPr bwMode="auto">
              <a:xfrm>
                <a:off x="2776" y="2147"/>
                <a:ext cx="164" cy="78"/>
              </a:xfrm>
              <a:custGeom>
                <a:avLst/>
                <a:gdLst/>
                <a:ahLst/>
                <a:cxnLst>
                  <a:cxn ang="0">
                    <a:pos x="119" y="46"/>
                  </a:cxn>
                  <a:cxn ang="0">
                    <a:pos x="75" y="1"/>
                  </a:cxn>
                  <a:cxn ang="0">
                    <a:pos x="0" y="4"/>
                  </a:cxn>
                  <a:cxn ang="0">
                    <a:pos x="119" y="46"/>
                  </a:cxn>
                </a:cxnLst>
                <a:rect l="0" t="0" r="r" b="b"/>
                <a:pathLst>
                  <a:path w="119" h="57">
                    <a:moveTo>
                      <a:pt x="119" y="46"/>
                    </a:moveTo>
                    <a:cubicBezTo>
                      <a:pt x="108" y="28"/>
                      <a:pt x="93" y="13"/>
                      <a:pt x="75" y="1"/>
                    </a:cubicBezTo>
                    <a:cubicBezTo>
                      <a:pt x="47" y="0"/>
                      <a:pt x="28" y="7"/>
                      <a:pt x="0" y="4"/>
                    </a:cubicBezTo>
                    <a:cubicBezTo>
                      <a:pt x="16" y="49"/>
                      <a:pt x="61" y="57"/>
                      <a:pt x="119" y="4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2" name="Freeform 58"/>
              <p:cNvSpPr>
                <a:spLocks/>
              </p:cNvSpPr>
              <p:nvPr/>
            </p:nvSpPr>
            <p:spPr bwMode="auto">
              <a:xfrm>
                <a:off x="1384" y="2034"/>
                <a:ext cx="86" cy="159"/>
              </a:xfrm>
              <a:custGeom>
                <a:avLst/>
                <a:gdLst/>
                <a:ahLst/>
                <a:cxnLst>
                  <a:cxn ang="0">
                    <a:pos x="11" y="116"/>
                  </a:cxn>
                  <a:cxn ang="0">
                    <a:pos x="53" y="0"/>
                  </a:cxn>
                  <a:cxn ang="0">
                    <a:pos x="11" y="116"/>
                  </a:cxn>
                </a:cxnLst>
                <a:rect l="0" t="0" r="r" b="b"/>
                <a:pathLst>
                  <a:path w="62" h="116">
                    <a:moveTo>
                      <a:pt x="11" y="116"/>
                    </a:moveTo>
                    <a:cubicBezTo>
                      <a:pt x="50" y="99"/>
                      <a:pt x="62" y="59"/>
                      <a:pt x="53" y="0"/>
                    </a:cubicBezTo>
                    <a:cubicBezTo>
                      <a:pt x="12" y="8"/>
                      <a:pt x="0" y="57"/>
                      <a:pt x="11" y="1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3" name="Freeform 59"/>
              <p:cNvSpPr>
                <a:spLocks/>
              </p:cNvSpPr>
              <p:nvPr/>
            </p:nvSpPr>
            <p:spPr bwMode="auto">
              <a:xfrm>
                <a:off x="2702" y="2067"/>
                <a:ext cx="161" cy="83"/>
              </a:xfrm>
              <a:custGeom>
                <a:avLst/>
                <a:gdLst/>
                <a:ahLst/>
                <a:cxnLst>
                  <a:cxn ang="0">
                    <a:pos x="117" y="47"/>
                  </a:cxn>
                  <a:cxn ang="0">
                    <a:pos x="0" y="14"/>
                  </a:cxn>
                  <a:cxn ang="0">
                    <a:pos x="117" y="47"/>
                  </a:cxn>
                </a:cxnLst>
                <a:rect l="0" t="0" r="r" b="b"/>
                <a:pathLst>
                  <a:path w="117" h="60">
                    <a:moveTo>
                      <a:pt x="117" y="47"/>
                    </a:moveTo>
                    <a:cubicBezTo>
                      <a:pt x="110" y="7"/>
                      <a:pt x="52" y="0"/>
                      <a:pt x="0" y="14"/>
                    </a:cubicBezTo>
                    <a:cubicBezTo>
                      <a:pt x="14" y="60"/>
                      <a:pt x="66" y="58"/>
                      <a:pt x="117" y="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4" name="Freeform 60"/>
              <p:cNvSpPr>
                <a:spLocks/>
              </p:cNvSpPr>
              <p:nvPr/>
            </p:nvSpPr>
            <p:spPr bwMode="auto">
              <a:xfrm>
                <a:off x="1470" y="1968"/>
                <a:ext cx="78" cy="155"/>
              </a:xfrm>
              <a:custGeom>
                <a:avLst/>
                <a:gdLst/>
                <a:ahLst/>
                <a:cxnLst>
                  <a:cxn ang="0">
                    <a:pos x="3" y="113"/>
                  </a:cxn>
                  <a:cxn ang="0">
                    <a:pos x="56" y="0"/>
                  </a:cxn>
                  <a:cxn ang="0">
                    <a:pos x="3" y="113"/>
                  </a:cxn>
                </a:cxnLst>
                <a:rect l="0" t="0" r="r" b="b"/>
                <a:pathLst>
                  <a:path w="57" h="113">
                    <a:moveTo>
                      <a:pt x="3" y="113"/>
                    </a:moveTo>
                    <a:cubicBezTo>
                      <a:pt x="50" y="104"/>
                      <a:pt x="57" y="56"/>
                      <a:pt x="56" y="0"/>
                    </a:cubicBezTo>
                    <a:cubicBezTo>
                      <a:pt x="12" y="11"/>
                      <a:pt x="0" y="55"/>
                      <a:pt x="3" y="11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" name="Freeform 61"/>
              <p:cNvSpPr>
                <a:spLocks/>
              </p:cNvSpPr>
              <p:nvPr/>
            </p:nvSpPr>
            <p:spPr bwMode="auto">
              <a:xfrm>
                <a:off x="2616" y="1996"/>
                <a:ext cx="169" cy="97"/>
              </a:xfrm>
              <a:custGeom>
                <a:avLst/>
                <a:gdLst/>
                <a:ahLst/>
                <a:cxnLst>
                  <a:cxn ang="0">
                    <a:pos x="122" y="44"/>
                  </a:cxn>
                  <a:cxn ang="0">
                    <a:pos x="0" y="24"/>
                  </a:cxn>
                  <a:cxn ang="0">
                    <a:pos x="122" y="44"/>
                  </a:cxn>
                </a:cxnLst>
                <a:rect l="0" t="0" r="r" b="b"/>
                <a:pathLst>
                  <a:path w="122" h="70">
                    <a:moveTo>
                      <a:pt x="122" y="44"/>
                    </a:moveTo>
                    <a:cubicBezTo>
                      <a:pt x="102" y="0"/>
                      <a:pt x="46" y="9"/>
                      <a:pt x="0" y="24"/>
                    </a:cubicBezTo>
                    <a:cubicBezTo>
                      <a:pt x="18" y="70"/>
                      <a:pt x="77" y="58"/>
                      <a:pt x="122" y="4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" name="Freeform 62"/>
              <p:cNvSpPr>
                <a:spLocks/>
              </p:cNvSpPr>
              <p:nvPr/>
            </p:nvSpPr>
            <p:spPr bwMode="auto">
              <a:xfrm>
                <a:off x="1555" y="1918"/>
                <a:ext cx="87" cy="143"/>
              </a:xfrm>
              <a:custGeom>
                <a:avLst/>
                <a:gdLst/>
                <a:ahLst/>
                <a:cxnLst>
                  <a:cxn ang="0">
                    <a:pos x="0" y="104"/>
                  </a:cxn>
                  <a:cxn ang="0">
                    <a:pos x="63" y="0"/>
                  </a:cxn>
                  <a:cxn ang="0">
                    <a:pos x="0" y="104"/>
                  </a:cxn>
                </a:cxnLst>
                <a:rect l="0" t="0" r="r" b="b"/>
                <a:pathLst>
                  <a:path w="63" h="104">
                    <a:moveTo>
                      <a:pt x="0" y="104"/>
                    </a:moveTo>
                    <a:cubicBezTo>
                      <a:pt x="48" y="97"/>
                      <a:pt x="60" y="53"/>
                      <a:pt x="63" y="0"/>
                    </a:cubicBezTo>
                    <a:cubicBezTo>
                      <a:pt x="20" y="0"/>
                      <a:pt x="0" y="50"/>
                      <a:pt x="0" y="10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7" name="Freeform 63"/>
              <p:cNvSpPr>
                <a:spLocks/>
              </p:cNvSpPr>
              <p:nvPr/>
            </p:nvSpPr>
            <p:spPr bwMode="auto">
              <a:xfrm>
                <a:off x="2530" y="1930"/>
                <a:ext cx="164" cy="114"/>
              </a:xfrm>
              <a:custGeom>
                <a:avLst/>
                <a:gdLst/>
                <a:ahLst/>
                <a:cxnLst>
                  <a:cxn ang="0">
                    <a:pos x="119" y="45"/>
                  </a:cxn>
                  <a:cxn ang="0">
                    <a:pos x="0" y="36"/>
                  </a:cxn>
                  <a:cxn ang="0">
                    <a:pos x="119" y="45"/>
                  </a:cxn>
                </a:cxnLst>
                <a:rect l="0" t="0" r="r" b="b"/>
                <a:pathLst>
                  <a:path w="119" h="82">
                    <a:moveTo>
                      <a:pt x="119" y="45"/>
                    </a:moveTo>
                    <a:cubicBezTo>
                      <a:pt x="92" y="0"/>
                      <a:pt x="43" y="18"/>
                      <a:pt x="0" y="36"/>
                    </a:cubicBezTo>
                    <a:cubicBezTo>
                      <a:pt x="23" y="82"/>
                      <a:pt x="80" y="63"/>
                      <a:pt x="119" y="4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8" name="Freeform 64"/>
              <p:cNvSpPr>
                <a:spLocks/>
              </p:cNvSpPr>
              <p:nvPr/>
            </p:nvSpPr>
            <p:spPr bwMode="auto">
              <a:xfrm>
                <a:off x="1642" y="1873"/>
                <a:ext cx="103" cy="13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75" y="0"/>
                  </a:cxn>
                  <a:cxn ang="0">
                    <a:pos x="0" y="99"/>
                  </a:cxn>
                </a:cxnLst>
                <a:rect l="0" t="0" r="r" b="b"/>
                <a:pathLst>
                  <a:path w="75" h="99">
                    <a:moveTo>
                      <a:pt x="0" y="99"/>
                    </a:moveTo>
                    <a:cubicBezTo>
                      <a:pt x="57" y="97"/>
                      <a:pt x="64" y="47"/>
                      <a:pt x="75" y="0"/>
                    </a:cubicBezTo>
                    <a:cubicBezTo>
                      <a:pt x="21" y="4"/>
                      <a:pt x="9" y="50"/>
                      <a:pt x="0" y="9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9" name="Freeform 65"/>
              <p:cNvSpPr>
                <a:spLocks/>
              </p:cNvSpPr>
              <p:nvPr/>
            </p:nvSpPr>
            <p:spPr bwMode="auto">
              <a:xfrm>
                <a:off x="2435" y="1877"/>
                <a:ext cx="165" cy="125"/>
              </a:xfrm>
              <a:custGeom>
                <a:avLst/>
                <a:gdLst/>
                <a:ahLst/>
                <a:cxnLst>
                  <a:cxn ang="0">
                    <a:pos x="120" y="45"/>
                  </a:cxn>
                  <a:cxn ang="0">
                    <a:pos x="0" y="48"/>
                  </a:cxn>
                  <a:cxn ang="0">
                    <a:pos x="120" y="45"/>
                  </a:cxn>
                </a:cxnLst>
                <a:rect l="0" t="0" r="r" b="b"/>
                <a:pathLst>
                  <a:path w="120" h="91">
                    <a:moveTo>
                      <a:pt x="120" y="45"/>
                    </a:moveTo>
                    <a:cubicBezTo>
                      <a:pt x="91" y="0"/>
                      <a:pt x="34" y="27"/>
                      <a:pt x="0" y="48"/>
                    </a:cubicBezTo>
                    <a:cubicBezTo>
                      <a:pt x="26" y="91"/>
                      <a:pt x="88" y="62"/>
                      <a:pt x="120" y="4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0" name="Freeform 66"/>
              <p:cNvSpPr>
                <a:spLocks/>
              </p:cNvSpPr>
              <p:nvPr/>
            </p:nvSpPr>
            <p:spPr bwMode="auto">
              <a:xfrm>
                <a:off x="1733" y="1831"/>
                <a:ext cx="118" cy="145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86" y="9"/>
                  </a:cxn>
                  <a:cxn ang="0">
                    <a:pos x="0" y="96"/>
                  </a:cxn>
                </a:cxnLst>
                <a:rect l="0" t="0" r="r" b="b"/>
                <a:pathLst>
                  <a:path w="86" h="105">
                    <a:moveTo>
                      <a:pt x="0" y="96"/>
                    </a:moveTo>
                    <a:cubicBezTo>
                      <a:pt x="55" y="105"/>
                      <a:pt x="71" y="50"/>
                      <a:pt x="86" y="9"/>
                    </a:cubicBezTo>
                    <a:cubicBezTo>
                      <a:pt x="32" y="0"/>
                      <a:pt x="16" y="56"/>
                      <a:pt x="0" y="9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1" name="Freeform 67"/>
              <p:cNvSpPr>
                <a:spLocks/>
              </p:cNvSpPr>
              <p:nvPr/>
            </p:nvSpPr>
            <p:spPr bwMode="auto">
              <a:xfrm>
                <a:off x="2337" y="1840"/>
                <a:ext cx="160" cy="121"/>
              </a:xfrm>
              <a:custGeom>
                <a:avLst/>
                <a:gdLst/>
                <a:ahLst/>
                <a:cxnLst>
                  <a:cxn ang="0">
                    <a:pos x="116" y="36"/>
                  </a:cxn>
                  <a:cxn ang="0">
                    <a:pos x="0" y="60"/>
                  </a:cxn>
                  <a:cxn ang="0">
                    <a:pos x="116" y="36"/>
                  </a:cxn>
                </a:cxnLst>
                <a:rect l="0" t="0" r="r" b="b"/>
                <a:pathLst>
                  <a:path w="116" h="88">
                    <a:moveTo>
                      <a:pt x="116" y="36"/>
                    </a:moveTo>
                    <a:cubicBezTo>
                      <a:pt x="80" y="0"/>
                      <a:pt x="21" y="30"/>
                      <a:pt x="0" y="60"/>
                    </a:cubicBezTo>
                    <a:cubicBezTo>
                      <a:pt x="41" y="88"/>
                      <a:pt x="91" y="59"/>
                      <a:pt x="116" y="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2" name="Freeform 68"/>
              <p:cNvSpPr>
                <a:spLocks/>
              </p:cNvSpPr>
              <p:nvPr/>
            </p:nvSpPr>
            <p:spPr bwMode="auto">
              <a:xfrm>
                <a:off x="1830" y="1805"/>
                <a:ext cx="128" cy="145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93" y="13"/>
                  </a:cxn>
                  <a:cxn ang="0">
                    <a:pos x="0" y="91"/>
                  </a:cxn>
                </a:cxnLst>
                <a:rect l="0" t="0" r="r" b="b"/>
                <a:pathLst>
                  <a:path w="93" h="105">
                    <a:moveTo>
                      <a:pt x="0" y="91"/>
                    </a:moveTo>
                    <a:cubicBezTo>
                      <a:pt x="59" y="105"/>
                      <a:pt x="74" y="48"/>
                      <a:pt x="93" y="13"/>
                    </a:cubicBezTo>
                    <a:cubicBezTo>
                      <a:pt x="35" y="0"/>
                      <a:pt x="18" y="54"/>
                      <a:pt x="0" y="9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" name="Freeform 69"/>
              <p:cNvSpPr>
                <a:spLocks/>
              </p:cNvSpPr>
              <p:nvPr/>
            </p:nvSpPr>
            <p:spPr bwMode="auto">
              <a:xfrm>
                <a:off x="1934" y="1810"/>
                <a:ext cx="132" cy="109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60" y="0"/>
                  </a:cxn>
                  <a:cxn ang="0">
                    <a:pos x="0" y="75"/>
                  </a:cxn>
                  <a:cxn ang="0">
                    <a:pos x="96" y="0"/>
                  </a:cxn>
                </a:cxnLst>
                <a:rect l="0" t="0" r="r" b="b"/>
                <a:pathLst>
                  <a:path w="96" h="79">
                    <a:moveTo>
                      <a:pt x="96" y="0"/>
                    </a:moveTo>
                    <a:cubicBezTo>
                      <a:pt x="84" y="0"/>
                      <a:pt x="72" y="0"/>
                      <a:pt x="60" y="0"/>
                    </a:cubicBezTo>
                    <a:cubicBezTo>
                      <a:pt x="24" y="7"/>
                      <a:pt x="11" y="53"/>
                      <a:pt x="0" y="75"/>
                    </a:cubicBezTo>
                    <a:cubicBezTo>
                      <a:pt x="61" y="79"/>
                      <a:pt x="76" y="37"/>
                      <a:pt x="9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4" name="Freeform 70"/>
              <p:cNvSpPr>
                <a:spLocks/>
              </p:cNvSpPr>
              <p:nvPr/>
            </p:nvSpPr>
            <p:spPr bwMode="auto">
              <a:xfrm>
                <a:off x="2234" y="1833"/>
                <a:ext cx="160" cy="104"/>
              </a:xfrm>
              <a:custGeom>
                <a:avLst/>
                <a:gdLst/>
                <a:ahLst/>
                <a:cxnLst>
                  <a:cxn ang="0">
                    <a:pos x="116" y="11"/>
                  </a:cxn>
                  <a:cxn ang="0">
                    <a:pos x="57" y="2"/>
                  </a:cxn>
                  <a:cxn ang="0">
                    <a:pos x="0" y="50"/>
                  </a:cxn>
                  <a:cxn ang="0">
                    <a:pos x="116" y="11"/>
                  </a:cxn>
                </a:cxnLst>
                <a:rect l="0" t="0" r="r" b="b"/>
                <a:pathLst>
                  <a:path w="116" h="76">
                    <a:moveTo>
                      <a:pt x="116" y="11"/>
                    </a:moveTo>
                    <a:cubicBezTo>
                      <a:pt x="97" y="8"/>
                      <a:pt x="82" y="0"/>
                      <a:pt x="57" y="2"/>
                    </a:cubicBezTo>
                    <a:cubicBezTo>
                      <a:pt x="39" y="19"/>
                      <a:pt x="15" y="30"/>
                      <a:pt x="0" y="50"/>
                    </a:cubicBezTo>
                    <a:cubicBezTo>
                      <a:pt x="50" y="76"/>
                      <a:pt x="96" y="42"/>
                      <a:pt x="116" y="1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5" name="Freeform 71"/>
              <p:cNvSpPr>
                <a:spLocks/>
              </p:cNvSpPr>
              <p:nvPr/>
            </p:nvSpPr>
            <p:spPr bwMode="auto">
              <a:xfrm>
                <a:off x="2033" y="1810"/>
                <a:ext cx="147" cy="114"/>
              </a:xfrm>
              <a:custGeom>
                <a:avLst/>
                <a:gdLst/>
                <a:ahLst/>
                <a:cxnLst>
                  <a:cxn ang="0">
                    <a:pos x="107" y="0"/>
                  </a:cxn>
                  <a:cxn ang="0">
                    <a:pos x="56" y="0"/>
                  </a:cxn>
                  <a:cxn ang="0">
                    <a:pos x="0" y="63"/>
                  </a:cxn>
                  <a:cxn ang="0">
                    <a:pos x="107" y="3"/>
                  </a:cxn>
                  <a:cxn ang="0">
                    <a:pos x="107" y="0"/>
                  </a:cxn>
                </a:cxnLst>
                <a:rect l="0" t="0" r="r" b="b"/>
                <a:pathLst>
                  <a:path w="107" h="82">
                    <a:moveTo>
                      <a:pt x="107" y="0"/>
                    </a:moveTo>
                    <a:cubicBezTo>
                      <a:pt x="90" y="0"/>
                      <a:pt x="73" y="0"/>
                      <a:pt x="56" y="0"/>
                    </a:cubicBezTo>
                    <a:cubicBezTo>
                      <a:pt x="30" y="11"/>
                      <a:pt x="12" y="47"/>
                      <a:pt x="0" y="63"/>
                    </a:cubicBezTo>
                    <a:cubicBezTo>
                      <a:pt x="62" y="82"/>
                      <a:pt x="80" y="29"/>
                      <a:pt x="107" y="3"/>
                    </a:cubicBezTo>
                    <a:cubicBezTo>
                      <a:pt x="107" y="2"/>
                      <a:pt x="107" y="1"/>
                      <a:pt x="10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" name="Freeform 72"/>
              <p:cNvSpPr>
                <a:spLocks/>
              </p:cNvSpPr>
              <p:nvPr/>
            </p:nvSpPr>
            <p:spPr bwMode="auto">
              <a:xfrm>
                <a:off x="2135" y="1797"/>
                <a:ext cx="152" cy="120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111" y="16"/>
                  </a:cxn>
                  <a:cxn ang="0">
                    <a:pos x="0" y="76"/>
                  </a:cxn>
                </a:cxnLst>
                <a:rect l="0" t="0" r="r" b="b"/>
                <a:pathLst>
                  <a:path w="111" h="87">
                    <a:moveTo>
                      <a:pt x="0" y="76"/>
                    </a:moveTo>
                    <a:cubicBezTo>
                      <a:pt x="57" y="87"/>
                      <a:pt x="90" y="51"/>
                      <a:pt x="111" y="16"/>
                    </a:cubicBezTo>
                    <a:cubicBezTo>
                      <a:pt x="47" y="0"/>
                      <a:pt x="22" y="41"/>
                      <a:pt x="0" y="7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7" name="Freeform 73"/>
              <p:cNvSpPr>
                <a:spLocks noEditPoints="1"/>
              </p:cNvSpPr>
              <p:nvPr/>
            </p:nvSpPr>
            <p:spPr bwMode="auto">
              <a:xfrm>
                <a:off x="1744" y="3730"/>
                <a:ext cx="626" cy="448"/>
              </a:xfrm>
              <a:custGeom>
                <a:avLst/>
                <a:gdLst/>
                <a:ahLst/>
                <a:cxnLst>
                  <a:cxn ang="0">
                    <a:pos x="111" y="95"/>
                  </a:cxn>
                  <a:cxn ang="0">
                    <a:pos x="78" y="137"/>
                  </a:cxn>
                  <a:cxn ang="0">
                    <a:pos x="246" y="137"/>
                  </a:cxn>
                  <a:cxn ang="0">
                    <a:pos x="353" y="83"/>
                  </a:cxn>
                  <a:cxn ang="0">
                    <a:pos x="455" y="80"/>
                  </a:cxn>
                  <a:cxn ang="0">
                    <a:pos x="383" y="26"/>
                  </a:cxn>
                  <a:cxn ang="0">
                    <a:pos x="192" y="95"/>
                  </a:cxn>
                  <a:cxn ang="0">
                    <a:pos x="231" y="80"/>
                  </a:cxn>
                  <a:cxn ang="0">
                    <a:pos x="10" y="161"/>
                  </a:cxn>
                  <a:cxn ang="0">
                    <a:pos x="222" y="250"/>
                  </a:cxn>
                  <a:cxn ang="0">
                    <a:pos x="66" y="149"/>
                  </a:cxn>
                  <a:cxn ang="0">
                    <a:pos x="111" y="95"/>
                  </a:cxn>
                  <a:cxn ang="0">
                    <a:pos x="123" y="92"/>
                  </a:cxn>
                  <a:cxn ang="0">
                    <a:pos x="183" y="98"/>
                  </a:cxn>
                  <a:cxn ang="0">
                    <a:pos x="123" y="92"/>
                  </a:cxn>
                </a:cxnLst>
                <a:rect l="0" t="0" r="r" b="b"/>
                <a:pathLst>
                  <a:path w="455" h="325">
                    <a:moveTo>
                      <a:pt x="111" y="95"/>
                    </a:moveTo>
                    <a:cubicBezTo>
                      <a:pt x="107" y="103"/>
                      <a:pt x="81" y="117"/>
                      <a:pt x="78" y="137"/>
                    </a:cubicBezTo>
                    <a:cubicBezTo>
                      <a:pt x="128" y="154"/>
                      <a:pt x="195" y="158"/>
                      <a:pt x="246" y="137"/>
                    </a:cubicBezTo>
                    <a:cubicBezTo>
                      <a:pt x="285" y="120"/>
                      <a:pt x="315" y="87"/>
                      <a:pt x="353" y="83"/>
                    </a:cubicBezTo>
                    <a:cubicBezTo>
                      <a:pt x="387" y="79"/>
                      <a:pt x="417" y="93"/>
                      <a:pt x="455" y="80"/>
                    </a:cubicBezTo>
                    <a:cubicBezTo>
                      <a:pt x="446" y="56"/>
                      <a:pt x="415" y="30"/>
                      <a:pt x="383" y="26"/>
                    </a:cubicBezTo>
                    <a:cubicBezTo>
                      <a:pt x="306" y="18"/>
                      <a:pt x="265" y="95"/>
                      <a:pt x="192" y="95"/>
                    </a:cubicBezTo>
                    <a:cubicBezTo>
                      <a:pt x="205" y="90"/>
                      <a:pt x="218" y="85"/>
                      <a:pt x="231" y="80"/>
                    </a:cubicBezTo>
                    <a:cubicBezTo>
                      <a:pt x="151" y="0"/>
                      <a:pt x="18" y="60"/>
                      <a:pt x="10" y="161"/>
                    </a:cubicBezTo>
                    <a:cubicBezTo>
                      <a:pt x="0" y="275"/>
                      <a:pt x="140" y="325"/>
                      <a:pt x="222" y="250"/>
                    </a:cubicBezTo>
                    <a:cubicBezTo>
                      <a:pt x="163" y="219"/>
                      <a:pt x="46" y="249"/>
                      <a:pt x="66" y="149"/>
                    </a:cubicBezTo>
                    <a:cubicBezTo>
                      <a:pt x="71" y="125"/>
                      <a:pt x="91" y="110"/>
                      <a:pt x="111" y="95"/>
                    </a:cubicBezTo>
                    <a:close/>
                    <a:moveTo>
                      <a:pt x="123" y="92"/>
                    </a:moveTo>
                    <a:cubicBezTo>
                      <a:pt x="141" y="86"/>
                      <a:pt x="169" y="90"/>
                      <a:pt x="183" y="98"/>
                    </a:cubicBezTo>
                    <a:cubicBezTo>
                      <a:pt x="161" y="98"/>
                      <a:pt x="139" y="98"/>
                      <a:pt x="123" y="9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313" y="0"/>
            <a:ext cx="9056687" cy="819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992188"/>
            <a:ext cx="8750300" cy="538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4438" y="6413500"/>
            <a:ext cx="981075" cy="300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70138" y="6413500"/>
            <a:ext cx="5340350" cy="300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413500"/>
            <a:ext cx="1185862" cy="300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1071546"/>
            <a:ext cx="7772400" cy="1470025"/>
          </a:xfrm>
        </p:spPr>
        <p:txBody>
          <a:bodyPr anchor="ctr" anchorCtr="0"/>
          <a:lstStyle/>
          <a:p>
            <a:r>
              <a:rPr lang="zh-CN" altLang="en-US" sz="36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36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章  查找</a:t>
            </a:r>
            <a:endParaRPr lang="en-GB" altLang="zh-CN" sz="3600" dirty="0">
              <a:solidFill>
                <a:srgbClr val="FFFF00"/>
              </a:solidFill>
              <a:ea typeface="宋体" charset="-122"/>
            </a:endParaRPr>
          </a:p>
        </p:txBody>
      </p:sp>
      <p:grpSp>
        <p:nvGrpSpPr>
          <p:cNvPr id="15444" name="Group 84"/>
          <p:cNvGrpSpPr>
            <a:grpSpLocks/>
          </p:cNvGrpSpPr>
          <p:nvPr/>
        </p:nvGrpSpPr>
        <p:grpSpPr bwMode="auto">
          <a:xfrm>
            <a:off x="0" y="2714620"/>
            <a:ext cx="5400000" cy="71437"/>
            <a:chOff x="0" y="1943"/>
            <a:chExt cx="2818" cy="78"/>
          </a:xfrm>
        </p:grpSpPr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0" y="1943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2" name="Rectangle 82"/>
            <p:cNvSpPr>
              <a:spLocks noChangeArrowheads="1"/>
            </p:cNvSpPr>
            <p:nvPr/>
          </p:nvSpPr>
          <p:spPr bwMode="auto">
            <a:xfrm>
              <a:off x="0" y="1985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tx1">
                    <a:alpha val="28999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4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7.1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查找概述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1" y="1000108"/>
            <a:ext cx="8152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 平均查找长度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查找算法的性能评价：</a:t>
            </a:r>
            <a:endParaRPr lang="en-US" altLang="zh-CN" sz="20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查找过程中的主要操作是关键字的比较，用关键字的平均比较次数来衡量一个</a:t>
            </a:r>
            <a:r>
              <a:rPr lang="zh-CN" altLang="zh-CN" sz="2000" dirty="0" smtClean="0">
                <a:latin typeface="幼圆" pitchFamily="49" charset="-122"/>
                <a:ea typeface="幼圆" pitchFamily="49" charset="-122"/>
              </a:rPr>
              <a:t>查找算法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zh-CN" sz="2000" dirty="0" smtClean="0">
                <a:latin typeface="幼圆" pitchFamily="49" charset="-122"/>
                <a:ea typeface="幼圆" pitchFamily="49" charset="-122"/>
              </a:rPr>
              <a:t>效率高低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。平均比较次数又称平均查找长度。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 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9682" y="2718367"/>
            <a:ext cx="8107445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平均查找长度</a:t>
            </a:r>
            <a:r>
              <a:rPr lang="en-US" altLang="zh-CN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ASL</a:t>
            </a: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Average Search Length</a:t>
            </a: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）</a:t>
            </a:r>
            <a:r>
              <a:rPr lang="en-US" altLang="zh-CN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—</a:t>
            </a: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关键字平均比较次数：</a:t>
            </a:r>
            <a:endParaRPr lang="zh-CN" altLang="en-US" sz="2000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23480" y="4787421"/>
            <a:ext cx="70723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16000" indent="-342900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n</a:t>
            </a:r>
            <a:r>
              <a:rPr lang="zh-CN" altLang="en-US" sz="2000" dirty="0">
                <a:latin typeface="+mn-ea"/>
              </a:rPr>
              <a:t>：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记录的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个数。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  <a:p>
            <a:pPr marL="216000" indent="-342900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：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查找第</a:t>
            </a:r>
            <a:r>
              <a:rPr lang="en-US" altLang="zh-CN" sz="2000" dirty="0" err="1">
                <a:latin typeface="幼圆" pitchFamily="49" charset="-122"/>
                <a:ea typeface="幼圆" pitchFamily="49" charset="-122"/>
              </a:rPr>
              <a:t>i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个记录的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概率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通常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</a:t>
            </a:r>
            <a:r>
              <a:rPr lang="en-US" altLang="zh-CN" sz="2000" b="1" baseline="-18000" dirty="0" smtClean="0">
                <a:solidFill>
                  <a:srgbClr val="FF0000"/>
                </a:solidFill>
              </a:rPr>
              <a:t>1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=P</a:t>
            </a:r>
            <a:r>
              <a:rPr lang="en-US" altLang="zh-CN" sz="2000" b="1" baseline="-18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=…=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</a:t>
            </a:r>
            <a:r>
              <a:rPr lang="en-US" altLang="zh-CN" sz="2000" b="1" baseline="-180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=1/n</a:t>
            </a:r>
            <a:r>
              <a:rPr lang="en-US" altLang="zh-CN" sz="2000" b="1" dirty="0" smtClean="0"/>
              <a:t>)</a:t>
            </a:r>
            <a:endParaRPr lang="en-US" altLang="zh-CN" sz="2000" dirty="0">
              <a:latin typeface="幼圆" pitchFamily="49" charset="-122"/>
              <a:ea typeface="幼圆" pitchFamily="49" charset="-122"/>
            </a:endParaRPr>
          </a:p>
          <a:p>
            <a:pPr marL="216000" indent="-342900">
              <a:lnSpc>
                <a:spcPct val="150000"/>
              </a:lnSpc>
            </a:pPr>
            <a:r>
              <a:rPr lang="en-US" altLang="zh-CN" sz="2000" dirty="0" err="1">
                <a:latin typeface="+mn-ea"/>
              </a:rPr>
              <a:t>c</a:t>
            </a:r>
            <a:r>
              <a:rPr lang="en-US" altLang="zh-CN" sz="2000" baseline="-25000" dirty="0" err="1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：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找到第</a:t>
            </a:r>
            <a:r>
              <a:rPr lang="en-US" altLang="zh-CN" sz="2000" dirty="0" err="1">
                <a:latin typeface="幼圆" pitchFamily="49" charset="-122"/>
                <a:ea typeface="幼圆" pitchFamily="49" charset="-122"/>
              </a:rPr>
              <a:t>i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个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记录所需的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比较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次数。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340638"/>
              </p:ext>
            </p:extLst>
          </p:nvPr>
        </p:nvGraphicFramePr>
        <p:xfrm>
          <a:off x="2103438" y="3338513"/>
          <a:ext cx="354647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公式" r:id="rId5" imgW="952200" imgH="444240" progId="Equation.3">
                  <p:embed/>
                </p:oleObj>
              </mc:Choice>
              <mc:Fallback>
                <p:oleObj name="公式" r:id="rId5" imgW="95220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3338513"/>
                        <a:ext cx="3546475" cy="1323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4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0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794686226"/>
              </p:ext>
            </p:extLst>
          </p:nvPr>
        </p:nvGraphicFramePr>
        <p:xfrm>
          <a:off x="827584" y="2492896"/>
          <a:ext cx="7165857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3" name="Equation" r:id="rId5" imgW="1866600" imgH="812520" progId="Equation.3">
                  <p:embed/>
                </p:oleObj>
              </mc:Choice>
              <mc:Fallback>
                <p:oleObj name="Equation" r:id="rId5" imgW="18666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492896"/>
                        <a:ext cx="7165857" cy="2016224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99592" y="1639111"/>
            <a:ext cx="6768752" cy="55399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000" eaLnBrk="1" hangingPunct="1">
              <a:lnSpc>
                <a:spcPct val="150000"/>
              </a:lnSpc>
            </a:pP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ASL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与装填因子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  <a:sym typeface="Symbol" pitchFamily="18" charset="2"/>
              </a:rPr>
              <a:t>有关！既不是严格的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sym typeface="Symbol" pitchFamily="18" charset="2"/>
              </a:rPr>
              <a:t>O(1)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  <a:sym typeface="Symbol" pitchFamily="18" charset="2"/>
              </a:rPr>
              <a:t>，也不是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sym typeface="Symbol" pitchFamily="18" charset="2"/>
              </a:rPr>
              <a:t>O(n)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331640" y="4725144"/>
            <a:ext cx="5472608" cy="160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Clr>
                <a:schemeClr val="accent2"/>
              </a:buClr>
            </a:pP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几点结论：</a:t>
            </a:r>
          </a:p>
          <a:p>
            <a:pPr>
              <a:lnSpc>
                <a:spcPts val="3000"/>
              </a:lnSpc>
              <a:spcBef>
                <a:spcPts val="0"/>
              </a:spcBef>
              <a:buClr>
                <a:schemeClr val="accent2"/>
              </a:buClr>
            </a:pP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/>
                <a:ea typeface="幼圆" pitchFamily="49" charset="-122"/>
                <a:cs typeface="Times New Roman"/>
              </a:rPr>
              <a:t>♣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/>
                <a:ea typeface="幼圆" pitchFamily="49" charset="-122"/>
                <a:cs typeface="Times New Roman"/>
              </a:rPr>
              <a:t>  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散列技术的平均性能较好，优于传统技术</a:t>
            </a:r>
            <a:endParaRPr lang="zh-CN" altLang="en-US" sz="20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>
                <a:schemeClr val="accent2"/>
              </a:buClr>
            </a:pP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/>
                <a:ea typeface="幼圆" pitchFamily="49" charset="-122"/>
                <a:cs typeface="Times New Roman"/>
              </a:rPr>
              <a:t>♣  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链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地址法优于开地址法</a:t>
            </a:r>
          </a:p>
          <a:p>
            <a:pPr>
              <a:lnSpc>
                <a:spcPts val="3000"/>
              </a:lnSpc>
              <a:spcBef>
                <a:spcPts val="0"/>
              </a:spcBef>
              <a:buClr>
                <a:schemeClr val="accent2"/>
              </a:buClr>
            </a:pP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/>
                <a:ea typeface="幼圆" pitchFamily="49" charset="-122"/>
                <a:cs typeface="Times New Roman"/>
              </a:rPr>
              <a:t>♣  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除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留余数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法是最常用的散列函数</a:t>
            </a:r>
            <a:endParaRPr lang="en-US" altLang="zh-CN" sz="20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58" y="785794"/>
            <a:ext cx="659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7.4.5  </a:t>
            </a:r>
            <a:r>
              <a:rPr lang="zh-CN" altLang="en-US" sz="28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算法分析</a:t>
            </a:r>
            <a:r>
              <a:rPr lang="en-US" altLang="zh-CN" sz="28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8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查找效率</a:t>
            </a:r>
            <a:endParaRPr lang="zh-CN" altLang="en-US" sz="2800" b="1" dirty="0">
              <a:solidFill>
                <a:srgbClr val="00B05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7176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571480"/>
            <a:ext cx="7772400" cy="1080000"/>
          </a:xfrm>
        </p:spPr>
        <p:txBody>
          <a:bodyPr anchor="ctr" anchorCtr="0"/>
          <a:lstStyle/>
          <a:p>
            <a:pPr marL="342900" indent="-342900">
              <a:spcBef>
                <a:spcPct val="50000"/>
              </a:spcBef>
              <a:defRPr/>
            </a:pPr>
            <a:r>
              <a:rPr lang="zh-CN" altLang="en-US" sz="36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本章作业</a:t>
            </a:r>
            <a:endParaRPr lang="zh-CN" altLang="en-US" sz="36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2060848"/>
            <a:ext cx="7272808" cy="3744416"/>
          </a:xfrm>
        </p:spPr>
        <p:txBody>
          <a:bodyPr/>
          <a:lstStyle/>
          <a:p>
            <a:pPr marL="342900" indent="-342900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一、选择题</a:t>
            </a:r>
            <a:endParaRPr lang="en-US" altLang="zh-CN" sz="2800" dirty="0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  （</a:t>
            </a:r>
            <a:r>
              <a:rPr lang="en-US" altLang="zh-CN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）</a:t>
            </a:r>
            <a:r>
              <a:rPr lang="en-US" altLang="zh-CN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—</a:t>
            </a:r>
            <a:r>
              <a:rPr lang="zh-CN" altLang="en-US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7),  (12)—</a:t>
            </a:r>
            <a:r>
              <a:rPr lang="zh-CN" altLang="en-US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）</a:t>
            </a:r>
            <a:endParaRPr lang="en-US" altLang="zh-CN" dirty="0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二、应用题</a:t>
            </a:r>
            <a:endParaRPr lang="en-US" altLang="zh-CN" sz="2800" dirty="0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  （</a:t>
            </a:r>
            <a:r>
              <a:rPr lang="en-US" altLang="zh-CN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），（</a:t>
            </a:r>
            <a:r>
              <a:rPr lang="en-US" altLang="zh-CN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），（</a:t>
            </a:r>
            <a:r>
              <a:rPr lang="en-US" altLang="zh-CN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），（</a:t>
            </a:r>
            <a:r>
              <a:rPr lang="en-US" altLang="zh-CN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），（</a:t>
            </a:r>
            <a:r>
              <a:rPr lang="en-US" altLang="zh-CN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），（</a:t>
            </a:r>
            <a:r>
              <a:rPr lang="en-US" altLang="zh-CN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）</a:t>
            </a:r>
            <a:endParaRPr lang="en-US" altLang="zh-CN" dirty="0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三、算法设计题</a:t>
            </a:r>
            <a:endParaRPr lang="en-US" altLang="zh-CN" sz="2800" dirty="0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  （</a:t>
            </a:r>
            <a:r>
              <a:rPr lang="en-US" altLang="zh-CN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）</a:t>
            </a:r>
            <a:r>
              <a:rPr lang="en-US" altLang="zh-CN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—</a:t>
            </a:r>
            <a:r>
              <a:rPr lang="zh-CN" altLang="en-US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），（</a:t>
            </a:r>
            <a:r>
              <a:rPr lang="en-US" altLang="zh-CN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）</a:t>
            </a:r>
            <a:endParaRPr lang="en-US" altLang="zh-CN" dirty="0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0" y="1714488"/>
            <a:ext cx="5400000" cy="71437"/>
            <a:chOff x="0" y="1943"/>
            <a:chExt cx="2818" cy="78"/>
          </a:xfrm>
        </p:grpSpPr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0" y="1943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2" name="Rectangle 82"/>
            <p:cNvSpPr>
              <a:spLocks noChangeArrowheads="1"/>
            </p:cNvSpPr>
            <p:nvPr/>
          </p:nvSpPr>
          <p:spPr bwMode="auto">
            <a:xfrm>
              <a:off x="0" y="1985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tx1">
                    <a:alpha val="28999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8145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习题解答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78501" y="836712"/>
            <a:ext cx="8397955" cy="169277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一、选择题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）</a:t>
            </a:r>
            <a:r>
              <a:rPr lang="zh-CN" altLang="zh-CN" sz="2000" dirty="0" smtClean="0"/>
              <a:t>折半</a:t>
            </a:r>
            <a:r>
              <a:rPr lang="zh-CN" altLang="zh-CN" sz="2000" dirty="0"/>
              <a:t>查找有序</a:t>
            </a:r>
            <a:r>
              <a:rPr lang="zh-CN" altLang="zh-CN" sz="2000" dirty="0" smtClean="0"/>
              <a:t>表</a:t>
            </a:r>
            <a:r>
              <a:rPr lang="en-US" altLang="zh-CN" sz="2000" dirty="0" smtClean="0"/>
              <a:t>(4</a:t>
            </a:r>
            <a:r>
              <a:rPr lang="zh-CN" altLang="zh-CN" sz="2000" dirty="0"/>
              <a:t>，</a:t>
            </a:r>
            <a:r>
              <a:rPr lang="en-US" altLang="zh-CN" sz="2000" dirty="0"/>
              <a:t>6</a:t>
            </a:r>
            <a:r>
              <a:rPr lang="zh-CN" altLang="zh-CN" sz="2000" dirty="0"/>
              <a:t>，</a:t>
            </a:r>
            <a:r>
              <a:rPr lang="en-US" altLang="zh-CN" sz="2000" dirty="0"/>
              <a:t>10</a:t>
            </a:r>
            <a:r>
              <a:rPr lang="zh-CN" altLang="zh-CN" sz="2000" dirty="0"/>
              <a:t>，</a:t>
            </a:r>
            <a:r>
              <a:rPr lang="en-US" altLang="zh-CN" sz="2000" dirty="0"/>
              <a:t>12</a:t>
            </a:r>
            <a:r>
              <a:rPr lang="zh-CN" altLang="zh-CN" sz="2000" dirty="0"/>
              <a:t>，</a:t>
            </a:r>
            <a:r>
              <a:rPr lang="en-US" altLang="zh-CN" sz="2000" dirty="0"/>
              <a:t>20</a:t>
            </a:r>
            <a:r>
              <a:rPr lang="zh-CN" altLang="zh-CN" sz="2000" dirty="0"/>
              <a:t>，</a:t>
            </a:r>
            <a:r>
              <a:rPr lang="en-US" altLang="zh-CN" sz="2000" dirty="0"/>
              <a:t>30</a:t>
            </a:r>
            <a:r>
              <a:rPr lang="zh-CN" altLang="zh-CN" sz="2000" dirty="0"/>
              <a:t>，</a:t>
            </a:r>
            <a:r>
              <a:rPr lang="en-US" altLang="zh-CN" sz="2000" dirty="0"/>
              <a:t>50</a:t>
            </a:r>
            <a:r>
              <a:rPr lang="zh-CN" altLang="zh-CN" sz="2000" dirty="0"/>
              <a:t>，</a:t>
            </a:r>
            <a:r>
              <a:rPr lang="en-US" altLang="zh-CN" sz="2000" dirty="0"/>
              <a:t>70</a:t>
            </a:r>
            <a:r>
              <a:rPr lang="zh-CN" altLang="zh-CN" sz="2000" dirty="0"/>
              <a:t>，</a:t>
            </a:r>
            <a:r>
              <a:rPr lang="en-US" altLang="zh-CN" sz="2000" dirty="0"/>
              <a:t>88</a:t>
            </a:r>
            <a:r>
              <a:rPr lang="zh-CN" altLang="zh-CN" sz="2000" dirty="0"/>
              <a:t>，</a:t>
            </a:r>
            <a:r>
              <a:rPr lang="en-US" altLang="zh-CN" sz="2000" dirty="0" smtClean="0"/>
              <a:t>100)</a:t>
            </a:r>
            <a:r>
              <a:rPr lang="zh-CN" altLang="zh-CN" sz="2000" dirty="0" smtClean="0"/>
              <a:t>。</a:t>
            </a:r>
            <a:r>
              <a:rPr lang="zh-CN" altLang="zh-CN" sz="2000" dirty="0"/>
              <a:t>若查找表中元素</a:t>
            </a:r>
            <a:r>
              <a:rPr lang="en-US" altLang="zh-CN" sz="2000" dirty="0">
                <a:solidFill>
                  <a:srgbClr val="FF0000"/>
                </a:solidFill>
              </a:rPr>
              <a:t>58</a:t>
            </a:r>
            <a:r>
              <a:rPr lang="zh-CN" altLang="zh-CN" sz="2000" dirty="0"/>
              <a:t>，则它将依次与表</a:t>
            </a:r>
            <a:r>
              <a:rPr lang="zh-CN" altLang="zh-CN" sz="2000" dirty="0" smtClean="0"/>
              <a:t>中</a:t>
            </a:r>
            <a:r>
              <a:rPr lang="en-US" altLang="zh-CN" sz="2000" dirty="0" smtClean="0"/>
              <a:t>(     )</a:t>
            </a:r>
            <a:r>
              <a:rPr lang="zh-CN" altLang="zh-CN" sz="2000" dirty="0" smtClean="0"/>
              <a:t>比较</a:t>
            </a:r>
            <a:r>
              <a:rPr lang="zh-CN" altLang="zh-CN" sz="2000" dirty="0"/>
              <a:t>大小，查找结果是失败。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A</a:t>
            </a:r>
            <a:r>
              <a:rPr lang="zh-CN" altLang="zh-CN" sz="2000" dirty="0">
                <a:solidFill>
                  <a:srgbClr val="FF0000"/>
                </a:solidFill>
              </a:rPr>
              <a:t>．</a:t>
            </a:r>
            <a:r>
              <a:rPr lang="en-US" altLang="zh-CN" sz="2000" dirty="0">
                <a:solidFill>
                  <a:srgbClr val="FF0000"/>
                </a:solidFill>
              </a:rPr>
              <a:t>20</a:t>
            </a:r>
            <a:r>
              <a:rPr lang="zh-CN" altLang="zh-CN" sz="2000" dirty="0">
                <a:solidFill>
                  <a:srgbClr val="FF0000"/>
                </a:solidFill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70</a:t>
            </a:r>
            <a:r>
              <a:rPr lang="zh-CN" altLang="zh-CN" sz="2000" dirty="0">
                <a:solidFill>
                  <a:srgbClr val="FF0000"/>
                </a:solidFill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30</a:t>
            </a:r>
            <a:r>
              <a:rPr lang="zh-CN" altLang="zh-CN" sz="2000" dirty="0">
                <a:solidFill>
                  <a:srgbClr val="FF0000"/>
                </a:solidFill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50       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</a:t>
            </a:r>
            <a:r>
              <a:rPr lang="en-US" altLang="zh-CN" sz="2000" dirty="0" smtClean="0"/>
              <a:t>B</a:t>
            </a:r>
            <a:r>
              <a:rPr lang="zh-CN" altLang="zh-CN" sz="2000" dirty="0"/>
              <a:t>．</a:t>
            </a:r>
            <a:r>
              <a:rPr lang="en-US" altLang="zh-CN" sz="2000" dirty="0"/>
              <a:t>30</a:t>
            </a:r>
            <a:r>
              <a:rPr lang="zh-CN" altLang="zh-CN" sz="2000" dirty="0"/>
              <a:t>，</a:t>
            </a:r>
            <a:r>
              <a:rPr lang="en-US" altLang="zh-CN" sz="2000" dirty="0"/>
              <a:t>88</a:t>
            </a:r>
            <a:r>
              <a:rPr lang="zh-CN" altLang="zh-CN" sz="2000" dirty="0"/>
              <a:t>，</a:t>
            </a:r>
            <a:r>
              <a:rPr lang="en-US" altLang="zh-CN" sz="2000" dirty="0"/>
              <a:t>70</a:t>
            </a:r>
            <a:r>
              <a:rPr lang="zh-CN" altLang="zh-CN" sz="2000" dirty="0"/>
              <a:t>，</a:t>
            </a:r>
            <a:r>
              <a:rPr lang="en-US" altLang="zh-CN" sz="2000" dirty="0"/>
              <a:t>50 </a:t>
            </a:r>
            <a:endParaRPr lang="zh-CN" altLang="zh-CN" sz="2000" dirty="0"/>
          </a:p>
          <a:p>
            <a:r>
              <a:rPr lang="en-US" altLang="zh-CN" sz="2000" dirty="0" smtClean="0"/>
              <a:t>   C</a:t>
            </a:r>
            <a:r>
              <a:rPr lang="zh-CN" altLang="zh-CN" sz="2000" dirty="0"/>
              <a:t>．</a:t>
            </a:r>
            <a:r>
              <a:rPr lang="en-US" altLang="zh-CN" sz="2000" dirty="0"/>
              <a:t>20</a:t>
            </a:r>
            <a:r>
              <a:rPr lang="zh-CN" altLang="zh-CN" sz="2000" dirty="0"/>
              <a:t>，</a:t>
            </a:r>
            <a:r>
              <a:rPr lang="en-US" altLang="zh-CN" sz="2000" dirty="0"/>
              <a:t>50                           </a:t>
            </a:r>
            <a:r>
              <a:rPr lang="en-US" altLang="zh-CN" sz="2000" dirty="0" smtClean="0"/>
              <a:t>          </a:t>
            </a:r>
            <a:r>
              <a:rPr lang="en-US" altLang="zh-CN" sz="2000" dirty="0"/>
              <a:t>D</a:t>
            </a:r>
            <a:r>
              <a:rPr lang="zh-CN" altLang="zh-CN" sz="2000" dirty="0"/>
              <a:t>．</a:t>
            </a:r>
            <a:r>
              <a:rPr lang="en-US" altLang="zh-CN" sz="2000" dirty="0"/>
              <a:t>30</a:t>
            </a:r>
            <a:r>
              <a:rPr lang="zh-CN" altLang="zh-CN" sz="2000" dirty="0"/>
              <a:t>，</a:t>
            </a:r>
            <a:r>
              <a:rPr lang="en-US" altLang="zh-CN" sz="2000" dirty="0"/>
              <a:t>88</a:t>
            </a:r>
            <a:r>
              <a:rPr lang="zh-CN" altLang="zh-CN" sz="2000" dirty="0"/>
              <a:t>，</a:t>
            </a:r>
            <a:r>
              <a:rPr lang="en-US" altLang="zh-CN" sz="2000" dirty="0"/>
              <a:t>50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41375"/>
              </p:ext>
            </p:extLst>
          </p:nvPr>
        </p:nvGraphicFramePr>
        <p:xfrm>
          <a:off x="1343126" y="2636912"/>
          <a:ext cx="6096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68454" y="3432153"/>
            <a:ext cx="669776" cy="344943"/>
            <a:chOff x="1318356" y="2257117"/>
            <a:chExt cx="669776" cy="344943"/>
          </a:xfrm>
        </p:grpSpPr>
        <p:cxnSp>
          <p:nvCxnSpPr>
            <p:cNvPr id="28" name="直接箭头连接符 27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318356" y="2325061"/>
              <a:ext cx="60914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low=1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131702" y="3500096"/>
            <a:ext cx="927163" cy="288002"/>
            <a:chOff x="1986544" y="2257115"/>
            <a:chExt cx="927163" cy="288002"/>
          </a:xfrm>
        </p:grpSpPr>
        <p:cxnSp>
          <p:nvCxnSpPr>
            <p:cNvPr id="31" name="直接箭头连接符 30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86557" y="2257115"/>
              <a:ext cx="8271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high=10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419872" y="3504161"/>
            <a:ext cx="729407" cy="348991"/>
            <a:chOff x="1258725" y="2257117"/>
            <a:chExt cx="729407" cy="348991"/>
          </a:xfrm>
        </p:grpSpPr>
        <p:cxnSp>
          <p:nvCxnSpPr>
            <p:cNvPr id="34" name="直接箭头连接符 33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258725" y="2329109"/>
              <a:ext cx="63478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mid=5</a:t>
              </a:r>
              <a:endParaRPr lang="zh-CN" altLang="en-US" dirty="0"/>
            </a:p>
          </p:txBody>
        </p:sp>
      </p:grp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450094"/>
              </p:ext>
            </p:extLst>
          </p:nvPr>
        </p:nvGraphicFramePr>
        <p:xfrm>
          <a:off x="1279775" y="3933056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7113915" y="4725144"/>
            <a:ext cx="927163" cy="288002"/>
            <a:chOff x="1986544" y="2257115"/>
            <a:chExt cx="927163" cy="288002"/>
          </a:xfrm>
        </p:grpSpPr>
        <p:cxnSp>
          <p:nvCxnSpPr>
            <p:cNvPr id="38" name="直接箭头连接符 37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086557" y="2257115"/>
              <a:ext cx="8271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high=10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902224" y="4725145"/>
            <a:ext cx="669776" cy="344943"/>
            <a:chOff x="1318356" y="2257117"/>
            <a:chExt cx="669776" cy="344943"/>
          </a:xfrm>
        </p:grpSpPr>
        <p:cxnSp>
          <p:nvCxnSpPr>
            <p:cNvPr id="41" name="直接箭头连接符 40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18356" y="2325061"/>
              <a:ext cx="60914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low=6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148064" y="4733600"/>
            <a:ext cx="729407" cy="348991"/>
            <a:chOff x="1258725" y="2257117"/>
            <a:chExt cx="729407" cy="348991"/>
          </a:xfrm>
        </p:grpSpPr>
        <p:cxnSp>
          <p:nvCxnSpPr>
            <p:cNvPr id="44" name="直接箭头连接符 43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258725" y="2329109"/>
              <a:ext cx="63478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mid=8</a:t>
              </a:r>
              <a:endParaRPr lang="zh-CN" altLang="en-US" dirty="0"/>
            </a:p>
          </p:txBody>
        </p:sp>
      </p:grp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450094"/>
              </p:ext>
            </p:extLst>
          </p:nvPr>
        </p:nvGraphicFramePr>
        <p:xfrm>
          <a:off x="1169324" y="52292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0" name="组合 49"/>
          <p:cNvGrpSpPr/>
          <p:nvPr/>
        </p:nvGrpSpPr>
        <p:grpSpPr>
          <a:xfrm>
            <a:off x="4367567" y="6009565"/>
            <a:ext cx="482194" cy="292827"/>
            <a:chOff x="1842314" y="2257117"/>
            <a:chExt cx="482194" cy="292827"/>
          </a:xfrm>
        </p:grpSpPr>
        <p:cxnSp>
          <p:nvCxnSpPr>
            <p:cNvPr id="51" name="直接箭头连接符 50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842314" y="2272945"/>
              <a:ext cx="5129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cxnSp>
          <p:nvCxnSpPr>
            <p:cNvPr id="58" name="直接箭头连接符 57"/>
            <p:cNvCxnSpPr/>
            <p:nvPr/>
          </p:nvCxnSpPr>
          <p:spPr>
            <a:xfrm rot="16200000" flipV="1">
              <a:off x="1916934" y="2405149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132148" y="2272945"/>
              <a:ext cx="19236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148064" y="6014392"/>
            <a:ext cx="193084" cy="288720"/>
            <a:chOff x="1986544" y="2245394"/>
            <a:chExt cx="193084" cy="288720"/>
          </a:xfrm>
        </p:grpSpPr>
        <p:cxnSp>
          <p:nvCxnSpPr>
            <p:cNvPr id="54" name="直接箭头连接符 53"/>
            <p:cNvCxnSpPr/>
            <p:nvPr/>
          </p:nvCxnSpPr>
          <p:spPr>
            <a:xfrm rot="16200000" flipV="1">
              <a:off x="1843338" y="2388600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051388" y="2257115"/>
              <a:ext cx="12824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7261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习题解答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15527"/>
              </p:ext>
            </p:extLst>
          </p:nvPr>
        </p:nvGraphicFramePr>
        <p:xfrm>
          <a:off x="1169324" y="764704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3" name="组合 62"/>
          <p:cNvGrpSpPr/>
          <p:nvPr/>
        </p:nvGrpSpPr>
        <p:grpSpPr>
          <a:xfrm>
            <a:off x="4367567" y="1538172"/>
            <a:ext cx="482194" cy="299724"/>
            <a:chOff x="1842314" y="2250220"/>
            <a:chExt cx="482194" cy="299724"/>
          </a:xfrm>
        </p:grpSpPr>
        <p:cxnSp>
          <p:nvCxnSpPr>
            <p:cNvPr id="64" name="直接箭头连接符 63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842314" y="2272945"/>
              <a:ext cx="5129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cxnSp>
          <p:nvCxnSpPr>
            <p:cNvPr id="66" name="直接箭头连接符 65"/>
            <p:cNvCxnSpPr/>
            <p:nvPr/>
          </p:nvCxnSpPr>
          <p:spPr>
            <a:xfrm rot="16200000" flipV="1">
              <a:off x="1916934" y="2393426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132148" y="2272945"/>
              <a:ext cx="19236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148064" y="1549896"/>
            <a:ext cx="193084" cy="288720"/>
            <a:chOff x="1986544" y="2245394"/>
            <a:chExt cx="193084" cy="288720"/>
          </a:xfrm>
        </p:grpSpPr>
        <p:cxnSp>
          <p:nvCxnSpPr>
            <p:cNvPr id="69" name="直接箭头连接符 68"/>
            <p:cNvCxnSpPr/>
            <p:nvPr/>
          </p:nvCxnSpPr>
          <p:spPr>
            <a:xfrm rot="16200000" flipV="1">
              <a:off x="1843338" y="2388600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051388" y="2257115"/>
              <a:ext cx="12824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</p:grp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65849"/>
              </p:ext>
            </p:extLst>
          </p:nvPr>
        </p:nvGraphicFramePr>
        <p:xfrm>
          <a:off x="1187624" y="1916832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2" name="组合 71"/>
          <p:cNvGrpSpPr/>
          <p:nvPr/>
        </p:nvGrpSpPr>
        <p:grpSpPr>
          <a:xfrm>
            <a:off x="4980995" y="2727540"/>
            <a:ext cx="245399" cy="292826"/>
            <a:chOff x="1851498" y="2268840"/>
            <a:chExt cx="245399" cy="292826"/>
          </a:xfrm>
        </p:grpSpPr>
        <p:cxnSp>
          <p:nvCxnSpPr>
            <p:cNvPr id="73" name="直接箭头连接符 72"/>
            <p:cNvCxnSpPr/>
            <p:nvPr/>
          </p:nvCxnSpPr>
          <p:spPr>
            <a:xfrm rot="16200000" flipV="1">
              <a:off x="1843338" y="2412046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rot="16200000" flipV="1">
              <a:off x="1952103" y="2416872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rot="16200000" flipV="1">
              <a:off x="1708292" y="2412046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03724"/>
              </p:ext>
            </p:extLst>
          </p:nvPr>
        </p:nvGraphicFramePr>
        <p:xfrm>
          <a:off x="1187624" y="314096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9" name="组合 78"/>
          <p:cNvGrpSpPr/>
          <p:nvPr/>
        </p:nvGrpSpPr>
        <p:grpSpPr>
          <a:xfrm>
            <a:off x="5615281" y="3923003"/>
            <a:ext cx="482194" cy="299724"/>
            <a:chOff x="1842314" y="2250220"/>
            <a:chExt cx="482194" cy="299724"/>
          </a:xfrm>
        </p:grpSpPr>
        <p:cxnSp>
          <p:nvCxnSpPr>
            <p:cNvPr id="80" name="直接箭头连接符 79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842314" y="2272945"/>
              <a:ext cx="5129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cxnSp>
          <p:nvCxnSpPr>
            <p:cNvPr id="82" name="直接箭头连接符 81"/>
            <p:cNvCxnSpPr/>
            <p:nvPr/>
          </p:nvCxnSpPr>
          <p:spPr>
            <a:xfrm rot="16200000" flipV="1">
              <a:off x="1916934" y="2393426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132148" y="2272945"/>
              <a:ext cx="19236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126975" y="3933262"/>
            <a:ext cx="193084" cy="288720"/>
            <a:chOff x="1986544" y="2245394"/>
            <a:chExt cx="193084" cy="288720"/>
          </a:xfrm>
        </p:grpSpPr>
        <p:cxnSp>
          <p:nvCxnSpPr>
            <p:cNvPr id="85" name="直接箭头连接符 84"/>
            <p:cNvCxnSpPr/>
            <p:nvPr/>
          </p:nvCxnSpPr>
          <p:spPr>
            <a:xfrm rot="16200000" flipV="1">
              <a:off x="1843338" y="2388600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051388" y="2257115"/>
              <a:ext cx="12824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487041" y="2727539"/>
            <a:ext cx="219611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dirty="0" smtClean="0"/>
              <a:t>循环条件</a:t>
            </a:r>
            <a:r>
              <a:rPr lang="en-US" altLang="zh-CN" sz="2000" dirty="0" smtClean="0"/>
              <a:t>low&lt;=high</a:t>
            </a:r>
            <a:endParaRPr lang="zh-CN" altLang="en-US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6228184" y="3923002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dirty="0" smtClean="0"/>
              <a:t>结束循环</a:t>
            </a:r>
            <a:endParaRPr lang="zh-CN" altLang="en-US" sz="2000" dirty="0"/>
          </a:p>
        </p:txBody>
      </p:sp>
      <p:grpSp>
        <p:nvGrpSpPr>
          <p:cNvPr id="89" name="Group 7"/>
          <p:cNvGrpSpPr>
            <a:grpSpLocks noChangeAspect="1"/>
          </p:cNvGrpSpPr>
          <p:nvPr/>
        </p:nvGrpSpPr>
        <p:grpSpPr bwMode="auto">
          <a:xfrm>
            <a:off x="1246468" y="4195251"/>
            <a:ext cx="3193680" cy="2499785"/>
            <a:chOff x="1945" y="2064"/>
            <a:chExt cx="2010" cy="1528"/>
          </a:xfrm>
          <a:solidFill>
            <a:srgbClr val="002060"/>
          </a:solidFill>
        </p:grpSpPr>
        <p:sp>
          <p:nvSpPr>
            <p:cNvPr id="107" name="Line 24"/>
            <p:cNvSpPr>
              <a:spLocks noChangeShapeType="1"/>
            </p:cNvSpPr>
            <p:nvPr/>
          </p:nvSpPr>
          <p:spPr bwMode="auto">
            <a:xfrm>
              <a:off x="2677" y="3132"/>
              <a:ext cx="79" cy="169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5" name="Line 28"/>
            <p:cNvSpPr>
              <a:spLocks noChangeShapeType="1"/>
            </p:cNvSpPr>
            <p:nvPr/>
          </p:nvSpPr>
          <p:spPr bwMode="auto">
            <a:xfrm>
              <a:off x="3658" y="3057"/>
              <a:ext cx="157" cy="289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0" name="Line 28"/>
            <p:cNvSpPr>
              <a:spLocks noChangeShapeType="1"/>
            </p:cNvSpPr>
            <p:nvPr/>
          </p:nvSpPr>
          <p:spPr bwMode="auto">
            <a:xfrm>
              <a:off x="3429" y="2675"/>
              <a:ext cx="157" cy="244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1" name="Line 26"/>
            <p:cNvSpPr>
              <a:spLocks noChangeShapeType="1"/>
            </p:cNvSpPr>
            <p:nvPr/>
          </p:nvSpPr>
          <p:spPr bwMode="auto">
            <a:xfrm flipH="1">
              <a:off x="3249" y="2675"/>
              <a:ext cx="45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2" name="Line 23"/>
            <p:cNvSpPr>
              <a:spLocks noChangeShapeType="1"/>
            </p:cNvSpPr>
            <p:nvPr/>
          </p:nvSpPr>
          <p:spPr bwMode="auto">
            <a:xfrm flipH="1">
              <a:off x="2128" y="2632"/>
              <a:ext cx="269" cy="287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3" name="Line 24"/>
            <p:cNvSpPr>
              <a:spLocks noChangeShapeType="1"/>
            </p:cNvSpPr>
            <p:nvPr/>
          </p:nvSpPr>
          <p:spPr bwMode="auto">
            <a:xfrm>
              <a:off x="2484" y="2675"/>
              <a:ext cx="110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4" name="Oval 10"/>
            <p:cNvSpPr>
              <a:spLocks noChangeArrowheads="1"/>
            </p:cNvSpPr>
            <p:nvPr/>
          </p:nvSpPr>
          <p:spPr bwMode="auto">
            <a:xfrm>
              <a:off x="3204" y="245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1945" y="2886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4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96" name="Oval 18"/>
            <p:cNvSpPr>
              <a:spLocks noChangeArrowheads="1"/>
            </p:cNvSpPr>
            <p:nvPr/>
          </p:nvSpPr>
          <p:spPr bwMode="auto">
            <a:xfrm>
              <a:off x="3504" y="2888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88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97" name="Line 20"/>
            <p:cNvSpPr>
              <a:spLocks noChangeAspect="1" noChangeShapeType="1"/>
            </p:cNvSpPr>
            <p:nvPr/>
          </p:nvSpPr>
          <p:spPr bwMode="auto">
            <a:xfrm flipH="1">
              <a:off x="2529" y="2279"/>
              <a:ext cx="270" cy="241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8" name="Oval 9"/>
            <p:cNvSpPr>
              <a:spLocks noChangeArrowheads="1"/>
            </p:cNvSpPr>
            <p:nvPr/>
          </p:nvSpPr>
          <p:spPr bwMode="auto">
            <a:xfrm>
              <a:off x="2305" y="245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6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99" name="Oval 14"/>
            <p:cNvSpPr>
              <a:spLocks noChangeArrowheads="1"/>
            </p:cNvSpPr>
            <p:nvPr/>
          </p:nvSpPr>
          <p:spPr bwMode="auto">
            <a:xfrm>
              <a:off x="2490" y="2895"/>
              <a:ext cx="266" cy="255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00" name="Line 28"/>
            <p:cNvSpPr>
              <a:spLocks noChangeShapeType="1"/>
            </p:cNvSpPr>
            <p:nvPr/>
          </p:nvSpPr>
          <p:spPr bwMode="auto">
            <a:xfrm>
              <a:off x="2979" y="2282"/>
              <a:ext cx="270" cy="219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1" name="Oval 18"/>
            <p:cNvSpPr>
              <a:spLocks noChangeArrowheads="1"/>
            </p:cNvSpPr>
            <p:nvPr/>
          </p:nvSpPr>
          <p:spPr bwMode="auto">
            <a:xfrm>
              <a:off x="3087" y="2895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30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2754" y="2064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20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03" name="Oval 8"/>
            <p:cNvSpPr>
              <a:spLocks noChangeArrowheads="1"/>
            </p:cNvSpPr>
            <p:nvPr/>
          </p:nvSpPr>
          <p:spPr bwMode="auto">
            <a:xfrm>
              <a:off x="2096" y="2064"/>
              <a:ext cx="443" cy="264"/>
            </a:xfrm>
            <a:prstGeom prst="rect">
              <a:avLst/>
            </a:prstGeom>
            <a:noFill/>
            <a:ln w="19050">
              <a:noFill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rgbClr val="0000FF"/>
                  </a:solidFill>
                </a:rPr>
                <a:t>判定树</a:t>
              </a:r>
              <a:endParaRPr lang="en-US" altLang="zh-CN" b="1" dirty="0">
                <a:solidFill>
                  <a:srgbClr val="0000FF"/>
                </a:solidFill>
              </a:endParaRPr>
            </a:p>
          </p:txBody>
        </p:sp>
        <p:sp>
          <p:nvSpPr>
            <p:cNvPr id="104" name="Oval 18"/>
            <p:cNvSpPr>
              <a:spLocks noChangeArrowheads="1"/>
            </p:cNvSpPr>
            <p:nvPr/>
          </p:nvSpPr>
          <p:spPr bwMode="auto">
            <a:xfrm>
              <a:off x="3689" y="3321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100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06" name="Oval 14"/>
            <p:cNvSpPr>
              <a:spLocks noChangeArrowheads="1"/>
            </p:cNvSpPr>
            <p:nvPr/>
          </p:nvSpPr>
          <p:spPr bwMode="auto">
            <a:xfrm>
              <a:off x="2638" y="3314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12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08" name="Oval 18"/>
            <p:cNvSpPr>
              <a:spLocks noChangeArrowheads="1"/>
            </p:cNvSpPr>
            <p:nvPr/>
          </p:nvSpPr>
          <p:spPr bwMode="auto">
            <a:xfrm>
              <a:off x="3272" y="3328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50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09" name="Line 26"/>
            <p:cNvSpPr>
              <a:spLocks noChangeShapeType="1"/>
            </p:cNvSpPr>
            <p:nvPr/>
          </p:nvSpPr>
          <p:spPr bwMode="auto">
            <a:xfrm>
              <a:off x="3220" y="3084"/>
              <a:ext cx="133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1" name="Line 23"/>
            <p:cNvSpPr>
              <a:spLocks noChangeShapeType="1"/>
            </p:cNvSpPr>
            <p:nvPr/>
          </p:nvSpPr>
          <p:spPr bwMode="auto">
            <a:xfrm flipH="1" flipV="1">
              <a:off x="3025" y="2260"/>
              <a:ext cx="227" cy="177"/>
            </a:xfrm>
            <a:prstGeom prst="line">
              <a:avLst/>
            </a:prstGeom>
            <a:grp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2" name="Line 23"/>
            <p:cNvSpPr>
              <a:spLocks noChangeShapeType="1"/>
            </p:cNvSpPr>
            <p:nvPr/>
          </p:nvSpPr>
          <p:spPr bwMode="auto">
            <a:xfrm flipV="1">
              <a:off x="3218" y="2707"/>
              <a:ext cx="19" cy="174"/>
            </a:xfrm>
            <a:prstGeom prst="line">
              <a:avLst/>
            </a:prstGeom>
            <a:grp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3" name="Line 23"/>
            <p:cNvSpPr>
              <a:spLocks noChangeShapeType="1"/>
            </p:cNvSpPr>
            <p:nvPr/>
          </p:nvSpPr>
          <p:spPr bwMode="auto">
            <a:xfrm flipH="1" flipV="1">
              <a:off x="3209" y="3177"/>
              <a:ext cx="91" cy="176"/>
            </a:xfrm>
            <a:prstGeom prst="line">
              <a:avLst/>
            </a:prstGeom>
            <a:grp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0788" y="4825353"/>
            <a:ext cx="3272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问：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查找关键字</a:t>
            </a:r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</a:rPr>
              <a:t>的过程如何？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查找关键字</a:t>
            </a:r>
            <a:r>
              <a:rPr lang="en-US" altLang="zh-CN" sz="2000" dirty="0" smtClean="0">
                <a:solidFill>
                  <a:srgbClr val="FF0000"/>
                </a:solidFill>
              </a:rPr>
              <a:t>8</a:t>
            </a:r>
            <a:r>
              <a:rPr lang="zh-CN" altLang="en-US" sz="2000" dirty="0" smtClean="0">
                <a:solidFill>
                  <a:srgbClr val="FF0000"/>
                </a:solidFill>
              </a:rPr>
              <a:t>的过程如何？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查找关键字</a:t>
            </a:r>
            <a:r>
              <a:rPr lang="en-US" altLang="zh-CN" sz="2000" dirty="0" smtClean="0">
                <a:solidFill>
                  <a:srgbClr val="FF0000"/>
                </a:solidFill>
              </a:rPr>
              <a:t>11</a:t>
            </a:r>
            <a:r>
              <a:rPr lang="zh-CN" altLang="en-US" sz="2000" dirty="0" smtClean="0">
                <a:solidFill>
                  <a:srgbClr val="FF0000"/>
                </a:solidFill>
              </a:rPr>
              <a:t>的过程如何？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60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习题解答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78501" y="836712"/>
            <a:ext cx="8397955" cy="169277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一、选择题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r>
              <a:rPr lang="zh-CN" altLang="zh-CN" sz="2000" dirty="0"/>
              <a:t>（</a:t>
            </a:r>
            <a:r>
              <a:rPr lang="en-US" altLang="zh-CN" sz="2000" dirty="0"/>
              <a:t>5</a:t>
            </a:r>
            <a:r>
              <a:rPr lang="zh-CN" altLang="zh-CN" sz="2000" dirty="0"/>
              <a:t>）对</a:t>
            </a:r>
            <a:r>
              <a:rPr lang="en-US" altLang="zh-CN" sz="2000" dirty="0"/>
              <a:t>22</a:t>
            </a:r>
            <a:r>
              <a:rPr lang="zh-CN" altLang="zh-CN" sz="2000" dirty="0"/>
              <a:t>个记录的有序表作折半查找，当查找失败时，至少需要比较（</a:t>
            </a:r>
            <a:r>
              <a:rPr lang="en-US" altLang="zh-CN" sz="2000" dirty="0"/>
              <a:t>   </a:t>
            </a:r>
            <a:r>
              <a:rPr lang="zh-CN" altLang="zh-CN" sz="2000" dirty="0"/>
              <a:t>）次关键字。</a:t>
            </a:r>
          </a:p>
          <a:p>
            <a:r>
              <a:rPr lang="en-US" altLang="zh-CN" sz="2000" dirty="0" smtClean="0"/>
              <a:t>    A</a:t>
            </a:r>
            <a:r>
              <a:rPr lang="zh-CN" altLang="zh-CN" sz="2000" dirty="0"/>
              <a:t>．</a:t>
            </a:r>
            <a:r>
              <a:rPr lang="en-US" altLang="zh-CN" sz="2000" dirty="0"/>
              <a:t>3            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zh-CN" altLang="zh-CN" sz="2000" dirty="0">
                <a:solidFill>
                  <a:srgbClr val="FF0000"/>
                </a:solidFill>
              </a:rPr>
              <a:t>．</a:t>
            </a:r>
            <a:r>
              <a:rPr lang="en-US" altLang="zh-CN" sz="2000" dirty="0">
                <a:solidFill>
                  <a:srgbClr val="FF0000"/>
                </a:solidFill>
              </a:rPr>
              <a:t>4          </a:t>
            </a:r>
            <a:r>
              <a:rPr lang="en-US" altLang="zh-CN" sz="2000" dirty="0"/>
              <a:t>C</a:t>
            </a:r>
            <a:r>
              <a:rPr lang="zh-CN" altLang="zh-CN" sz="2000" dirty="0"/>
              <a:t>．</a:t>
            </a:r>
            <a:r>
              <a:rPr lang="en-US" altLang="zh-CN" sz="2000" dirty="0"/>
              <a:t>5           D</a:t>
            </a:r>
            <a:r>
              <a:rPr lang="zh-CN" altLang="zh-CN" sz="2000" dirty="0"/>
              <a:t>．</a:t>
            </a:r>
            <a:r>
              <a:rPr lang="en-US" altLang="zh-CN" sz="2000" dirty="0"/>
              <a:t>6</a:t>
            </a:r>
            <a:endParaRPr lang="zh-CN" altLang="zh-CN" sz="2000" dirty="0"/>
          </a:p>
        </p:txBody>
      </p:sp>
      <p:grpSp>
        <p:nvGrpSpPr>
          <p:cNvPr id="12" name="Group 7"/>
          <p:cNvGrpSpPr>
            <a:grpSpLocks noChangeAspect="1"/>
          </p:cNvGrpSpPr>
          <p:nvPr/>
        </p:nvGrpSpPr>
        <p:grpSpPr bwMode="auto">
          <a:xfrm>
            <a:off x="295013" y="2681318"/>
            <a:ext cx="6280905" cy="3779122"/>
            <a:chOff x="959" y="1932"/>
            <a:chExt cx="3953" cy="2310"/>
          </a:xfrm>
          <a:solidFill>
            <a:srgbClr val="002060"/>
          </a:solidFill>
        </p:grpSpPr>
        <p:sp>
          <p:nvSpPr>
            <p:cNvPr id="50" name="Line 23"/>
            <p:cNvSpPr>
              <a:spLocks noChangeShapeType="1"/>
            </p:cNvSpPr>
            <p:nvPr/>
          </p:nvSpPr>
          <p:spPr bwMode="auto">
            <a:xfrm>
              <a:off x="2543" y="3119"/>
              <a:ext cx="149" cy="383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 flipH="1">
              <a:off x="4141" y="3122"/>
              <a:ext cx="133" cy="394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>
              <a:off x="3204" y="3677"/>
              <a:ext cx="149" cy="354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 flipH="1">
              <a:off x="2043" y="2130"/>
              <a:ext cx="704" cy="369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28"/>
            <p:cNvSpPr>
              <a:spLocks noChangeShapeType="1"/>
            </p:cNvSpPr>
            <p:nvPr/>
          </p:nvSpPr>
          <p:spPr bwMode="auto">
            <a:xfrm>
              <a:off x="3796" y="2571"/>
              <a:ext cx="379" cy="358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 flipH="1">
              <a:off x="3462" y="2628"/>
              <a:ext cx="291" cy="309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 flipH="1">
              <a:off x="1672" y="2656"/>
              <a:ext cx="256" cy="281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2043" y="2632"/>
              <a:ext cx="464" cy="395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Oval 10"/>
            <p:cNvSpPr>
              <a:spLocks noChangeArrowheads="1"/>
            </p:cNvSpPr>
            <p:nvPr/>
          </p:nvSpPr>
          <p:spPr bwMode="auto">
            <a:xfrm>
              <a:off x="3663" y="2368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auto">
            <a:xfrm>
              <a:off x="1490" y="2919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141" y="2895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1860" y="2411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23" name="Oval 14"/>
            <p:cNvSpPr>
              <a:spLocks noChangeArrowheads="1"/>
            </p:cNvSpPr>
            <p:nvPr/>
          </p:nvSpPr>
          <p:spPr bwMode="auto">
            <a:xfrm>
              <a:off x="2374" y="2929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2979" y="2130"/>
              <a:ext cx="749" cy="369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Oval 18"/>
            <p:cNvSpPr>
              <a:spLocks noChangeArrowheads="1"/>
            </p:cNvSpPr>
            <p:nvPr/>
          </p:nvSpPr>
          <p:spPr bwMode="auto">
            <a:xfrm>
              <a:off x="3257" y="2895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2747" y="1932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X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36" name="Oval 12"/>
            <p:cNvSpPr>
              <a:spLocks noChangeArrowheads="1"/>
            </p:cNvSpPr>
            <p:nvPr/>
          </p:nvSpPr>
          <p:spPr bwMode="auto">
            <a:xfrm>
              <a:off x="1224" y="3479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1672" y="3500"/>
              <a:ext cx="266" cy="264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2119" y="3479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2567" y="3479"/>
              <a:ext cx="266" cy="264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014" y="3479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462" y="3479"/>
              <a:ext cx="266" cy="264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3985" y="3475"/>
              <a:ext cx="266" cy="264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4457" y="3472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 flipH="1">
              <a:off x="1343" y="3159"/>
              <a:ext cx="256" cy="357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Line 23"/>
            <p:cNvSpPr>
              <a:spLocks noChangeShapeType="1"/>
            </p:cNvSpPr>
            <p:nvPr/>
          </p:nvSpPr>
          <p:spPr bwMode="auto">
            <a:xfrm flipH="1">
              <a:off x="2236" y="3159"/>
              <a:ext cx="256" cy="357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 flipH="1">
              <a:off x="3152" y="3122"/>
              <a:ext cx="256" cy="357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Line 23"/>
            <p:cNvSpPr>
              <a:spLocks noChangeShapeType="1"/>
            </p:cNvSpPr>
            <p:nvPr/>
          </p:nvSpPr>
          <p:spPr bwMode="auto">
            <a:xfrm>
              <a:off x="1651" y="3133"/>
              <a:ext cx="149" cy="383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Line 23"/>
            <p:cNvSpPr>
              <a:spLocks noChangeShapeType="1"/>
            </p:cNvSpPr>
            <p:nvPr/>
          </p:nvSpPr>
          <p:spPr bwMode="auto">
            <a:xfrm>
              <a:off x="3421" y="3104"/>
              <a:ext cx="149" cy="383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4332" y="3133"/>
              <a:ext cx="258" cy="406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Oval 12"/>
            <p:cNvSpPr>
              <a:spLocks noChangeArrowheads="1"/>
            </p:cNvSpPr>
            <p:nvPr/>
          </p:nvSpPr>
          <p:spPr bwMode="auto">
            <a:xfrm>
              <a:off x="2351" y="397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4" name="Oval 12"/>
            <p:cNvSpPr>
              <a:spLocks noChangeArrowheads="1"/>
            </p:cNvSpPr>
            <p:nvPr/>
          </p:nvSpPr>
          <p:spPr bwMode="auto">
            <a:xfrm>
              <a:off x="2748" y="397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5" name="Oval 12"/>
            <p:cNvSpPr>
              <a:spLocks noChangeArrowheads="1"/>
            </p:cNvSpPr>
            <p:nvPr/>
          </p:nvSpPr>
          <p:spPr bwMode="auto">
            <a:xfrm>
              <a:off x="959" y="397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7" name="Oval 12"/>
            <p:cNvSpPr>
              <a:spLocks noChangeArrowheads="1"/>
            </p:cNvSpPr>
            <p:nvPr/>
          </p:nvSpPr>
          <p:spPr bwMode="auto">
            <a:xfrm>
              <a:off x="3304" y="397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8" name="Oval 12"/>
            <p:cNvSpPr>
              <a:spLocks noChangeArrowheads="1"/>
            </p:cNvSpPr>
            <p:nvPr/>
          </p:nvSpPr>
          <p:spPr bwMode="auto">
            <a:xfrm>
              <a:off x="4646" y="3978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9" name="Oval 12"/>
            <p:cNvSpPr>
              <a:spLocks noChangeArrowheads="1"/>
            </p:cNvSpPr>
            <p:nvPr/>
          </p:nvSpPr>
          <p:spPr bwMode="auto">
            <a:xfrm>
              <a:off x="1400" y="397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 flipH="1">
              <a:off x="1109" y="3677"/>
              <a:ext cx="256" cy="357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>
              <a:off x="1354" y="3669"/>
              <a:ext cx="179" cy="371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Line 23"/>
            <p:cNvSpPr>
              <a:spLocks noChangeShapeType="1"/>
            </p:cNvSpPr>
            <p:nvPr/>
          </p:nvSpPr>
          <p:spPr bwMode="auto">
            <a:xfrm>
              <a:off x="2275" y="3714"/>
              <a:ext cx="184" cy="367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 flipH="1">
              <a:off x="2881" y="3698"/>
              <a:ext cx="223" cy="354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Line 23"/>
            <p:cNvSpPr>
              <a:spLocks noChangeShapeType="1"/>
            </p:cNvSpPr>
            <p:nvPr/>
          </p:nvSpPr>
          <p:spPr bwMode="auto">
            <a:xfrm>
              <a:off x="4590" y="3669"/>
              <a:ext cx="177" cy="399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Oval 12"/>
            <p:cNvSpPr>
              <a:spLocks noChangeArrowheads="1"/>
            </p:cNvSpPr>
            <p:nvPr/>
          </p:nvSpPr>
          <p:spPr bwMode="auto">
            <a:xfrm>
              <a:off x="1880" y="397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8" name="Line 23"/>
            <p:cNvSpPr>
              <a:spLocks noChangeShapeType="1"/>
            </p:cNvSpPr>
            <p:nvPr/>
          </p:nvSpPr>
          <p:spPr bwMode="auto">
            <a:xfrm flipH="1">
              <a:off x="1993" y="3714"/>
              <a:ext cx="243" cy="34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86937" y="3100212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至少比较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次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最多比较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次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6937" y="3826507"/>
            <a:ext cx="1991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假定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31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个记录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至少比较次数？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最多比较次数？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86871" y="4929216"/>
            <a:ext cx="1991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假定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32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个记录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至少比较次数？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最多比较次数？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19940" y="2598610"/>
            <a:ext cx="4572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查找失败，比较次数为内部结点的个数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329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习题解答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78501" y="836712"/>
            <a:ext cx="8397955" cy="200054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一、选择题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r>
              <a:rPr lang="zh-CN" altLang="zh-CN" sz="2000" dirty="0"/>
              <a:t>（</a:t>
            </a:r>
            <a:r>
              <a:rPr lang="en-US" altLang="zh-CN" sz="2000" dirty="0"/>
              <a:t>14</a:t>
            </a:r>
            <a:r>
              <a:rPr lang="zh-CN" altLang="zh-CN" sz="2000" dirty="0"/>
              <a:t>）设哈希表长为</a:t>
            </a:r>
            <a:r>
              <a:rPr lang="en-US" altLang="zh-CN" sz="2000" dirty="0"/>
              <a:t>14</a:t>
            </a:r>
            <a:r>
              <a:rPr lang="zh-CN" altLang="zh-CN" sz="2000" dirty="0"/>
              <a:t>，哈希函数是</a:t>
            </a:r>
            <a:r>
              <a:rPr lang="en-US" altLang="zh-CN" sz="2000" dirty="0"/>
              <a:t>H(key)=key%11</a:t>
            </a:r>
            <a:r>
              <a:rPr lang="zh-CN" altLang="zh-CN" sz="2000" dirty="0"/>
              <a:t>，表中已有数据的关键字为</a:t>
            </a:r>
            <a:r>
              <a:rPr lang="en-US" altLang="zh-CN" sz="2000" dirty="0"/>
              <a:t>15</a:t>
            </a:r>
            <a:r>
              <a:rPr lang="zh-CN" altLang="zh-CN" sz="2000" dirty="0"/>
              <a:t>，</a:t>
            </a:r>
            <a:r>
              <a:rPr lang="en-US" altLang="zh-CN" sz="2000" dirty="0"/>
              <a:t>38</a:t>
            </a:r>
            <a:r>
              <a:rPr lang="zh-CN" altLang="zh-CN" sz="2000" dirty="0"/>
              <a:t>，</a:t>
            </a:r>
            <a:r>
              <a:rPr lang="en-US" altLang="zh-CN" sz="2000" dirty="0"/>
              <a:t>61</a:t>
            </a:r>
            <a:r>
              <a:rPr lang="zh-CN" altLang="zh-CN" sz="2000" dirty="0"/>
              <a:t>，</a:t>
            </a:r>
            <a:r>
              <a:rPr lang="en-US" altLang="zh-CN" sz="2000" dirty="0"/>
              <a:t>84</a:t>
            </a:r>
            <a:r>
              <a:rPr lang="zh-CN" altLang="zh-CN" sz="2000" dirty="0"/>
              <a:t>共四个，现要将关键字为</a:t>
            </a:r>
            <a:r>
              <a:rPr lang="en-US" altLang="zh-CN" sz="2000" dirty="0"/>
              <a:t>49</a:t>
            </a:r>
            <a:r>
              <a:rPr lang="zh-CN" altLang="zh-CN" sz="2000" dirty="0"/>
              <a:t>的元素加到表中，用二次探测法解决冲突，则放入的位置是（</a:t>
            </a:r>
            <a:r>
              <a:rPr lang="en-US" altLang="zh-CN" sz="2000" dirty="0"/>
              <a:t>   </a:t>
            </a:r>
            <a:r>
              <a:rPr lang="zh-CN" altLang="zh-CN" sz="2000" dirty="0"/>
              <a:t>）。</a:t>
            </a:r>
          </a:p>
          <a:p>
            <a:r>
              <a:rPr lang="en-US" altLang="zh-CN" sz="2000" dirty="0"/>
              <a:t>  A</a:t>
            </a:r>
            <a:r>
              <a:rPr lang="zh-CN" altLang="zh-CN" sz="2000" dirty="0"/>
              <a:t>．</a:t>
            </a:r>
            <a:r>
              <a:rPr lang="en-US" altLang="zh-CN" sz="2000" dirty="0"/>
              <a:t>8              B</a:t>
            </a:r>
            <a:r>
              <a:rPr lang="zh-CN" altLang="zh-CN" sz="2000" dirty="0"/>
              <a:t>．</a:t>
            </a:r>
            <a:r>
              <a:rPr lang="en-US" altLang="zh-CN" sz="2000" dirty="0"/>
              <a:t>3              C</a:t>
            </a:r>
            <a:r>
              <a:rPr lang="zh-CN" altLang="zh-CN" sz="2000" dirty="0"/>
              <a:t>．</a:t>
            </a:r>
            <a:r>
              <a:rPr lang="en-US" altLang="zh-CN" sz="2000" dirty="0"/>
              <a:t>5             D</a:t>
            </a:r>
            <a:r>
              <a:rPr lang="zh-CN" altLang="zh-CN" sz="2000" dirty="0"/>
              <a:t>．</a:t>
            </a:r>
            <a:r>
              <a:rPr lang="en-US" altLang="zh-CN" sz="2000" dirty="0"/>
              <a:t>9 </a:t>
            </a:r>
            <a:endParaRPr lang="zh-CN" altLang="zh-CN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527286" y="3356992"/>
            <a:ext cx="1117614" cy="1978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</a:rPr>
              <a:t>H(15)=4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</a:rPr>
              <a:t>H(38)=5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</a:rPr>
              <a:t>H(61)=6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</a:rPr>
              <a:t>H(84)=7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H(49)=5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654534"/>
              </p:ext>
            </p:extLst>
          </p:nvPr>
        </p:nvGraphicFramePr>
        <p:xfrm>
          <a:off x="2239125" y="3259303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49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2155126" y="4054119"/>
            <a:ext cx="2297174" cy="515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次探测法</a:t>
            </a: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2283554" y="4511442"/>
            <a:ext cx="6176878" cy="201593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defRPr/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</a:t>
            </a:r>
            <a:r>
              <a:rPr lang="en-US" altLang="zh-CN" sz="2000" baseline="-30000" dirty="0" smtClean="0">
                <a:latin typeface="幼圆" pitchFamily="49" charset="-122"/>
                <a:ea typeface="幼圆" pitchFamily="49" charset="-122"/>
              </a:rPr>
              <a:t>i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=(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H(key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)±d</a:t>
            </a:r>
            <a:r>
              <a:rPr lang="en-US" altLang="zh-CN" sz="2000" baseline="-30000" dirty="0">
                <a:latin typeface="幼圆" pitchFamily="49" charset="-122"/>
                <a:ea typeface="幼圆" pitchFamily="49" charset="-122"/>
              </a:rPr>
              <a:t>i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)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%  m 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m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为散列表长度）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  <a:p>
            <a:pPr algn="just">
              <a:lnSpc>
                <a:spcPts val="3000"/>
              </a:lnSpc>
              <a:defRPr/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000" baseline="-30000" dirty="0" smtClean="0">
                <a:latin typeface="幼圆" pitchFamily="49" charset="-122"/>
                <a:ea typeface="幼圆" pitchFamily="49" charset="-122"/>
              </a:rPr>
              <a:t>i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=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1</a:t>
            </a:r>
            <a:r>
              <a:rPr lang="en-US" altLang="zh-CN" sz="2000" baseline="30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-1</a:t>
            </a:r>
            <a:r>
              <a:rPr lang="en-US" altLang="zh-CN" sz="2000" baseline="30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000" baseline="30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-2</a:t>
            </a:r>
            <a:r>
              <a:rPr lang="en-US" altLang="zh-CN" sz="2000" baseline="30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…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+k</a:t>
            </a:r>
            <a:r>
              <a:rPr lang="en-US" altLang="zh-CN" sz="2000" baseline="30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, -k</a:t>
            </a:r>
            <a:r>
              <a:rPr lang="en-US" altLang="zh-CN" sz="2000" baseline="30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(</a:t>
            </a:r>
            <a:r>
              <a:rPr lang="en-US" altLang="zh-CN" sz="2000" dirty="0" err="1" smtClean="0">
                <a:latin typeface="幼圆" pitchFamily="49" charset="-122"/>
                <a:ea typeface="幼圆" pitchFamily="49" charset="-122"/>
              </a:rPr>
              <a:t>k≦m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/2)</a:t>
            </a:r>
          </a:p>
          <a:p>
            <a:pPr algn="just">
              <a:lnSpc>
                <a:spcPts val="3000"/>
              </a:lnSpc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幼圆" pitchFamily="49" charset="-122"/>
                <a:ea typeface="幼圆" pitchFamily="49" charset="-122"/>
              </a:rPr>
              <a:t>次探测：</a:t>
            </a:r>
            <a:r>
              <a:rPr lang="en-US" altLang="zh-CN" sz="2000" b="1" dirty="0">
                <a:solidFill>
                  <a:srgbClr val="FF0000"/>
                </a:solidFill>
              </a:rPr>
              <a:t>H(49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 +1=6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algn="just">
              <a:lnSpc>
                <a:spcPts val="3000"/>
              </a:lnSpc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幼圆" pitchFamily="49" charset="-122"/>
                <a:ea typeface="幼圆" pitchFamily="49" charset="-122"/>
              </a:rPr>
              <a:t>次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幼圆" pitchFamily="49" charset="-122"/>
                <a:ea typeface="幼圆" pitchFamily="49" charset="-122"/>
              </a:rPr>
              <a:t>探测：</a:t>
            </a:r>
            <a:r>
              <a:rPr lang="en-US" altLang="zh-CN" sz="2000" b="1" dirty="0">
                <a:solidFill>
                  <a:srgbClr val="FF0000"/>
                </a:solidFill>
              </a:rPr>
              <a:t>H(49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 - 1=4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algn="just">
              <a:lnSpc>
                <a:spcPts val="3000"/>
              </a:lnSpc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幼圆" pitchFamily="49" charset="-122"/>
                <a:ea typeface="幼圆" pitchFamily="49" charset="-122"/>
              </a:rPr>
              <a:t>次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幼圆" pitchFamily="49" charset="-122"/>
                <a:ea typeface="幼圆" pitchFamily="49" charset="-122"/>
              </a:rPr>
              <a:t>探测：</a:t>
            </a:r>
            <a:r>
              <a:rPr lang="en-US" altLang="zh-CN" sz="2000" b="1" dirty="0">
                <a:solidFill>
                  <a:srgbClr val="FF0000"/>
                </a:solidFill>
              </a:rPr>
              <a:t>H(49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 + </a:t>
            </a:r>
            <a:r>
              <a:rPr lang="en-US" altLang="zh-CN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000" b="1" baseline="30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000" baseline="30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 9  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探测成功！</a:t>
            </a:r>
            <a:endParaRPr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179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习题解答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89" name="Group 7"/>
          <p:cNvGrpSpPr>
            <a:grpSpLocks noChangeAspect="1"/>
          </p:cNvGrpSpPr>
          <p:nvPr/>
        </p:nvGrpSpPr>
        <p:grpSpPr bwMode="auto">
          <a:xfrm>
            <a:off x="184291" y="4080189"/>
            <a:ext cx="3996072" cy="2527597"/>
            <a:chOff x="1746" y="2041"/>
            <a:chExt cx="2515" cy="1545"/>
          </a:xfrm>
          <a:solidFill>
            <a:srgbClr val="002060"/>
          </a:solidFill>
        </p:grpSpPr>
        <p:sp>
          <p:nvSpPr>
            <p:cNvPr id="105" name="Line 28"/>
            <p:cNvSpPr>
              <a:spLocks noChangeShapeType="1"/>
            </p:cNvSpPr>
            <p:nvPr/>
          </p:nvSpPr>
          <p:spPr bwMode="auto">
            <a:xfrm flipH="1">
              <a:off x="3656" y="3050"/>
              <a:ext cx="133" cy="294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1" name="Line 26"/>
            <p:cNvSpPr>
              <a:spLocks noChangeShapeType="1"/>
            </p:cNvSpPr>
            <p:nvPr/>
          </p:nvSpPr>
          <p:spPr bwMode="auto">
            <a:xfrm flipH="1">
              <a:off x="3091" y="2675"/>
              <a:ext cx="203" cy="391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2" name="Line 23"/>
            <p:cNvSpPr>
              <a:spLocks noChangeShapeType="1"/>
            </p:cNvSpPr>
            <p:nvPr/>
          </p:nvSpPr>
          <p:spPr bwMode="auto">
            <a:xfrm flipH="1">
              <a:off x="1943" y="2261"/>
              <a:ext cx="856" cy="728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3" name="Line 24"/>
            <p:cNvSpPr>
              <a:spLocks noChangeShapeType="1"/>
            </p:cNvSpPr>
            <p:nvPr/>
          </p:nvSpPr>
          <p:spPr bwMode="auto">
            <a:xfrm>
              <a:off x="2484" y="2675"/>
              <a:ext cx="315" cy="699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4" name="Oval 10"/>
            <p:cNvSpPr>
              <a:spLocks noChangeArrowheads="1"/>
            </p:cNvSpPr>
            <p:nvPr/>
          </p:nvSpPr>
          <p:spPr bwMode="auto">
            <a:xfrm>
              <a:off x="3204" y="245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9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1746" y="285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96" name="Oval 18"/>
            <p:cNvSpPr>
              <a:spLocks noChangeArrowheads="1"/>
            </p:cNvSpPr>
            <p:nvPr/>
          </p:nvSpPr>
          <p:spPr bwMode="auto">
            <a:xfrm>
              <a:off x="3656" y="2802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98" name="Oval 9"/>
            <p:cNvSpPr>
              <a:spLocks noChangeArrowheads="1"/>
            </p:cNvSpPr>
            <p:nvPr/>
          </p:nvSpPr>
          <p:spPr bwMode="auto">
            <a:xfrm>
              <a:off x="2263" y="245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99" name="Oval 14"/>
            <p:cNvSpPr>
              <a:spLocks noChangeArrowheads="1"/>
            </p:cNvSpPr>
            <p:nvPr/>
          </p:nvSpPr>
          <p:spPr bwMode="auto">
            <a:xfrm>
              <a:off x="2490" y="2895"/>
              <a:ext cx="266" cy="255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4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00" name="Line 28"/>
            <p:cNvSpPr>
              <a:spLocks noChangeShapeType="1"/>
            </p:cNvSpPr>
            <p:nvPr/>
          </p:nvSpPr>
          <p:spPr bwMode="auto">
            <a:xfrm>
              <a:off x="2979" y="2282"/>
              <a:ext cx="270" cy="219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1" name="Oval 18"/>
            <p:cNvSpPr>
              <a:spLocks noChangeArrowheads="1"/>
            </p:cNvSpPr>
            <p:nvPr/>
          </p:nvSpPr>
          <p:spPr bwMode="auto">
            <a:xfrm>
              <a:off x="2968" y="2866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2754" y="2064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6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03" name="Oval 8"/>
            <p:cNvSpPr>
              <a:spLocks noChangeArrowheads="1"/>
            </p:cNvSpPr>
            <p:nvPr/>
          </p:nvSpPr>
          <p:spPr bwMode="auto">
            <a:xfrm>
              <a:off x="1933" y="2041"/>
              <a:ext cx="541" cy="264"/>
            </a:xfrm>
            <a:prstGeom prst="rect">
              <a:avLst/>
            </a:prstGeom>
            <a:noFill/>
            <a:ln w="19050">
              <a:noFill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rgbClr val="0000FF"/>
                  </a:solidFill>
                </a:rPr>
                <a:t>数组下标</a:t>
              </a:r>
              <a:endParaRPr lang="en-US" altLang="zh-CN" b="1" dirty="0">
                <a:solidFill>
                  <a:srgbClr val="0000FF"/>
                </a:solidFill>
              </a:endParaRPr>
            </a:p>
          </p:txBody>
        </p:sp>
        <p:sp>
          <p:nvSpPr>
            <p:cNvPr id="104" name="Oval 18"/>
            <p:cNvSpPr>
              <a:spLocks noChangeArrowheads="1"/>
            </p:cNvSpPr>
            <p:nvPr/>
          </p:nvSpPr>
          <p:spPr bwMode="auto">
            <a:xfrm>
              <a:off x="3525" y="3322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06" name="Oval 14"/>
            <p:cNvSpPr>
              <a:spLocks noChangeArrowheads="1"/>
            </p:cNvSpPr>
            <p:nvPr/>
          </p:nvSpPr>
          <p:spPr bwMode="auto">
            <a:xfrm>
              <a:off x="2701" y="3322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08" name="Oval 18"/>
            <p:cNvSpPr>
              <a:spLocks noChangeArrowheads="1"/>
            </p:cNvSpPr>
            <p:nvPr/>
          </p:nvSpPr>
          <p:spPr bwMode="auto">
            <a:xfrm>
              <a:off x="3103" y="3322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11" name="Line 23"/>
            <p:cNvSpPr>
              <a:spLocks noChangeShapeType="1"/>
            </p:cNvSpPr>
            <p:nvPr/>
          </p:nvSpPr>
          <p:spPr bwMode="auto">
            <a:xfrm flipH="1" flipV="1">
              <a:off x="3025" y="2260"/>
              <a:ext cx="227" cy="177"/>
            </a:xfrm>
            <a:prstGeom prst="line">
              <a:avLst/>
            </a:prstGeom>
            <a:grp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3" name="Line 23"/>
            <p:cNvSpPr>
              <a:spLocks noChangeShapeType="1"/>
            </p:cNvSpPr>
            <p:nvPr/>
          </p:nvSpPr>
          <p:spPr bwMode="auto">
            <a:xfrm flipV="1">
              <a:off x="3148" y="2716"/>
              <a:ext cx="91" cy="154"/>
            </a:xfrm>
            <a:prstGeom prst="line">
              <a:avLst/>
            </a:prstGeom>
            <a:grp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Oval 12"/>
            <p:cNvSpPr>
              <a:spLocks noChangeArrowheads="1"/>
            </p:cNvSpPr>
            <p:nvPr/>
          </p:nvSpPr>
          <p:spPr bwMode="auto">
            <a:xfrm>
              <a:off x="1920" y="3322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2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>
              <a:off x="1943" y="3050"/>
              <a:ext cx="110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Oval 18"/>
            <p:cNvSpPr>
              <a:spLocks noChangeArrowheads="1"/>
            </p:cNvSpPr>
            <p:nvPr/>
          </p:nvSpPr>
          <p:spPr bwMode="auto">
            <a:xfrm>
              <a:off x="3995" y="3322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12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>
              <a:off x="3437" y="2646"/>
              <a:ext cx="270" cy="219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0" name="Line 28"/>
            <p:cNvSpPr>
              <a:spLocks noChangeShapeType="1"/>
            </p:cNvSpPr>
            <p:nvPr/>
          </p:nvSpPr>
          <p:spPr bwMode="auto">
            <a:xfrm>
              <a:off x="3858" y="2997"/>
              <a:ext cx="199" cy="324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0" name="Line 24"/>
            <p:cNvSpPr>
              <a:spLocks noChangeShapeType="1"/>
            </p:cNvSpPr>
            <p:nvPr/>
          </p:nvSpPr>
          <p:spPr bwMode="auto">
            <a:xfrm>
              <a:off x="3114" y="3112"/>
              <a:ext cx="110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" name="Line 23"/>
            <p:cNvSpPr>
              <a:spLocks noChangeShapeType="1"/>
            </p:cNvSpPr>
            <p:nvPr/>
          </p:nvSpPr>
          <p:spPr bwMode="auto">
            <a:xfrm flipH="1" flipV="1">
              <a:off x="3187" y="3126"/>
              <a:ext cx="68" cy="177"/>
            </a:xfrm>
            <a:prstGeom prst="line">
              <a:avLst/>
            </a:prstGeom>
            <a:grp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8" name="Rectangle 23"/>
          <p:cNvSpPr>
            <a:spLocks noChangeArrowheads="1"/>
          </p:cNvSpPr>
          <p:nvPr/>
        </p:nvSpPr>
        <p:spPr bwMode="auto">
          <a:xfrm>
            <a:off x="278501" y="836712"/>
            <a:ext cx="8613979" cy="230832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二、应用题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r>
              <a:rPr lang="zh-CN" altLang="zh-CN" sz="2000" dirty="0" smtClean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</a:t>
            </a:r>
            <a:r>
              <a:rPr lang="zh-CN" altLang="zh-CN" sz="2000" dirty="0" smtClean="0"/>
              <a:t>假定有序表：</a:t>
            </a:r>
            <a:r>
              <a:rPr lang="en-US" altLang="zh-CN" sz="2000" dirty="0" smtClean="0"/>
              <a:t>(3</a:t>
            </a:r>
            <a:r>
              <a:rPr lang="zh-CN" altLang="zh-CN" sz="2000" dirty="0"/>
              <a:t>，</a:t>
            </a:r>
            <a:r>
              <a:rPr lang="en-US" altLang="zh-CN" sz="2000" dirty="0"/>
              <a:t>4</a:t>
            </a:r>
            <a:r>
              <a:rPr lang="zh-CN" altLang="zh-CN" sz="2000" dirty="0"/>
              <a:t>，</a:t>
            </a:r>
            <a:r>
              <a:rPr lang="en-US" altLang="zh-CN" sz="2000" dirty="0"/>
              <a:t>5</a:t>
            </a:r>
            <a:r>
              <a:rPr lang="zh-CN" altLang="zh-CN" sz="2000" dirty="0"/>
              <a:t>，</a:t>
            </a:r>
            <a:r>
              <a:rPr lang="en-US" altLang="zh-CN" sz="2000" dirty="0"/>
              <a:t>7</a:t>
            </a:r>
            <a:r>
              <a:rPr lang="zh-CN" altLang="zh-CN" sz="2000" dirty="0"/>
              <a:t>，</a:t>
            </a:r>
            <a:r>
              <a:rPr lang="en-US" altLang="zh-CN" sz="2000" dirty="0"/>
              <a:t>24</a:t>
            </a:r>
            <a:r>
              <a:rPr lang="zh-CN" altLang="zh-CN" sz="2000" dirty="0"/>
              <a:t>，</a:t>
            </a:r>
            <a:r>
              <a:rPr lang="en-US" altLang="zh-CN" sz="2000" dirty="0"/>
              <a:t>30</a:t>
            </a:r>
            <a:r>
              <a:rPr lang="zh-CN" altLang="zh-CN" sz="2000" dirty="0"/>
              <a:t>，</a:t>
            </a:r>
            <a:r>
              <a:rPr lang="en-US" altLang="zh-CN" sz="2000" dirty="0"/>
              <a:t>42</a:t>
            </a:r>
            <a:r>
              <a:rPr lang="zh-CN" altLang="zh-CN" sz="2000" dirty="0"/>
              <a:t>，</a:t>
            </a:r>
            <a:r>
              <a:rPr lang="en-US" altLang="zh-CN" sz="2000" dirty="0"/>
              <a:t>54</a:t>
            </a:r>
            <a:r>
              <a:rPr lang="zh-CN" altLang="zh-CN" sz="2000" dirty="0"/>
              <a:t>，</a:t>
            </a:r>
            <a:r>
              <a:rPr lang="en-US" altLang="zh-CN" sz="2000" dirty="0"/>
              <a:t>63</a:t>
            </a:r>
            <a:r>
              <a:rPr lang="zh-CN" altLang="zh-CN" sz="2000" dirty="0"/>
              <a:t>，</a:t>
            </a:r>
            <a:r>
              <a:rPr lang="en-US" altLang="zh-CN" sz="2000" dirty="0"/>
              <a:t>72</a:t>
            </a:r>
            <a:r>
              <a:rPr lang="zh-CN" altLang="zh-CN" sz="2000" dirty="0"/>
              <a:t>，</a:t>
            </a:r>
            <a:r>
              <a:rPr lang="en-US" altLang="zh-CN" sz="2000" dirty="0"/>
              <a:t>87</a:t>
            </a:r>
            <a:r>
              <a:rPr lang="zh-CN" altLang="zh-CN" sz="2000" dirty="0"/>
              <a:t>，</a:t>
            </a:r>
            <a:r>
              <a:rPr lang="en-US" altLang="zh-CN" sz="2000" dirty="0" smtClean="0"/>
              <a:t>95)</a:t>
            </a:r>
          </a:p>
          <a:p>
            <a:r>
              <a:rPr lang="en-US" altLang="zh-CN" sz="2000" dirty="0" smtClean="0"/>
              <a:t> </a:t>
            </a:r>
            <a:r>
              <a:rPr lang="zh-CN" altLang="zh-CN" sz="2000" dirty="0" smtClean="0"/>
              <a:t>折半</a:t>
            </a:r>
            <a:r>
              <a:rPr lang="zh-CN" altLang="zh-CN" sz="2000" dirty="0"/>
              <a:t>查找，试回答下列问题：</a:t>
            </a:r>
          </a:p>
          <a:p>
            <a:r>
              <a:rPr lang="en-US" altLang="zh-CN" sz="2000" dirty="0" smtClean="0"/>
              <a:t>  </a:t>
            </a:r>
            <a:r>
              <a:rPr lang="zh-CN" altLang="zh-CN" sz="2000" dirty="0" smtClean="0"/>
              <a:t>①</a:t>
            </a:r>
            <a:r>
              <a:rPr lang="en-US" altLang="zh-CN" sz="2000" dirty="0" smtClean="0"/>
              <a:t> </a:t>
            </a:r>
            <a:r>
              <a:rPr lang="zh-CN" altLang="zh-CN" sz="2000" dirty="0"/>
              <a:t>画出描述折半查找过程的判定树；</a:t>
            </a:r>
          </a:p>
          <a:p>
            <a:r>
              <a:rPr lang="en-US" altLang="zh-CN" sz="2000" dirty="0" smtClean="0"/>
              <a:t>  </a:t>
            </a:r>
            <a:r>
              <a:rPr lang="zh-CN" altLang="zh-CN" sz="2000" dirty="0" smtClean="0"/>
              <a:t>②</a:t>
            </a:r>
            <a:r>
              <a:rPr lang="en-US" altLang="zh-CN" sz="2000" dirty="0" smtClean="0"/>
              <a:t> </a:t>
            </a:r>
            <a:r>
              <a:rPr lang="zh-CN" altLang="zh-CN" sz="2000" dirty="0"/>
              <a:t>若查找元素</a:t>
            </a:r>
            <a:r>
              <a:rPr lang="en-US" altLang="zh-CN" sz="2000" dirty="0"/>
              <a:t>54</a:t>
            </a:r>
            <a:r>
              <a:rPr lang="zh-CN" altLang="zh-CN" sz="2000" dirty="0"/>
              <a:t>，需依次与哪些元素比较</a:t>
            </a:r>
            <a:r>
              <a:rPr lang="zh-CN" altLang="zh-CN" sz="2000" dirty="0" smtClean="0"/>
              <a:t>？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30</a:t>
            </a:r>
            <a:r>
              <a:rPr lang="en-US" altLang="zh-CN" sz="2000" dirty="0"/>
              <a:t>, 63, 42, </a:t>
            </a:r>
            <a:r>
              <a:rPr lang="en-US" altLang="zh-CN" sz="2000" dirty="0" smtClean="0"/>
              <a:t>54</a:t>
            </a:r>
            <a:r>
              <a:rPr lang="zh-CN" altLang="en-US" sz="2000" dirty="0" smtClean="0"/>
              <a:t>）</a:t>
            </a:r>
            <a:endParaRPr lang="zh-CN" altLang="zh-CN" sz="2000" dirty="0"/>
          </a:p>
          <a:p>
            <a:r>
              <a:rPr lang="en-US" altLang="zh-CN" sz="2000" dirty="0" smtClean="0"/>
              <a:t>  </a:t>
            </a:r>
            <a:r>
              <a:rPr lang="zh-CN" altLang="zh-CN" sz="2000" dirty="0" smtClean="0"/>
              <a:t>③</a:t>
            </a:r>
            <a:r>
              <a:rPr lang="en-US" altLang="zh-CN" sz="2000" dirty="0" smtClean="0"/>
              <a:t> </a:t>
            </a:r>
            <a:r>
              <a:rPr lang="zh-CN" altLang="zh-CN" sz="2000" dirty="0"/>
              <a:t>若查找元素</a:t>
            </a:r>
            <a:r>
              <a:rPr lang="en-US" altLang="zh-CN" sz="2000" dirty="0"/>
              <a:t>90</a:t>
            </a:r>
            <a:r>
              <a:rPr lang="zh-CN" altLang="zh-CN" sz="2000" dirty="0"/>
              <a:t>，需依次与哪些元素比较</a:t>
            </a:r>
            <a:r>
              <a:rPr lang="zh-CN" altLang="zh-CN" sz="2000" dirty="0" smtClean="0"/>
              <a:t>？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30</a:t>
            </a:r>
            <a:r>
              <a:rPr lang="en-US" altLang="zh-CN" sz="2000" dirty="0"/>
              <a:t>, 63,87, </a:t>
            </a:r>
            <a:r>
              <a:rPr lang="en-US" altLang="zh-CN" sz="2000" dirty="0" smtClean="0"/>
              <a:t>95</a:t>
            </a:r>
            <a:r>
              <a:rPr lang="zh-CN" altLang="en-US" sz="2000" dirty="0" smtClean="0"/>
              <a:t>）</a:t>
            </a:r>
            <a:endParaRPr lang="zh-CN" altLang="zh-CN" sz="2000" dirty="0"/>
          </a:p>
          <a:p>
            <a:r>
              <a:rPr lang="en-US" altLang="zh-CN" sz="2000" dirty="0" smtClean="0"/>
              <a:t>  </a:t>
            </a:r>
            <a:r>
              <a:rPr lang="zh-CN" altLang="zh-CN" sz="2000" dirty="0" smtClean="0"/>
              <a:t>④</a:t>
            </a:r>
            <a:r>
              <a:rPr lang="en-US" altLang="zh-CN" sz="2000" dirty="0" smtClean="0"/>
              <a:t> </a:t>
            </a:r>
            <a:r>
              <a:rPr lang="zh-CN" altLang="zh-CN" sz="2000" dirty="0"/>
              <a:t>假定每个</a:t>
            </a:r>
            <a:r>
              <a:rPr lang="zh-CN" altLang="zh-CN" sz="2000" dirty="0" smtClean="0"/>
              <a:t>元素查找</a:t>
            </a:r>
            <a:r>
              <a:rPr lang="zh-CN" altLang="zh-CN" sz="2000" dirty="0"/>
              <a:t>概率相等，求查找</a:t>
            </a:r>
            <a:r>
              <a:rPr lang="zh-CN" altLang="zh-CN" sz="2000" dirty="0" smtClean="0"/>
              <a:t>成功</a:t>
            </a:r>
            <a:r>
              <a:rPr lang="en-US" altLang="zh-CN" sz="2000" dirty="0" smtClean="0"/>
              <a:t>ASL(37/12</a:t>
            </a:r>
            <a:r>
              <a:rPr lang="zh-CN" altLang="zh-CN" sz="2000" dirty="0"/>
              <a:t>≈</a:t>
            </a:r>
            <a:r>
              <a:rPr lang="en-US" altLang="zh-CN" sz="2000" dirty="0" smtClean="0"/>
              <a:t>3.08)</a:t>
            </a:r>
            <a:endParaRPr lang="zh-CN" altLang="zh-CN" sz="2000" dirty="0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20473"/>
              </p:ext>
            </p:extLst>
          </p:nvPr>
        </p:nvGraphicFramePr>
        <p:xfrm>
          <a:off x="1132941" y="3171005"/>
          <a:ext cx="625690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604789"/>
                <a:gridCol w="504056"/>
                <a:gridCol w="5760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E13FE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E13FE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E13FE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rgbClr val="E13FE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4" name="Group 7"/>
          <p:cNvGrpSpPr>
            <a:grpSpLocks noChangeAspect="1"/>
          </p:cNvGrpSpPr>
          <p:nvPr/>
        </p:nvGrpSpPr>
        <p:grpSpPr bwMode="auto">
          <a:xfrm>
            <a:off x="4529084" y="4117816"/>
            <a:ext cx="3996072" cy="2525961"/>
            <a:chOff x="1746" y="2041"/>
            <a:chExt cx="2515" cy="1544"/>
          </a:xfrm>
          <a:solidFill>
            <a:srgbClr val="002060"/>
          </a:solidFill>
        </p:grpSpPr>
        <p:sp>
          <p:nvSpPr>
            <p:cNvPr id="116" name="Line 28"/>
            <p:cNvSpPr>
              <a:spLocks noChangeShapeType="1"/>
            </p:cNvSpPr>
            <p:nvPr/>
          </p:nvSpPr>
          <p:spPr bwMode="auto">
            <a:xfrm flipH="1">
              <a:off x="3656" y="3050"/>
              <a:ext cx="133" cy="310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8" name="Line 26"/>
            <p:cNvSpPr>
              <a:spLocks noChangeShapeType="1"/>
            </p:cNvSpPr>
            <p:nvPr/>
          </p:nvSpPr>
          <p:spPr bwMode="auto">
            <a:xfrm flipH="1">
              <a:off x="3138" y="2675"/>
              <a:ext cx="156" cy="253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9" name="Line 23"/>
            <p:cNvSpPr>
              <a:spLocks noChangeShapeType="1"/>
            </p:cNvSpPr>
            <p:nvPr/>
          </p:nvSpPr>
          <p:spPr bwMode="auto">
            <a:xfrm flipH="1">
              <a:off x="1943" y="2261"/>
              <a:ext cx="856" cy="728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0" name="Line 24"/>
            <p:cNvSpPr>
              <a:spLocks noChangeShapeType="1"/>
            </p:cNvSpPr>
            <p:nvPr/>
          </p:nvSpPr>
          <p:spPr bwMode="auto">
            <a:xfrm>
              <a:off x="2484" y="2675"/>
              <a:ext cx="351" cy="685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1" name="Oval 10"/>
            <p:cNvSpPr>
              <a:spLocks noChangeArrowheads="1"/>
            </p:cNvSpPr>
            <p:nvPr/>
          </p:nvSpPr>
          <p:spPr bwMode="auto">
            <a:xfrm>
              <a:off x="3204" y="245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63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22" name="Oval 12"/>
            <p:cNvSpPr>
              <a:spLocks noChangeArrowheads="1"/>
            </p:cNvSpPr>
            <p:nvPr/>
          </p:nvSpPr>
          <p:spPr bwMode="auto">
            <a:xfrm>
              <a:off x="1746" y="285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23" name="Oval 18"/>
            <p:cNvSpPr>
              <a:spLocks noChangeArrowheads="1"/>
            </p:cNvSpPr>
            <p:nvPr/>
          </p:nvSpPr>
          <p:spPr bwMode="auto">
            <a:xfrm>
              <a:off x="3656" y="2802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87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24" name="Oval 9"/>
            <p:cNvSpPr>
              <a:spLocks noChangeArrowheads="1"/>
            </p:cNvSpPr>
            <p:nvPr/>
          </p:nvSpPr>
          <p:spPr bwMode="auto">
            <a:xfrm>
              <a:off x="2263" y="245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25" name="Oval 14"/>
            <p:cNvSpPr>
              <a:spLocks noChangeArrowheads="1"/>
            </p:cNvSpPr>
            <p:nvPr/>
          </p:nvSpPr>
          <p:spPr bwMode="auto">
            <a:xfrm>
              <a:off x="2532" y="2895"/>
              <a:ext cx="266" cy="255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26" name="Line 28"/>
            <p:cNvSpPr>
              <a:spLocks noChangeShapeType="1"/>
            </p:cNvSpPr>
            <p:nvPr/>
          </p:nvSpPr>
          <p:spPr bwMode="auto">
            <a:xfrm>
              <a:off x="2979" y="2282"/>
              <a:ext cx="270" cy="219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Oval 18"/>
            <p:cNvSpPr>
              <a:spLocks noChangeArrowheads="1"/>
            </p:cNvSpPr>
            <p:nvPr/>
          </p:nvSpPr>
          <p:spPr bwMode="auto">
            <a:xfrm>
              <a:off x="2968" y="2866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42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28" name="Oval 8"/>
            <p:cNvSpPr>
              <a:spLocks noChangeArrowheads="1"/>
            </p:cNvSpPr>
            <p:nvPr/>
          </p:nvSpPr>
          <p:spPr bwMode="auto">
            <a:xfrm>
              <a:off x="2754" y="2064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30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29" name="Oval 8"/>
            <p:cNvSpPr>
              <a:spLocks noChangeArrowheads="1"/>
            </p:cNvSpPr>
            <p:nvPr/>
          </p:nvSpPr>
          <p:spPr bwMode="auto">
            <a:xfrm>
              <a:off x="1943" y="2041"/>
              <a:ext cx="527" cy="264"/>
            </a:xfrm>
            <a:prstGeom prst="rect">
              <a:avLst/>
            </a:prstGeom>
            <a:noFill/>
            <a:ln w="19050">
              <a:noFill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rgbClr val="0000FF"/>
                  </a:solidFill>
                </a:rPr>
                <a:t>元素取值</a:t>
              </a:r>
              <a:endParaRPr lang="en-US" altLang="zh-CN" b="1" dirty="0">
                <a:solidFill>
                  <a:srgbClr val="0000FF"/>
                </a:solidFill>
              </a:endParaRPr>
            </a:p>
          </p:txBody>
        </p:sp>
        <p:sp>
          <p:nvSpPr>
            <p:cNvPr id="130" name="Oval 18"/>
            <p:cNvSpPr>
              <a:spLocks noChangeArrowheads="1"/>
            </p:cNvSpPr>
            <p:nvPr/>
          </p:nvSpPr>
          <p:spPr bwMode="auto">
            <a:xfrm>
              <a:off x="3511" y="3321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72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4"/>
            <p:cNvSpPr>
              <a:spLocks noChangeArrowheads="1"/>
            </p:cNvSpPr>
            <p:nvPr/>
          </p:nvSpPr>
          <p:spPr bwMode="auto">
            <a:xfrm>
              <a:off x="2702" y="3321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24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32" name="Oval 18"/>
            <p:cNvSpPr>
              <a:spLocks noChangeArrowheads="1"/>
            </p:cNvSpPr>
            <p:nvPr/>
          </p:nvSpPr>
          <p:spPr bwMode="auto">
            <a:xfrm>
              <a:off x="3121" y="3321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54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33" name="Line 23"/>
            <p:cNvSpPr>
              <a:spLocks noChangeShapeType="1"/>
            </p:cNvSpPr>
            <p:nvPr/>
          </p:nvSpPr>
          <p:spPr bwMode="auto">
            <a:xfrm flipH="1" flipV="1">
              <a:off x="3025" y="2260"/>
              <a:ext cx="247" cy="174"/>
            </a:xfrm>
            <a:prstGeom prst="line">
              <a:avLst/>
            </a:prstGeom>
            <a:grp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4" name="Line 23"/>
            <p:cNvSpPr>
              <a:spLocks noChangeShapeType="1"/>
            </p:cNvSpPr>
            <p:nvPr/>
          </p:nvSpPr>
          <p:spPr bwMode="auto">
            <a:xfrm flipV="1">
              <a:off x="3131" y="2700"/>
              <a:ext cx="96" cy="166"/>
            </a:xfrm>
            <a:prstGeom prst="line">
              <a:avLst/>
            </a:prstGeom>
            <a:grp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5" name="Oval 12"/>
            <p:cNvSpPr>
              <a:spLocks noChangeArrowheads="1"/>
            </p:cNvSpPr>
            <p:nvPr/>
          </p:nvSpPr>
          <p:spPr bwMode="auto">
            <a:xfrm>
              <a:off x="1920" y="3321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4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36" name="Line 24"/>
            <p:cNvSpPr>
              <a:spLocks noChangeShapeType="1"/>
            </p:cNvSpPr>
            <p:nvPr/>
          </p:nvSpPr>
          <p:spPr bwMode="auto">
            <a:xfrm>
              <a:off x="1943" y="3050"/>
              <a:ext cx="110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7" name="Oval 18"/>
            <p:cNvSpPr>
              <a:spLocks noChangeArrowheads="1"/>
            </p:cNvSpPr>
            <p:nvPr/>
          </p:nvSpPr>
          <p:spPr bwMode="auto">
            <a:xfrm>
              <a:off x="3995" y="3321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95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38" name="Line 28"/>
            <p:cNvSpPr>
              <a:spLocks noChangeShapeType="1"/>
            </p:cNvSpPr>
            <p:nvPr/>
          </p:nvSpPr>
          <p:spPr bwMode="auto">
            <a:xfrm>
              <a:off x="3437" y="2646"/>
              <a:ext cx="270" cy="219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9" name="Line 28"/>
            <p:cNvSpPr>
              <a:spLocks noChangeShapeType="1"/>
            </p:cNvSpPr>
            <p:nvPr/>
          </p:nvSpPr>
          <p:spPr bwMode="auto">
            <a:xfrm>
              <a:off x="3858" y="2997"/>
              <a:ext cx="199" cy="324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1" name="Line 24"/>
            <p:cNvSpPr>
              <a:spLocks noChangeShapeType="1"/>
            </p:cNvSpPr>
            <p:nvPr/>
          </p:nvSpPr>
          <p:spPr bwMode="auto">
            <a:xfrm>
              <a:off x="3133" y="3061"/>
              <a:ext cx="110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 flipH="1" flipV="1">
              <a:off x="3204" y="3135"/>
              <a:ext cx="68" cy="154"/>
            </a:xfrm>
            <a:prstGeom prst="line">
              <a:avLst/>
            </a:prstGeom>
            <a:grpFill/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758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725047" cy="81915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习题解答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幼圆" pitchFamily="49" charset="-122"/>
                <a:ea typeface="幼圆" pitchFamily="49" charset="-122"/>
              </a:rPr>
              <a:t>二、应用题</a:t>
            </a: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zh-CN" sz="2000" kern="1200" dirty="0">
                <a:latin typeface="Arial" charset="0"/>
              </a:rPr>
              <a:t>（</a:t>
            </a:r>
            <a:r>
              <a:rPr lang="en-US" altLang="zh-CN" sz="2000" kern="1200" dirty="0">
                <a:latin typeface="Arial" charset="0"/>
              </a:rPr>
              <a:t>2</a:t>
            </a:r>
            <a:r>
              <a:rPr lang="zh-CN" altLang="zh-CN" sz="2000" kern="1200" dirty="0">
                <a:latin typeface="Arial" charset="0"/>
              </a:rPr>
              <a:t>）在一棵空的二叉排序树中依次插入关键字序列为</a:t>
            </a:r>
            <a:r>
              <a:rPr lang="en-US" altLang="zh-CN" sz="2000" kern="1200" dirty="0">
                <a:latin typeface="Arial" charset="0"/>
              </a:rPr>
              <a:t>12</a:t>
            </a:r>
            <a:r>
              <a:rPr lang="zh-CN" altLang="zh-CN" sz="2000" kern="1200" dirty="0">
                <a:latin typeface="Arial" charset="0"/>
              </a:rPr>
              <a:t>，</a:t>
            </a:r>
            <a:r>
              <a:rPr lang="en-US" altLang="zh-CN" sz="2000" kern="1200" dirty="0">
                <a:latin typeface="Arial" charset="0"/>
              </a:rPr>
              <a:t>7</a:t>
            </a:r>
            <a:r>
              <a:rPr lang="zh-CN" altLang="zh-CN" sz="2000" kern="1200" dirty="0">
                <a:latin typeface="Arial" charset="0"/>
              </a:rPr>
              <a:t>，</a:t>
            </a:r>
            <a:r>
              <a:rPr lang="en-US" altLang="zh-CN" sz="2000" kern="1200" dirty="0">
                <a:latin typeface="Arial" charset="0"/>
              </a:rPr>
              <a:t>17</a:t>
            </a:r>
            <a:r>
              <a:rPr lang="zh-CN" altLang="zh-CN" sz="2000" kern="1200" dirty="0">
                <a:latin typeface="Arial" charset="0"/>
              </a:rPr>
              <a:t>，</a:t>
            </a:r>
            <a:r>
              <a:rPr lang="en-US" altLang="zh-CN" sz="2000" kern="1200" dirty="0">
                <a:latin typeface="Arial" charset="0"/>
              </a:rPr>
              <a:t>11</a:t>
            </a:r>
            <a:r>
              <a:rPr lang="zh-CN" altLang="zh-CN" sz="2000" kern="1200" dirty="0">
                <a:latin typeface="Arial" charset="0"/>
              </a:rPr>
              <a:t>，</a:t>
            </a:r>
            <a:r>
              <a:rPr lang="en-US" altLang="zh-CN" sz="2000" kern="1200" dirty="0">
                <a:latin typeface="Arial" charset="0"/>
              </a:rPr>
              <a:t>16</a:t>
            </a:r>
            <a:r>
              <a:rPr lang="zh-CN" altLang="zh-CN" sz="2000" kern="1200" dirty="0">
                <a:latin typeface="Arial" charset="0"/>
              </a:rPr>
              <a:t>，</a:t>
            </a:r>
            <a:r>
              <a:rPr lang="en-US" altLang="zh-CN" sz="2000" kern="1200" dirty="0">
                <a:latin typeface="Arial" charset="0"/>
              </a:rPr>
              <a:t>2</a:t>
            </a:r>
            <a:r>
              <a:rPr lang="zh-CN" altLang="zh-CN" sz="2000" kern="1200" dirty="0">
                <a:latin typeface="Arial" charset="0"/>
              </a:rPr>
              <a:t>，</a:t>
            </a:r>
            <a:r>
              <a:rPr lang="en-US" altLang="zh-CN" sz="2000" kern="1200" dirty="0">
                <a:latin typeface="Arial" charset="0"/>
              </a:rPr>
              <a:t>13</a:t>
            </a:r>
            <a:r>
              <a:rPr lang="zh-CN" altLang="zh-CN" sz="2000" kern="1200" dirty="0">
                <a:latin typeface="Arial" charset="0"/>
              </a:rPr>
              <a:t>，</a:t>
            </a:r>
            <a:r>
              <a:rPr lang="en-US" altLang="zh-CN" sz="2000" kern="1200" dirty="0">
                <a:latin typeface="Arial" charset="0"/>
              </a:rPr>
              <a:t>9</a:t>
            </a:r>
            <a:r>
              <a:rPr lang="zh-CN" altLang="zh-CN" sz="2000" kern="1200" dirty="0">
                <a:latin typeface="Arial" charset="0"/>
              </a:rPr>
              <a:t>，</a:t>
            </a:r>
            <a:r>
              <a:rPr lang="en-US" altLang="zh-CN" sz="2000" kern="1200" dirty="0">
                <a:latin typeface="Arial" charset="0"/>
              </a:rPr>
              <a:t>21</a:t>
            </a:r>
            <a:r>
              <a:rPr lang="zh-CN" altLang="zh-CN" sz="2000" kern="1200" dirty="0">
                <a:latin typeface="Arial" charset="0"/>
              </a:rPr>
              <a:t>，</a:t>
            </a:r>
            <a:r>
              <a:rPr lang="en-US" altLang="zh-CN" sz="2000" kern="1200" dirty="0">
                <a:latin typeface="Arial" charset="0"/>
              </a:rPr>
              <a:t>4</a:t>
            </a:r>
            <a:r>
              <a:rPr lang="zh-CN" altLang="zh-CN" sz="2000" kern="1200" dirty="0">
                <a:latin typeface="Arial" charset="0"/>
              </a:rPr>
              <a:t>，请画出所得到的二叉排序树。</a:t>
            </a:r>
          </a:p>
          <a:p>
            <a:r>
              <a:rPr lang="zh-CN" altLang="zh-CN" dirty="0" smtClean="0"/>
              <a:t>答案</a:t>
            </a:r>
            <a:r>
              <a:rPr lang="zh-CN" altLang="zh-CN" dirty="0"/>
              <a:t>：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en-US" altLang="zh-CN" sz="2000" b="1" dirty="0" smtClean="0"/>
              <a:t>	12</a:t>
            </a:r>
            <a:endParaRPr lang="zh-CN" altLang="zh-CN" sz="2000" dirty="0"/>
          </a:p>
          <a:p>
            <a:pPr lvl="0"/>
            <a:r>
              <a:rPr lang="en-US" altLang="zh-CN" sz="2000" b="1" dirty="0"/>
              <a:t>   </a:t>
            </a:r>
            <a:r>
              <a:rPr lang="en-US" altLang="zh-CN" sz="2000" b="1" dirty="0" smtClean="0"/>
              <a:t>     7                      </a:t>
            </a:r>
            <a:r>
              <a:rPr lang="en-US" altLang="zh-CN" sz="2000" b="1" dirty="0"/>
              <a:t>17</a:t>
            </a:r>
            <a:endParaRPr lang="zh-CN" altLang="zh-CN" sz="2000" dirty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2     11      </a:t>
            </a:r>
            <a:r>
              <a:rPr lang="en-US" altLang="zh-CN" sz="2000" b="1" dirty="0" smtClean="0"/>
              <a:t>         </a:t>
            </a:r>
            <a:r>
              <a:rPr lang="en-US" altLang="zh-CN" sz="2000" b="1" dirty="0"/>
              <a:t>16  21              </a:t>
            </a:r>
            <a:endParaRPr lang="zh-CN" altLang="zh-CN" sz="2000" dirty="0"/>
          </a:p>
          <a:p>
            <a:r>
              <a:rPr lang="en-US" altLang="zh-CN" sz="2000" b="1" dirty="0"/>
              <a:t>    4  </a:t>
            </a:r>
            <a:r>
              <a:rPr lang="en-US" altLang="zh-CN" sz="2000" b="1" dirty="0" smtClean="0"/>
              <a:t> 9             </a:t>
            </a:r>
            <a:r>
              <a:rPr lang="en-US" altLang="zh-CN" sz="2000" b="1" dirty="0"/>
              <a:t>13</a:t>
            </a:r>
            <a:endParaRPr lang="zh-CN" altLang="zh-CN" sz="2000" dirty="0"/>
          </a:p>
          <a:p>
            <a:r>
              <a:rPr lang="zh-CN" altLang="zh-CN" dirty="0"/>
              <a:t>验算方法：</a:t>
            </a:r>
            <a:r>
              <a:rPr lang="en-US" altLang="zh-CN" dirty="0"/>
              <a:t>  </a:t>
            </a:r>
            <a:r>
              <a:rPr lang="zh-CN" altLang="zh-CN" dirty="0"/>
              <a:t>用中序遍历应得到排序结果：</a:t>
            </a:r>
            <a:r>
              <a:rPr lang="en-US" altLang="zh-CN" dirty="0"/>
              <a:t>2,4,7,9,11,12,13,16,17,21</a:t>
            </a:r>
            <a:endParaRPr lang="zh-CN" altLang="zh-CN" dirty="0"/>
          </a:p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331640" y="2780928"/>
            <a:ext cx="86409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39752" y="2780928"/>
            <a:ext cx="57606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827584" y="3140968"/>
            <a:ext cx="36004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223628" y="3140968"/>
            <a:ext cx="21602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771800" y="3140968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915816" y="3140968"/>
            <a:ext cx="21602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27584" y="3501008"/>
            <a:ext cx="18002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331640" y="3501008"/>
            <a:ext cx="10801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483768" y="3501008"/>
            <a:ext cx="21602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32314"/>
      </p:ext>
    </p:extLst>
  </p:cSld>
  <p:clrMapOvr>
    <a:masterClrMapping/>
  </p:clrMapOvr>
  <p:transition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习题解答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78501" y="836712"/>
            <a:ext cx="8685987" cy="200054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二、应用题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r>
              <a:rPr lang="en-US" altLang="zh-CN" sz="2000" dirty="0" smtClean="0"/>
              <a:t>(3)</a:t>
            </a:r>
            <a:r>
              <a:rPr lang="zh-CN" altLang="en-US" sz="2000" dirty="0" smtClean="0"/>
              <a:t>有表</a:t>
            </a:r>
            <a:r>
              <a:rPr lang="en-US" altLang="zh-CN" sz="2000" dirty="0" smtClean="0"/>
              <a:t>(Jan</a:t>
            </a:r>
            <a:r>
              <a:rPr lang="en-US" altLang="zh-CN" sz="2000" dirty="0"/>
              <a:t>, Feb, Mar, Apr, May, June, July, Aug, Sep, Oct, Nov, </a:t>
            </a:r>
            <a:r>
              <a:rPr lang="en-US" altLang="zh-CN" sz="2000" dirty="0" smtClean="0"/>
              <a:t>Dec)</a:t>
            </a:r>
            <a:endParaRPr lang="zh-CN" altLang="zh-CN" sz="2000" dirty="0"/>
          </a:p>
          <a:p>
            <a:r>
              <a:rPr lang="zh-CN" altLang="zh-CN" sz="2000" dirty="0"/>
              <a:t>①</a:t>
            </a:r>
            <a:r>
              <a:rPr lang="en-US" altLang="zh-CN" sz="2000" dirty="0"/>
              <a:t> </a:t>
            </a:r>
            <a:r>
              <a:rPr lang="zh-CN" altLang="zh-CN" sz="2000" dirty="0"/>
              <a:t>试按表中</a:t>
            </a:r>
            <a:r>
              <a:rPr lang="zh-CN" altLang="zh-CN" sz="2000" dirty="0" smtClean="0"/>
              <a:t>元素顺序</a:t>
            </a:r>
            <a:r>
              <a:rPr lang="zh-CN" altLang="zh-CN" sz="2000" dirty="0"/>
              <a:t>依次插入一棵初始为空的二叉排序树</a:t>
            </a:r>
            <a:r>
              <a:rPr lang="zh-CN" altLang="zh-CN" sz="2000" dirty="0" smtClean="0"/>
              <a:t>，在</a:t>
            </a:r>
            <a:r>
              <a:rPr lang="zh-CN" altLang="zh-CN" sz="2000" dirty="0"/>
              <a:t>等</a:t>
            </a:r>
            <a:r>
              <a:rPr lang="zh-CN" altLang="zh-CN" sz="2000" dirty="0" smtClean="0"/>
              <a:t>概率情况下</a:t>
            </a:r>
            <a:r>
              <a:rPr lang="zh-CN" altLang="en-US" sz="2000" dirty="0" smtClean="0"/>
              <a:t>，求</a:t>
            </a:r>
            <a:r>
              <a:rPr lang="zh-CN" altLang="zh-CN" sz="2000" dirty="0" smtClean="0"/>
              <a:t>查找</a:t>
            </a:r>
            <a:r>
              <a:rPr lang="zh-CN" altLang="zh-CN" sz="2000" dirty="0"/>
              <a:t>成功的平均查找长度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42/12</a:t>
            </a:r>
            <a:r>
              <a:rPr lang="zh-CN" altLang="en-US" sz="2000" dirty="0" smtClean="0"/>
              <a:t>）</a:t>
            </a:r>
            <a:endParaRPr lang="zh-CN" altLang="zh-CN" sz="2000" dirty="0"/>
          </a:p>
          <a:p>
            <a:r>
              <a:rPr lang="zh-CN" altLang="zh-CN" sz="2000" dirty="0"/>
              <a:t>②</a:t>
            </a:r>
            <a:r>
              <a:rPr lang="en-US" altLang="zh-CN" sz="2000" dirty="0"/>
              <a:t> </a:t>
            </a:r>
            <a:r>
              <a:rPr lang="zh-CN" altLang="zh-CN" sz="2000" dirty="0"/>
              <a:t>若对表中元素先进行排序构成有序表</a:t>
            </a:r>
            <a:r>
              <a:rPr lang="zh-CN" altLang="zh-CN" sz="2000" dirty="0" smtClean="0"/>
              <a:t>，在</a:t>
            </a:r>
            <a:r>
              <a:rPr lang="zh-CN" altLang="zh-CN" sz="2000" dirty="0"/>
              <a:t>等概率的情况</a:t>
            </a:r>
            <a:r>
              <a:rPr lang="zh-CN" altLang="zh-CN" sz="2000" dirty="0" smtClean="0"/>
              <a:t>下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求有序表折半</a:t>
            </a:r>
            <a:r>
              <a:rPr lang="zh-CN" altLang="zh-CN" sz="2000" dirty="0"/>
              <a:t>查找时查找成功的平均查找长度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37/12</a:t>
            </a:r>
            <a:r>
              <a:rPr lang="zh-CN" altLang="en-US" sz="2000" dirty="0" smtClean="0"/>
              <a:t>）</a:t>
            </a:r>
            <a:endParaRPr lang="zh-CN" altLang="zh-CN" sz="2000" dirty="0"/>
          </a:p>
        </p:txBody>
      </p:sp>
      <p:grpSp>
        <p:nvGrpSpPr>
          <p:cNvPr id="12" name="Group 7"/>
          <p:cNvGrpSpPr>
            <a:grpSpLocks noChangeAspect="1"/>
          </p:cNvGrpSpPr>
          <p:nvPr/>
        </p:nvGrpSpPr>
        <p:grpSpPr bwMode="auto">
          <a:xfrm>
            <a:off x="106589" y="3010820"/>
            <a:ext cx="3597263" cy="3553356"/>
            <a:chOff x="1918" y="1932"/>
            <a:chExt cx="2264" cy="2172"/>
          </a:xfrm>
          <a:solidFill>
            <a:srgbClr val="002060"/>
          </a:solidFill>
        </p:grpSpPr>
        <p:sp>
          <p:nvSpPr>
            <p:cNvPr id="38" name="Line 23"/>
            <p:cNvSpPr>
              <a:spLocks noChangeShapeType="1"/>
            </p:cNvSpPr>
            <p:nvPr/>
          </p:nvSpPr>
          <p:spPr bwMode="auto">
            <a:xfrm flipH="1">
              <a:off x="2065" y="2130"/>
              <a:ext cx="682" cy="620"/>
            </a:xfrm>
            <a:prstGeom prst="line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2979" y="2130"/>
              <a:ext cx="1110" cy="1063"/>
            </a:xfrm>
            <a:prstGeom prst="line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 flipH="1">
              <a:off x="2950" y="2440"/>
              <a:ext cx="312" cy="753"/>
            </a:xfrm>
            <a:prstGeom prst="line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Line 23"/>
            <p:cNvSpPr>
              <a:spLocks noChangeShapeType="1"/>
            </p:cNvSpPr>
            <p:nvPr/>
          </p:nvSpPr>
          <p:spPr bwMode="auto">
            <a:xfrm>
              <a:off x="2092" y="2899"/>
              <a:ext cx="341" cy="768"/>
            </a:xfrm>
            <a:prstGeom prst="line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Line 23"/>
            <p:cNvSpPr>
              <a:spLocks noChangeShapeType="1"/>
            </p:cNvSpPr>
            <p:nvPr/>
          </p:nvSpPr>
          <p:spPr bwMode="auto">
            <a:xfrm flipH="1">
              <a:off x="3364" y="3325"/>
              <a:ext cx="628" cy="636"/>
            </a:xfrm>
            <a:prstGeom prst="line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Oval 10"/>
            <p:cNvSpPr>
              <a:spLocks noChangeArrowheads="1"/>
            </p:cNvSpPr>
            <p:nvPr/>
          </p:nvSpPr>
          <p:spPr bwMode="auto">
            <a:xfrm>
              <a:off x="3129" y="2248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/>
                <a:t>Mar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auto">
            <a:xfrm>
              <a:off x="1918" y="2648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/>
                <a:t>Apr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3566" y="2675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/>
                <a:t>May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2301" y="2248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/>
                <a:t>Feb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18"/>
            <p:cNvSpPr>
              <a:spLocks noChangeArrowheads="1"/>
            </p:cNvSpPr>
            <p:nvPr/>
          </p:nvSpPr>
          <p:spPr bwMode="auto">
            <a:xfrm>
              <a:off x="2972" y="2675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/>
                <a:t>June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2747" y="1932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/>
                <a:t>Jan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2092" y="3072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/>
                <a:t>Aug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2803" y="3080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/>
                <a:t>July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3887" y="3080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/>
                <a:t>Sep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/>
          </p:nvSpPr>
          <p:spPr bwMode="auto">
            <a:xfrm>
              <a:off x="3544" y="3478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/>
                <a:t>Oct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67" name="Oval 12"/>
            <p:cNvSpPr>
              <a:spLocks noChangeArrowheads="1"/>
            </p:cNvSpPr>
            <p:nvPr/>
          </p:nvSpPr>
          <p:spPr bwMode="auto">
            <a:xfrm>
              <a:off x="2258" y="3450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/>
                <a:t>Dec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3217" y="3818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/>
                <a:t>Nov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744512"/>
              </p:ext>
            </p:extLst>
          </p:nvPr>
        </p:nvGraphicFramePr>
        <p:xfrm>
          <a:off x="2680830" y="2963073"/>
          <a:ext cx="6256909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609106"/>
                <a:gridCol w="504056"/>
                <a:gridCol w="584869"/>
                <a:gridCol w="504056"/>
                <a:gridCol w="495251"/>
                <a:gridCol w="511571"/>
              </a:tblGrid>
              <a:tr h="302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dirty="0" smtClean="0">
                          <a:solidFill>
                            <a:srgbClr val="E13FE1"/>
                          </a:solidFill>
                        </a:rPr>
                        <a:t>3</a:t>
                      </a:r>
                      <a:endParaRPr lang="zh-CN" altLang="en-US" sz="1400" b="1" i="0" dirty="0">
                        <a:solidFill>
                          <a:srgbClr val="E13FE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400" b="1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dirty="0" smtClean="0">
                          <a:solidFill>
                            <a:srgbClr val="E13FE1"/>
                          </a:solidFill>
                        </a:rPr>
                        <a:t>9</a:t>
                      </a:r>
                      <a:endParaRPr lang="zh-CN" altLang="en-US" sz="1400" b="1" i="0" dirty="0">
                        <a:solidFill>
                          <a:srgbClr val="E13FE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2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Apr</a:t>
                      </a:r>
                      <a:endParaRPr lang="en-US" altLang="zh-C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Aug</a:t>
                      </a:r>
                      <a:endParaRPr lang="en-US" altLang="zh-C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Dec</a:t>
                      </a:r>
                      <a:endParaRPr lang="en-US" altLang="zh-C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altLang="zh-C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altLang="zh-C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July</a:t>
                      </a:r>
                      <a:endParaRPr lang="en-US" altLang="zh-C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June</a:t>
                      </a:r>
                      <a:endParaRPr lang="en-US" altLang="zh-C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altLang="zh-C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May</a:t>
                      </a:r>
                      <a:endParaRPr lang="en-US" altLang="zh-C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Nov</a:t>
                      </a:r>
                      <a:endParaRPr lang="en-US" altLang="zh-C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Oct</a:t>
                      </a:r>
                      <a:endParaRPr lang="en-US" altLang="zh-C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Sep</a:t>
                      </a:r>
                      <a:endParaRPr lang="en-US" altLang="zh-C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0" name="Group 7"/>
          <p:cNvGrpSpPr>
            <a:grpSpLocks noChangeAspect="1"/>
          </p:cNvGrpSpPr>
          <p:nvPr/>
        </p:nvGrpSpPr>
        <p:grpSpPr bwMode="auto">
          <a:xfrm>
            <a:off x="4244599" y="4006063"/>
            <a:ext cx="4534712" cy="2396716"/>
            <a:chOff x="1771" y="1932"/>
            <a:chExt cx="2854" cy="1465"/>
          </a:xfrm>
          <a:solidFill>
            <a:srgbClr val="002060"/>
          </a:solidFill>
        </p:grpSpPr>
        <p:sp>
          <p:nvSpPr>
            <p:cNvPr id="92" name="Line 23"/>
            <p:cNvSpPr>
              <a:spLocks noChangeShapeType="1"/>
            </p:cNvSpPr>
            <p:nvPr/>
          </p:nvSpPr>
          <p:spPr bwMode="auto">
            <a:xfrm flipH="1">
              <a:off x="3831" y="2888"/>
              <a:ext cx="68" cy="275"/>
            </a:xfrm>
            <a:prstGeom prst="line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5" name="Line 23"/>
            <p:cNvSpPr>
              <a:spLocks noChangeShapeType="1"/>
            </p:cNvSpPr>
            <p:nvPr/>
          </p:nvSpPr>
          <p:spPr bwMode="auto">
            <a:xfrm>
              <a:off x="3129" y="2910"/>
              <a:ext cx="208" cy="280"/>
            </a:xfrm>
            <a:prstGeom prst="line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9" name="Line 23"/>
            <p:cNvSpPr>
              <a:spLocks noChangeShapeType="1"/>
            </p:cNvSpPr>
            <p:nvPr/>
          </p:nvSpPr>
          <p:spPr bwMode="auto">
            <a:xfrm>
              <a:off x="2461" y="2484"/>
              <a:ext cx="311" cy="679"/>
            </a:xfrm>
            <a:prstGeom prst="line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 flipH="1">
              <a:off x="1936" y="2130"/>
              <a:ext cx="811" cy="620"/>
            </a:xfrm>
            <a:prstGeom prst="line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>
              <a:off x="2979" y="2130"/>
              <a:ext cx="1409" cy="987"/>
            </a:xfrm>
            <a:prstGeom prst="line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3" name="Line 23"/>
            <p:cNvSpPr>
              <a:spLocks noChangeShapeType="1"/>
            </p:cNvSpPr>
            <p:nvPr/>
          </p:nvSpPr>
          <p:spPr bwMode="auto">
            <a:xfrm flipH="1">
              <a:off x="3161" y="2465"/>
              <a:ext cx="143" cy="336"/>
            </a:xfrm>
            <a:prstGeom prst="line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Line 23"/>
            <p:cNvSpPr>
              <a:spLocks noChangeShapeType="1"/>
            </p:cNvSpPr>
            <p:nvPr/>
          </p:nvSpPr>
          <p:spPr bwMode="auto">
            <a:xfrm>
              <a:off x="1959" y="2888"/>
              <a:ext cx="213" cy="293"/>
            </a:xfrm>
            <a:prstGeom prst="line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Oval 10"/>
            <p:cNvSpPr>
              <a:spLocks noChangeArrowheads="1"/>
            </p:cNvSpPr>
            <p:nvPr/>
          </p:nvSpPr>
          <p:spPr bwMode="auto">
            <a:xfrm>
              <a:off x="3199" y="2248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May</a:t>
              </a:r>
            </a:p>
          </p:txBody>
        </p:sp>
        <p:sp>
          <p:nvSpPr>
            <p:cNvPr id="77" name="Oval 12"/>
            <p:cNvSpPr>
              <a:spLocks noChangeArrowheads="1"/>
            </p:cNvSpPr>
            <p:nvPr/>
          </p:nvSpPr>
          <p:spPr bwMode="auto">
            <a:xfrm>
              <a:off x="1771" y="2675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Apr</a:t>
              </a:r>
            </a:p>
          </p:txBody>
        </p:sp>
        <p:sp>
          <p:nvSpPr>
            <p:cNvPr id="78" name="Oval 18"/>
            <p:cNvSpPr>
              <a:spLocks noChangeArrowheads="1"/>
            </p:cNvSpPr>
            <p:nvPr/>
          </p:nvSpPr>
          <p:spPr bwMode="auto">
            <a:xfrm>
              <a:off x="3751" y="2675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Oct</a:t>
              </a:r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2301" y="2248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</a:t>
              </a:r>
            </a:p>
          </p:txBody>
        </p:sp>
        <p:sp>
          <p:nvSpPr>
            <p:cNvPr id="80" name="Oval 18"/>
            <p:cNvSpPr>
              <a:spLocks noChangeArrowheads="1"/>
            </p:cNvSpPr>
            <p:nvPr/>
          </p:nvSpPr>
          <p:spPr bwMode="auto">
            <a:xfrm>
              <a:off x="2972" y="2675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/>
                <a:t>June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81" name="Oval 8"/>
            <p:cNvSpPr>
              <a:spLocks noChangeArrowheads="1"/>
            </p:cNvSpPr>
            <p:nvPr/>
          </p:nvSpPr>
          <p:spPr bwMode="auto">
            <a:xfrm>
              <a:off x="2747" y="1932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July</a:t>
              </a:r>
            </a:p>
          </p:txBody>
        </p:sp>
        <p:sp>
          <p:nvSpPr>
            <p:cNvPr id="82" name="Oval 12"/>
            <p:cNvSpPr>
              <a:spLocks noChangeArrowheads="1"/>
            </p:cNvSpPr>
            <p:nvPr/>
          </p:nvSpPr>
          <p:spPr bwMode="auto">
            <a:xfrm>
              <a:off x="2025" y="3111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/>
                <a:t>Aug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12"/>
            <p:cNvSpPr>
              <a:spLocks noChangeArrowheads="1"/>
            </p:cNvSpPr>
            <p:nvPr/>
          </p:nvSpPr>
          <p:spPr bwMode="auto">
            <a:xfrm>
              <a:off x="3684" y="3111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Nov</a:t>
              </a:r>
            </a:p>
          </p:txBody>
        </p:sp>
        <p:sp>
          <p:nvSpPr>
            <p:cNvPr id="84" name="Oval 12"/>
            <p:cNvSpPr>
              <a:spLocks noChangeArrowheads="1"/>
            </p:cNvSpPr>
            <p:nvPr/>
          </p:nvSpPr>
          <p:spPr bwMode="auto">
            <a:xfrm>
              <a:off x="4330" y="3111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/>
                <a:t>Sep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88" name="Oval 12"/>
            <p:cNvSpPr>
              <a:spLocks noChangeArrowheads="1"/>
            </p:cNvSpPr>
            <p:nvPr/>
          </p:nvSpPr>
          <p:spPr bwMode="auto">
            <a:xfrm>
              <a:off x="2430" y="2675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Feb</a:t>
              </a:r>
            </a:p>
          </p:txBody>
        </p:sp>
        <p:sp>
          <p:nvSpPr>
            <p:cNvPr id="91" name="Oval 12"/>
            <p:cNvSpPr>
              <a:spLocks noChangeArrowheads="1"/>
            </p:cNvSpPr>
            <p:nvPr/>
          </p:nvSpPr>
          <p:spPr bwMode="auto">
            <a:xfrm>
              <a:off x="2629" y="3111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Jan</a:t>
              </a:r>
            </a:p>
          </p:txBody>
        </p:sp>
        <p:sp>
          <p:nvSpPr>
            <p:cNvPr id="93" name="Oval 18"/>
            <p:cNvSpPr>
              <a:spLocks noChangeArrowheads="1"/>
            </p:cNvSpPr>
            <p:nvPr/>
          </p:nvSpPr>
          <p:spPr bwMode="auto">
            <a:xfrm>
              <a:off x="3190" y="3111"/>
              <a:ext cx="295" cy="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96" name="Oval 9"/>
            <p:cNvSpPr>
              <a:spLocks noChangeArrowheads="1"/>
            </p:cNvSpPr>
            <p:nvPr/>
          </p:nvSpPr>
          <p:spPr bwMode="auto">
            <a:xfrm>
              <a:off x="3151" y="1988"/>
              <a:ext cx="1133" cy="220"/>
            </a:xfrm>
            <a:prstGeom prst="rect">
              <a:avLst/>
            </a:prstGeom>
            <a:solidFill>
              <a:schemeClr val="bg1"/>
            </a:solidFill>
            <a:ln w="12700">
              <a:noFill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zh-CN" altLang="en-US" b="1" dirty="0" smtClean="0">
                  <a:solidFill>
                    <a:srgbClr val="0000FF"/>
                  </a:solidFill>
                </a:rPr>
                <a:t>折半查找判定树</a:t>
              </a:r>
              <a:endParaRPr lang="en-US" altLang="zh-CN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487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习题解答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78501" y="836712"/>
            <a:ext cx="8397955" cy="35394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二、应用题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3000"/>
              </a:lnSpc>
            </a:pPr>
            <a:r>
              <a:rPr lang="zh-CN" altLang="zh-CN" sz="2000" dirty="0"/>
              <a:t>（</a:t>
            </a:r>
            <a:r>
              <a:rPr lang="en-US" altLang="zh-CN" sz="2000" dirty="0"/>
              <a:t>5</a:t>
            </a:r>
            <a:r>
              <a:rPr lang="zh-CN" altLang="zh-CN" sz="2000" dirty="0" smtClean="0"/>
              <a:t>）哈希表地址</a:t>
            </a:r>
            <a:r>
              <a:rPr lang="zh-CN" altLang="zh-CN" sz="2000" dirty="0"/>
              <a:t>范围为</a:t>
            </a:r>
            <a:r>
              <a:rPr lang="en-US" altLang="zh-CN" sz="2000" dirty="0"/>
              <a:t>0</a:t>
            </a:r>
            <a:r>
              <a:rPr lang="zh-CN" altLang="zh-CN" sz="2000" dirty="0"/>
              <a:t>～</a:t>
            </a:r>
            <a:r>
              <a:rPr lang="en-US" altLang="zh-CN" sz="2000" dirty="0"/>
              <a:t>17</a:t>
            </a:r>
            <a:r>
              <a:rPr lang="zh-CN" altLang="zh-CN" sz="2000" dirty="0"/>
              <a:t>，哈希</a:t>
            </a:r>
            <a:r>
              <a:rPr lang="zh-CN" altLang="zh-CN" sz="2000" dirty="0" smtClean="0"/>
              <a:t>函数：</a:t>
            </a:r>
            <a:r>
              <a:rPr lang="en-US" altLang="zh-CN" sz="2000" dirty="0" smtClean="0"/>
              <a:t>H(key)=</a:t>
            </a:r>
            <a:r>
              <a:rPr lang="en-US" altLang="zh-CN" sz="2000" dirty="0"/>
              <a:t>key%16</a:t>
            </a:r>
            <a:r>
              <a:rPr lang="zh-CN" altLang="zh-CN" sz="2000" dirty="0"/>
              <a:t>。用线性探测法处理冲突</a:t>
            </a:r>
            <a:r>
              <a:rPr lang="zh-CN" altLang="zh-CN" sz="2000" dirty="0" smtClean="0"/>
              <a:t>，关键字</a:t>
            </a:r>
            <a:r>
              <a:rPr lang="en-US" altLang="zh-CN" sz="2000" dirty="0" smtClean="0"/>
              <a:t>(10,24,32,17,31,30,46,47,40,63,49)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构造哈希表，试回答下列问题：</a:t>
            </a:r>
          </a:p>
          <a:p>
            <a:pPr>
              <a:lnSpc>
                <a:spcPts val="3000"/>
              </a:lnSpc>
            </a:pPr>
            <a:r>
              <a:rPr lang="zh-CN" altLang="zh-CN" sz="2000" dirty="0"/>
              <a:t>①</a:t>
            </a:r>
            <a:r>
              <a:rPr lang="en-US" altLang="zh-CN" sz="2000" dirty="0"/>
              <a:t> </a:t>
            </a:r>
            <a:r>
              <a:rPr lang="zh-CN" altLang="zh-CN" sz="2000" dirty="0"/>
              <a:t>画出哈希表的示意图；</a:t>
            </a:r>
          </a:p>
          <a:p>
            <a:pPr>
              <a:lnSpc>
                <a:spcPts val="3000"/>
              </a:lnSpc>
            </a:pPr>
            <a:r>
              <a:rPr lang="zh-CN" altLang="zh-CN" sz="2000" dirty="0"/>
              <a:t>②</a:t>
            </a:r>
            <a:r>
              <a:rPr lang="en-US" altLang="zh-CN" sz="2000" dirty="0"/>
              <a:t> </a:t>
            </a:r>
            <a:r>
              <a:rPr lang="zh-CN" altLang="zh-CN" sz="2000" dirty="0"/>
              <a:t>若查找关键字</a:t>
            </a:r>
            <a:r>
              <a:rPr lang="en-US" altLang="zh-CN" sz="2000" dirty="0"/>
              <a:t>63</a:t>
            </a:r>
            <a:r>
              <a:rPr lang="zh-CN" altLang="zh-CN" sz="2000" dirty="0"/>
              <a:t>，需要依次与哪些</a:t>
            </a:r>
            <a:r>
              <a:rPr lang="zh-CN" altLang="zh-CN" sz="2000" dirty="0" smtClean="0"/>
              <a:t>关键字比较？</a:t>
            </a:r>
            <a:r>
              <a:rPr lang="en-US" altLang="zh-CN" sz="2000" dirty="0" smtClean="0"/>
              <a:t> (31,46,47,32,17,63)</a:t>
            </a:r>
            <a:endParaRPr lang="zh-CN" altLang="zh-CN" sz="2000" dirty="0"/>
          </a:p>
          <a:p>
            <a:pPr>
              <a:lnSpc>
                <a:spcPts val="3000"/>
              </a:lnSpc>
            </a:pPr>
            <a:r>
              <a:rPr lang="zh-CN" altLang="zh-CN" sz="2000" dirty="0"/>
              <a:t>③</a:t>
            </a:r>
            <a:r>
              <a:rPr lang="en-US" altLang="zh-CN" sz="2000" dirty="0"/>
              <a:t> </a:t>
            </a:r>
            <a:r>
              <a:rPr lang="zh-CN" altLang="zh-CN" sz="2000" dirty="0"/>
              <a:t>若查找关键字</a:t>
            </a:r>
            <a:r>
              <a:rPr lang="en-US" altLang="zh-CN" sz="2000" dirty="0"/>
              <a:t>60</a:t>
            </a:r>
            <a:r>
              <a:rPr lang="zh-CN" altLang="zh-CN" sz="2000" dirty="0"/>
              <a:t>，需要依次与哪些关键字比较</a:t>
            </a:r>
            <a:r>
              <a:rPr lang="zh-CN" altLang="zh-CN" sz="2000" dirty="0" smtClean="0"/>
              <a:t>？</a:t>
            </a:r>
            <a:r>
              <a:rPr lang="en-US" altLang="zh-CN" sz="2000" dirty="0" smtClean="0"/>
              <a:t>H(60)=12,</a:t>
            </a:r>
            <a:r>
              <a:rPr lang="zh-CN" altLang="en-US" sz="2000" dirty="0" smtClean="0"/>
              <a:t>比较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次</a:t>
            </a:r>
            <a:endParaRPr lang="zh-CN" altLang="zh-CN" sz="2000" dirty="0"/>
          </a:p>
          <a:p>
            <a:pPr>
              <a:lnSpc>
                <a:spcPts val="3000"/>
              </a:lnSpc>
            </a:pPr>
            <a:r>
              <a:rPr lang="zh-CN" altLang="zh-CN" sz="2000" dirty="0"/>
              <a:t>④</a:t>
            </a:r>
            <a:r>
              <a:rPr lang="en-US" altLang="zh-CN" sz="2000" dirty="0"/>
              <a:t> </a:t>
            </a:r>
            <a:r>
              <a:rPr lang="zh-CN" altLang="zh-CN" sz="2000" dirty="0"/>
              <a:t>假定每个关键字的查找概率相等，求查找成功时的平均查找长度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ts val="3000"/>
              </a:lnSpc>
            </a:pPr>
            <a:r>
              <a:rPr lang="en-US" altLang="zh-CN" sz="2000" dirty="0" smtClean="0"/>
              <a:t>     ASL=1/11</a:t>
            </a:r>
            <a:r>
              <a:rPr lang="zh-CN" altLang="zh-CN" sz="2000" dirty="0"/>
              <a:t>（</a:t>
            </a:r>
            <a:r>
              <a:rPr lang="en-US" altLang="zh-CN" sz="2000" dirty="0"/>
              <a:t>6</a:t>
            </a:r>
            <a:r>
              <a:rPr lang="zh-CN" altLang="zh-CN" sz="2000" dirty="0"/>
              <a:t>＋</a:t>
            </a:r>
            <a:r>
              <a:rPr lang="en-US" altLang="zh-CN" sz="2000" dirty="0"/>
              <a:t>2</a:t>
            </a:r>
            <a:r>
              <a:rPr lang="zh-CN" altLang="zh-CN" sz="2000" dirty="0"/>
              <a:t>＋</a:t>
            </a:r>
            <a:r>
              <a:rPr lang="en-US" altLang="zh-CN" sz="2000" dirty="0"/>
              <a:t>3</a:t>
            </a:r>
            <a:r>
              <a:rPr lang="zh-CN" altLang="zh-CN" sz="2000" dirty="0"/>
              <a:t>×</a:t>
            </a:r>
            <a:r>
              <a:rPr lang="en-US" altLang="zh-CN" sz="2000" dirty="0"/>
              <a:t>3+6</a:t>
            </a:r>
            <a:r>
              <a:rPr lang="zh-CN" altLang="zh-CN" sz="2000" dirty="0"/>
              <a:t>）＝</a:t>
            </a:r>
            <a:r>
              <a:rPr lang="en-US" altLang="zh-CN" sz="2000" dirty="0"/>
              <a:t>23/11</a:t>
            </a:r>
            <a:endParaRPr lang="zh-CN" altLang="zh-CN" sz="2000" dirty="0"/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900356"/>
              </p:ext>
            </p:extLst>
          </p:nvPr>
        </p:nvGraphicFramePr>
        <p:xfrm>
          <a:off x="503548" y="4797152"/>
          <a:ext cx="813690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383"/>
                <a:gridCol w="443383"/>
                <a:gridCol w="443383"/>
                <a:gridCol w="443383"/>
                <a:gridCol w="443383"/>
                <a:gridCol w="443383"/>
                <a:gridCol w="443383"/>
                <a:gridCol w="531628"/>
                <a:gridCol w="439941"/>
                <a:gridCol w="510472"/>
                <a:gridCol w="439941"/>
                <a:gridCol w="432252"/>
                <a:gridCol w="446498"/>
                <a:gridCol w="446498"/>
                <a:gridCol w="446498"/>
                <a:gridCol w="446498"/>
                <a:gridCol w="446498"/>
                <a:gridCol w="446498"/>
              </a:tblGrid>
              <a:tr h="302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CN" altLang="en-US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CN" altLang="en-US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CN" altLang="en-US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CN" altLang="en-US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zh-CN" altLang="en-US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zh-CN" altLang="en-US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zh-CN" altLang="en-US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zh-CN" altLang="en-US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14</a:t>
                      </a:r>
                      <a:endParaRPr lang="zh-CN" altLang="en-US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15</a:t>
                      </a:r>
                      <a:endParaRPr lang="zh-CN" altLang="en-US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16</a:t>
                      </a:r>
                      <a:endParaRPr lang="zh-CN" altLang="en-US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17</a:t>
                      </a:r>
                      <a:endParaRPr lang="zh-CN" altLang="en-US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2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32</a:t>
                      </a:r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17</a:t>
                      </a:r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63</a:t>
                      </a:r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49</a:t>
                      </a:r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24</a:t>
                      </a:r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40</a:t>
                      </a:r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30</a:t>
                      </a:r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31</a:t>
                      </a:r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46</a:t>
                      </a:r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47</a:t>
                      </a:r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altLang="zh-CN" sz="1800" b="0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7152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571480"/>
            <a:ext cx="7772400" cy="1080000"/>
          </a:xfrm>
        </p:spPr>
        <p:txBody>
          <a:bodyPr anchor="ctr" anchorCtr="0"/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altLang="zh-CN" sz="36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7.2</a:t>
            </a:r>
            <a:r>
              <a:rPr lang="zh-CN" altLang="en-US" sz="36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　</a:t>
            </a:r>
            <a:r>
              <a:rPr lang="zh-CN" altLang="en-US" sz="36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线性表的查找</a:t>
            </a:r>
            <a:endParaRPr lang="zh-CN" altLang="en-US" sz="36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2060848"/>
            <a:ext cx="5904656" cy="216024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7.2.1 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顺序查找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重点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7.2.2 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折半查找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二分查找，重点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7.2.3 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分块查找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了解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)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0" y="1714488"/>
            <a:ext cx="5400000" cy="71437"/>
            <a:chOff x="0" y="1943"/>
            <a:chExt cx="2818" cy="78"/>
          </a:xfrm>
        </p:grpSpPr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0" y="1943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2" name="Rectangle 82"/>
            <p:cNvSpPr>
              <a:spLocks noChangeArrowheads="1"/>
            </p:cNvSpPr>
            <p:nvPr/>
          </p:nvSpPr>
          <p:spPr bwMode="auto">
            <a:xfrm>
              <a:off x="0" y="1985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tx1">
                    <a:alpha val="28999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677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习题解答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78501" y="836712"/>
            <a:ext cx="8541971" cy="192360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二、应用题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endParaRPr lang="en-US" altLang="zh-CN" sz="2000" dirty="0" smtClean="0"/>
          </a:p>
          <a:p>
            <a:pPr>
              <a:lnSpc>
                <a:spcPts val="3000"/>
              </a:lnSpc>
            </a:pPr>
            <a:r>
              <a:rPr lang="zh-CN" altLang="zh-CN" sz="2000" dirty="0" smtClean="0"/>
              <a:t>（</a:t>
            </a:r>
            <a:r>
              <a:rPr lang="en-US" altLang="zh-CN" sz="2000" dirty="0"/>
              <a:t>6</a:t>
            </a:r>
            <a:r>
              <a:rPr lang="zh-CN" altLang="zh-CN" sz="2000" dirty="0"/>
              <a:t>）设有一组关键字（</a:t>
            </a:r>
            <a:r>
              <a:rPr lang="en-US" altLang="zh-CN" sz="2000" dirty="0"/>
              <a:t>9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1</a:t>
            </a:r>
            <a:r>
              <a:rPr lang="zh-CN" altLang="zh-CN" sz="2000" dirty="0"/>
              <a:t>，</a:t>
            </a:r>
            <a:r>
              <a:rPr lang="en-US" altLang="zh-CN" sz="2000" dirty="0"/>
              <a:t>23</a:t>
            </a:r>
            <a:r>
              <a:rPr lang="zh-CN" altLang="zh-CN" sz="2000" dirty="0"/>
              <a:t>，</a:t>
            </a:r>
            <a:r>
              <a:rPr lang="en-US" altLang="zh-CN" sz="2000" dirty="0"/>
              <a:t>14</a:t>
            </a:r>
            <a:r>
              <a:rPr lang="zh-CN" altLang="zh-CN" sz="2000" dirty="0"/>
              <a:t>，</a:t>
            </a:r>
            <a:r>
              <a:rPr lang="en-US" altLang="zh-CN" sz="2000" dirty="0"/>
              <a:t>55</a:t>
            </a:r>
            <a:r>
              <a:rPr lang="zh-CN" altLang="zh-CN" sz="2000" dirty="0"/>
              <a:t>，</a:t>
            </a:r>
            <a:r>
              <a:rPr lang="en-US" altLang="zh-CN" sz="2000" dirty="0"/>
              <a:t>20</a:t>
            </a:r>
            <a:r>
              <a:rPr lang="zh-CN" altLang="zh-CN" sz="2000" dirty="0"/>
              <a:t>，</a:t>
            </a:r>
            <a:r>
              <a:rPr lang="en-US" altLang="zh-CN" sz="2000" dirty="0"/>
              <a:t>84</a:t>
            </a:r>
            <a:r>
              <a:rPr lang="zh-CN" altLang="zh-CN" sz="2000" dirty="0"/>
              <a:t>，</a:t>
            </a:r>
            <a:r>
              <a:rPr lang="en-US" altLang="zh-CN" sz="2000" dirty="0"/>
              <a:t>27</a:t>
            </a:r>
            <a:r>
              <a:rPr lang="zh-CN" altLang="zh-CN" sz="2000" dirty="0"/>
              <a:t>），采用哈希函数：</a:t>
            </a:r>
            <a:r>
              <a:rPr lang="en-US" altLang="zh-CN" sz="2000" dirty="0"/>
              <a:t>H</a:t>
            </a:r>
            <a:r>
              <a:rPr lang="zh-CN" altLang="zh-CN" sz="2000" dirty="0"/>
              <a:t>（</a:t>
            </a:r>
            <a:r>
              <a:rPr lang="en-US" altLang="zh-CN" sz="2000" dirty="0"/>
              <a:t>key</a:t>
            </a:r>
            <a:r>
              <a:rPr lang="zh-CN" altLang="zh-CN" sz="2000" dirty="0"/>
              <a:t>）</a:t>
            </a:r>
            <a:r>
              <a:rPr lang="en-US" altLang="zh-CN" sz="2000" dirty="0"/>
              <a:t>=key %7 </a:t>
            </a:r>
            <a:r>
              <a:rPr lang="zh-CN" altLang="zh-CN" sz="2000" dirty="0"/>
              <a:t>，表长为</a:t>
            </a:r>
            <a:r>
              <a:rPr lang="en-US" altLang="zh-CN" sz="2000" dirty="0"/>
              <a:t>10</a:t>
            </a:r>
            <a:r>
              <a:rPr lang="zh-CN" altLang="zh-CN" sz="2000" dirty="0"/>
              <a:t>，用开放地址法的二次探测法处理冲突。要求：对该关键字序列构造哈希表，并计算查找成功的平均查找长度。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17539"/>
              </p:ext>
            </p:extLst>
          </p:nvPr>
        </p:nvGraphicFramePr>
        <p:xfrm>
          <a:off x="589046" y="2924944"/>
          <a:ext cx="7920879" cy="15121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20149"/>
                <a:gridCol w="660073"/>
                <a:gridCol w="660073"/>
                <a:gridCol w="660073"/>
                <a:gridCol w="660073"/>
                <a:gridCol w="660073"/>
                <a:gridCol w="660073"/>
                <a:gridCol w="660073"/>
                <a:gridCol w="660073"/>
                <a:gridCol w="660073"/>
                <a:gridCol w="660073"/>
              </a:tblGrid>
              <a:tr h="504056">
                <a:tc>
                  <a:txBody>
                    <a:bodyPr/>
                    <a:lstStyle/>
                    <a:p>
                      <a:pPr indent="127000"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散列地址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indent="127000"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关键字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23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84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55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indent="127000"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比较次数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800" kern="100" dirty="0" smtClean="0">
                          <a:effectLst/>
                          <a:latin typeface="+mn-ea"/>
                          <a:ea typeface="+mn-ea"/>
                        </a:rPr>
                        <a:t>4  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 smtClean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6" name="Rectangle 23"/>
          <p:cNvSpPr>
            <a:spLocks noChangeArrowheads="1"/>
          </p:cNvSpPr>
          <p:nvPr/>
        </p:nvSpPr>
        <p:spPr bwMode="auto">
          <a:xfrm>
            <a:off x="302974" y="4725144"/>
            <a:ext cx="8541971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sz="2000" dirty="0"/>
              <a:t>平均查找长度：</a:t>
            </a:r>
            <a:r>
              <a:rPr lang="en-US" altLang="zh-CN" sz="2000" dirty="0" err="1"/>
              <a:t>ASL</a:t>
            </a:r>
            <a:r>
              <a:rPr lang="en-US" altLang="zh-CN" sz="2000" baseline="-25000" dirty="0" err="1"/>
              <a:t>succ</a:t>
            </a:r>
            <a:r>
              <a:rPr lang="en-US" altLang="zh-CN" sz="2000" dirty="0" smtClean="0"/>
              <a:t>=(1×4+2×2+3×1+4)/8=15/8</a:t>
            </a:r>
            <a:endParaRPr lang="zh-CN" altLang="zh-CN" sz="2000" dirty="0"/>
          </a:p>
          <a:p>
            <a:r>
              <a:rPr lang="zh-CN" altLang="zh-CN" sz="2000" dirty="0" smtClean="0"/>
              <a:t>关键字</a:t>
            </a:r>
            <a:r>
              <a:rPr lang="en-US" altLang="zh-CN" sz="2000" dirty="0" smtClean="0"/>
              <a:t>27</a:t>
            </a:r>
            <a:r>
              <a:rPr lang="zh-CN" altLang="zh-CN" sz="2000" dirty="0" smtClean="0"/>
              <a:t>：</a:t>
            </a:r>
            <a:r>
              <a:rPr lang="en-US" altLang="zh-CN" sz="2000" dirty="0" smtClean="0"/>
              <a:t>H(27)=6</a:t>
            </a:r>
            <a:r>
              <a:rPr lang="zh-CN" altLang="zh-CN" sz="2000" dirty="0"/>
              <a:t>（冲突）</a:t>
            </a:r>
            <a:r>
              <a:rPr lang="en-US" altLang="zh-CN" sz="2000" dirty="0"/>
              <a:t>   </a:t>
            </a:r>
            <a:r>
              <a:rPr lang="en-US" altLang="zh-CN" sz="2000" dirty="0" smtClean="0"/>
              <a:t>H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=6+1=7</a:t>
            </a:r>
            <a:r>
              <a:rPr lang="zh-CN" altLang="zh-CN" sz="2000" dirty="0"/>
              <a:t>（冲突</a:t>
            </a:r>
            <a:r>
              <a:rPr lang="zh-CN" altLang="zh-CN" sz="2000" dirty="0" smtClean="0"/>
              <a:t>）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H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/>
              <a:t>=</a:t>
            </a:r>
            <a:r>
              <a:rPr lang="zh-CN" altLang="zh-CN" sz="2000" dirty="0"/>
              <a:t>（</a:t>
            </a:r>
            <a:r>
              <a:rPr lang="en-US" altLang="zh-CN" sz="2000" dirty="0" smtClean="0"/>
              <a:t>6-1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=5</a:t>
            </a:r>
          </a:p>
          <a:p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84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H(84)=0(</a:t>
            </a:r>
            <a:r>
              <a:rPr lang="zh-CN" altLang="zh-CN" sz="2000" dirty="0" smtClean="0"/>
              <a:t>冲突</a:t>
            </a:r>
            <a:r>
              <a:rPr lang="en-US" altLang="zh-CN" sz="2000" dirty="0" smtClean="0"/>
              <a:t>)   H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=0+1=1(</a:t>
            </a:r>
            <a:r>
              <a:rPr lang="zh-CN" altLang="zh-CN" sz="2000" dirty="0" smtClean="0"/>
              <a:t>冲突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H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=0-1=-1 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H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=0+2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=4 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61824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习题解答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78501" y="836712"/>
            <a:ext cx="8397955" cy="276998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二、应用题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3000"/>
              </a:lnSpc>
            </a:pPr>
            <a:r>
              <a:rPr lang="zh-CN" altLang="zh-CN" sz="2000" dirty="0"/>
              <a:t>（</a:t>
            </a:r>
            <a:r>
              <a:rPr lang="en-US" altLang="zh-CN" sz="2000" dirty="0"/>
              <a:t>7</a:t>
            </a:r>
            <a:r>
              <a:rPr lang="zh-CN" altLang="zh-CN" sz="2000" dirty="0"/>
              <a:t>）设哈希函数</a:t>
            </a:r>
            <a:r>
              <a:rPr lang="en-US" altLang="zh-CN" sz="2000" dirty="0" smtClean="0"/>
              <a:t>H(K)=</a:t>
            </a:r>
            <a:r>
              <a:rPr lang="en-US" altLang="zh-CN" sz="2000" dirty="0"/>
              <a:t>3 </a:t>
            </a:r>
            <a:r>
              <a:rPr lang="en-US" altLang="zh-CN" sz="2000" dirty="0" smtClean="0"/>
              <a:t>K % </a:t>
            </a:r>
            <a:r>
              <a:rPr lang="en-US" altLang="zh-CN" sz="2000" dirty="0"/>
              <a:t>11</a:t>
            </a:r>
            <a:r>
              <a:rPr lang="zh-CN" altLang="zh-CN" sz="2000" dirty="0"/>
              <a:t>，哈希地址空间为</a:t>
            </a:r>
            <a:r>
              <a:rPr lang="en-US" altLang="zh-CN" sz="2000" dirty="0"/>
              <a:t>0</a:t>
            </a:r>
            <a:r>
              <a:rPr lang="zh-CN" altLang="zh-CN" sz="2000" dirty="0"/>
              <a:t>～</a:t>
            </a:r>
            <a:r>
              <a:rPr lang="en-US" altLang="zh-CN" sz="2000" dirty="0"/>
              <a:t>10</a:t>
            </a:r>
            <a:r>
              <a:rPr lang="zh-CN" altLang="zh-CN" sz="2000" dirty="0"/>
              <a:t>，对关键字序列（</a:t>
            </a:r>
            <a:r>
              <a:rPr lang="en-US" altLang="zh-CN" sz="2000" dirty="0"/>
              <a:t>32</a:t>
            </a:r>
            <a:r>
              <a:rPr lang="zh-CN" altLang="zh-CN" sz="2000" dirty="0"/>
              <a:t>，</a:t>
            </a:r>
            <a:r>
              <a:rPr lang="en-US" altLang="zh-CN" sz="2000" dirty="0"/>
              <a:t>13</a:t>
            </a:r>
            <a:r>
              <a:rPr lang="zh-CN" altLang="zh-CN" sz="2000" dirty="0"/>
              <a:t>，</a:t>
            </a:r>
            <a:r>
              <a:rPr lang="en-US" altLang="zh-CN" sz="2000" dirty="0"/>
              <a:t>49</a:t>
            </a:r>
            <a:r>
              <a:rPr lang="zh-CN" altLang="zh-CN" sz="2000" dirty="0"/>
              <a:t>，</a:t>
            </a:r>
            <a:r>
              <a:rPr lang="en-US" altLang="zh-CN" sz="2000" dirty="0"/>
              <a:t>24</a:t>
            </a:r>
            <a:r>
              <a:rPr lang="zh-CN" altLang="zh-CN" sz="2000" dirty="0"/>
              <a:t>，</a:t>
            </a:r>
            <a:r>
              <a:rPr lang="en-US" altLang="zh-CN" sz="2000" dirty="0"/>
              <a:t>38</a:t>
            </a:r>
            <a:r>
              <a:rPr lang="zh-CN" altLang="zh-CN" sz="2000" dirty="0"/>
              <a:t>，</a:t>
            </a:r>
            <a:r>
              <a:rPr lang="en-US" altLang="zh-CN" sz="2000" dirty="0"/>
              <a:t>21</a:t>
            </a:r>
            <a:r>
              <a:rPr lang="zh-CN" altLang="zh-CN" sz="2000" dirty="0"/>
              <a:t>，</a:t>
            </a:r>
            <a:r>
              <a:rPr lang="en-US" altLang="zh-CN" sz="2000" dirty="0"/>
              <a:t>4</a:t>
            </a:r>
            <a:r>
              <a:rPr lang="zh-CN" altLang="zh-CN" sz="2000" dirty="0"/>
              <a:t>，</a:t>
            </a:r>
            <a:r>
              <a:rPr lang="en-US" altLang="zh-CN" sz="2000" dirty="0"/>
              <a:t>12</a:t>
            </a:r>
            <a:r>
              <a:rPr lang="zh-CN" altLang="zh-CN" sz="2000" dirty="0"/>
              <a:t>），按下述两种解决冲突的方法构造哈希表，并分别求出等概率下查找成功时和查找失败时的平均查找长度</a:t>
            </a:r>
            <a:r>
              <a:rPr lang="en-US" altLang="zh-CN" sz="2000" dirty="0" err="1"/>
              <a:t>ASL</a:t>
            </a:r>
            <a:r>
              <a:rPr lang="en-US" altLang="zh-CN" sz="2000" baseline="-25000" dirty="0" err="1"/>
              <a:t>succ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ASL</a:t>
            </a:r>
            <a:r>
              <a:rPr lang="en-US" altLang="zh-CN" sz="2000" baseline="-25000" dirty="0" err="1"/>
              <a:t>unsucc</a:t>
            </a:r>
            <a:r>
              <a:rPr lang="zh-CN" altLang="zh-CN" sz="2000" dirty="0"/>
              <a:t>。</a:t>
            </a:r>
          </a:p>
          <a:p>
            <a:pPr>
              <a:lnSpc>
                <a:spcPts val="3000"/>
              </a:lnSpc>
            </a:pPr>
            <a:r>
              <a:rPr lang="zh-CN" altLang="zh-CN" sz="2000" dirty="0"/>
              <a:t>①</a:t>
            </a:r>
            <a:r>
              <a:rPr lang="en-US" altLang="zh-CN" sz="2000" dirty="0"/>
              <a:t> </a:t>
            </a:r>
            <a:r>
              <a:rPr lang="zh-CN" altLang="zh-CN" sz="2000" dirty="0"/>
              <a:t>线性探测法；</a:t>
            </a:r>
          </a:p>
          <a:p>
            <a:pPr>
              <a:lnSpc>
                <a:spcPts val="3000"/>
              </a:lnSpc>
            </a:pPr>
            <a:r>
              <a:rPr lang="zh-CN" altLang="zh-CN" sz="2000" dirty="0"/>
              <a:t>②</a:t>
            </a:r>
            <a:r>
              <a:rPr lang="en-US" altLang="zh-CN" sz="2000" dirty="0"/>
              <a:t> </a:t>
            </a:r>
            <a:r>
              <a:rPr lang="zh-CN" altLang="zh-CN" sz="2000" dirty="0"/>
              <a:t>链地址法。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623628"/>
              </p:ext>
            </p:extLst>
          </p:nvPr>
        </p:nvGraphicFramePr>
        <p:xfrm>
          <a:off x="283655" y="4005064"/>
          <a:ext cx="7488832" cy="1440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8141"/>
                <a:gridCol w="480051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</a:tblGrid>
              <a:tr h="63658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散列地址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684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684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684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684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684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684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684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684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684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684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9451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关键字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>
                          <a:effectLst/>
                        </a:rPr>
                        <a:t>  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 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12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49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38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13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24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32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0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21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906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比较次数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 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684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684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684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684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684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684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684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684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6" name="Rectangle 23"/>
          <p:cNvSpPr>
            <a:spLocks noChangeArrowheads="1"/>
          </p:cNvSpPr>
          <p:nvPr/>
        </p:nvSpPr>
        <p:spPr bwMode="auto">
          <a:xfrm>
            <a:off x="467544" y="5733256"/>
            <a:ext cx="7723740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ASL</a:t>
            </a:r>
            <a:r>
              <a:rPr lang="en-US" altLang="zh-CN" sz="2000" baseline="-25000" dirty="0" err="1"/>
              <a:t>succ</a:t>
            </a:r>
            <a:r>
              <a:rPr lang="en-US" altLang="zh-CN" sz="2000" dirty="0"/>
              <a:t> =</a:t>
            </a:r>
            <a:r>
              <a:rPr lang="zh-CN" altLang="zh-CN" sz="2000" dirty="0"/>
              <a:t>（</a:t>
            </a:r>
            <a:r>
              <a:rPr lang="en-US" altLang="zh-CN" sz="2000" dirty="0"/>
              <a:t>1+1+1+2+1+2+1+2</a:t>
            </a:r>
            <a:r>
              <a:rPr lang="zh-CN" altLang="zh-CN" sz="2000" dirty="0"/>
              <a:t>）</a:t>
            </a:r>
            <a:r>
              <a:rPr lang="en-US" altLang="zh-CN" sz="2000" dirty="0"/>
              <a:t>/8=11/8</a:t>
            </a:r>
            <a:endParaRPr lang="zh-CN" altLang="zh-CN" sz="2000" dirty="0"/>
          </a:p>
          <a:p>
            <a:r>
              <a:rPr lang="en-US" altLang="zh-CN" sz="2000" dirty="0" err="1"/>
              <a:t>ASL</a:t>
            </a:r>
            <a:r>
              <a:rPr lang="en-US" altLang="zh-CN" sz="2000" baseline="-25000" dirty="0" err="1"/>
              <a:t>unsucc</a:t>
            </a:r>
            <a:r>
              <a:rPr lang="en-US" altLang="zh-CN" sz="2000" dirty="0"/>
              <a:t>=</a:t>
            </a:r>
            <a:r>
              <a:rPr lang="zh-CN" altLang="zh-CN" sz="2000" dirty="0"/>
              <a:t>（</a:t>
            </a:r>
            <a:r>
              <a:rPr lang="en-US" altLang="zh-CN" sz="2000" dirty="0"/>
              <a:t>1+2+1+</a:t>
            </a:r>
            <a:r>
              <a:rPr lang="en-US" altLang="zh-CN" sz="2000" dirty="0">
                <a:solidFill>
                  <a:srgbClr val="FF0000"/>
                </a:solidFill>
              </a:rPr>
              <a:t>8+7+6+5+4+3+2+1</a:t>
            </a:r>
            <a:r>
              <a:rPr lang="zh-CN" altLang="zh-CN" sz="2000" dirty="0"/>
              <a:t>）</a:t>
            </a:r>
            <a:r>
              <a:rPr lang="en-US" altLang="zh-CN" sz="2000" dirty="0"/>
              <a:t>/11=40/11</a:t>
            </a:r>
            <a:endParaRPr lang="zh-CN" altLang="zh-CN" sz="2000" dirty="0"/>
          </a:p>
        </p:txBody>
      </p:sp>
      <p:sp>
        <p:nvSpPr>
          <p:cNvPr id="66" name="Rectangle 23"/>
          <p:cNvSpPr>
            <a:spLocks noChangeArrowheads="1"/>
          </p:cNvSpPr>
          <p:nvPr/>
        </p:nvSpPr>
        <p:spPr bwMode="auto">
          <a:xfrm>
            <a:off x="295451" y="3570426"/>
            <a:ext cx="7723740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解答：线性探测法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3783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习题解答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78501" y="836712"/>
            <a:ext cx="8397955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二、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应用题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pPr eaLnBrk="1" hangingPunct="1"/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r>
              <a:rPr lang="zh-CN" altLang="zh-CN" sz="2400" dirty="0"/>
              <a:t>（</a:t>
            </a:r>
            <a:r>
              <a:rPr lang="en-US" altLang="zh-CN" sz="2400" dirty="0"/>
              <a:t>7</a:t>
            </a:r>
            <a:r>
              <a:rPr lang="zh-CN" altLang="zh-CN" sz="2400" dirty="0" smtClean="0"/>
              <a:t>）</a:t>
            </a:r>
            <a:r>
              <a:rPr lang="zh-CN" altLang="en-US" sz="2400" dirty="0"/>
              <a:t>解答：</a:t>
            </a:r>
            <a:r>
              <a:rPr lang="zh-CN" altLang="zh-CN" sz="2400" dirty="0"/>
              <a:t>链地址</a:t>
            </a:r>
            <a:r>
              <a:rPr lang="zh-CN" altLang="zh-CN" sz="2400" dirty="0" smtClean="0"/>
              <a:t>法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119809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76872"/>
            <a:ext cx="3780000" cy="280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23"/>
          <p:cNvSpPr>
            <a:spLocks noChangeArrowheads="1"/>
          </p:cNvSpPr>
          <p:nvPr/>
        </p:nvSpPr>
        <p:spPr bwMode="auto">
          <a:xfrm>
            <a:off x="643179" y="5301207"/>
            <a:ext cx="7723740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ASL</a:t>
            </a:r>
            <a:r>
              <a:rPr lang="en-US" altLang="zh-CN" sz="2000" baseline="-25000" dirty="0" err="1"/>
              <a:t>succ</a:t>
            </a:r>
            <a:r>
              <a:rPr lang="en-US" altLang="zh-CN" sz="2000" dirty="0"/>
              <a:t> =</a:t>
            </a:r>
            <a:r>
              <a:rPr lang="zh-CN" altLang="zh-CN" sz="2000" dirty="0"/>
              <a:t>（</a:t>
            </a:r>
            <a:r>
              <a:rPr lang="en-US" altLang="zh-CN" sz="2000" dirty="0"/>
              <a:t>1*5+2*3</a:t>
            </a:r>
            <a:r>
              <a:rPr lang="zh-CN" altLang="zh-CN" sz="2000" dirty="0"/>
              <a:t>）</a:t>
            </a:r>
            <a:r>
              <a:rPr lang="en-US" altLang="zh-CN" sz="2000" dirty="0"/>
              <a:t>/8=11/8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ASL</a:t>
            </a:r>
            <a:r>
              <a:rPr lang="en-US" altLang="zh-CN" sz="2000" baseline="-25000" dirty="0" err="1"/>
              <a:t>unsucc</a:t>
            </a:r>
            <a:r>
              <a:rPr lang="en-US" altLang="zh-CN" sz="2000" dirty="0"/>
              <a:t>=</a:t>
            </a:r>
            <a:r>
              <a:rPr lang="zh-CN" altLang="zh-CN" sz="2000" dirty="0"/>
              <a:t>（</a:t>
            </a:r>
            <a:r>
              <a:rPr lang="en-US" altLang="zh-CN" sz="2000" dirty="0"/>
              <a:t>1+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en-US" altLang="zh-CN" sz="2000" dirty="0"/>
              <a:t>+1+</a:t>
            </a:r>
            <a:r>
              <a:rPr lang="en-US" altLang="zh-CN" sz="2000" dirty="0">
                <a:solidFill>
                  <a:srgbClr val="FF0000"/>
                </a:solidFill>
              </a:rPr>
              <a:t>2+3</a:t>
            </a:r>
            <a:r>
              <a:rPr lang="en-US" altLang="zh-CN" sz="2000" dirty="0"/>
              <a:t>+1+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en-US" altLang="zh-CN" sz="2000" dirty="0"/>
              <a:t>+1+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en-US" altLang="zh-CN" sz="2000" dirty="0"/>
              <a:t>+1+1</a:t>
            </a:r>
            <a:r>
              <a:rPr lang="zh-CN" altLang="zh-CN" sz="2000" dirty="0"/>
              <a:t>）</a:t>
            </a:r>
            <a:r>
              <a:rPr lang="en-US" altLang="zh-CN" sz="2000" dirty="0"/>
              <a:t>/11=19/11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272011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7.2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线性表查找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65061" y="821343"/>
            <a:ext cx="8184116" cy="59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 smtClean="0">
                <a:latin typeface="幼圆" pitchFamily="49" charset="-122"/>
                <a:ea typeface="幼圆" pitchFamily="49" charset="-122"/>
              </a:rPr>
              <a:t>要求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记录的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关键字是可以比较的类型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，如整型、字符型、实型等。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986" y="5791211"/>
            <a:ext cx="830802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仿宋_GB2312"/>
              </a:rPr>
              <a:t>为了算法描述统一起见，数组单元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仿宋_GB2312"/>
              </a:rPr>
              <a:t>R[0]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仿宋_GB2312"/>
              </a:rPr>
              <a:t>用来设置哨兵、暂存或闲置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仿宋_GB2312"/>
              </a:rPr>
              <a:t>不用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仿宋_GB2312"/>
              </a:rPr>
              <a:t>。</a:t>
            </a:r>
            <a:endParaRPr lang="zh-CN" altLang="en-US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65060" y="1467056"/>
            <a:ext cx="8527419" cy="4104456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zh-CN" sz="2000" kern="0" dirty="0" smtClean="0"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2000" kern="0" dirty="0" smtClean="0">
                <a:latin typeface="幼圆" pitchFamily="49" charset="-122"/>
                <a:ea typeface="幼圆" pitchFamily="49" charset="-122"/>
              </a:rPr>
              <a:t>记录</a:t>
            </a:r>
            <a:r>
              <a:rPr lang="zh-CN" altLang="en-US" sz="2000" kern="0" dirty="0">
                <a:latin typeface="幼圆" pitchFamily="49" charset="-122"/>
                <a:ea typeface="幼圆" pitchFamily="49" charset="-122"/>
              </a:rPr>
              <a:t>的类型</a:t>
            </a:r>
            <a:r>
              <a:rPr lang="zh-CN" altLang="en-US" sz="2000" kern="0" dirty="0" smtClean="0">
                <a:latin typeface="幼圆" pitchFamily="49" charset="-122"/>
                <a:ea typeface="幼圆" pitchFamily="49" charset="-122"/>
              </a:rPr>
              <a:t>描述</a:t>
            </a:r>
            <a:endParaRPr lang="zh-CN" altLang="en-US" sz="2000" kern="0" dirty="0">
              <a:latin typeface="幼圆" pitchFamily="49" charset="-122"/>
              <a:ea typeface="幼圆" pitchFamily="49" charset="-122"/>
            </a:endParaRPr>
          </a:p>
          <a:p>
            <a:pPr marR="0" lvl="0" algn="l" defTabSz="914400" rtl="0" eaLnBrk="1" fontAlgn="base" latinLnBrk="0" hangingPunct="1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typedef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    </a:t>
            </a:r>
            <a:r>
              <a:rPr kumimoji="0" lang="en-US" altLang="zh-CN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int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      </a:t>
            </a:r>
            <a:r>
              <a:rPr kumimoji="0" lang="en-US" altLang="zh-CN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KeyType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 ;          //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整型</a:t>
            </a:r>
            <a:endParaRPr kumimoji="0" lang="en-US" altLang="zh-CN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 err="1" smtClean="0">
                <a:latin typeface="+mn-ea"/>
              </a:rPr>
              <a:t>typedef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 err="1" smtClean="0">
                <a:latin typeface="+mn-ea"/>
              </a:rPr>
              <a:t>struct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 smtClean="0">
                <a:latin typeface="+mn-ea"/>
              </a:rPr>
              <a:t>  {   </a:t>
            </a:r>
            <a:r>
              <a:rPr lang="en-US" altLang="zh-CN" sz="2000" kern="0" dirty="0" err="1" smtClean="0">
                <a:latin typeface="+mn-ea"/>
              </a:rPr>
              <a:t>KeyType</a:t>
            </a:r>
            <a:r>
              <a:rPr lang="en-US" altLang="zh-CN" sz="2000" dirty="0" smtClean="0">
                <a:latin typeface="+mn-ea"/>
              </a:rPr>
              <a:t>     key;         //</a:t>
            </a:r>
            <a:r>
              <a:rPr lang="zh-CN" altLang="en-US" sz="2000" dirty="0" smtClean="0">
                <a:latin typeface="+mn-ea"/>
              </a:rPr>
              <a:t>关键字域，如“学号”，唯一代表记录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dirty="0" smtClean="0">
                <a:latin typeface="+mn-ea"/>
              </a:rPr>
              <a:t>      </a:t>
            </a:r>
            <a:r>
              <a:rPr lang="en-US" altLang="zh-CN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zh-CN" b="1" dirty="0" err="1" smtClean="0">
                <a:solidFill>
                  <a:srgbClr val="00B050"/>
                </a:solidFill>
                <a:latin typeface="+mn-ea"/>
              </a:rPr>
              <a:t>infotype</a:t>
            </a:r>
            <a:r>
              <a:rPr lang="zh-CN" altLang="en-US" b="1" dirty="0" smtClean="0">
                <a:solidFill>
                  <a:srgbClr val="00B050"/>
                </a:solidFill>
                <a:latin typeface="+mn-ea"/>
              </a:rPr>
              <a:t>   </a:t>
            </a:r>
            <a:r>
              <a:rPr lang="en-US" altLang="zh-CN" b="1" dirty="0" err="1" smtClean="0">
                <a:solidFill>
                  <a:srgbClr val="00B050"/>
                </a:solidFill>
                <a:latin typeface="+mn-ea"/>
              </a:rPr>
              <a:t>otherinfo</a:t>
            </a:r>
            <a:r>
              <a:rPr lang="en-US" altLang="zh-CN" b="1" dirty="0" smtClean="0">
                <a:solidFill>
                  <a:srgbClr val="00B050"/>
                </a:solidFill>
                <a:latin typeface="+mn-ea"/>
              </a:rPr>
              <a:t>;  </a:t>
            </a:r>
            <a:r>
              <a:rPr lang="en-US" altLang="zh-CN" dirty="0" smtClean="0">
                <a:latin typeface="+mn-ea"/>
              </a:rPr>
              <a:t>//</a:t>
            </a:r>
            <a:r>
              <a:rPr lang="zh-CN" altLang="en-US" dirty="0" smtClean="0">
                <a:latin typeface="+mn-ea"/>
              </a:rPr>
              <a:t>其他信息，如“姓名”、“成绩”等，可选，删除或注释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 smtClean="0">
                <a:latin typeface="+mn-ea"/>
              </a:rPr>
              <a:t>  } </a:t>
            </a:r>
            <a:r>
              <a:rPr lang="en-US" altLang="zh-CN" sz="2000" dirty="0" err="1" smtClean="0">
                <a:latin typeface="+mn-ea"/>
              </a:rPr>
              <a:t>ElemType</a:t>
            </a:r>
            <a:r>
              <a:rPr lang="en-US" altLang="zh-CN" sz="2000" dirty="0" smtClean="0">
                <a:latin typeface="+mn-ea"/>
              </a:rPr>
              <a:t>;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 smtClean="0">
                <a:latin typeface="+mn-ea"/>
              </a:rPr>
              <a:t>  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 err="1" smtClean="0">
                <a:latin typeface="+mn-ea"/>
              </a:rPr>
              <a:t>typedef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 err="1" smtClean="0">
                <a:latin typeface="+mn-ea"/>
              </a:rPr>
              <a:t>struct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 smtClean="0">
                <a:latin typeface="+mn-ea"/>
              </a:rPr>
              <a:t>  {    </a:t>
            </a:r>
            <a:r>
              <a:rPr lang="en-US" altLang="zh-CN" sz="2000" dirty="0" err="1" smtClean="0">
                <a:latin typeface="+mn-ea"/>
              </a:rPr>
              <a:t>ElemType</a:t>
            </a:r>
            <a:r>
              <a:rPr lang="en-US" altLang="zh-CN" sz="2000" dirty="0" smtClean="0">
                <a:latin typeface="+mn-ea"/>
              </a:rPr>
              <a:t>    *R;          </a:t>
            </a:r>
            <a:r>
              <a:rPr lang="en-US" altLang="zh-CN" sz="2000" dirty="0" smtClean="0">
                <a:solidFill>
                  <a:srgbClr val="006666"/>
                </a:solidFill>
                <a:latin typeface="+mn-ea"/>
              </a:rPr>
              <a:t>/</a:t>
            </a:r>
            <a:r>
              <a:rPr lang="en-US" altLang="zh-CN" sz="2000" dirty="0" smtClean="0">
                <a:latin typeface="+mn-ea"/>
              </a:rPr>
              <a:t>/</a:t>
            </a:r>
            <a:r>
              <a:rPr lang="zh-CN" altLang="en-US" sz="2000" dirty="0" smtClean="0">
                <a:latin typeface="+mn-ea"/>
              </a:rPr>
              <a:t>表的基址，指针类型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</a:rPr>
              <a:t>       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                length;    //</a:t>
            </a:r>
            <a:r>
              <a:rPr lang="zh-CN" altLang="en-US" sz="2000" dirty="0" smtClean="0">
                <a:latin typeface="+mn-ea"/>
              </a:rPr>
              <a:t>表的长度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 smtClean="0">
                <a:latin typeface="+mn-ea"/>
              </a:rPr>
              <a:t>  }  </a:t>
            </a:r>
            <a:r>
              <a:rPr lang="en-US" altLang="zh-CN" sz="2000" dirty="0" err="1" smtClean="0">
                <a:latin typeface="+mn-ea"/>
              </a:rPr>
              <a:t>SSTable</a:t>
            </a:r>
            <a:r>
              <a:rPr lang="en-US" altLang="zh-CN" sz="2000" dirty="0" smtClean="0">
                <a:latin typeface="+mn-ea"/>
              </a:rPr>
              <a:t>;                      //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Static  Search  Table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</a:rPr>
              <a:t>，静态查找表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7.2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线性表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998" y="5085184"/>
            <a:ext cx="7920000" cy="162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72000"/>
            <a:r>
              <a:rPr lang="en-US" altLang="zh-CN" sz="2000" dirty="0">
                <a:latin typeface="+mn-ea"/>
                <a:cs typeface="仿宋_GB2312"/>
              </a:rPr>
              <a:t>void  main()</a:t>
            </a:r>
          </a:p>
          <a:p>
            <a:pPr marL="72000"/>
            <a:r>
              <a:rPr lang="en-US" altLang="zh-CN" sz="2000" dirty="0">
                <a:latin typeface="+mn-ea"/>
                <a:cs typeface="仿宋_GB2312"/>
              </a:rPr>
              <a:t>{   </a:t>
            </a:r>
            <a:r>
              <a:rPr lang="en-US" altLang="zh-CN" sz="2000" dirty="0" err="1">
                <a:latin typeface="+mn-ea"/>
                <a:cs typeface="仿宋_GB2312"/>
              </a:rPr>
              <a:t>SSTable</a:t>
            </a:r>
            <a:r>
              <a:rPr lang="en-US" altLang="zh-CN" sz="2000" dirty="0">
                <a:latin typeface="+mn-ea"/>
                <a:cs typeface="仿宋_GB2312"/>
              </a:rPr>
              <a:t>   ST;                     //</a:t>
            </a:r>
            <a:r>
              <a:rPr lang="zh-CN" altLang="en-US" sz="2000" dirty="0">
                <a:latin typeface="+mn-ea"/>
                <a:cs typeface="仿宋_GB2312"/>
              </a:rPr>
              <a:t>定义结构体变量</a:t>
            </a:r>
          </a:p>
          <a:p>
            <a:pPr marL="72000"/>
            <a:r>
              <a:rPr lang="zh-CN" altLang="en-US" sz="2000" dirty="0">
                <a:latin typeface="+mn-ea"/>
                <a:cs typeface="仿宋_GB2312"/>
              </a:rPr>
              <a:t>    </a:t>
            </a:r>
            <a:r>
              <a:rPr lang="en-US" altLang="zh-CN" sz="2000" dirty="0" err="1">
                <a:latin typeface="+mn-ea"/>
                <a:cs typeface="仿宋_GB2312"/>
              </a:rPr>
              <a:t>CreateST</a:t>
            </a:r>
            <a:r>
              <a:rPr lang="en-US" altLang="zh-CN" sz="2000" dirty="0">
                <a:latin typeface="+mn-ea"/>
                <a:cs typeface="仿宋_GB2312"/>
              </a:rPr>
              <a:t>(ST);         </a:t>
            </a:r>
            <a:r>
              <a:rPr lang="en-US" altLang="zh-CN" sz="2000" dirty="0" smtClean="0">
                <a:latin typeface="+mn-ea"/>
                <a:cs typeface="仿宋_GB2312"/>
              </a:rPr>
              <a:t>           </a:t>
            </a:r>
            <a:r>
              <a:rPr lang="en-US" altLang="zh-CN" sz="2000" dirty="0">
                <a:latin typeface="+mn-ea"/>
                <a:cs typeface="仿宋_GB2312"/>
              </a:rPr>
              <a:t>//</a:t>
            </a:r>
            <a:r>
              <a:rPr lang="zh-CN" altLang="en-US" sz="2000" dirty="0">
                <a:latin typeface="+mn-ea"/>
                <a:cs typeface="仿宋_GB2312"/>
              </a:rPr>
              <a:t>构建查找表</a:t>
            </a:r>
          </a:p>
          <a:p>
            <a:pPr marL="72000"/>
            <a:r>
              <a:rPr lang="zh-CN" altLang="en-US" sz="2000" dirty="0">
                <a:latin typeface="+mn-ea"/>
                <a:cs typeface="仿宋_GB2312"/>
              </a:rPr>
              <a:t>    </a:t>
            </a:r>
            <a:r>
              <a:rPr lang="en-US" altLang="zh-CN" sz="2000" dirty="0" err="1">
                <a:latin typeface="+mn-ea"/>
                <a:cs typeface="仿宋_GB2312"/>
              </a:rPr>
              <a:t>PrintST</a:t>
            </a:r>
            <a:r>
              <a:rPr lang="en-US" altLang="zh-CN" sz="2000" dirty="0">
                <a:latin typeface="+mn-ea"/>
                <a:cs typeface="仿宋_GB2312"/>
              </a:rPr>
              <a:t>(ST);                      //</a:t>
            </a:r>
            <a:r>
              <a:rPr lang="zh-CN" altLang="en-US" sz="2000" dirty="0">
                <a:latin typeface="+mn-ea"/>
                <a:cs typeface="仿宋_GB2312"/>
              </a:rPr>
              <a:t>显示查找表</a:t>
            </a:r>
          </a:p>
          <a:p>
            <a:pPr marL="72000"/>
            <a:r>
              <a:rPr lang="en-US" altLang="zh-CN" sz="2000" dirty="0">
                <a:latin typeface="+mn-ea"/>
                <a:cs typeface="仿宋_GB2312"/>
              </a:rPr>
              <a:t>}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39551" y="816554"/>
            <a:ext cx="7920000" cy="4093428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 algn="just" eaLnBrk="1" hangingPunct="1">
              <a:defRPr/>
            </a:pPr>
            <a:r>
              <a:rPr lang="en-US" altLang="zh-CN" sz="2000" dirty="0">
                <a:latin typeface="+mn-ea"/>
              </a:rPr>
              <a:t>void </a:t>
            </a:r>
            <a:r>
              <a:rPr lang="en-US" altLang="zh-CN" sz="2000" dirty="0" err="1">
                <a:latin typeface="+mn-ea"/>
              </a:rPr>
              <a:t>CreateST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SSTable</a:t>
            </a:r>
            <a:r>
              <a:rPr lang="en-US" altLang="zh-CN" sz="2000" dirty="0">
                <a:latin typeface="+mn-ea"/>
              </a:rPr>
              <a:t>  &amp;ST )   //</a:t>
            </a:r>
            <a:r>
              <a:rPr lang="zh-CN" altLang="en-US" sz="2000" dirty="0">
                <a:latin typeface="+mn-ea"/>
              </a:rPr>
              <a:t>构建查找表</a:t>
            </a:r>
          </a:p>
          <a:p>
            <a:pPr marL="180000" algn="just" eaLnBrk="1" hangingPunct="1">
              <a:defRPr/>
            </a:pPr>
            <a:r>
              <a:rPr lang="en-US" altLang="zh-CN" sz="2000" dirty="0">
                <a:latin typeface="+mn-ea"/>
              </a:rPr>
              <a:t>{    </a:t>
            </a:r>
            <a:r>
              <a:rPr lang="en-US" altLang="zh-CN" sz="2000" dirty="0" err="1">
                <a:latin typeface="+mn-ea"/>
              </a:rPr>
              <a:t>cout</a:t>
            </a:r>
            <a:r>
              <a:rPr lang="en-US" altLang="zh-CN" sz="2000" dirty="0">
                <a:latin typeface="+mn-ea"/>
              </a:rPr>
              <a:t>&lt;&lt;"</a:t>
            </a:r>
            <a:r>
              <a:rPr lang="zh-CN" altLang="en-US" sz="2000" dirty="0">
                <a:latin typeface="+mn-ea"/>
              </a:rPr>
              <a:t>输入表长 </a:t>
            </a:r>
            <a:r>
              <a:rPr lang="en-US" altLang="zh-CN" sz="2000" dirty="0">
                <a:latin typeface="+mn-ea"/>
              </a:rPr>
              <a:t>:";</a:t>
            </a:r>
          </a:p>
          <a:p>
            <a:pPr marL="180000" algn="just" eaLnBrk="1" hangingPunct="1">
              <a:defRPr/>
            </a:pPr>
            <a:r>
              <a:rPr lang="en-US" altLang="zh-CN" sz="2000" dirty="0">
                <a:latin typeface="+mn-ea"/>
              </a:rPr>
              <a:t>     </a:t>
            </a:r>
            <a:r>
              <a:rPr lang="en-US" altLang="zh-CN" sz="2000" dirty="0" err="1">
                <a:latin typeface="+mn-ea"/>
              </a:rPr>
              <a:t>cin</a:t>
            </a:r>
            <a:r>
              <a:rPr lang="en-US" altLang="zh-CN" sz="2000" dirty="0">
                <a:latin typeface="+mn-ea"/>
              </a:rPr>
              <a:t>&gt;&gt; </a:t>
            </a:r>
            <a:r>
              <a:rPr lang="en-US" altLang="zh-CN" sz="2000" dirty="0" err="1">
                <a:latin typeface="+mn-ea"/>
              </a:rPr>
              <a:t>ST.length</a:t>
            </a:r>
            <a:r>
              <a:rPr lang="en-US" altLang="zh-CN" sz="2000" dirty="0">
                <a:latin typeface="+mn-ea"/>
              </a:rPr>
              <a:t>;  </a:t>
            </a:r>
          </a:p>
          <a:p>
            <a:pPr marL="180000" algn="just" eaLnBrk="1" hangingPunct="1">
              <a:defRPr/>
            </a:pPr>
            <a:r>
              <a:rPr lang="en-US" altLang="zh-CN" sz="2000" dirty="0">
                <a:latin typeface="+mn-ea"/>
              </a:rPr>
              <a:t>     ST.R= new  </a:t>
            </a:r>
            <a:r>
              <a:rPr lang="en-US" altLang="zh-CN" sz="2000" dirty="0" err="1" smtClean="0">
                <a:latin typeface="+mn-ea"/>
              </a:rPr>
              <a:t>ElemType</a:t>
            </a:r>
            <a:r>
              <a:rPr lang="en-US" altLang="zh-CN" sz="2000" dirty="0" smtClean="0">
                <a:latin typeface="+mn-ea"/>
              </a:rPr>
              <a:t>[ST.length+1]; </a:t>
            </a:r>
            <a:r>
              <a:rPr lang="en-US" altLang="zh-CN" sz="2000" dirty="0">
                <a:latin typeface="+mn-ea"/>
              </a:rPr>
              <a:t>//</a:t>
            </a:r>
            <a:r>
              <a:rPr lang="zh-CN" altLang="en-US" sz="2000" dirty="0">
                <a:latin typeface="+mn-ea"/>
              </a:rPr>
              <a:t>开辟内存</a:t>
            </a:r>
          </a:p>
          <a:p>
            <a:pPr marL="180000" algn="just" eaLnBrk="1" hangingPunct="1">
              <a:defRPr/>
            </a:pPr>
            <a:r>
              <a:rPr lang="zh-CN" altLang="en-US" sz="2000" dirty="0">
                <a:latin typeface="+mn-ea"/>
              </a:rPr>
              <a:t>     </a:t>
            </a:r>
            <a:r>
              <a:rPr lang="en-US" altLang="zh-CN" sz="2000" dirty="0" err="1">
                <a:latin typeface="+mn-ea"/>
              </a:rPr>
              <a:t>cout</a:t>
            </a:r>
            <a:r>
              <a:rPr lang="en-US" altLang="zh-CN" sz="2000" dirty="0">
                <a:latin typeface="+mn-ea"/>
              </a:rPr>
              <a:t>&lt;&lt;"</a:t>
            </a:r>
            <a:r>
              <a:rPr lang="zh-CN" altLang="en-US" sz="2000" dirty="0">
                <a:latin typeface="+mn-ea"/>
              </a:rPr>
              <a:t>输入数据</a:t>
            </a:r>
            <a:r>
              <a:rPr lang="en-US" altLang="zh-CN" sz="2000" dirty="0">
                <a:latin typeface="+mn-ea"/>
              </a:rPr>
              <a:t>:";</a:t>
            </a:r>
          </a:p>
          <a:p>
            <a:pPr marL="180000" algn="just" eaLnBrk="1" hangingPunct="1">
              <a:defRPr/>
            </a:pPr>
            <a:r>
              <a:rPr lang="en-US" altLang="zh-CN" sz="2000" dirty="0">
                <a:latin typeface="+mn-ea"/>
              </a:rPr>
              <a:t>     for(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 i=1;  i&lt;=</a:t>
            </a:r>
            <a:r>
              <a:rPr lang="en-US" altLang="zh-CN" sz="2000" dirty="0" err="1">
                <a:latin typeface="+mn-ea"/>
              </a:rPr>
              <a:t>ST.length</a:t>
            </a:r>
            <a:r>
              <a:rPr lang="en-US" altLang="zh-CN" sz="2000" dirty="0">
                <a:latin typeface="+mn-ea"/>
              </a:rPr>
              <a:t>;  i++)    </a:t>
            </a:r>
          </a:p>
          <a:p>
            <a:pPr marL="180000" algn="just" eaLnBrk="1" hangingPunct="1">
              <a:defRPr/>
            </a:pPr>
            <a:r>
              <a:rPr lang="en-US" altLang="zh-CN" sz="2000" dirty="0">
                <a:latin typeface="+mn-ea"/>
              </a:rPr>
              <a:t>                       </a:t>
            </a:r>
            <a:r>
              <a:rPr lang="en-US" altLang="zh-CN" sz="2000" dirty="0" err="1">
                <a:latin typeface="+mn-ea"/>
              </a:rPr>
              <a:t>cin</a:t>
            </a:r>
            <a:r>
              <a:rPr lang="en-US" altLang="zh-CN" sz="2000" dirty="0">
                <a:latin typeface="+mn-ea"/>
              </a:rPr>
              <a:t>&gt;&gt;ST.R[i].key;     //</a:t>
            </a:r>
            <a:r>
              <a:rPr lang="zh-CN" altLang="en-US" sz="2000" dirty="0">
                <a:latin typeface="+mn-ea"/>
              </a:rPr>
              <a:t>从键盘逐个输入</a:t>
            </a:r>
          </a:p>
          <a:p>
            <a:pPr marL="180000" algn="just" eaLnBrk="1" hangingPunct="1">
              <a:defRPr/>
            </a:pPr>
            <a:r>
              <a:rPr lang="en-US" altLang="zh-CN" sz="2000" dirty="0" smtClean="0">
                <a:latin typeface="+mn-ea"/>
              </a:rPr>
              <a:t>}</a:t>
            </a:r>
          </a:p>
          <a:p>
            <a:pPr marL="180000" algn="just" eaLnBrk="1" hangingPunct="1">
              <a:defRPr/>
            </a:pPr>
            <a:r>
              <a:rPr lang="en-US" altLang="zh-CN" sz="2000" dirty="0">
                <a:latin typeface="+mn-ea"/>
              </a:rPr>
              <a:t>void </a:t>
            </a:r>
            <a:r>
              <a:rPr lang="en-US" altLang="zh-CN" sz="2000" dirty="0" err="1">
                <a:latin typeface="+mn-ea"/>
              </a:rPr>
              <a:t>PrintST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SSTable</a:t>
            </a:r>
            <a:r>
              <a:rPr lang="en-US" altLang="zh-CN" sz="2000" dirty="0">
                <a:latin typeface="+mn-ea"/>
              </a:rPr>
              <a:t>   ST)   //</a:t>
            </a:r>
            <a:r>
              <a:rPr lang="zh-CN" altLang="en-US" sz="2000" dirty="0">
                <a:latin typeface="+mn-ea"/>
              </a:rPr>
              <a:t>输出查找表</a:t>
            </a:r>
          </a:p>
          <a:p>
            <a:pPr marL="180000" algn="just" eaLnBrk="1" hangingPunct="1">
              <a:defRPr/>
            </a:pPr>
            <a:r>
              <a:rPr lang="en-US" altLang="zh-CN" sz="2000" dirty="0" smtClean="0">
                <a:latin typeface="+mn-ea"/>
              </a:rPr>
              <a:t>{  for(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>
                <a:latin typeface="+mn-ea"/>
              </a:rPr>
              <a:t>i=1;  i&lt;=</a:t>
            </a:r>
            <a:r>
              <a:rPr lang="en-US" altLang="zh-CN" sz="2000" dirty="0" err="1">
                <a:latin typeface="+mn-ea"/>
              </a:rPr>
              <a:t>ST.length</a:t>
            </a:r>
            <a:r>
              <a:rPr lang="en-US" altLang="zh-CN" sz="2000" dirty="0">
                <a:latin typeface="+mn-ea"/>
              </a:rPr>
              <a:t> ;  i++)</a:t>
            </a:r>
          </a:p>
          <a:p>
            <a:pPr marL="180000" algn="just" eaLnBrk="1" hangingPunct="1">
              <a:defRPr/>
            </a:pPr>
            <a:r>
              <a:rPr lang="en-US" altLang="zh-CN" sz="2000" dirty="0">
                <a:latin typeface="+mn-ea"/>
              </a:rPr>
              <a:t>	    </a:t>
            </a:r>
            <a:r>
              <a:rPr lang="en-US" altLang="zh-CN" sz="2000" dirty="0" err="1">
                <a:latin typeface="+mn-ea"/>
              </a:rPr>
              <a:t>cout</a:t>
            </a:r>
            <a:r>
              <a:rPr lang="en-US" altLang="zh-CN" sz="2000" dirty="0">
                <a:latin typeface="+mn-ea"/>
              </a:rPr>
              <a:t>&lt;&lt;ST.R[i].key&lt;&lt;"   ";</a:t>
            </a:r>
          </a:p>
          <a:p>
            <a:pPr marL="180000" algn="just" eaLnBrk="1" hangingPunct="1">
              <a:defRPr/>
            </a:pPr>
            <a:r>
              <a:rPr lang="en-US" altLang="zh-CN" sz="2000" dirty="0">
                <a:latin typeface="+mn-ea"/>
              </a:rPr>
              <a:t>   </a:t>
            </a:r>
            <a:r>
              <a:rPr lang="en-US" altLang="zh-CN" sz="2000" dirty="0" err="1">
                <a:latin typeface="+mn-ea"/>
              </a:rPr>
              <a:t>cout</a:t>
            </a:r>
            <a:r>
              <a:rPr lang="en-US" altLang="zh-CN" sz="2000" dirty="0">
                <a:latin typeface="+mn-ea"/>
              </a:rPr>
              <a:t>&lt;&lt;</a:t>
            </a:r>
            <a:r>
              <a:rPr lang="en-US" altLang="zh-CN" sz="2000" dirty="0" err="1">
                <a:latin typeface="+mn-ea"/>
              </a:rPr>
              <a:t>endl</a:t>
            </a:r>
            <a:r>
              <a:rPr lang="en-US" altLang="zh-CN" sz="2000" dirty="0">
                <a:latin typeface="+mn-ea"/>
              </a:rPr>
              <a:t>;</a:t>
            </a:r>
          </a:p>
          <a:p>
            <a:pPr marL="180000" algn="just" eaLnBrk="1" hangingPunct="1">
              <a:defRPr/>
            </a:pPr>
            <a:r>
              <a:rPr lang="en-US" altLang="zh-CN" sz="2000" dirty="0">
                <a:latin typeface="+mn-ea"/>
              </a:rPr>
              <a:t>}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0420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7.2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线性表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836712"/>
            <a:ext cx="3422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7.2.1 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顺序查找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Rectangle 41"/>
          <p:cNvSpPr>
            <a:spLocks noChangeArrowheads="1"/>
          </p:cNvSpPr>
          <p:nvPr/>
        </p:nvSpPr>
        <p:spPr bwMode="auto">
          <a:xfrm>
            <a:off x="350480" y="1484784"/>
            <a:ext cx="8215370" cy="157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lvl="3"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 基本思想：</a:t>
            </a:r>
            <a:endParaRPr lang="en-US" altLang="zh-CN" sz="20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marL="72000" lvl="3">
              <a:lnSpc>
                <a:spcPts val="3000"/>
              </a:lnSpc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从查找表的一端开始，逐个将记录的关键字和给定值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K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比较，若某个记录的关键字和给定值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K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相等，则查找成功；若扫描完整个查找表，仍然没有找到相应的记录，则查找失败。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50480" y="4199312"/>
            <a:ext cx="8463314" cy="231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16000"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仿宋_GB2312"/>
              </a:rPr>
              <a:t>算法描述：</a:t>
            </a:r>
            <a:endParaRPr lang="en-US" altLang="zh-CN" sz="20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  <a:cs typeface="仿宋_GB2312"/>
            </a:endParaRPr>
          </a:p>
          <a:p>
            <a:pPr marL="216000">
              <a:lnSpc>
                <a:spcPts val="3000"/>
              </a:lnSpc>
            </a:pPr>
            <a:r>
              <a:rPr lang="en-US" altLang="zh-CN" sz="2000" dirty="0" err="1" smtClean="0">
                <a:solidFill>
                  <a:srgbClr val="0000FF"/>
                </a:solidFill>
                <a:latin typeface="+mn-ea"/>
                <a:cs typeface="仿宋_GB2312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cs typeface="仿宋_GB2312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+mn-ea"/>
                <a:cs typeface="仿宋_GB2312"/>
              </a:rPr>
              <a:t>SeqSearch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cs typeface="仿宋_GB2312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+mn-ea"/>
                <a:cs typeface="仿宋_GB2312"/>
              </a:rPr>
              <a:t>SSTable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cs typeface="仿宋_GB2312"/>
              </a:rPr>
              <a:t>  ST,   </a:t>
            </a:r>
            <a:r>
              <a:rPr lang="en-US" altLang="zh-CN" sz="2000" dirty="0" err="1" smtClean="0">
                <a:solidFill>
                  <a:srgbClr val="0000FF"/>
                </a:solidFill>
                <a:latin typeface="+mn-ea"/>
                <a:cs typeface="仿宋_GB2312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cs typeface="仿宋_GB2312"/>
              </a:rPr>
              <a:t>  key)</a:t>
            </a:r>
          </a:p>
          <a:p>
            <a:pPr marL="216000">
              <a:lnSpc>
                <a:spcPts val="3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+mn-ea"/>
                <a:cs typeface="仿宋_GB2312"/>
              </a:rPr>
              <a:t>{    for (</a:t>
            </a:r>
            <a:r>
              <a:rPr lang="en-US" altLang="zh-CN" sz="2000" dirty="0" err="1" smtClean="0">
                <a:solidFill>
                  <a:srgbClr val="0000FF"/>
                </a:solidFill>
                <a:latin typeface="+mn-ea"/>
                <a:cs typeface="仿宋_GB2312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cs typeface="仿宋_GB2312"/>
              </a:rPr>
              <a:t>  i=</a:t>
            </a:r>
            <a:r>
              <a:rPr lang="en-US" altLang="zh-CN" sz="2000" dirty="0" err="1" smtClean="0">
                <a:solidFill>
                  <a:srgbClr val="0000FF"/>
                </a:solidFill>
                <a:latin typeface="+mn-ea"/>
                <a:cs typeface="仿宋_GB2312"/>
              </a:rPr>
              <a:t>ST.length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cs typeface="仿宋_GB2312"/>
              </a:rPr>
              <a:t>;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仿宋_GB2312"/>
              </a:rPr>
              <a:t>  i&gt;=1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cs typeface="仿宋_GB2312"/>
              </a:rPr>
              <a:t>;   --i)           //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cs typeface="仿宋_GB2312"/>
              </a:rPr>
              <a:t>从后向前查找 </a:t>
            </a:r>
            <a:endParaRPr lang="en-US" altLang="zh-CN" sz="2000" dirty="0" smtClean="0">
              <a:solidFill>
                <a:srgbClr val="0000FF"/>
              </a:solidFill>
              <a:latin typeface="+mn-ea"/>
              <a:cs typeface="仿宋_GB2312"/>
            </a:endParaRPr>
          </a:p>
          <a:p>
            <a:pPr marL="216000">
              <a:lnSpc>
                <a:spcPts val="3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+mn-ea"/>
                <a:cs typeface="仿宋_GB2312"/>
              </a:rPr>
              <a:t>           if (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仿宋_GB2312"/>
              </a:rPr>
              <a:t>ST.R[i].key==key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cs typeface="仿宋_GB2312"/>
              </a:rPr>
              <a:t>)    return  i;     //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  <a:cs typeface="仿宋_GB2312"/>
              </a:rPr>
              <a:t>查找成功，返回下标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cs typeface="仿宋_GB2312"/>
              </a:rPr>
              <a:t>(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  <a:cs typeface="仿宋_GB2312"/>
              </a:rPr>
              <a:t>位置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cs typeface="仿宋_GB2312"/>
              </a:rPr>
              <a:t>)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  <a:cs typeface="仿宋_GB2312"/>
              </a:rPr>
              <a:t> </a:t>
            </a:r>
          </a:p>
          <a:p>
            <a:pPr marL="216000">
              <a:lnSpc>
                <a:spcPts val="3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+mn-ea"/>
                <a:cs typeface="仿宋_GB2312"/>
              </a:rPr>
              <a:t>     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cs typeface="仿宋_GB2312"/>
              </a:rPr>
              <a:t>return  0;                                              //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  <a:cs typeface="仿宋_GB2312"/>
              </a:rPr>
              <a:t>查找失败</a:t>
            </a:r>
            <a:endParaRPr lang="en-US" altLang="zh-CN" sz="2000" dirty="0" smtClean="0">
              <a:solidFill>
                <a:srgbClr val="0000FF"/>
              </a:solidFill>
              <a:latin typeface="+mn-ea"/>
              <a:cs typeface="仿宋_GB2312"/>
            </a:endParaRPr>
          </a:p>
          <a:p>
            <a:pPr marL="216000">
              <a:lnSpc>
                <a:spcPts val="3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+mn-ea"/>
                <a:cs typeface="仿宋_GB2312"/>
              </a:rPr>
              <a:t> }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41487"/>
              </p:ext>
            </p:extLst>
          </p:nvPr>
        </p:nvGraphicFramePr>
        <p:xfrm>
          <a:off x="834264" y="3261538"/>
          <a:ext cx="64087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059"/>
                <a:gridCol w="534059"/>
                <a:gridCol w="534059"/>
                <a:gridCol w="534059"/>
                <a:gridCol w="534059"/>
                <a:gridCol w="534059"/>
                <a:gridCol w="534059"/>
                <a:gridCol w="534059"/>
                <a:gridCol w="534059"/>
                <a:gridCol w="534059"/>
                <a:gridCol w="534059"/>
                <a:gridCol w="5340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直接箭头连接符 3"/>
          <p:cNvCxnSpPr/>
          <p:nvPr/>
        </p:nvCxnSpPr>
        <p:spPr>
          <a:xfrm flipH="1">
            <a:off x="1331640" y="4077072"/>
            <a:ext cx="59400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7.2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静态查找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57158" y="1357298"/>
            <a:ext cx="8153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算法改进：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把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待查关键字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key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存入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R[0]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，作为“哨兵”，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从后向前逐个比较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省略数组边界检查，加快查找速度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。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49040" y="4445495"/>
            <a:ext cx="8077243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eaLnBrk="1" hangingPunct="1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+mn-ea"/>
              </a:rPr>
              <a:t>SeqSearch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 ( </a:t>
            </a:r>
            <a:r>
              <a:rPr lang="en-US" altLang="zh-CN" sz="2000" dirty="0" err="1">
                <a:solidFill>
                  <a:srgbClr val="0000FF"/>
                </a:solidFill>
                <a:latin typeface="+mn-ea"/>
              </a:rPr>
              <a:t>SSTable</a:t>
            </a: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ST,  </a:t>
            </a:r>
            <a:r>
              <a:rPr lang="en-US" altLang="zh-CN" sz="2000" dirty="0" err="1">
                <a:solidFill>
                  <a:srgbClr val="0000FF"/>
                </a:solidFill>
                <a:latin typeface="+mn-ea"/>
              </a:rPr>
              <a:t>KeyType</a:t>
            </a: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  key 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571500" indent="-571500" eaLnBrk="1" hangingPunct="1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 {   ST.R[0</a:t>
            </a: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].key 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= key</a:t>
            </a: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;  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   //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</a:rPr>
              <a:t>设置哨兵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 </a:t>
            </a:r>
            <a:endParaRPr lang="en-US" altLang="zh-CN" sz="2000" dirty="0">
              <a:solidFill>
                <a:srgbClr val="0000FF"/>
              </a:solidFill>
              <a:latin typeface="+mn-ea"/>
            </a:endParaRPr>
          </a:p>
          <a:p>
            <a:pPr marL="571500" indent="-571500" eaLnBrk="1" hangingPunct="1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    for( </a:t>
            </a:r>
            <a:r>
              <a:rPr lang="en-US" altLang="zh-CN" sz="2000" dirty="0" err="1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i=</a:t>
            </a:r>
            <a:r>
              <a:rPr lang="en-US" altLang="zh-CN" sz="2000" dirty="0" err="1">
                <a:solidFill>
                  <a:srgbClr val="0000FF"/>
                </a:solidFill>
                <a:latin typeface="+mn-ea"/>
              </a:rPr>
              <a:t>ST.length</a:t>
            </a: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; 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 ST.R</a:t>
            </a: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[ i ].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key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!= 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key</a:t>
            </a: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; 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   --i  );   //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</a:rPr>
              <a:t>找到循环结束</a:t>
            </a:r>
            <a:endParaRPr lang="en-US" altLang="zh-CN" sz="2000" dirty="0">
              <a:solidFill>
                <a:srgbClr val="0000FF"/>
              </a:solidFill>
              <a:latin typeface="+mn-ea"/>
            </a:endParaRPr>
          </a:p>
          <a:p>
            <a:pPr marL="571500" indent="-571500" eaLnBrk="1" hangingPunct="1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    return  </a:t>
            </a: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i; 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     //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</a:rPr>
              <a:t>返回数组下标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</a:rPr>
              <a:t>位置，关键字在查找表中的位置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)</a:t>
            </a:r>
            <a:endParaRPr lang="en-US" altLang="zh-CN" sz="2000" dirty="0">
              <a:solidFill>
                <a:srgbClr val="0000FF"/>
              </a:solidFill>
              <a:latin typeface="+mn-ea"/>
            </a:endParaRPr>
          </a:p>
          <a:p>
            <a:pPr marL="571500" indent="-571500" eaLnBrk="1" hangingPunct="1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 }</a:t>
            </a:r>
            <a:endParaRPr lang="en-US" altLang="zh-CN" sz="20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785794"/>
            <a:ext cx="3638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7.2.1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顺序查找</a:t>
            </a:r>
            <a:endParaRPr lang="zh-CN" altLang="en-US" sz="28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13819"/>
              </p:ext>
            </p:extLst>
          </p:nvPr>
        </p:nvGraphicFramePr>
        <p:xfrm>
          <a:off x="731912" y="3346192"/>
          <a:ext cx="67204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034"/>
                <a:gridCol w="560034"/>
                <a:gridCol w="560034"/>
                <a:gridCol w="560034"/>
                <a:gridCol w="560034"/>
                <a:gridCol w="560034"/>
                <a:gridCol w="560034"/>
                <a:gridCol w="560034"/>
                <a:gridCol w="560034"/>
                <a:gridCol w="560034"/>
                <a:gridCol w="560034"/>
                <a:gridCol w="560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99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2642" y="2834626"/>
            <a:ext cx="3291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假设查找不存在的记录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99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：</a:t>
            </a:r>
            <a:endParaRPr lang="zh-CN" altLang="en-US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768936" y="4159133"/>
            <a:ext cx="66600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4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7.2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线性表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0825" y="980728"/>
            <a:ext cx="8353623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辅助空间：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一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个数组元素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ST.R[0]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查找效率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时间复杂度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：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（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）查找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成功时的平均查找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长度，假设表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中各记录查找概率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相等，查找表中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n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个关键字。</a:t>
            </a:r>
            <a:endParaRPr lang="en-US" altLang="zh-CN" sz="2000" dirty="0" smtClean="0">
              <a:latin typeface="楷体_GB231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668918"/>
              </p:ext>
            </p:extLst>
          </p:nvPr>
        </p:nvGraphicFramePr>
        <p:xfrm>
          <a:off x="1393704" y="2996952"/>
          <a:ext cx="4857784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公式" r:id="rId5" imgW="2984400" imgH="431640" progId="Equation.3">
                  <p:embed/>
                </p:oleObj>
              </mc:Choice>
              <mc:Fallback>
                <p:oleObj name="公式" r:id="rId5" imgW="29844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704" y="2996952"/>
                        <a:ext cx="4857784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67544" y="5445224"/>
            <a:ext cx="770109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）查找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不成功时的平均查找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长度：</a:t>
            </a:r>
            <a:r>
              <a:rPr lang="en-US" altLang="zh-CN" sz="2000" dirty="0" err="1" smtClean="0">
                <a:latin typeface="+mn-ea"/>
              </a:rPr>
              <a:t>ASL</a:t>
            </a:r>
            <a:r>
              <a:rPr lang="en-US" altLang="zh-CN" sz="2000" baseline="-25000" dirty="0" err="1" smtClean="0">
                <a:latin typeface="+mn-ea"/>
              </a:rPr>
              <a:t>f</a:t>
            </a:r>
            <a:r>
              <a:rPr lang="en-US" altLang="zh-CN" sz="2000" baseline="-25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=</a:t>
            </a:r>
            <a:r>
              <a:rPr lang="en-US" altLang="zh-CN" sz="2000" dirty="0" smtClean="0">
                <a:latin typeface="+mn-ea"/>
              </a:rPr>
              <a:t>n+1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    </a:t>
            </a:r>
            <a:r>
              <a:rPr lang="zh-CN" altLang="en-US" sz="2000" dirty="0" smtClean="0">
                <a:latin typeface="+mn-ea"/>
              </a:rPr>
              <a:t>只要记录不存在，必然从</a:t>
            </a:r>
            <a:r>
              <a:rPr lang="en-US" altLang="zh-CN" sz="2000" dirty="0" smtClean="0">
                <a:latin typeface="+mn-ea"/>
              </a:rPr>
              <a:t>n</a:t>
            </a:r>
            <a:r>
              <a:rPr lang="zh-CN" altLang="en-US" sz="2000" dirty="0" smtClean="0">
                <a:latin typeface="+mn-ea"/>
              </a:rPr>
              <a:t>开始，逐个比较，直到</a:t>
            </a:r>
            <a:r>
              <a:rPr lang="en-US" altLang="zh-CN" sz="2000" dirty="0" smtClean="0">
                <a:latin typeface="+mn-ea"/>
              </a:rPr>
              <a:t>0</a:t>
            </a:r>
            <a:r>
              <a:rPr lang="zh-CN" altLang="en-US" sz="2000" dirty="0" smtClean="0">
                <a:latin typeface="+mn-ea"/>
              </a:rPr>
              <a:t>号单元。</a:t>
            </a:r>
            <a:endParaRPr lang="en-US" altLang="zh-CN" sz="2000" dirty="0">
              <a:latin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079500"/>
              </p:ext>
            </p:extLst>
          </p:nvPr>
        </p:nvGraphicFramePr>
        <p:xfrm>
          <a:off x="731912" y="3984211"/>
          <a:ext cx="787253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954"/>
                <a:gridCol w="516954"/>
                <a:gridCol w="516954"/>
                <a:gridCol w="516954"/>
                <a:gridCol w="516954"/>
                <a:gridCol w="516954"/>
                <a:gridCol w="516954"/>
                <a:gridCol w="516954"/>
                <a:gridCol w="516954"/>
                <a:gridCol w="516954"/>
                <a:gridCol w="516954"/>
                <a:gridCol w="516954"/>
                <a:gridCol w="1669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记录个数</a:t>
                      </a:r>
                      <a:r>
                        <a:rPr lang="en-US" altLang="zh-CN" dirty="0" smtClean="0"/>
                        <a:t>n=11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99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关键字值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比较次数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H="1">
            <a:off x="768936" y="5301208"/>
            <a:ext cx="610732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7.2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线性表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48999" y="875496"/>
            <a:ext cx="1620000" cy="540000"/>
          </a:xfrm>
          <a:prstGeom prst="round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算法特点： </a:t>
            </a:r>
            <a:endParaRPr lang="zh-CN" altLang="en-US" sz="24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76606" y="1509900"/>
            <a:ext cx="8120812" cy="1127012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优点：</a:t>
            </a:r>
            <a:r>
              <a:rPr lang="zh-CN" altLang="en-US" sz="24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顺序存储和链式存储均可，查找表中的数据元素无序或有序均可。</a:t>
            </a:r>
            <a:endParaRPr lang="zh-CN" altLang="en-US" sz="24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54150" y="2787589"/>
            <a:ext cx="8143267" cy="609582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缺点：</a:t>
            </a:r>
            <a:r>
              <a:rPr lang="zh-CN" altLang="en-US" sz="24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当</a:t>
            </a:r>
            <a:r>
              <a:rPr lang="en-US" altLang="zh-CN" sz="24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很大</a:t>
            </a:r>
            <a:r>
              <a:rPr lang="zh-CN" altLang="en-US" sz="24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时，查找</a:t>
            </a:r>
            <a:r>
              <a:rPr lang="zh-CN" altLang="en-US" sz="24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效率</a:t>
            </a:r>
            <a:r>
              <a:rPr lang="zh-CN" altLang="en-US" sz="24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较低。</a:t>
            </a:r>
            <a:endParaRPr lang="zh-CN" altLang="en-US" sz="24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3951" y="3522009"/>
            <a:ext cx="8183467" cy="2879425"/>
            <a:chOff x="413951" y="3522009"/>
            <a:chExt cx="8183467" cy="2879425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13951" y="4231322"/>
              <a:ext cx="8183467" cy="2170112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4000"/>
                </a:lnSpc>
              </a:pPr>
              <a:r>
                <a:rPr lang="zh-CN" altLang="en-US" sz="2400" dirty="0" smtClean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 （</a:t>
              </a:r>
              <a:r>
                <a:rPr lang="en-US" altLang="zh-CN" sz="2400" dirty="0" smtClean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1</a:t>
              </a:r>
              <a:r>
                <a:rPr lang="zh-CN" altLang="en-US" sz="2400" dirty="0" smtClean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）事先知道查找概率，按照</a:t>
              </a:r>
              <a:r>
                <a:rPr lang="zh-CN" altLang="en-US" sz="2400" dirty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查找</a:t>
              </a:r>
              <a:r>
                <a:rPr lang="zh-CN" altLang="en-US" sz="2400" dirty="0" smtClean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概率从大到小排序，减少比较</a:t>
              </a:r>
              <a:r>
                <a:rPr lang="zh-CN" altLang="en-US" sz="2400" dirty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次数（汉字输入法）。</a:t>
              </a:r>
              <a:endParaRPr lang="en-US" altLang="zh-CN" sz="24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endParaRPr>
            </a:p>
            <a:p>
              <a:pPr marL="0" lvl="3">
                <a:lnSpc>
                  <a:spcPts val="4000"/>
                </a:lnSpc>
              </a:pPr>
              <a:r>
                <a:rPr lang="zh-CN" altLang="en-US" sz="2400" dirty="0" smtClean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 （</a:t>
              </a:r>
              <a:r>
                <a:rPr lang="en-US" altLang="zh-CN" sz="2400" dirty="0" smtClean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2</a:t>
              </a:r>
              <a:r>
                <a:rPr lang="zh-CN" altLang="en-US" sz="2400" dirty="0" smtClean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）事先不知道查找概率，每次查找成功，记录前移，经过多次查找，查找概率从大到小排列（汉字输入法）。</a:t>
              </a:r>
              <a:endParaRPr lang="zh-CN" altLang="en-US" sz="24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479521" y="3522009"/>
              <a:ext cx="1620000" cy="540000"/>
            </a:xfrm>
            <a:prstGeom prst="roundRect">
              <a:avLst/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改进措施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： </a:t>
              </a:r>
              <a:endParaRPr lang="zh-CN" altLang="en-US" sz="24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199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7.2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线性表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553" y="713725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7.2.2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折半查找</a:t>
            </a:r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—</a:t>
            </a:r>
            <a:r>
              <a:rPr lang="zh-CN" altLang="en-US" sz="28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查找思想</a:t>
            </a:r>
            <a:endParaRPr lang="zh-CN" altLang="en-US" sz="2800" b="1" dirty="0">
              <a:solidFill>
                <a:srgbClr val="00B05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14572" y="1381636"/>
            <a:ext cx="8518722" cy="130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折半查找又称为二分查找，是一种效率较高的查找方法。</a:t>
            </a:r>
            <a:endParaRPr kumimoji="0" lang="en-US" altLang="zh-CN" sz="2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000" b="1" kern="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前提条件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kern="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顺序存储，所有</a:t>
            </a:r>
            <a:r>
              <a:rPr lang="zh-CN" altLang="en-US" sz="2000" kern="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记录按关键字有序</a:t>
            </a:r>
            <a:r>
              <a:rPr lang="en-US" altLang="zh-CN" sz="2000" kern="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000" kern="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升序或降序</a:t>
            </a:r>
            <a:r>
              <a:rPr lang="en-US" altLang="zh-CN" sz="2000" kern="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000" kern="0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000" kern="0" dirty="0" smtClean="0">
              <a:latin typeface="幼圆" pitchFamily="49" charset="-122"/>
              <a:ea typeface="幼圆" pitchFamily="49" charset="-122"/>
            </a:endParaRPr>
          </a:p>
          <a:p>
            <a:pPr lvl="0"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000" b="1" kern="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查找思想：</a:t>
            </a:r>
            <a:r>
              <a:rPr lang="zh-CN" altLang="en-US" sz="2000" kern="0" dirty="0">
                <a:latin typeface="幼圆" pitchFamily="49" charset="-122"/>
                <a:ea typeface="幼圆" pitchFamily="49" charset="-122"/>
              </a:rPr>
              <a:t>逐步缩小查找范围，每次查找范围减半，直至查找成功或失败</a:t>
            </a:r>
            <a:r>
              <a:rPr lang="zh-CN" altLang="en-US" sz="2000" kern="0" dirty="0" smtClean="0">
                <a:latin typeface="幼圆" pitchFamily="49" charset="-122"/>
                <a:ea typeface="幼圆" pitchFamily="49" charset="-122"/>
              </a:rPr>
              <a:t>。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0998" y="3973268"/>
            <a:ext cx="865349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b="1" kern="0" dirty="0" smtClean="0">
                <a:latin typeface="幼圆" pitchFamily="49" charset="-122"/>
                <a:ea typeface="幼圆" pitchFamily="49" charset="-122"/>
              </a:rPr>
              <a:t>查找区间初值：下界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low=1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，上界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high=n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，中间位置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mid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，待查关键为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key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。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 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幼圆" pitchFamily="49" charset="-122"/>
              <a:ea typeface="幼圆" pitchFamily="49" charset="-122"/>
            </a:endParaRPr>
          </a:p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while(low </a:t>
            </a:r>
            <a:r>
              <a:rPr lang="en-US" altLang="zh-CN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&lt;= 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high)</a:t>
            </a:r>
          </a:p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{  </a:t>
            </a:r>
            <a:r>
              <a:rPr lang="zh-CN" altLang="en-US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折半：</a:t>
            </a:r>
            <a:r>
              <a:rPr lang="en-US" altLang="zh-CN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mid=</a:t>
            </a:r>
            <a:r>
              <a:rPr lang="en-US" altLang="zh-CN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l</a:t>
            </a:r>
            <a:r>
              <a:rPr lang="en-US" altLang="zh-CN" b="1" dirty="0" err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ow+high</a:t>
            </a:r>
            <a:r>
              <a:rPr lang="en-US" altLang="zh-CN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)/2 </a:t>
            </a:r>
            <a:r>
              <a:rPr lang="zh-CN" altLang="en-US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；</a:t>
            </a:r>
            <a:endParaRPr lang="en-US" altLang="zh-CN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   ①相等：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if(key == ST.R[mid</a:t>
            </a:r>
            <a:r>
              <a:rPr lang="en-US" altLang="zh-CN" b="1" dirty="0">
                <a:latin typeface="幼圆" pitchFamily="49" charset="-122"/>
                <a:ea typeface="幼圆" pitchFamily="49" charset="-122"/>
              </a:rPr>
              <a:t>].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key )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，查找成功；</a:t>
            </a:r>
            <a:endParaRPr lang="en-US" altLang="zh-CN" b="1" dirty="0" smtClean="0">
              <a:latin typeface="幼圆" pitchFamily="49" charset="-122"/>
              <a:ea typeface="幼圆" pitchFamily="49" charset="-122"/>
            </a:endParaRPr>
          </a:p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②小于：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if(key &lt; ST.R[mid</a:t>
            </a:r>
            <a:r>
              <a:rPr lang="en-US" altLang="zh-CN" b="1" dirty="0">
                <a:latin typeface="幼圆" pitchFamily="49" charset="-122"/>
                <a:ea typeface="幼圆" pitchFamily="49" charset="-122"/>
              </a:rPr>
              <a:t>].key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key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在前半段，修改上界指针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high=mid-1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；</a:t>
            </a:r>
            <a:endParaRPr lang="en-US" altLang="zh-CN" b="1" dirty="0" smtClean="0">
              <a:latin typeface="幼圆" pitchFamily="49" charset="-122"/>
              <a:ea typeface="幼圆" pitchFamily="49" charset="-122"/>
            </a:endParaRPr>
          </a:p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③大于：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if(key &gt; ST.R[mid</a:t>
            </a:r>
            <a:r>
              <a:rPr lang="en-US" altLang="zh-CN" b="1" dirty="0">
                <a:latin typeface="幼圆" pitchFamily="49" charset="-122"/>
                <a:ea typeface="幼圆" pitchFamily="49" charset="-122"/>
              </a:rPr>
              <a:t>].key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key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在后半段，修改下界指针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low=mid+1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；</a:t>
            </a:r>
            <a:endParaRPr lang="en-US" altLang="zh-CN" b="1" dirty="0" smtClean="0">
              <a:latin typeface="幼圆" pitchFamily="49" charset="-122"/>
              <a:ea typeface="幼圆" pitchFamily="49" charset="-122"/>
            </a:endParaRPr>
          </a:p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} //low </a:t>
            </a:r>
            <a:r>
              <a:rPr lang="en-US" altLang="zh-CN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&gt;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 high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，越界，查找失败！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60248"/>
              </p:ext>
            </p:extLst>
          </p:nvPr>
        </p:nvGraphicFramePr>
        <p:xfrm>
          <a:off x="611560" y="3041063"/>
          <a:ext cx="7488837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546"/>
                <a:gridCol w="617353"/>
                <a:gridCol w="548758"/>
                <a:gridCol w="617353"/>
                <a:gridCol w="685948"/>
                <a:gridCol w="617353"/>
                <a:gridCol w="617353"/>
                <a:gridCol w="617353"/>
                <a:gridCol w="617353"/>
                <a:gridCol w="617353"/>
                <a:gridCol w="617353"/>
                <a:gridCol w="560761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下标</a:t>
                      </a:r>
                      <a:endParaRPr lang="zh-CN" alt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645734" y="3457567"/>
            <a:ext cx="759633" cy="317529"/>
            <a:chOff x="1986544" y="2257117"/>
            <a:chExt cx="759633" cy="317529"/>
          </a:xfrm>
        </p:grpSpPr>
        <p:cxnSp>
          <p:nvCxnSpPr>
            <p:cNvPr id="15" name="直接箭头连接符 14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37036" y="2297647"/>
              <a:ext cx="60914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low=1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70457" y="3500425"/>
            <a:ext cx="964017" cy="321591"/>
            <a:chOff x="1071007" y="2257117"/>
            <a:chExt cx="964017" cy="321591"/>
          </a:xfrm>
        </p:grpSpPr>
        <p:cxnSp>
          <p:nvCxnSpPr>
            <p:cNvPr id="18" name="直接箭头连接符 17"/>
            <p:cNvCxnSpPr/>
            <p:nvPr/>
          </p:nvCxnSpPr>
          <p:spPr>
            <a:xfrm rot="16200000" flipV="1">
              <a:off x="1890230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71007" y="2301709"/>
              <a:ext cx="81003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high=11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960223" y="3453533"/>
            <a:ext cx="826681" cy="317529"/>
            <a:chOff x="1196620" y="2257117"/>
            <a:chExt cx="826681" cy="317529"/>
          </a:xfrm>
        </p:grpSpPr>
        <p:cxnSp>
          <p:nvCxnSpPr>
            <p:cNvPr id="21" name="直接箭头连接符 20"/>
            <p:cNvCxnSpPr/>
            <p:nvPr/>
          </p:nvCxnSpPr>
          <p:spPr>
            <a:xfrm rot="16200000" flipV="1">
              <a:off x="1878507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196620" y="2297647"/>
              <a:ext cx="63478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mid=6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7.2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线性表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80" name="表格 79"/>
          <p:cNvGraphicFramePr>
            <a:graphicFrameLocks noGrp="1"/>
          </p:cNvGraphicFramePr>
          <p:nvPr/>
        </p:nvGraphicFramePr>
        <p:xfrm>
          <a:off x="1714480" y="1500174"/>
          <a:ext cx="59293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357158" y="820963"/>
            <a:ext cx="274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查找成功示例：</a:t>
            </a:r>
            <a:endParaRPr lang="zh-CN" altLang="en-US" sz="2800" b="1" dirty="0">
              <a:solidFill>
                <a:srgbClr val="00B05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05384"/>
              </p:ext>
            </p:extLst>
          </p:nvPr>
        </p:nvGraphicFramePr>
        <p:xfrm>
          <a:off x="1714480" y="3047184"/>
          <a:ext cx="59293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884691"/>
              </p:ext>
            </p:extLst>
          </p:nvPr>
        </p:nvGraphicFramePr>
        <p:xfrm>
          <a:off x="1714480" y="4631360"/>
          <a:ext cx="59293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7" name="组合 86"/>
          <p:cNvGrpSpPr/>
          <p:nvPr/>
        </p:nvGrpSpPr>
        <p:grpSpPr>
          <a:xfrm>
            <a:off x="1681542" y="2257117"/>
            <a:ext cx="609141" cy="562751"/>
            <a:chOff x="1681542" y="2257117"/>
            <a:chExt cx="609141" cy="562751"/>
          </a:xfrm>
        </p:grpSpPr>
        <p:cxnSp>
          <p:nvCxnSpPr>
            <p:cNvPr id="85" name="直接箭头连接符 84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681542" y="2542869"/>
              <a:ext cx="60914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low=1</a:t>
              </a:r>
              <a:endParaRPr lang="zh-CN" altLang="en-US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7081955" y="2253054"/>
            <a:ext cx="810030" cy="562751"/>
            <a:chOff x="1681542" y="2257117"/>
            <a:chExt cx="810030" cy="562751"/>
          </a:xfrm>
        </p:grpSpPr>
        <p:cxnSp>
          <p:nvCxnSpPr>
            <p:cNvPr id="89" name="直接箭头连接符 88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681542" y="2542869"/>
              <a:ext cx="81003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high=11</a:t>
              </a:r>
              <a:endParaRPr lang="zh-CN" altLang="en-US" dirty="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4376936" y="2257117"/>
            <a:ext cx="634789" cy="562751"/>
            <a:chOff x="1681542" y="2257117"/>
            <a:chExt cx="634789" cy="562751"/>
          </a:xfrm>
        </p:grpSpPr>
        <p:cxnSp>
          <p:nvCxnSpPr>
            <p:cNvPr id="92" name="直接箭头连接符 91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681542" y="2542869"/>
              <a:ext cx="63478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mid=6</a:t>
              </a:r>
              <a:endParaRPr lang="zh-CN" altLang="en-US" dirty="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695230" y="3800474"/>
            <a:ext cx="609141" cy="562751"/>
            <a:chOff x="1681542" y="2257117"/>
            <a:chExt cx="609141" cy="562751"/>
          </a:xfrm>
        </p:grpSpPr>
        <p:cxnSp>
          <p:nvCxnSpPr>
            <p:cNvPr id="95" name="直接箭头连接符 94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681542" y="2542869"/>
              <a:ext cx="60914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low=1</a:t>
              </a:r>
              <a:endParaRPr lang="zh-CN" altLang="en-US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221237" y="5380909"/>
            <a:ext cx="790488" cy="297151"/>
            <a:chOff x="1986544" y="2292286"/>
            <a:chExt cx="790488" cy="297151"/>
          </a:xfrm>
        </p:grpSpPr>
        <p:cxnSp>
          <p:nvCxnSpPr>
            <p:cNvPr id="98" name="直接箭头连接符 97"/>
            <p:cNvCxnSpPr/>
            <p:nvPr/>
          </p:nvCxnSpPr>
          <p:spPr>
            <a:xfrm rot="16200000" flipV="1">
              <a:off x="1843338" y="2435492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078123" y="2312438"/>
              <a:ext cx="69890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high=5</a:t>
              </a:r>
              <a:endParaRPr lang="zh-CN" altLang="en-US" dirty="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2786050" y="3797283"/>
            <a:ext cx="634789" cy="562751"/>
            <a:chOff x="1681542" y="2257117"/>
            <a:chExt cx="634789" cy="562751"/>
          </a:xfrm>
        </p:grpSpPr>
        <p:cxnSp>
          <p:nvCxnSpPr>
            <p:cNvPr id="101" name="直接箭头连接符 100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1681542" y="2542869"/>
              <a:ext cx="63478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mid=3</a:t>
              </a:r>
              <a:endParaRPr lang="zh-CN" altLang="en-US" dirty="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244418" y="5374615"/>
            <a:ext cx="1378583" cy="621366"/>
            <a:chOff x="1681542" y="2257117"/>
            <a:chExt cx="1378583" cy="621366"/>
          </a:xfrm>
        </p:grpSpPr>
        <p:cxnSp>
          <p:nvCxnSpPr>
            <p:cNvPr id="104" name="直接箭头连接符 103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681542" y="2601484"/>
              <a:ext cx="137858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low=mid+1=4</a:t>
              </a:r>
              <a:endParaRPr lang="zh-CN" altLang="en-US" dirty="0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61570" y="6043668"/>
            <a:ext cx="6347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/>
              <a:t>mid=4</a:t>
            </a:r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3857620" y="3797283"/>
            <a:ext cx="1410643" cy="562751"/>
            <a:chOff x="1681542" y="2257117"/>
            <a:chExt cx="1410643" cy="562751"/>
          </a:xfrm>
        </p:grpSpPr>
        <p:cxnSp>
          <p:nvCxnSpPr>
            <p:cNvPr id="110" name="直接箭头连接符 109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1681542" y="2542869"/>
              <a:ext cx="141064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high=mid-1=5</a:t>
              </a:r>
              <a:endParaRPr lang="zh-CN" alt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58372" y="882518"/>
            <a:ext cx="4533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查找</a:t>
            </a:r>
            <a:r>
              <a:rPr lang="en-US" altLang="zh-CN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27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(27==ST.R[mid</a:t>
            </a:r>
            <a:r>
              <a:rPr lang="en-US" altLang="zh-CN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].key</a:t>
            </a:r>
            <a:r>
              <a:rPr lang="en-US" altLang="zh-CN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)?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571480"/>
            <a:ext cx="7772400" cy="1080000"/>
          </a:xfrm>
        </p:spPr>
        <p:txBody>
          <a:bodyPr anchor="ctr" anchorCtr="0"/>
          <a:lstStyle/>
          <a:p>
            <a:r>
              <a:rPr lang="zh-CN" altLang="en-US" sz="36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章节内容</a:t>
            </a:r>
            <a:endParaRPr lang="en-GB" altLang="zh-CN" sz="3600" dirty="0">
              <a:solidFill>
                <a:srgbClr val="FFFF00"/>
              </a:solidFill>
              <a:ea typeface="宋体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3688" y="2204864"/>
            <a:ext cx="5472608" cy="295232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7.1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　查找的基本概念</a:t>
            </a:r>
          </a:p>
          <a:p>
            <a:pPr marL="342900" indent="-342900">
              <a:lnSpc>
                <a:spcPct val="150000"/>
              </a:lnSpc>
              <a:buClr>
                <a:schemeClr val="hlink"/>
              </a:buClr>
              <a:defRPr/>
            </a:pP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7.2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　线性表的查找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重点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)</a:t>
            </a:r>
            <a:endParaRPr lang="zh-CN" altLang="en-US" sz="2800" b="1" dirty="0" smtClean="0"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hlink"/>
              </a:buClr>
              <a:defRPr/>
            </a:pP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7.3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　树表的查找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部分重点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)</a:t>
            </a:r>
            <a:endParaRPr lang="zh-CN" altLang="en-US" sz="2800" b="1" dirty="0" smtClean="0"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hlink"/>
              </a:buClr>
              <a:defRPr/>
            </a:pP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7.4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　散列查找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重点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)</a:t>
            </a:r>
            <a:endParaRPr lang="zh-CN" altLang="en-US" sz="2800" b="1" dirty="0" smtClean="0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0" y="1714488"/>
            <a:ext cx="5400000" cy="71437"/>
            <a:chOff x="0" y="1943"/>
            <a:chExt cx="2818" cy="78"/>
          </a:xfrm>
        </p:grpSpPr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0" y="1943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2" name="Rectangle 82"/>
            <p:cNvSpPr>
              <a:spLocks noChangeArrowheads="1"/>
            </p:cNvSpPr>
            <p:nvPr/>
          </p:nvSpPr>
          <p:spPr bwMode="auto">
            <a:xfrm>
              <a:off x="0" y="1985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tx1">
                    <a:alpha val="28999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7.2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线性表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392958"/>
              </p:ext>
            </p:extLst>
          </p:nvPr>
        </p:nvGraphicFramePr>
        <p:xfrm>
          <a:off x="1714480" y="1500174"/>
          <a:ext cx="59293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357158" y="785794"/>
            <a:ext cx="277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查找失败示例：</a:t>
            </a:r>
            <a:endParaRPr lang="zh-CN" altLang="en-US" sz="2800" b="1" dirty="0">
              <a:solidFill>
                <a:srgbClr val="00B05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64287"/>
              </p:ext>
            </p:extLst>
          </p:nvPr>
        </p:nvGraphicFramePr>
        <p:xfrm>
          <a:off x="1714480" y="2755054"/>
          <a:ext cx="59293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37574"/>
              </p:ext>
            </p:extLst>
          </p:nvPr>
        </p:nvGraphicFramePr>
        <p:xfrm>
          <a:off x="1714480" y="4198735"/>
          <a:ext cx="59293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组合 86"/>
          <p:cNvGrpSpPr/>
          <p:nvPr/>
        </p:nvGrpSpPr>
        <p:grpSpPr>
          <a:xfrm>
            <a:off x="1986544" y="2257117"/>
            <a:ext cx="738094" cy="325436"/>
            <a:chOff x="1986544" y="2257117"/>
            <a:chExt cx="738094" cy="325436"/>
          </a:xfrm>
        </p:grpSpPr>
        <p:cxnSp>
          <p:nvCxnSpPr>
            <p:cNvPr id="85" name="直接箭头连接符 84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115497" y="2305554"/>
              <a:ext cx="60914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low=1</a:t>
              </a:r>
              <a:endParaRPr lang="zh-CN" altLang="en-US" dirty="0"/>
            </a:p>
          </p:txBody>
        </p:sp>
      </p:grpSp>
      <p:grpSp>
        <p:nvGrpSpPr>
          <p:cNvPr id="4" name="组合 87"/>
          <p:cNvGrpSpPr/>
          <p:nvPr/>
        </p:nvGrpSpPr>
        <p:grpSpPr>
          <a:xfrm>
            <a:off x="6460636" y="2253054"/>
            <a:ext cx="927909" cy="340014"/>
            <a:chOff x="1060223" y="2257117"/>
            <a:chExt cx="927909" cy="340014"/>
          </a:xfrm>
        </p:grpSpPr>
        <p:cxnSp>
          <p:nvCxnSpPr>
            <p:cNvPr id="89" name="直接箭头连接符 88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60223" y="2320132"/>
              <a:ext cx="81003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high=11</a:t>
              </a:r>
              <a:endParaRPr lang="zh-CN" altLang="en-US" dirty="0"/>
            </a:p>
          </p:txBody>
        </p:sp>
      </p:grpSp>
      <p:grpSp>
        <p:nvGrpSpPr>
          <p:cNvPr id="5" name="组合 90"/>
          <p:cNvGrpSpPr/>
          <p:nvPr/>
        </p:nvGrpSpPr>
        <p:grpSpPr>
          <a:xfrm>
            <a:off x="3884570" y="2257117"/>
            <a:ext cx="798956" cy="340014"/>
            <a:chOff x="1189176" y="2257117"/>
            <a:chExt cx="798956" cy="340014"/>
          </a:xfrm>
        </p:grpSpPr>
        <p:cxnSp>
          <p:nvCxnSpPr>
            <p:cNvPr id="92" name="直接箭头连接符 91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189176" y="2320132"/>
              <a:ext cx="63478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mid=6</a:t>
              </a:r>
              <a:endParaRPr lang="zh-CN" altLang="en-US" dirty="0"/>
            </a:p>
          </p:txBody>
        </p:sp>
      </p:grpSp>
      <p:grpSp>
        <p:nvGrpSpPr>
          <p:cNvPr id="7" name="组合 96"/>
          <p:cNvGrpSpPr/>
          <p:nvPr/>
        </p:nvGrpSpPr>
        <p:grpSpPr>
          <a:xfrm>
            <a:off x="7601271" y="4955678"/>
            <a:ext cx="771103" cy="317659"/>
            <a:chOff x="1986544" y="2257117"/>
            <a:chExt cx="771103" cy="317659"/>
          </a:xfrm>
        </p:grpSpPr>
        <p:cxnSp>
          <p:nvCxnSpPr>
            <p:cNvPr id="98" name="直接箭头连接符 97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038732" y="2328555"/>
              <a:ext cx="71891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600" dirty="0" smtClean="0"/>
                <a:t>high=11</a:t>
              </a:r>
              <a:endParaRPr lang="zh-CN" altLang="en-US" sz="1600" dirty="0"/>
            </a:p>
          </p:txBody>
        </p:sp>
      </p:grpSp>
      <p:grpSp>
        <p:nvGrpSpPr>
          <p:cNvPr id="9" name="组合 102"/>
          <p:cNvGrpSpPr/>
          <p:nvPr/>
        </p:nvGrpSpPr>
        <p:grpSpPr>
          <a:xfrm>
            <a:off x="5954134" y="4965303"/>
            <a:ext cx="739281" cy="317659"/>
            <a:chOff x="1248851" y="2257117"/>
            <a:chExt cx="739281" cy="317659"/>
          </a:xfrm>
        </p:grpSpPr>
        <p:cxnSp>
          <p:nvCxnSpPr>
            <p:cNvPr id="104" name="直接箭头连接符 103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248851" y="2328555"/>
              <a:ext cx="65402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600" dirty="0" smtClean="0"/>
                <a:t>low=10</a:t>
              </a:r>
              <a:endParaRPr lang="zh-CN" altLang="en-US" sz="1600" dirty="0"/>
            </a:p>
          </p:txBody>
        </p:sp>
      </p:grpSp>
      <p:grpSp>
        <p:nvGrpSpPr>
          <p:cNvPr id="10" name="组合 105"/>
          <p:cNvGrpSpPr/>
          <p:nvPr/>
        </p:nvGrpSpPr>
        <p:grpSpPr>
          <a:xfrm>
            <a:off x="6786578" y="4976154"/>
            <a:ext cx="730259" cy="317659"/>
            <a:chOff x="1986544" y="2257117"/>
            <a:chExt cx="730259" cy="317659"/>
          </a:xfrm>
        </p:grpSpPr>
        <p:cxnSp>
          <p:nvCxnSpPr>
            <p:cNvPr id="107" name="直接箭头连接符 106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2038732" y="2328555"/>
              <a:ext cx="67807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600" dirty="0" smtClean="0"/>
                <a:t>mid=10</a:t>
              </a:r>
              <a:endParaRPr lang="zh-CN" altLang="en-US" sz="1600" dirty="0"/>
            </a:p>
          </p:txBody>
        </p:sp>
      </p:grpSp>
      <p:grpSp>
        <p:nvGrpSpPr>
          <p:cNvPr id="37" name="组合 87"/>
          <p:cNvGrpSpPr/>
          <p:nvPr/>
        </p:nvGrpSpPr>
        <p:grpSpPr>
          <a:xfrm>
            <a:off x="7072330" y="3500873"/>
            <a:ext cx="810030" cy="562751"/>
            <a:chOff x="1681542" y="2257117"/>
            <a:chExt cx="810030" cy="562751"/>
          </a:xfrm>
        </p:grpSpPr>
        <p:cxnSp>
          <p:nvCxnSpPr>
            <p:cNvPr id="38" name="直接箭头连接符 37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681542" y="2542869"/>
              <a:ext cx="81003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high=11</a:t>
              </a:r>
              <a:endParaRPr lang="zh-CN" altLang="en-US" dirty="0"/>
            </a:p>
          </p:txBody>
        </p:sp>
      </p:grpSp>
      <p:grpSp>
        <p:nvGrpSpPr>
          <p:cNvPr id="40" name="组合 93"/>
          <p:cNvGrpSpPr/>
          <p:nvPr/>
        </p:nvGrpSpPr>
        <p:grpSpPr>
          <a:xfrm>
            <a:off x="4929190" y="3510498"/>
            <a:ext cx="609141" cy="562751"/>
            <a:chOff x="1681542" y="2257117"/>
            <a:chExt cx="609141" cy="562751"/>
          </a:xfrm>
        </p:grpSpPr>
        <p:cxnSp>
          <p:nvCxnSpPr>
            <p:cNvPr id="41" name="直接箭头连接符 40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681542" y="2542869"/>
              <a:ext cx="60914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low=7</a:t>
              </a:r>
              <a:endParaRPr lang="zh-CN" altLang="en-US" dirty="0"/>
            </a:p>
          </p:txBody>
        </p:sp>
      </p:grpSp>
      <p:grpSp>
        <p:nvGrpSpPr>
          <p:cNvPr id="43" name="组合 99"/>
          <p:cNvGrpSpPr/>
          <p:nvPr/>
        </p:nvGrpSpPr>
        <p:grpSpPr>
          <a:xfrm>
            <a:off x="6000760" y="3500873"/>
            <a:ext cx="634789" cy="562751"/>
            <a:chOff x="1681542" y="2257117"/>
            <a:chExt cx="634789" cy="562751"/>
          </a:xfrm>
        </p:grpSpPr>
        <p:cxnSp>
          <p:nvCxnSpPr>
            <p:cNvPr id="44" name="直接箭头连接符 43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681542" y="2542869"/>
              <a:ext cx="63478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 smtClean="0"/>
                <a:t>mid=9</a:t>
              </a:r>
              <a:endParaRPr lang="zh-CN" altLang="en-US" dirty="0"/>
            </a:p>
          </p:txBody>
        </p:sp>
      </p:grp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57124"/>
              </p:ext>
            </p:extLst>
          </p:nvPr>
        </p:nvGraphicFramePr>
        <p:xfrm>
          <a:off x="1643042" y="5341743"/>
          <a:ext cx="59293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  <a:gridCol w="539032"/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7" name="组合 96"/>
          <p:cNvGrpSpPr/>
          <p:nvPr/>
        </p:nvGrpSpPr>
        <p:grpSpPr>
          <a:xfrm>
            <a:off x="5438881" y="6084998"/>
            <a:ext cx="787406" cy="317659"/>
            <a:chOff x="1200726" y="2257117"/>
            <a:chExt cx="787406" cy="317659"/>
          </a:xfrm>
        </p:grpSpPr>
        <p:cxnSp>
          <p:nvCxnSpPr>
            <p:cNvPr id="48" name="直接箭头连接符 47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200726" y="2328555"/>
              <a:ext cx="6203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600" dirty="0" smtClean="0"/>
                <a:t>high=9</a:t>
              </a:r>
              <a:endParaRPr lang="zh-CN" altLang="en-US" sz="1600" dirty="0"/>
            </a:p>
          </p:txBody>
        </p:sp>
      </p:grpSp>
      <p:grpSp>
        <p:nvGrpSpPr>
          <p:cNvPr id="50" name="组合 102"/>
          <p:cNvGrpSpPr/>
          <p:nvPr/>
        </p:nvGrpSpPr>
        <p:grpSpPr>
          <a:xfrm>
            <a:off x="6786578" y="6075373"/>
            <a:ext cx="702150" cy="317659"/>
            <a:chOff x="1986544" y="2257117"/>
            <a:chExt cx="702150" cy="317659"/>
          </a:xfrm>
        </p:grpSpPr>
        <p:cxnSp>
          <p:nvCxnSpPr>
            <p:cNvPr id="51" name="直接箭头连接符 50"/>
            <p:cNvCxnSpPr/>
            <p:nvPr/>
          </p:nvCxnSpPr>
          <p:spPr>
            <a:xfrm rot="16200000" flipV="1">
              <a:off x="1843338" y="2400323"/>
              <a:ext cx="288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034669" y="2328555"/>
              <a:ext cx="65402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600" dirty="0" smtClean="0"/>
                <a:t>low=10</a:t>
              </a:r>
              <a:endParaRPr lang="zh-CN" altLang="en-US" sz="16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050183" y="908904"/>
            <a:ext cx="3815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查找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65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(65==ST.R[mid</a:t>
            </a:r>
            <a:r>
              <a:rPr lang="en-US" altLang="zh-CN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].key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)?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7.2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线性表查找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1415484"/>
            <a:ext cx="835824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 err="1" smtClean="0">
                <a:latin typeface="+mn-ea"/>
              </a:rPr>
              <a:t>BinSearch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err="1" smtClean="0">
                <a:latin typeface="+mn-ea"/>
              </a:rPr>
              <a:t>SSTable</a:t>
            </a:r>
            <a:r>
              <a:rPr lang="en-US" altLang="zh-CN" sz="2000" dirty="0" smtClean="0">
                <a:latin typeface="+mn-ea"/>
              </a:rPr>
              <a:t>  ST,  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key</a:t>
            </a:r>
            <a:r>
              <a:rPr lang="en-US" altLang="zh-CN" sz="2000" dirty="0" smtClean="0">
                <a:latin typeface="+mn-ea"/>
              </a:rPr>
              <a:t>)   //key</a:t>
            </a:r>
            <a:r>
              <a:rPr lang="zh-CN" altLang="en-US" sz="2000" dirty="0" smtClean="0">
                <a:latin typeface="+mn-ea"/>
              </a:rPr>
              <a:t>为给定关键字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{  // </a:t>
            </a:r>
            <a:r>
              <a:rPr lang="zh-CN" altLang="en-US" sz="2000" dirty="0" smtClean="0">
                <a:latin typeface="+mn-ea"/>
              </a:rPr>
              <a:t>折半查找关键字</a:t>
            </a:r>
            <a:r>
              <a:rPr lang="en-US" altLang="zh-CN" sz="2000" dirty="0" smtClean="0">
                <a:latin typeface="+mn-ea"/>
              </a:rPr>
              <a:t>key</a:t>
            </a:r>
            <a:r>
              <a:rPr lang="zh-CN" altLang="en-US" sz="2000" dirty="0" smtClean="0">
                <a:latin typeface="+mn-ea"/>
              </a:rPr>
              <a:t>，找到，返回该元素的位置，否则返回</a:t>
            </a:r>
            <a:r>
              <a:rPr lang="en-US" altLang="zh-CN" sz="2000" dirty="0" smtClean="0">
                <a:latin typeface="+mn-ea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     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 mid, low=1, high=</a:t>
            </a:r>
            <a:r>
              <a:rPr lang="en-US" altLang="zh-CN" sz="2000" dirty="0" err="1" smtClean="0">
                <a:latin typeface="+mn-ea"/>
              </a:rPr>
              <a:t>ST.length</a:t>
            </a:r>
            <a:r>
              <a:rPr lang="en-US" altLang="zh-CN" sz="2000" dirty="0" smtClean="0">
                <a:latin typeface="+mn-ea"/>
              </a:rPr>
              <a:t>;    //</a:t>
            </a:r>
            <a:r>
              <a:rPr lang="zh-CN" altLang="en-US" sz="2000" dirty="0" smtClean="0">
                <a:latin typeface="+mn-ea"/>
              </a:rPr>
              <a:t>设置查找区间初值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    while(low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&lt;= </a:t>
            </a:r>
            <a:r>
              <a:rPr lang="en-US" altLang="zh-CN" sz="2000" dirty="0" smtClean="0">
                <a:latin typeface="+mn-ea"/>
              </a:rPr>
              <a:t>high)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     {    mid=(</a:t>
            </a:r>
            <a:r>
              <a:rPr lang="en-US" altLang="zh-CN" sz="2000" dirty="0" err="1" smtClean="0">
                <a:latin typeface="+mn-ea"/>
              </a:rPr>
              <a:t>low+high</a:t>
            </a:r>
            <a:r>
              <a:rPr lang="en-US" altLang="zh-CN" sz="2000" dirty="0" smtClean="0">
                <a:latin typeface="+mn-ea"/>
              </a:rPr>
              <a:t>) / 2;    //</a:t>
            </a:r>
            <a:r>
              <a:rPr lang="zh-CN" altLang="en-US" sz="2000" dirty="0" smtClean="0">
                <a:latin typeface="+mn-ea"/>
              </a:rPr>
              <a:t>折半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          if (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key </a:t>
            </a:r>
            <a:r>
              <a:rPr lang="en-US" altLang="zh-CN" sz="2000" dirty="0" smtClean="0">
                <a:latin typeface="+mn-ea"/>
              </a:rPr>
              <a:t>== ST.R[mid].key)         return mid;  	  //</a:t>
            </a:r>
            <a:r>
              <a:rPr lang="zh-CN" altLang="en-US" sz="2000" dirty="0" smtClean="0">
                <a:latin typeface="+mn-ea"/>
              </a:rPr>
              <a:t>查找成功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          </a:t>
            </a:r>
            <a:r>
              <a:rPr lang="en-US" altLang="zh-CN" sz="2000" dirty="0" smtClean="0">
                <a:latin typeface="+mn-ea"/>
              </a:rPr>
              <a:t>else if (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key </a:t>
            </a:r>
            <a:r>
              <a:rPr lang="en-US" altLang="zh-CN" sz="2000" dirty="0" smtClean="0">
                <a:latin typeface="+mn-ea"/>
              </a:rPr>
              <a:t>&lt; ST.R[mid].key)   high = mid -1; //</a:t>
            </a:r>
            <a:r>
              <a:rPr lang="zh-CN" altLang="en-US" sz="2000" dirty="0" smtClean="0">
                <a:latin typeface="+mn-ea"/>
              </a:rPr>
              <a:t>在前半部分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          </a:t>
            </a:r>
            <a:r>
              <a:rPr lang="en-US" altLang="zh-CN" sz="2000" dirty="0" smtClean="0">
                <a:latin typeface="+mn-ea"/>
              </a:rPr>
              <a:t>else                                         low =mid +1;   //</a:t>
            </a:r>
            <a:r>
              <a:rPr lang="zh-CN" altLang="en-US" sz="2000" dirty="0" smtClean="0">
                <a:latin typeface="+mn-ea"/>
              </a:rPr>
              <a:t>在后半部分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    }</a:t>
            </a:r>
            <a:r>
              <a:rPr lang="en-US" altLang="zh-CN" sz="2000" b="1" dirty="0">
                <a:latin typeface="幼圆" pitchFamily="49" charset="-122"/>
                <a:ea typeface="幼圆" pitchFamily="49" charset="-122"/>
              </a:rPr>
              <a:t> //low </a:t>
            </a:r>
            <a:r>
              <a:rPr lang="en-US" altLang="zh-CN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&gt;</a:t>
            </a:r>
            <a:r>
              <a:rPr lang="en-US" altLang="zh-CN" sz="2000" b="1" dirty="0">
                <a:latin typeface="幼圆" pitchFamily="49" charset="-122"/>
                <a:ea typeface="幼圆" pitchFamily="49" charset="-122"/>
              </a:rPr>
              <a:t> high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，查找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失败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！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    return   0;    //</a:t>
            </a:r>
            <a:r>
              <a:rPr lang="zh-CN" altLang="en-US" sz="2000" dirty="0" smtClean="0">
                <a:latin typeface="+mn-ea"/>
              </a:rPr>
              <a:t>循环结束，查找失败</a:t>
            </a:r>
            <a:r>
              <a:rPr lang="en-US" altLang="zh-CN" sz="2000" dirty="0" smtClean="0">
                <a:latin typeface="+mn-ea"/>
              </a:rPr>
              <a:t>			</a:t>
            </a:r>
            <a:endParaRPr lang="zh-CN" altLang="en-US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}</a:t>
            </a:r>
            <a:endParaRPr lang="zh-CN" altLang="en-US" sz="20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785794"/>
            <a:ext cx="6735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7.2.2 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折半查找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—</a:t>
            </a:r>
            <a:r>
              <a:rPr lang="zh-CN" altLang="en-US" sz="28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算法实现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非递归算法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)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7.2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线性表查找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1415484"/>
            <a:ext cx="867933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BinSearch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ElemType</a:t>
            </a:r>
            <a:r>
              <a:rPr lang="en-US" altLang="zh-CN" sz="2000" dirty="0" smtClean="0"/>
              <a:t>  R[],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low,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high,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FF0000"/>
                </a:solidFill>
              </a:rPr>
              <a:t>k</a:t>
            </a:r>
            <a:r>
              <a:rPr lang="en-US" altLang="zh-CN" sz="2000" dirty="0" smtClean="0"/>
              <a:t>)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//k</a:t>
            </a:r>
            <a:r>
              <a:rPr lang="zh-CN" altLang="en-US" sz="2000" dirty="0"/>
              <a:t>为给定关键字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{    //</a:t>
            </a:r>
            <a:r>
              <a:rPr lang="zh-CN" altLang="en-US" sz="2000" dirty="0" smtClean="0">
                <a:solidFill>
                  <a:srgbClr val="FF0000"/>
                </a:solidFill>
              </a:rPr>
              <a:t>递归算法</a:t>
            </a:r>
            <a:r>
              <a:rPr lang="zh-CN" altLang="en-US" sz="2000" dirty="0" smtClean="0"/>
              <a:t>，传递参数：</a:t>
            </a:r>
            <a:r>
              <a:rPr lang="en-US" altLang="zh-CN" sz="2000" dirty="0" smtClean="0"/>
              <a:t>low, high, k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mid;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if(low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&lt;= </a:t>
            </a:r>
            <a:r>
              <a:rPr lang="en-US" altLang="zh-CN" sz="2000" dirty="0" smtClean="0"/>
              <a:t>high)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{  mid=(</a:t>
            </a:r>
            <a:r>
              <a:rPr lang="en-US" altLang="zh-CN" sz="2000" dirty="0" err="1" smtClean="0"/>
              <a:t>low+high</a:t>
            </a:r>
            <a:r>
              <a:rPr lang="en-US" altLang="zh-CN" sz="2000" dirty="0" smtClean="0"/>
              <a:t>)/2;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if 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k </a:t>
            </a:r>
            <a:r>
              <a:rPr lang="en-US" altLang="zh-CN" sz="2000" dirty="0" smtClean="0"/>
              <a:t>== R[mid].key)       return  mid;     //</a:t>
            </a:r>
            <a:r>
              <a:rPr lang="zh-CN" altLang="en-US" sz="2000" dirty="0" smtClean="0"/>
              <a:t>查找成功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else if(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k </a:t>
            </a:r>
            <a:r>
              <a:rPr lang="en-US" altLang="zh-CN" sz="2000" dirty="0" smtClean="0"/>
              <a:t>&lt; R[mid].key)   </a:t>
            </a:r>
            <a:r>
              <a:rPr lang="en-US" altLang="zh-CN" sz="2000" dirty="0" err="1" smtClean="0"/>
              <a:t>BinSearch</a:t>
            </a:r>
            <a:r>
              <a:rPr lang="en-US" altLang="zh-CN" sz="2000" dirty="0" smtClean="0"/>
              <a:t>(R, low,  mid-1, k);   //</a:t>
            </a:r>
            <a:r>
              <a:rPr lang="zh-CN" altLang="en-US" sz="2000" dirty="0" smtClean="0"/>
              <a:t>查找前半段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else                                </a:t>
            </a:r>
            <a:r>
              <a:rPr lang="en-US" altLang="zh-CN" sz="2000" dirty="0" err="1" smtClean="0"/>
              <a:t>BinSearch</a:t>
            </a:r>
            <a:r>
              <a:rPr lang="en-US" altLang="zh-CN" sz="2000" dirty="0" smtClean="0"/>
              <a:t>(R, mid+1, high, k);  //</a:t>
            </a:r>
            <a:r>
              <a:rPr lang="zh-CN" altLang="en-US" sz="2000" dirty="0" smtClean="0"/>
              <a:t>查找后半段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else   return  0;  //</a:t>
            </a:r>
            <a:r>
              <a:rPr lang="zh-CN" altLang="en-US" sz="2000" dirty="0" smtClean="0"/>
              <a:t>查找失败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7158" y="785794"/>
            <a:ext cx="6735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7.2.2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折半查找</a:t>
            </a:r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—</a:t>
            </a:r>
            <a:r>
              <a:rPr lang="zh-CN" altLang="en-US" sz="28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算法实现</a:t>
            </a:r>
            <a:r>
              <a:rPr lang="en-US" altLang="zh-CN" sz="28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8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递归算法</a:t>
            </a:r>
            <a:r>
              <a:rPr lang="en-US" altLang="zh-CN" sz="28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)</a:t>
            </a:r>
            <a:endParaRPr lang="zh-CN" altLang="en-US" sz="2800" b="1" dirty="0">
              <a:solidFill>
                <a:srgbClr val="00B05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7.2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线性表查找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7.2.2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折半查找</a:t>
            </a:r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—</a:t>
            </a:r>
            <a:r>
              <a:rPr lang="zh-CN" altLang="en-US" sz="28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性能分析</a:t>
            </a:r>
            <a:endParaRPr lang="zh-CN" altLang="en-US" sz="2800" b="1" dirty="0">
              <a:solidFill>
                <a:srgbClr val="00B05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18103" y="1332385"/>
            <a:ext cx="8707794" cy="2456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2000" lvl="1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经过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一次比较，查找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范围缩小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一半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，查找过程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可用一棵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二叉树来表示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：</a:t>
            </a:r>
          </a:p>
          <a:p>
            <a:pPr marL="72000" lvl="2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dirty="0" smtClean="0">
                <a:solidFill>
                  <a:srgbClr val="FF0000"/>
                </a:solidFill>
                <a:latin typeface="Arial"/>
                <a:ea typeface="幼圆" pitchFamily="49" charset="-122"/>
                <a:cs typeface="Arial"/>
              </a:rPr>
              <a:t>♠</a:t>
            </a:r>
            <a:r>
              <a:rPr lang="zh-CN" altLang="en-US" sz="2000" dirty="0" smtClean="0">
                <a:latin typeface="Arial"/>
                <a:ea typeface="幼圆" pitchFamily="49" charset="-122"/>
                <a:cs typeface="Arial"/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根结点是第一次比较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的中间位置的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记录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关键字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；</a:t>
            </a:r>
            <a:endParaRPr lang="zh-CN" altLang="en-US" sz="20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 marL="72000" lvl="2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dirty="0" smtClean="0">
                <a:solidFill>
                  <a:srgbClr val="FF0000"/>
                </a:solidFill>
                <a:latin typeface="Arial"/>
                <a:ea typeface="幼圆" pitchFamily="49" charset="-122"/>
                <a:cs typeface="Arial"/>
              </a:rPr>
              <a:t>♠</a:t>
            </a:r>
            <a:r>
              <a:rPr lang="zh-CN" altLang="en-US" sz="2000" dirty="0" smtClean="0">
                <a:latin typeface="Arial"/>
                <a:ea typeface="幼圆" pitchFamily="49" charset="-122"/>
                <a:cs typeface="Arial"/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中间位置之前的记录作为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左子树的结点；</a:t>
            </a:r>
          </a:p>
          <a:p>
            <a:pPr marL="72000" lvl="2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dirty="0" smtClean="0">
                <a:solidFill>
                  <a:srgbClr val="FF0000"/>
                </a:solidFill>
                <a:latin typeface="Arial"/>
                <a:ea typeface="幼圆" pitchFamily="49" charset="-122"/>
                <a:cs typeface="Arial"/>
              </a:rPr>
              <a:t>♠ 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中间位置之后的记录作为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右子树的结点； </a:t>
            </a:r>
          </a:p>
          <a:p>
            <a:pPr marL="720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0000"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折半查找判定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树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(Decision Tree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形态：</a:t>
            </a:r>
            <a:r>
              <a:rPr lang="zh-CN" altLang="en-US" sz="2000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取决记录个数，与关键字值无关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101" name="Group 5"/>
          <p:cNvGrpSpPr>
            <a:grpSpLocks/>
          </p:cNvGrpSpPr>
          <p:nvPr/>
        </p:nvGrpSpPr>
        <p:grpSpPr bwMode="auto">
          <a:xfrm>
            <a:off x="506412" y="3879377"/>
            <a:ext cx="7083426" cy="2030415"/>
            <a:chOff x="920" y="408"/>
            <a:chExt cx="4462" cy="1279"/>
          </a:xfrm>
        </p:grpSpPr>
        <p:sp>
          <p:nvSpPr>
            <p:cNvPr id="102" name="Line 29"/>
            <p:cNvSpPr>
              <a:spLocks noChangeShapeType="1"/>
            </p:cNvSpPr>
            <p:nvPr/>
          </p:nvSpPr>
          <p:spPr bwMode="auto">
            <a:xfrm flipH="1">
              <a:off x="1680" y="552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3" name="Line 30"/>
            <p:cNvSpPr>
              <a:spLocks noChangeShapeType="1"/>
            </p:cNvSpPr>
            <p:nvPr/>
          </p:nvSpPr>
          <p:spPr bwMode="auto">
            <a:xfrm>
              <a:off x="2819" y="538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4" name="Line 42"/>
            <p:cNvSpPr>
              <a:spLocks noChangeShapeType="1"/>
            </p:cNvSpPr>
            <p:nvPr/>
          </p:nvSpPr>
          <p:spPr bwMode="auto">
            <a:xfrm flipH="1">
              <a:off x="1070" y="840"/>
              <a:ext cx="42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5" name="Line 43"/>
            <p:cNvSpPr>
              <a:spLocks noChangeShapeType="1"/>
            </p:cNvSpPr>
            <p:nvPr/>
          </p:nvSpPr>
          <p:spPr bwMode="auto">
            <a:xfrm>
              <a:off x="1680" y="874"/>
              <a:ext cx="336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6" name="Line 44"/>
            <p:cNvSpPr>
              <a:spLocks noChangeShapeType="1"/>
            </p:cNvSpPr>
            <p:nvPr/>
          </p:nvSpPr>
          <p:spPr bwMode="auto">
            <a:xfrm flipH="1">
              <a:off x="3275" y="832"/>
              <a:ext cx="456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7" name="Line 45"/>
            <p:cNvSpPr>
              <a:spLocks noChangeShapeType="1"/>
            </p:cNvSpPr>
            <p:nvPr/>
          </p:nvSpPr>
          <p:spPr bwMode="auto">
            <a:xfrm>
              <a:off x="3936" y="840"/>
              <a:ext cx="528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9" name="Line 47"/>
            <p:cNvSpPr>
              <a:spLocks noChangeShapeType="1"/>
            </p:cNvSpPr>
            <p:nvPr/>
          </p:nvSpPr>
          <p:spPr bwMode="auto">
            <a:xfrm>
              <a:off x="1076" y="1217"/>
              <a:ext cx="158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11" name="Line 49"/>
            <p:cNvSpPr>
              <a:spLocks noChangeShapeType="1"/>
            </p:cNvSpPr>
            <p:nvPr/>
          </p:nvSpPr>
          <p:spPr bwMode="auto">
            <a:xfrm>
              <a:off x="2160" y="1176"/>
              <a:ext cx="245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13" name="Line 51"/>
            <p:cNvSpPr>
              <a:spLocks noChangeShapeType="1"/>
            </p:cNvSpPr>
            <p:nvPr/>
          </p:nvSpPr>
          <p:spPr bwMode="auto">
            <a:xfrm>
              <a:off x="3321" y="1169"/>
              <a:ext cx="240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15" name="Line 53"/>
            <p:cNvSpPr>
              <a:spLocks noChangeShapeType="1"/>
            </p:cNvSpPr>
            <p:nvPr/>
          </p:nvSpPr>
          <p:spPr bwMode="auto">
            <a:xfrm>
              <a:off x="4581" y="1197"/>
              <a:ext cx="249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24" name="Line 62"/>
            <p:cNvSpPr>
              <a:spLocks noChangeShapeType="1"/>
            </p:cNvSpPr>
            <p:nvPr/>
          </p:nvSpPr>
          <p:spPr bwMode="auto">
            <a:xfrm>
              <a:off x="2782" y="504"/>
              <a:ext cx="2381" cy="0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25" name="Line 63"/>
            <p:cNvSpPr>
              <a:spLocks noChangeShapeType="1"/>
            </p:cNvSpPr>
            <p:nvPr/>
          </p:nvSpPr>
          <p:spPr bwMode="auto">
            <a:xfrm>
              <a:off x="3949" y="814"/>
              <a:ext cx="1247" cy="0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26" name="Line 64"/>
            <p:cNvSpPr>
              <a:spLocks noChangeShapeType="1"/>
            </p:cNvSpPr>
            <p:nvPr/>
          </p:nvSpPr>
          <p:spPr bwMode="auto">
            <a:xfrm>
              <a:off x="4944" y="1600"/>
              <a:ext cx="295" cy="0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27" name="Text Box 65"/>
            <p:cNvSpPr txBox="1">
              <a:spLocks noChangeArrowheads="1"/>
            </p:cNvSpPr>
            <p:nvPr/>
          </p:nvSpPr>
          <p:spPr bwMode="auto">
            <a:xfrm>
              <a:off x="5241" y="416"/>
              <a:ext cx="11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ea typeface="宋体" pitchFamily="2" charset="-122"/>
                </a:rPr>
                <a:t>1</a:t>
              </a:r>
            </a:p>
          </p:txBody>
        </p:sp>
        <p:sp>
          <p:nvSpPr>
            <p:cNvPr id="128" name="Text Box 66"/>
            <p:cNvSpPr txBox="1">
              <a:spLocks noChangeArrowheads="1"/>
            </p:cNvSpPr>
            <p:nvPr/>
          </p:nvSpPr>
          <p:spPr bwMode="auto">
            <a:xfrm>
              <a:off x="5248" y="741"/>
              <a:ext cx="11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ea typeface="宋体" pitchFamily="2" charset="-122"/>
                </a:rPr>
                <a:t>2</a:t>
              </a:r>
            </a:p>
          </p:txBody>
        </p:sp>
        <p:sp>
          <p:nvSpPr>
            <p:cNvPr id="129" name="Text Box 67"/>
            <p:cNvSpPr txBox="1">
              <a:spLocks noChangeArrowheads="1"/>
            </p:cNvSpPr>
            <p:nvPr/>
          </p:nvSpPr>
          <p:spPr bwMode="auto">
            <a:xfrm>
              <a:off x="5269" y="1507"/>
              <a:ext cx="11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ea typeface="宋体" pitchFamily="2" charset="-122"/>
                </a:rPr>
                <a:t>h</a:t>
              </a:r>
            </a:p>
          </p:txBody>
        </p:sp>
        <p:sp>
          <p:nvSpPr>
            <p:cNvPr id="130" name="Text Box 72"/>
            <p:cNvSpPr txBox="1">
              <a:spLocks noChangeArrowheads="1"/>
            </p:cNvSpPr>
            <p:nvPr/>
          </p:nvSpPr>
          <p:spPr bwMode="auto">
            <a:xfrm>
              <a:off x="2370" y="711"/>
              <a:ext cx="72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zh-CN" sz="2000" b="1" dirty="0" smtClean="0">
                  <a:solidFill>
                    <a:srgbClr val="FF0000"/>
                  </a:solidFill>
                  <a:ea typeface="宋体" pitchFamily="2" charset="-122"/>
                </a:rPr>
                <a:t>&lt;    =    &gt;</a:t>
              </a:r>
              <a:endParaRPr lang="en-US" altLang="zh-CN" sz="2000" b="1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131" name="Oval 6"/>
            <p:cNvSpPr>
              <a:spLocks noChangeArrowheads="1"/>
            </p:cNvSpPr>
            <p:nvPr/>
          </p:nvSpPr>
          <p:spPr bwMode="auto">
            <a:xfrm>
              <a:off x="2544" y="40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6</a:t>
              </a:r>
              <a:endParaRPr lang="zh-CN" altLang="en-US" sz="2000" dirty="0"/>
            </a:p>
          </p:txBody>
        </p:sp>
        <p:sp>
          <p:nvSpPr>
            <p:cNvPr id="132" name="Oval 7"/>
            <p:cNvSpPr>
              <a:spLocks noChangeArrowheads="1"/>
            </p:cNvSpPr>
            <p:nvPr/>
          </p:nvSpPr>
          <p:spPr bwMode="auto">
            <a:xfrm>
              <a:off x="1440" y="69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  <p:sp>
          <p:nvSpPr>
            <p:cNvPr id="133" name="Oval 8"/>
            <p:cNvSpPr>
              <a:spLocks noChangeArrowheads="1"/>
            </p:cNvSpPr>
            <p:nvPr/>
          </p:nvSpPr>
          <p:spPr bwMode="auto">
            <a:xfrm>
              <a:off x="3696" y="69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9</a:t>
              </a:r>
              <a:endParaRPr lang="zh-CN" altLang="en-US" sz="2000" dirty="0"/>
            </a:p>
          </p:txBody>
        </p:sp>
        <p:sp>
          <p:nvSpPr>
            <p:cNvPr id="134" name="Oval 9"/>
            <p:cNvSpPr>
              <a:spLocks noChangeArrowheads="1"/>
            </p:cNvSpPr>
            <p:nvPr/>
          </p:nvSpPr>
          <p:spPr bwMode="auto">
            <a:xfrm>
              <a:off x="920" y="99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135" name="Oval 10"/>
            <p:cNvSpPr>
              <a:spLocks noChangeArrowheads="1"/>
            </p:cNvSpPr>
            <p:nvPr/>
          </p:nvSpPr>
          <p:spPr bwMode="auto">
            <a:xfrm>
              <a:off x="1968" y="98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  <p:sp>
          <p:nvSpPr>
            <p:cNvPr id="136" name="Oval 11"/>
            <p:cNvSpPr>
              <a:spLocks noChangeArrowheads="1"/>
            </p:cNvSpPr>
            <p:nvPr/>
          </p:nvSpPr>
          <p:spPr bwMode="auto">
            <a:xfrm>
              <a:off x="3176" y="98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7</a:t>
              </a:r>
              <a:endParaRPr lang="zh-CN" altLang="en-US" sz="2000" dirty="0"/>
            </a:p>
          </p:txBody>
        </p:sp>
        <p:sp>
          <p:nvSpPr>
            <p:cNvPr id="137" name="Oval 12"/>
            <p:cNvSpPr>
              <a:spLocks noChangeArrowheads="1"/>
            </p:cNvSpPr>
            <p:nvPr/>
          </p:nvSpPr>
          <p:spPr bwMode="auto">
            <a:xfrm>
              <a:off x="4368" y="98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10</a:t>
              </a:r>
              <a:endParaRPr lang="zh-CN" altLang="en-US" sz="2000" dirty="0"/>
            </a:p>
          </p:txBody>
        </p:sp>
        <p:sp>
          <p:nvSpPr>
            <p:cNvPr id="139" name="Oval 14"/>
            <p:cNvSpPr>
              <a:spLocks noChangeArrowheads="1"/>
            </p:cNvSpPr>
            <p:nvPr/>
          </p:nvSpPr>
          <p:spPr bwMode="auto">
            <a:xfrm>
              <a:off x="1098" y="136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sp>
          <p:nvSpPr>
            <p:cNvPr id="141" name="Oval 16"/>
            <p:cNvSpPr>
              <a:spLocks noChangeArrowheads="1"/>
            </p:cNvSpPr>
            <p:nvPr/>
          </p:nvSpPr>
          <p:spPr bwMode="auto">
            <a:xfrm>
              <a:off x="2256" y="1415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5</a:t>
              </a:r>
              <a:endParaRPr lang="zh-CN" altLang="en-US" sz="2000" dirty="0"/>
            </a:p>
          </p:txBody>
        </p:sp>
        <p:sp>
          <p:nvSpPr>
            <p:cNvPr id="143" name="Oval 18"/>
            <p:cNvSpPr>
              <a:spLocks noChangeArrowheads="1"/>
            </p:cNvSpPr>
            <p:nvPr/>
          </p:nvSpPr>
          <p:spPr bwMode="auto">
            <a:xfrm>
              <a:off x="3455" y="141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8</a:t>
              </a:r>
              <a:endParaRPr lang="zh-CN" altLang="en-US" sz="2000" dirty="0"/>
            </a:p>
          </p:txBody>
        </p:sp>
        <p:sp>
          <p:nvSpPr>
            <p:cNvPr id="145" name="Oval 20"/>
            <p:cNvSpPr>
              <a:spLocks noChangeArrowheads="1"/>
            </p:cNvSpPr>
            <p:nvPr/>
          </p:nvSpPr>
          <p:spPr bwMode="auto">
            <a:xfrm>
              <a:off x="4704" y="1415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11</a:t>
              </a:r>
              <a:endParaRPr lang="zh-CN" altLang="en-US" sz="20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06513" y="6165304"/>
            <a:ext cx="8701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性质：结点取值左小右大，中序遍历序列递增（数组下标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或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关键字取值）。</a:t>
            </a:r>
            <a:endParaRPr lang="zh-CN" altLang="en-US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7.2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线性表查找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7.2.2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折半查找（判定树）</a:t>
            </a:r>
            <a:endParaRPr lang="zh-CN" altLang="en-US" sz="28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428596" y="2433630"/>
            <a:ext cx="7848601" cy="2762250"/>
            <a:chOff x="480" y="408"/>
            <a:chExt cx="4944" cy="1740"/>
          </a:xfrm>
        </p:grpSpPr>
        <p:sp>
          <p:nvSpPr>
            <p:cNvPr id="33" name="Line 29"/>
            <p:cNvSpPr>
              <a:spLocks noChangeShapeType="1"/>
            </p:cNvSpPr>
            <p:nvPr/>
          </p:nvSpPr>
          <p:spPr bwMode="auto">
            <a:xfrm flipH="1">
              <a:off x="1680" y="552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2819" y="538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 flipH="1">
              <a:off x="1070" y="840"/>
              <a:ext cx="42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1680" y="874"/>
              <a:ext cx="336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 flipH="1">
              <a:off x="3275" y="832"/>
              <a:ext cx="456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3936" y="840"/>
              <a:ext cx="528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 flipH="1">
              <a:off x="687" y="119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1076" y="1217"/>
              <a:ext cx="97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 flipH="1">
              <a:off x="1797" y="1224"/>
              <a:ext cx="24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2160" y="1176"/>
              <a:ext cx="245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 flipH="1">
              <a:off x="3024" y="122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>
              <a:off x="3321" y="1169"/>
              <a:ext cx="240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 flipH="1">
              <a:off x="4128" y="1224"/>
              <a:ext cx="336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>
              <a:off x="4581" y="1197"/>
              <a:ext cx="249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8" name="Line 54"/>
            <p:cNvSpPr>
              <a:spLocks noChangeShapeType="1"/>
            </p:cNvSpPr>
            <p:nvPr/>
          </p:nvSpPr>
          <p:spPr bwMode="auto">
            <a:xfrm flipH="1">
              <a:off x="864" y="16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9" name="Line 55"/>
            <p:cNvSpPr>
              <a:spLocks noChangeShapeType="1"/>
            </p:cNvSpPr>
            <p:nvPr/>
          </p:nvSpPr>
          <p:spPr bwMode="auto">
            <a:xfrm>
              <a:off x="1200" y="165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 flipH="1">
              <a:off x="2016" y="170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1" name="Line 57"/>
            <p:cNvSpPr>
              <a:spLocks noChangeShapeType="1"/>
            </p:cNvSpPr>
            <p:nvPr/>
          </p:nvSpPr>
          <p:spPr bwMode="auto">
            <a:xfrm>
              <a:off x="2400" y="17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2" name="Line 58"/>
            <p:cNvSpPr>
              <a:spLocks noChangeShapeType="1"/>
            </p:cNvSpPr>
            <p:nvPr/>
          </p:nvSpPr>
          <p:spPr bwMode="auto">
            <a:xfrm flipH="1">
              <a:off x="3216" y="170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>
              <a:off x="3648" y="17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 flipH="1">
              <a:off x="4512" y="17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>
              <a:off x="4848" y="170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6" name="Line 62"/>
            <p:cNvSpPr>
              <a:spLocks noChangeShapeType="1"/>
            </p:cNvSpPr>
            <p:nvPr/>
          </p:nvSpPr>
          <p:spPr bwMode="auto">
            <a:xfrm>
              <a:off x="2782" y="504"/>
              <a:ext cx="2381" cy="0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7" name="Line 63"/>
            <p:cNvSpPr>
              <a:spLocks noChangeShapeType="1"/>
            </p:cNvSpPr>
            <p:nvPr/>
          </p:nvSpPr>
          <p:spPr bwMode="auto">
            <a:xfrm>
              <a:off x="3949" y="814"/>
              <a:ext cx="1247" cy="0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8" name="Line 64"/>
            <p:cNvSpPr>
              <a:spLocks noChangeShapeType="1"/>
            </p:cNvSpPr>
            <p:nvPr/>
          </p:nvSpPr>
          <p:spPr bwMode="auto">
            <a:xfrm>
              <a:off x="4944" y="1600"/>
              <a:ext cx="295" cy="0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9" name="Text Box 65"/>
            <p:cNvSpPr txBox="1">
              <a:spLocks noChangeArrowheads="1"/>
            </p:cNvSpPr>
            <p:nvPr/>
          </p:nvSpPr>
          <p:spPr bwMode="auto">
            <a:xfrm>
              <a:off x="5241" y="416"/>
              <a:ext cx="11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ea typeface="宋体" pitchFamily="2" charset="-122"/>
                </a:rPr>
                <a:t>1</a:t>
              </a:r>
            </a:p>
          </p:txBody>
        </p:sp>
        <p:sp>
          <p:nvSpPr>
            <p:cNvPr id="70" name="Text Box 66"/>
            <p:cNvSpPr txBox="1">
              <a:spLocks noChangeArrowheads="1"/>
            </p:cNvSpPr>
            <p:nvPr/>
          </p:nvSpPr>
          <p:spPr bwMode="auto">
            <a:xfrm>
              <a:off x="5248" y="741"/>
              <a:ext cx="11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ea typeface="宋体" pitchFamily="2" charset="-122"/>
                </a:rPr>
                <a:t>2</a:t>
              </a:r>
            </a:p>
          </p:txBody>
        </p:sp>
        <p:sp>
          <p:nvSpPr>
            <p:cNvPr id="71" name="Text Box 67"/>
            <p:cNvSpPr txBox="1">
              <a:spLocks noChangeArrowheads="1"/>
            </p:cNvSpPr>
            <p:nvPr/>
          </p:nvSpPr>
          <p:spPr bwMode="auto">
            <a:xfrm>
              <a:off x="5269" y="1507"/>
              <a:ext cx="11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ea typeface="宋体" pitchFamily="2" charset="-122"/>
                </a:rPr>
                <a:t>h</a:t>
              </a:r>
            </a:p>
          </p:txBody>
        </p:sp>
        <p:sp>
          <p:nvSpPr>
            <p:cNvPr id="76" name="Text Box 72"/>
            <p:cNvSpPr txBox="1">
              <a:spLocks noChangeArrowheads="1"/>
            </p:cNvSpPr>
            <p:nvPr/>
          </p:nvSpPr>
          <p:spPr bwMode="auto">
            <a:xfrm>
              <a:off x="2405" y="711"/>
              <a:ext cx="62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zh-CN" sz="2000" b="1" dirty="0" smtClean="0">
                  <a:solidFill>
                    <a:srgbClr val="FF0000"/>
                  </a:solidFill>
                  <a:ea typeface="宋体" pitchFamily="2" charset="-122"/>
                </a:rPr>
                <a:t>&lt;   =   &gt;</a:t>
              </a:r>
              <a:endParaRPr lang="en-US" altLang="zh-CN" sz="2000" b="1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544" y="40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6</a:t>
              </a:r>
              <a:endParaRPr lang="zh-CN" altLang="en-US" sz="2000" dirty="0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1440" y="69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3696" y="69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9</a:t>
              </a:r>
              <a:endParaRPr lang="zh-CN" altLang="en-US" sz="2000" dirty="0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864" y="98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1968" y="98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3120" y="98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7</a:t>
              </a:r>
              <a:endParaRPr lang="zh-CN" altLang="en-US" sz="2000" dirty="0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4368" y="98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10</a:t>
              </a:r>
              <a:endParaRPr lang="zh-CN" altLang="en-US" sz="2000" dirty="0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480" y="1416"/>
              <a:ext cx="384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B050"/>
                  </a:solidFill>
                  <a:ea typeface="宋体" pitchFamily="2" charset="-122"/>
                </a:rPr>
                <a:t>  -1</a:t>
              </a: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1056" y="141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1536" y="1416"/>
              <a:ext cx="43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B050"/>
                  </a:solidFill>
                  <a:ea typeface="宋体" pitchFamily="2" charset="-122"/>
                </a:rPr>
                <a:t>3-4</a:t>
              </a: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2256" y="146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5</a:t>
              </a:r>
              <a:endParaRPr lang="zh-CN" altLang="en-US" sz="2000" dirty="0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784" y="1464"/>
              <a:ext cx="480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B050"/>
                  </a:solidFill>
                  <a:ea typeface="宋体" pitchFamily="2" charset="-122"/>
                </a:rPr>
                <a:t>6-7</a:t>
              </a:r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3504" y="146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8</a:t>
              </a:r>
              <a:endParaRPr lang="zh-CN" altLang="en-US" sz="2000" dirty="0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888" y="1464"/>
              <a:ext cx="480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B050"/>
                  </a:solidFill>
                  <a:ea typeface="宋体" pitchFamily="2" charset="-122"/>
                </a:rPr>
                <a:t>9-10</a:t>
              </a:r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4704" y="146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11</a:t>
              </a:r>
              <a:endParaRPr lang="zh-CN" altLang="en-US" sz="2000" dirty="0"/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576" y="1896"/>
              <a:ext cx="43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B050"/>
                  </a:solidFill>
                  <a:ea typeface="宋体" pitchFamily="2" charset="-122"/>
                </a:rPr>
                <a:t>1-2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1152" y="1896"/>
              <a:ext cx="384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B050"/>
                  </a:solidFill>
                  <a:ea typeface="宋体" pitchFamily="2" charset="-122"/>
                </a:rPr>
                <a:t>2-3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1824" y="1896"/>
              <a:ext cx="43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B050"/>
                  </a:solidFill>
                  <a:ea typeface="宋体" pitchFamily="2" charset="-122"/>
                </a:rPr>
                <a:t>4-5</a:t>
              </a: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2352" y="1896"/>
              <a:ext cx="43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B050"/>
                  </a:solidFill>
                  <a:ea typeface="宋体" pitchFamily="2" charset="-122"/>
                </a:rPr>
                <a:t>5-6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3024" y="1896"/>
              <a:ext cx="43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B050"/>
                  </a:solidFill>
                  <a:ea typeface="宋体" pitchFamily="2" charset="-122"/>
                </a:rPr>
                <a:t>7-8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3648" y="1896"/>
              <a:ext cx="43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B050"/>
                  </a:solidFill>
                  <a:ea typeface="宋体" pitchFamily="2" charset="-122"/>
                </a:rPr>
                <a:t>8-9</a:t>
              </a: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4224" y="1896"/>
              <a:ext cx="567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B050"/>
                  </a:solidFill>
                  <a:ea typeface="宋体" pitchFamily="2" charset="-122"/>
                </a:rPr>
                <a:t>10-11</a:t>
              </a: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4992" y="1896"/>
              <a:ext cx="43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B050"/>
                  </a:solidFill>
                  <a:ea typeface="宋体" pitchFamily="2" charset="-122"/>
                </a:rPr>
                <a:t>11-</a:t>
              </a:r>
            </a:p>
          </p:txBody>
        </p:sp>
      </p:grpSp>
      <p:sp>
        <p:nvSpPr>
          <p:cNvPr id="77" name="Text Box 114"/>
          <p:cNvSpPr txBox="1">
            <a:spLocks noChangeArrowheads="1"/>
          </p:cNvSpPr>
          <p:nvPr/>
        </p:nvSpPr>
        <p:spPr bwMode="auto">
          <a:xfrm>
            <a:off x="638200" y="5445224"/>
            <a:ext cx="7867600" cy="86177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判定树的</a:t>
            </a: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外部结点</a:t>
            </a:r>
            <a:r>
              <a:rPr lang="zh-CN" altLang="en-US" sz="2000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空指针所指向的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结点，矩形结点。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判定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树的</a:t>
            </a: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内部结点</a:t>
            </a:r>
            <a:r>
              <a:rPr lang="zh-CN" altLang="en-US" sz="2000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圆形结点。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28772"/>
              </p:ext>
            </p:extLst>
          </p:nvPr>
        </p:nvGraphicFramePr>
        <p:xfrm>
          <a:off x="1071538" y="1428736"/>
          <a:ext cx="67866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965"/>
                <a:gridCol w="616965"/>
                <a:gridCol w="616965"/>
                <a:gridCol w="616965"/>
                <a:gridCol w="616965"/>
                <a:gridCol w="616965"/>
                <a:gridCol w="616965"/>
                <a:gridCol w="616965"/>
                <a:gridCol w="616965"/>
                <a:gridCol w="616965"/>
                <a:gridCol w="616965"/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27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36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55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60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67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71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7.2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线性表查找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7.2.2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折半查找（判定树）</a:t>
            </a:r>
            <a:endParaRPr lang="zh-CN" altLang="en-US" sz="28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721671" y="2375015"/>
            <a:ext cx="7848601" cy="2762250"/>
            <a:chOff x="480" y="408"/>
            <a:chExt cx="4944" cy="1740"/>
          </a:xfrm>
        </p:grpSpPr>
        <p:sp>
          <p:nvSpPr>
            <p:cNvPr id="33" name="Line 29"/>
            <p:cNvSpPr>
              <a:spLocks noChangeShapeType="1"/>
            </p:cNvSpPr>
            <p:nvPr/>
          </p:nvSpPr>
          <p:spPr bwMode="auto">
            <a:xfrm flipH="1">
              <a:off x="1680" y="552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2819" y="538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 flipH="1">
              <a:off x="1070" y="840"/>
              <a:ext cx="42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1680" y="874"/>
              <a:ext cx="336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 flipH="1">
              <a:off x="3275" y="832"/>
              <a:ext cx="456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3936" y="840"/>
              <a:ext cx="528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 flipH="1">
              <a:off x="687" y="119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1076" y="1217"/>
              <a:ext cx="97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 flipH="1">
              <a:off x="1797" y="1224"/>
              <a:ext cx="24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2160" y="1176"/>
              <a:ext cx="245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 flipH="1">
              <a:off x="3024" y="122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>
              <a:off x="3321" y="1169"/>
              <a:ext cx="240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 flipH="1">
              <a:off x="4128" y="1224"/>
              <a:ext cx="336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>
              <a:off x="4581" y="1197"/>
              <a:ext cx="249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8" name="Line 54"/>
            <p:cNvSpPr>
              <a:spLocks noChangeShapeType="1"/>
            </p:cNvSpPr>
            <p:nvPr/>
          </p:nvSpPr>
          <p:spPr bwMode="auto">
            <a:xfrm flipH="1">
              <a:off x="864" y="16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9" name="Line 55"/>
            <p:cNvSpPr>
              <a:spLocks noChangeShapeType="1"/>
            </p:cNvSpPr>
            <p:nvPr/>
          </p:nvSpPr>
          <p:spPr bwMode="auto">
            <a:xfrm>
              <a:off x="1200" y="165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 flipH="1">
              <a:off x="2016" y="170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1" name="Line 57"/>
            <p:cNvSpPr>
              <a:spLocks noChangeShapeType="1"/>
            </p:cNvSpPr>
            <p:nvPr/>
          </p:nvSpPr>
          <p:spPr bwMode="auto">
            <a:xfrm>
              <a:off x="2400" y="17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2" name="Line 58"/>
            <p:cNvSpPr>
              <a:spLocks noChangeShapeType="1"/>
            </p:cNvSpPr>
            <p:nvPr/>
          </p:nvSpPr>
          <p:spPr bwMode="auto">
            <a:xfrm flipH="1">
              <a:off x="3216" y="170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>
              <a:off x="3648" y="17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 flipH="1">
              <a:off x="4512" y="17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>
              <a:off x="4848" y="170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544" y="40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6</a:t>
              </a:r>
              <a:endParaRPr lang="zh-CN" altLang="en-US" sz="2000" dirty="0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1440" y="69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3696" y="69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9</a:t>
              </a:r>
              <a:endParaRPr lang="zh-CN" altLang="en-US" sz="2000" dirty="0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864" y="98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1968" y="98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3120" y="98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7</a:t>
              </a:r>
              <a:endParaRPr lang="zh-CN" altLang="en-US" sz="2000" dirty="0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4368" y="98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10</a:t>
              </a:r>
              <a:endParaRPr lang="zh-CN" altLang="en-US" sz="2000" dirty="0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480" y="1416"/>
              <a:ext cx="384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B050"/>
                  </a:solidFill>
                  <a:ea typeface="宋体" pitchFamily="2" charset="-122"/>
                </a:rPr>
                <a:t>  -1</a:t>
              </a: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1056" y="141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1536" y="1416"/>
              <a:ext cx="43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B050"/>
                  </a:solidFill>
                  <a:ea typeface="宋体" pitchFamily="2" charset="-122"/>
                </a:rPr>
                <a:t>3-4</a:t>
              </a: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2256" y="146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5</a:t>
              </a:r>
              <a:endParaRPr lang="zh-CN" altLang="en-US" sz="2000" dirty="0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784" y="1464"/>
              <a:ext cx="480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B050"/>
                  </a:solidFill>
                  <a:ea typeface="宋体" pitchFamily="2" charset="-122"/>
                </a:rPr>
                <a:t>6-7</a:t>
              </a:r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3504" y="146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8</a:t>
              </a:r>
              <a:endParaRPr lang="zh-CN" altLang="en-US" sz="2000" dirty="0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888" y="1464"/>
              <a:ext cx="480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B050"/>
                  </a:solidFill>
                  <a:ea typeface="宋体" pitchFamily="2" charset="-122"/>
                </a:rPr>
                <a:t>9-10</a:t>
              </a:r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4704" y="146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11</a:t>
              </a:r>
              <a:endParaRPr lang="zh-CN" altLang="en-US" sz="2000" dirty="0"/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576" y="1896"/>
              <a:ext cx="43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B050"/>
                  </a:solidFill>
                  <a:ea typeface="宋体" pitchFamily="2" charset="-122"/>
                </a:rPr>
                <a:t>1-2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1152" y="1896"/>
              <a:ext cx="384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B050"/>
                  </a:solidFill>
                  <a:ea typeface="宋体" pitchFamily="2" charset="-122"/>
                </a:rPr>
                <a:t>2-3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1824" y="1896"/>
              <a:ext cx="43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B050"/>
                  </a:solidFill>
                  <a:ea typeface="宋体" pitchFamily="2" charset="-122"/>
                </a:rPr>
                <a:t>4-5</a:t>
              </a: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2352" y="1896"/>
              <a:ext cx="43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B050"/>
                  </a:solidFill>
                  <a:ea typeface="宋体" pitchFamily="2" charset="-122"/>
                </a:rPr>
                <a:t>5-6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3024" y="1896"/>
              <a:ext cx="43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B050"/>
                  </a:solidFill>
                  <a:ea typeface="宋体" pitchFamily="2" charset="-122"/>
                </a:rPr>
                <a:t>7-8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3648" y="1896"/>
              <a:ext cx="43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B050"/>
                  </a:solidFill>
                  <a:ea typeface="宋体" pitchFamily="2" charset="-122"/>
                </a:rPr>
                <a:t>8-9</a:t>
              </a: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4224" y="1896"/>
              <a:ext cx="567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B050"/>
                  </a:solidFill>
                  <a:ea typeface="宋体" pitchFamily="2" charset="-122"/>
                </a:rPr>
                <a:t>10-11</a:t>
              </a: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4992" y="1896"/>
              <a:ext cx="43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B050"/>
                  </a:solidFill>
                  <a:ea typeface="宋体" pitchFamily="2" charset="-122"/>
                </a:rPr>
                <a:t>11-</a:t>
              </a:r>
            </a:p>
          </p:txBody>
        </p:sp>
        <p:sp>
          <p:nvSpPr>
            <p:cNvPr id="74" name="Line 29"/>
            <p:cNvSpPr>
              <a:spLocks noChangeShapeType="1"/>
            </p:cNvSpPr>
            <p:nvPr/>
          </p:nvSpPr>
          <p:spPr bwMode="auto">
            <a:xfrm flipH="1">
              <a:off x="1767" y="634"/>
              <a:ext cx="729" cy="16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5" name="Line 29"/>
            <p:cNvSpPr>
              <a:spLocks noChangeShapeType="1"/>
            </p:cNvSpPr>
            <p:nvPr/>
          </p:nvSpPr>
          <p:spPr bwMode="auto">
            <a:xfrm>
              <a:off x="1755" y="847"/>
              <a:ext cx="219" cy="1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38976"/>
              </p:ext>
            </p:extLst>
          </p:nvPr>
        </p:nvGraphicFramePr>
        <p:xfrm>
          <a:off x="835901" y="1428736"/>
          <a:ext cx="67866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965"/>
                <a:gridCol w="616965"/>
                <a:gridCol w="616965"/>
                <a:gridCol w="616965"/>
                <a:gridCol w="616965"/>
                <a:gridCol w="616965"/>
                <a:gridCol w="616965"/>
                <a:gridCol w="616965"/>
                <a:gridCol w="616965"/>
                <a:gridCol w="616965"/>
                <a:gridCol w="616965"/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36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44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55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60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67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71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" name="Rectangle 72"/>
          <p:cNvSpPr>
            <a:spLocks noChangeArrowheads="1"/>
          </p:cNvSpPr>
          <p:nvPr/>
        </p:nvSpPr>
        <p:spPr bwMode="auto">
          <a:xfrm>
            <a:off x="885794" y="5356012"/>
            <a:ext cx="7448550" cy="101566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假定每个元素的查找概率相等，查找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成功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时的平均查找长度：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/>
              <a:t>ASL</a:t>
            </a:r>
            <a:r>
              <a:rPr lang="zh-CN" altLang="en-US" sz="2000" dirty="0"/>
              <a:t>＝</a:t>
            </a:r>
            <a:r>
              <a:rPr lang="en-US" altLang="zh-CN" sz="2000" dirty="0"/>
              <a:t>1/11</a:t>
            </a:r>
            <a:r>
              <a:rPr lang="en-US" altLang="zh-CN" sz="2000" dirty="0" smtClean="0"/>
              <a:t>×(</a:t>
            </a:r>
            <a:r>
              <a:rPr lang="en-US" altLang="zh-CN" sz="2000" dirty="0" smtClean="0">
                <a:solidFill>
                  <a:srgbClr val="FF3300"/>
                </a:solidFill>
              </a:rPr>
              <a:t>1</a:t>
            </a:r>
            <a:r>
              <a:rPr lang="en-US" altLang="zh-CN" sz="2000" dirty="0" smtClean="0"/>
              <a:t>×1</a:t>
            </a:r>
            <a:r>
              <a:rPr lang="zh-CN" altLang="en-US" sz="2000" dirty="0"/>
              <a:t>＋</a:t>
            </a:r>
            <a:r>
              <a:rPr lang="en-US" altLang="zh-CN" sz="2000" dirty="0">
                <a:solidFill>
                  <a:srgbClr val="FF3300"/>
                </a:solidFill>
              </a:rPr>
              <a:t>2</a:t>
            </a:r>
            <a:r>
              <a:rPr lang="en-US" altLang="zh-CN" sz="2000" dirty="0"/>
              <a:t>×2</a:t>
            </a:r>
            <a:r>
              <a:rPr lang="zh-CN" altLang="en-US" sz="2000" dirty="0"/>
              <a:t>＋</a:t>
            </a:r>
            <a:r>
              <a:rPr lang="en-US" altLang="zh-CN" sz="2000" dirty="0" smtClean="0">
                <a:solidFill>
                  <a:srgbClr val="FF3300"/>
                </a:solidFill>
              </a:rPr>
              <a:t>4</a:t>
            </a:r>
            <a:r>
              <a:rPr lang="en-US" altLang="zh-CN" sz="2000" dirty="0" smtClean="0"/>
              <a:t>×3+</a:t>
            </a:r>
            <a:r>
              <a:rPr lang="en-US" altLang="zh-CN" sz="2000" dirty="0" smtClean="0">
                <a:solidFill>
                  <a:srgbClr val="FF3300"/>
                </a:solidFill>
              </a:rPr>
              <a:t>4</a:t>
            </a:r>
            <a:r>
              <a:rPr lang="en-US" altLang="zh-CN" sz="2000" dirty="0" smtClean="0"/>
              <a:t>×4 </a:t>
            </a:r>
            <a:r>
              <a:rPr lang="en-US" altLang="zh-CN" sz="2000" dirty="0"/>
              <a:t>)</a:t>
            </a:r>
            <a:r>
              <a:rPr lang="zh-CN" altLang="en-US" sz="2000" dirty="0"/>
              <a:t>＝</a:t>
            </a:r>
            <a:r>
              <a:rPr lang="en-US" altLang="zh-CN" sz="2000" dirty="0"/>
              <a:t>33/11=3</a:t>
            </a:r>
          </a:p>
        </p:txBody>
      </p:sp>
      <p:sp>
        <p:nvSpPr>
          <p:cNvPr id="73" name="AutoShape 28"/>
          <p:cNvSpPr>
            <a:spLocks noChangeArrowheads="1"/>
          </p:cNvSpPr>
          <p:nvPr/>
        </p:nvSpPr>
        <p:spPr bwMode="auto">
          <a:xfrm>
            <a:off x="1080293" y="2372054"/>
            <a:ext cx="1057276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查找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27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成功</a:t>
            </a:r>
            <a:endParaRPr lang="en-US" altLang="zh-CN" sz="2000" b="1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2433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7.2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线性表查找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7.2.2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折半查找（判定树）</a:t>
            </a:r>
            <a:endParaRPr lang="zh-CN" altLang="en-US" sz="28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674779" y="2457076"/>
            <a:ext cx="7848601" cy="2762250"/>
            <a:chOff x="480" y="408"/>
            <a:chExt cx="4944" cy="1740"/>
          </a:xfrm>
        </p:grpSpPr>
        <p:sp>
          <p:nvSpPr>
            <p:cNvPr id="33" name="Line 29"/>
            <p:cNvSpPr>
              <a:spLocks noChangeShapeType="1"/>
            </p:cNvSpPr>
            <p:nvPr/>
          </p:nvSpPr>
          <p:spPr bwMode="auto">
            <a:xfrm flipH="1">
              <a:off x="1680" y="552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2819" y="538"/>
              <a:ext cx="949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 flipH="1">
              <a:off x="1070" y="840"/>
              <a:ext cx="42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1680" y="874"/>
              <a:ext cx="336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 flipH="1">
              <a:off x="3275" y="832"/>
              <a:ext cx="456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3936" y="840"/>
              <a:ext cx="528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 flipH="1">
              <a:off x="687" y="119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1076" y="1217"/>
              <a:ext cx="97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 flipH="1">
              <a:off x="1797" y="1224"/>
              <a:ext cx="24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2160" y="1176"/>
              <a:ext cx="245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 flipH="1">
              <a:off x="3024" y="122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>
              <a:off x="3321" y="1169"/>
              <a:ext cx="240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 flipH="1">
              <a:off x="4128" y="1224"/>
              <a:ext cx="336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>
              <a:off x="4581" y="1197"/>
              <a:ext cx="249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8" name="Line 54"/>
            <p:cNvSpPr>
              <a:spLocks noChangeShapeType="1"/>
            </p:cNvSpPr>
            <p:nvPr/>
          </p:nvSpPr>
          <p:spPr bwMode="auto">
            <a:xfrm flipH="1">
              <a:off x="864" y="16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9" name="Line 55"/>
            <p:cNvSpPr>
              <a:spLocks noChangeShapeType="1"/>
            </p:cNvSpPr>
            <p:nvPr/>
          </p:nvSpPr>
          <p:spPr bwMode="auto">
            <a:xfrm>
              <a:off x="1200" y="165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 flipH="1">
              <a:off x="2016" y="170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1" name="Line 57"/>
            <p:cNvSpPr>
              <a:spLocks noChangeShapeType="1"/>
            </p:cNvSpPr>
            <p:nvPr/>
          </p:nvSpPr>
          <p:spPr bwMode="auto">
            <a:xfrm>
              <a:off x="2400" y="17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2" name="Line 58"/>
            <p:cNvSpPr>
              <a:spLocks noChangeShapeType="1"/>
            </p:cNvSpPr>
            <p:nvPr/>
          </p:nvSpPr>
          <p:spPr bwMode="auto">
            <a:xfrm flipH="1">
              <a:off x="3216" y="170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>
              <a:off x="3648" y="17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 flipH="1">
              <a:off x="4512" y="17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>
              <a:off x="4848" y="170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544" y="40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6</a:t>
              </a:r>
              <a:endParaRPr lang="zh-CN" altLang="en-US" sz="2000" dirty="0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1440" y="69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3696" y="69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9</a:t>
              </a:r>
              <a:endParaRPr lang="zh-CN" altLang="en-US" sz="2000" dirty="0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864" y="98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1968" y="98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3120" y="98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7</a:t>
              </a:r>
              <a:endParaRPr lang="zh-CN" altLang="en-US" sz="2000" dirty="0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4368" y="98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10</a:t>
              </a:r>
              <a:endParaRPr lang="zh-CN" altLang="en-US" sz="2000" dirty="0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480" y="1416"/>
              <a:ext cx="384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B050"/>
                  </a:solidFill>
                  <a:ea typeface="宋体" pitchFamily="2" charset="-122"/>
                </a:rPr>
                <a:t>  -1</a:t>
              </a: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1056" y="141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1536" y="1416"/>
              <a:ext cx="43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B050"/>
                  </a:solidFill>
                  <a:ea typeface="宋体" pitchFamily="2" charset="-122"/>
                </a:rPr>
                <a:t>3-4</a:t>
              </a: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2256" y="146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5</a:t>
              </a:r>
              <a:endParaRPr lang="zh-CN" altLang="en-US" sz="2000" dirty="0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784" y="1464"/>
              <a:ext cx="480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B050"/>
                  </a:solidFill>
                  <a:ea typeface="宋体" pitchFamily="2" charset="-122"/>
                </a:rPr>
                <a:t>6-7</a:t>
              </a:r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3504" y="146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8</a:t>
              </a:r>
              <a:endParaRPr lang="zh-CN" altLang="en-US" sz="2000" dirty="0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888" y="1464"/>
              <a:ext cx="480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B050"/>
                  </a:solidFill>
                  <a:ea typeface="宋体" pitchFamily="2" charset="-122"/>
                </a:rPr>
                <a:t>9-10</a:t>
              </a:r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4704" y="146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11</a:t>
              </a:r>
              <a:endParaRPr lang="zh-CN" altLang="en-US" sz="2000" dirty="0"/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576" y="1896"/>
              <a:ext cx="43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B050"/>
                  </a:solidFill>
                  <a:ea typeface="宋体" pitchFamily="2" charset="-122"/>
                </a:rPr>
                <a:t>1-2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1152" y="1896"/>
              <a:ext cx="384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B050"/>
                  </a:solidFill>
                  <a:ea typeface="宋体" pitchFamily="2" charset="-122"/>
                </a:rPr>
                <a:t>2-3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1824" y="1896"/>
              <a:ext cx="43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B050"/>
                  </a:solidFill>
                  <a:ea typeface="宋体" pitchFamily="2" charset="-122"/>
                </a:rPr>
                <a:t>4-5</a:t>
              </a: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2352" y="1896"/>
              <a:ext cx="43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B050"/>
                  </a:solidFill>
                  <a:ea typeface="宋体" pitchFamily="2" charset="-122"/>
                </a:rPr>
                <a:t>5-6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3024" y="1896"/>
              <a:ext cx="43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B050"/>
                  </a:solidFill>
                  <a:ea typeface="宋体" pitchFamily="2" charset="-122"/>
                </a:rPr>
                <a:t>7-8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3648" y="1896"/>
              <a:ext cx="43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B050"/>
                  </a:solidFill>
                  <a:ea typeface="宋体" pitchFamily="2" charset="-122"/>
                </a:rPr>
                <a:t>8-9</a:t>
              </a: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4224" y="1896"/>
              <a:ext cx="567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B050"/>
                  </a:solidFill>
                  <a:ea typeface="宋体" pitchFamily="2" charset="-122"/>
                </a:rPr>
                <a:t>10-11</a:t>
              </a: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4992" y="1896"/>
              <a:ext cx="432" cy="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B050"/>
                  </a:solidFill>
                  <a:ea typeface="宋体" pitchFamily="2" charset="-122"/>
                </a:rPr>
                <a:t>11-</a:t>
              </a:r>
            </a:p>
          </p:txBody>
        </p:sp>
        <p:sp>
          <p:nvSpPr>
            <p:cNvPr id="74" name="Line 29"/>
            <p:cNvSpPr>
              <a:spLocks noChangeShapeType="1"/>
            </p:cNvSpPr>
            <p:nvPr/>
          </p:nvSpPr>
          <p:spPr bwMode="auto">
            <a:xfrm>
              <a:off x="2837" y="592"/>
              <a:ext cx="839" cy="2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5" name="Line 29"/>
            <p:cNvSpPr>
              <a:spLocks noChangeShapeType="1"/>
            </p:cNvSpPr>
            <p:nvPr/>
          </p:nvSpPr>
          <p:spPr bwMode="auto">
            <a:xfrm>
              <a:off x="3972" y="943"/>
              <a:ext cx="363" cy="2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 flipH="1">
              <a:off x="4103" y="1224"/>
              <a:ext cx="272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53460"/>
              </p:ext>
            </p:extLst>
          </p:nvPr>
        </p:nvGraphicFramePr>
        <p:xfrm>
          <a:off x="1246206" y="1487351"/>
          <a:ext cx="67866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965"/>
                <a:gridCol w="616965"/>
                <a:gridCol w="616965"/>
                <a:gridCol w="616965"/>
                <a:gridCol w="616965"/>
                <a:gridCol w="616965"/>
                <a:gridCol w="616965"/>
                <a:gridCol w="616965"/>
                <a:gridCol w="616965"/>
                <a:gridCol w="616965"/>
                <a:gridCol w="616965"/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27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36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44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55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60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67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71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AutoShape 28"/>
          <p:cNvSpPr>
            <a:spLocks noChangeArrowheads="1"/>
          </p:cNvSpPr>
          <p:nvPr/>
        </p:nvSpPr>
        <p:spPr bwMode="auto">
          <a:xfrm>
            <a:off x="765435" y="2540786"/>
            <a:ext cx="1237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查找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65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失败</a:t>
            </a:r>
            <a:endParaRPr lang="en-US" altLang="zh-CN" sz="2000" b="1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6182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7.2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线性表查找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543" y="879578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7.2.2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折半查找（性能分析）</a:t>
            </a:r>
            <a:endParaRPr lang="zh-CN" altLang="en-US" sz="28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58900" y="1652246"/>
            <a:ext cx="8267728" cy="14773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查找成功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的比较次数为该结点在判定树上的层数，不超过树的深度，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最多比较次数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：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  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   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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log</a:t>
            </a:r>
            <a:r>
              <a:rPr lang="en-US" altLang="zh-CN" sz="2000" baseline="-25000" dirty="0" smtClean="0">
                <a:latin typeface="幼圆" pitchFamily="49" charset="-122"/>
                <a:ea typeface="幼圆" pitchFamily="49" charset="-122"/>
              </a:rPr>
              <a:t>2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 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  <a:sym typeface="Symbol" pitchFamily="18" charset="2"/>
              </a:rPr>
              <a:t>+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1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   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最少比较次数？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次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)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54991" y="5354599"/>
            <a:ext cx="8009761" cy="102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时间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复杂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度：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仿宋_GB2312"/>
              </a:rPr>
              <a:t>O(log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仿宋_GB2312"/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仿宋_GB2312"/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仿宋_GB2312"/>
              </a:rPr>
              <a:t>)</a:t>
            </a:r>
            <a:endParaRPr lang="en-US" altLang="zh-CN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  <a:cs typeface="仿宋_GB2312"/>
              <a:sym typeface="Symbol" pitchFamily="18" charset="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适用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条件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顺序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存储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结构，有序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表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不适用于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链式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结构和无序表。</a:t>
            </a:r>
            <a:endParaRPr lang="en-US" altLang="zh-CN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57158" y="3415607"/>
            <a:ext cx="8267728" cy="19389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 查找失败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走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了一条从根结点到外部结点的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路径，比较次数等于路径上的内部结点个数，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最多比较次数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：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       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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log</a:t>
            </a:r>
            <a:r>
              <a:rPr lang="en-US" altLang="zh-CN" sz="2000" baseline="-25000" dirty="0" smtClean="0">
                <a:latin typeface="幼圆" pitchFamily="49" charset="-122"/>
                <a:ea typeface="幼圆" pitchFamily="49" charset="-122"/>
              </a:rPr>
              <a:t>2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 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  <a:sym typeface="Symbol" pitchFamily="18" charset="2"/>
              </a:rPr>
              <a:t>+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1     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最少比较次数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？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满二叉树的层数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)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幼圆" pitchFamily="49" charset="-122"/>
                <a:ea typeface="幼圆" pitchFamily="49" charset="-122"/>
                <a:sym typeface="Symbol" pitchFamily="18" charset="2"/>
              </a:rPr>
              <a:t>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  n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个记录，查找失败有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n+1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种情况。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7.2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线性表查找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7.2.2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折半查找</a:t>
            </a:r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—</a:t>
            </a:r>
            <a:r>
              <a:rPr lang="zh-CN" altLang="en-US" sz="28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性能分析</a:t>
            </a:r>
            <a:endParaRPr lang="zh-CN" altLang="en-US" sz="2800" b="1" dirty="0">
              <a:solidFill>
                <a:srgbClr val="00B05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199" y="1573322"/>
            <a:ext cx="7795592" cy="91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2000" lvl="1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将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二叉判定树的第</a:t>
            </a:r>
            <a:r>
              <a:rPr lang="zh-CN" altLang="en-US" sz="2000" dirty="0">
                <a:latin typeface="+mn-ea"/>
                <a:sym typeface="Symbol" pitchFamily="18" charset="2"/>
              </a:rPr>
              <a:t></a:t>
            </a:r>
            <a:r>
              <a:rPr lang="zh-CN" altLang="en-US" sz="2000" dirty="0">
                <a:latin typeface="+mn-ea"/>
              </a:rPr>
              <a:t>㏒</a:t>
            </a:r>
            <a:r>
              <a:rPr lang="en-US" altLang="zh-CN" sz="2000" baseline="-25000" dirty="0">
                <a:latin typeface="+mn-ea"/>
              </a:rPr>
              <a:t>2</a:t>
            </a:r>
            <a:r>
              <a:rPr lang="en-US" altLang="zh-CN" sz="2000" dirty="0">
                <a:latin typeface="+mn-ea"/>
              </a:rPr>
              <a:t>n</a:t>
            </a:r>
            <a:r>
              <a:rPr lang="en-US" altLang="zh-CN" sz="2000" dirty="0">
                <a:latin typeface="+mn-ea"/>
                <a:sym typeface="Symbol" pitchFamily="18" charset="2"/>
              </a:rPr>
              <a:t>+1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  <a:sym typeface="Symbol" pitchFamily="18" charset="2"/>
              </a:rPr>
              <a:t>层上的结点补齐就成为一棵满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二叉树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，树的高度不变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+mn-ea"/>
              </a:rPr>
              <a:t>h= </a:t>
            </a:r>
            <a:r>
              <a:rPr lang="en-US" altLang="zh-CN" sz="2000" dirty="0">
                <a:latin typeface="+mn-ea"/>
                <a:sym typeface="Symbol" pitchFamily="18" charset="2"/>
              </a:rPr>
              <a:t></a:t>
            </a:r>
            <a:r>
              <a:rPr lang="en-US" altLang="zh-CN" sz="2000" dirty="0">
                <a:latin typeface="+mn-ea"/>
              </a:rPr>
              <a:t>㏒</a:t>
            </a:r>
            <a:r>
              <a:rPr lang="en-US" altLang="zh-CN" sz="2000" baseline="-25000" dirty="0">
                <a:latin typeface="+mn-ea"/>
              </a:rPr>
              <a:t>2</a:t>
            </a:r>
            <a:r>
              <a:rPr lang="en-US" altLang="zh-CN" sz="2000" dirty="0">
                <a:latin typeface="+mn-ea"/>
              </a:rPr>
              <a:t>(n+1)</a:t>
            </a:r>
            <a:r>
              <a:rPr lang="en-US" altLang="zh-CN" sz="2000" dirty="0">
                <a:latin typeface="+mn-ea"/>
                <a:sym typeface="Symbol" pitchFamily="18" charset="2"/>
              </a:rPr>
              <a:t>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。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1848" y="2780928"/>
            <a:ext cx="798334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lvl="1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由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  <a:sym typeface="Symbol" pitchFamily="18" charset="2"/>
              </a:rPr>
              <a:t>满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二叉树性质知，第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i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层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上的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结点个数为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000" baseline="30000" dirty="0">
                <a:latin typeface="幼圆" pitchFamily="49" charset="-122"/>
                <a:ea typeface="幼圆" pitchFamily="49" charset="-122"/>
              </a:rPr>
              <a:t>i-1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 err="1">
                <a:latin typeface="幼圆" pitchFamily="49" charset="-122"/>
                <a:ea typeface="幼圆" pitchFamily="49" charset="-122"/>
              </a:rPr>
              <a:t>i≤h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)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，假设每个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记录的查找概率相等，即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P</a:t>
            </a:r>
            <a:r>
              <a:rPr lang="en-US" altLang="zh-CN" sz="2000" baseline="-18000" dirty="0">
                <a:latin typeface="幼圆" pitchFamily="49" charset="-122"/>
                <a:ea typeface="幼圆" pitchFamily="49" charset="-122"/>
              </a:rPr>
              <a:t>i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=1/n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，查找成功时的平均查找长度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ASL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：</a:t>
            </a: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200652" y="4029152"/>
            <a:ext cx="5903913" cy="908050"/>
            <a:chOff x="855" y="2640"/>
            <a:chExt cx="3719" cy="572"/>
          </a:xfrm>
        </p:grpSpPr>
        <p:grpSp>
          <p:nvGrpSpPr>
            <p:cNvPr id="13" name="Group 4"/>
            <p:cNvGrpSpPr>
              <a:grpSpLocks/>
            </p:cNvGrpSpPr>
            <p:nvPr/>
          </p:nvGrpSpPr>
          <p:grpSpPr bwMode="auto">
            <a:xfrm>
              <a:off x="855" y="2640"/>
              <a:ext cx="1224" cy="572"/>
              <a:chOff x="855" y="2640"/>
              <a:chExt cx="1224" cy="572"/>
            </a:xfrm>
          </p:grpSpPr>
          <p:sp>
            <p:nvSpPr>
              <p:cNvPr id="29" name="Rectangle 5"/>
              <p:cNvSpPr>
                <a:spLocks noChangeArrowheads="1"/>
              </p:cNvSpPr>
              <p:nvPr/>
            </p:nvSpPr>
            <p:spPr bwMode="auto">
              <a:xfrm>
                <a:off x="855" y="2744"/>
                <a:ext cx="1224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2000" dirty="0"/>
                  <a:t>ASL=∑ </a:t>
                </a:r>
                <a:r>
                  <a:rPr lang="en-US" altLang="zh-CN" sz="2000" dirty="0" err="1"/>
                  <a:t>P</a:t>
                </a:r>
                <a:r>
                  <a:rPr lang="en-US" altLang="zh-CN" sz="2000" baseline="-18000" dirty="0" err="1"/>
                  <a:t>i</a:t>
                </a:r>
                <a:r>
                  <a:rPr lang="en-US" altLang="zh-CN" sz="2000" dirty="0" err="1">
                    <a:sym typeface="Symbol" pitchFamily="18" charset="2"/>
                  </a:rPr>
                  <a:t></a:t>
                </a:r>
                <a:r>
                  <a:rPr lang="en-US" altLang="zh-CN" sz="2000" dirty="0" err="1"/>
                  <a:t>C</a:t>
                </a:r>
                <a:r>
                  <a:rPr lang="en-US" altLang="zh-CN" sz="2000" baseline="-18000" dirty="0" err="1"/>
                  <a:t>i</a:t>
                </a:r>
                <a:r>
                  <a:rPr lang="en-US" altLang="zh-CN" sz="2000" dirty="0"/>
                  <a:t>=</a:t>
                </a:r>
              </a:p>
            </p:txBody>
          </p:sp>
          <p:sp>
            <p:nvSpPr>
              <p:cNvPr id="30" name="Rectangle 6"/>
              <p:cNvSpPr>
                <a:spLocks noChangeArrowheads="1"/>
              </p:cNvSpPr>
              <p:nvPr/>
            </p:nvSpPr>
            <p:spPr bwMode="auto">
              <a:xfrm>
                <a:off x="1250" y="3008"/>
                <a:ext cx="363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=1</a:t>
                </a:r>
              </a:p>
            </p:txBody>
          </p:sp>
          <p:sp>
            <p:nvSpPr>
              <p:cNvPr id="31" name="Rectangle 7"/>
              <p:cNvSpPr>
                <a:spLocks noChangeArrowheads="1"/>
              </p:cNvSpPr>
              <p:nvPr/>
            </p:nvSpPr>
            <p:spPr bwMode="auto">
              <a:xfrm>
                <a:off x="1286" y="2640"/>
                <a:ext cx="182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2000" dirty="0"/>
                  <a:t>n</a:t>
                </a:r>
              </a:p>
            </p:txBody>
          </p:sp>
        </p:grpSp>
        <p:grpSp>
          <p:nvGrpSpPr>
            <p:cNvPr id="14" name="Group 8"/>
            <p:cNvGrpSpPr>
              <a:grpSpLocks/>
            </p:cNvGrpSpPr>
            <p:nvPr/>
          </p:nvGrpSpPr>
          <p:grpSpPr bwMode="auto">
            <a:xfrm>
              <a:off x="2054" y="2664"/>
              <a:ext cx="1116" cy="548"/>
              <a:chOff x="1030" y="3148"/>
              <a:chExt cx="1116" cy="548"/>
            </a:xfrm>
          </p:grpSpPr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361" y="3246"/>
                <a:ext cx="785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zh-CN" altLang="en-US" sz="2000" dirty="0"/>
                  <a:t>∑ </a:t>
                </a:r>
                <a:r>
                  <a:rPr lang="en-US" altLang="zh-CN" sz="2000" dirty="0"/>
                  <a:t>j</a:t>
                </a:r>
                <a:r>
                  <a:rPr lang="en-US" altLang="zh-CN" sz="2000" dirty="0">
                    <a:sym typeface="Symbol" pitchFamily="18" charset="2"/>
                  </a:rPr>
                  <a:t></a:t>
                </a:r>
                <a:r>
                  <a:rPr lang="en-US" altLang="zh-CN" sz="2000" dirty="0" smtClean="0">
                    <a:sym typeface="Symbol" pitchFamily="18" charset="2"/>
                  </a:rPr>
                  <a:t>2</a:t>
                </a:r>
                <a:r>
                  <a:rPr lang="en-US" altLang="zh-CN" sz="2000" baseline="30000" dirty="0" smtClean="0">
                    <a:sym typeface="Symbol" pitchFamily="18" charset="2"/>
                  </a:rPr>
                  <a:t>j-1    </a:t>
                </a:r>
                <a:r>
                  <a:rPr lang="en-US" altLang="zh-CN" sz="2000" dirty="0" smtClean="0"/>
                  <a:t>=</a:t>
                </a:r>
                <a:endParaRPr lang="en-US" altLang="zh-CN" sz="2000" dirty="0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296" y="3492"/>
                <a:ext cx="363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2000" dirty="0"/>
                  <a:t>j=1</a:t>
                </a:r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1381" y="3148"/>
                <a:ext cx="182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2000" dirty="0"/>
                  <a:t>h</a:t>
                </a:r>
              </a:p>
            </p:txBody>
          </p:sp>
          <p:grpSp>
            <p:nvGrpSpPr>
              <p:cNvPr id="24" name="Group 12"/>
              <p:cNvGrpSpPr>
                <a:grpSpLocks/>
              </p:cNvGrpSpPr>
              <p:nvPr/>
            </p:nvGrpSpPr>
            <p:grpSpPr bwMode="auto">
              <a:xfrm>
                <a:off x="1030" y="3216"/>
                <a:ext cx="215" cy="348"/>
                <a:chOff x="2462" y="3168"/>
                <a:chExt cx="215" cy="348"/>
              </a:xfrm>
            </p:grpSpPr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2487" y="3312"/>
                  <a:ext cx="182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zh-CN" sz="2000" dirty="0"/>
                    <a:t>n</a:t>
                  </a:r>
                </a:p>
              </p:txBody>
            </p:sp>
            <p:grpSp>
              <p:nvGrpSpPr>
                <p:cNvPr id="26" name="Group 14"/>
                <p:cNvGrpSpPr>
                  <a:grpSpLocks/>
                </p:cNvGrpSpPr>
                <p:nvPr/>
              </p:nvGrpSpPr>
              <p:grpSpPr bwMode="auto">
                <a:xfrm>
                  <a:off x="2462" y="3168"/>
                  <a:ext cx="215" cy="284"/>
                  <a:chOff x="2462" y="3168"/>
                  <a:chExt cx="215" cy="284"/>
                </a:xfrm>
              </p:grpSpPr>
              <p:sp>
                <p:nvSpPr>
                  <p:cNvPr id="2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462" y="3248"/>
                    <a:ext cx="181" cy="2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 sz="2000" dirty="0"/>
                      <a:t>―</a:t>
                    </a:r>
                  </a:p>
                </p:txBody>
              </p:sp>
              <p:sp>
                <p:nvSpPr>
                  <p:cNvPr id="2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2495" y="3168"/>
                    <a:ext cx="182" cy="2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altLang="zh-CN" sz="2000" dirty="0"/>
                      <a:t>1</a:t>
                    </a:r>
                  </a:p>
                </p:txBody>
              </p:sp>
            </p:grpSp>
          </p:grpSp>
        </p:grpSp>
        <p:grpSp>
          <p:nvGrpSpPr>
            <p:cNvPr id="15" name="Group 17"/>
            <p:cNvGrpSpPr>
              <a:grpSpLocks/>
            </p:cNvGrpSpPr>
            <p:nvPr/>
          </p:nvGrpSpPr>
          <p:grpSpPr bwMode="auto">
            <a:xfrm>
              <a:off x="3312" y="2736"/>
              <a:ext cx="1262" cy="428"/>
              <a:chOff x="3312" y="2736"/>
              <a:chExt cx="1262" cy="428"/>
            </a:xfrm>
          </p:grpSpPr>
          <p:grpSp>
            <p:nvGrpSpPr>
              <p:cNvPr id="16" name="Group 18"/>
              <p:cNvGrpSpPr>
                <a:grpSpLocks/>
              </p:cNvGrpSpPr>
              <p:nvPr/>
            </p:nvGrpSpPr>
            <p:grpSpPr bwMode="auto">
              <a:xfrm>
                <a:off x="3312" y="2736"/>
                <a:ext cx="394" cy="428"/>
                <a:chOff x="2630" y="3024"/>
                <a:chExt cx="394" cy="428"/>
              </a:xfrm>
            </p:grpSpPr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2718" y="3248"/>
                  <a:ext cx="202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zh-CN" sz="2000" dirty="0"/>
                    <a:t>n</a:t>
                  </a:r>
                </a:p>
              </p:txBody>
            </p:sp>
            <p:sp>
              <p:nvSpPr>
                <p:cNvPr id="19" name="Rectangle 20"/>
                <p:cNvSpPr>
                  <a:spLocks noChangeArrowheads="1"/>
                </p:cNvSpPr>
                <p:nvPr/>
              </p:nvSpPr>
              <p:spPr bwMode="auto">
                <a:xfrm>
                  <a:off x="2630" y="3024"/>
                  <a:ext cx="394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altLang="zh-CN" sz="2000"/>
                    <a:t>n+1</a:t>
                  </a:r>
                </a:p>
              </p:txBody>
            </p:sp>
            <p:sp>
              <p:nvSpPr>
                <p:cNvPr id="20" name="Line 21"/>
                <p:cNvSpPr>
                  <a:spLocks noChangeShapeType="1"/>
                </p:cNvSpPr>
                <p:nvPr/>
              </p:nvSpPr>
              <p:spPr bwMode="auto">
                <a:xfrm>
                  <a:off x="2640" y="3232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sz="2000"/>
                </a:p>
              </p:txBody>
            </p:sp>
          </p:grpSp>
          <p:sp>
            <p:nvSpPr>
              <p:cNvPr id="17" name="Rectangle 22"/>
              <p:cNvSpPr>
                <a:spLocks noChangeArrowheads="1"/>
              </p:cNvSpPr>
              <p:nvPr/>
            </p:nvSpPr>
            <p:spPr bwMode="auto">
              <a:xfrm>
                <a:off x="3680" y="2816"/>
                <a:ext cx="89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zh-CN" altLang="en-US" sz="2000" dirty="0"/>
                  <a:t>㏒</a:t>
                </a:r>
                <a:r>
                  <a:rPr lang="en-US" altLang="zh-CN" sz="2000" baseline="-25000" dirty="0"/>
                  <a:t>2</a:t>
                </a:r>
                <a:r>
                  <a:rPr lang="en-US" altLang="zh-CN" sz="2000" dirty="0"/>
                  <a:t>(n+1)-1</a:t>
                </a:r>
              </a:p>
            </p:txBody>
          </p:sp>
        </p:grpSp>
      </p:grp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1167370" y="5230781"/>
            <a:ext cx="5495650" cy="43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若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较大 </a:t>
            </a:r>
            <a:r>
              <a:rPr lang="en-US" altLang="zh-CN" sz="2000" b="1" dirty="0">
                <a:solidFill>
                  <a:srgbClr val="FF0000"/>
                </a:solidFill>
              </a:rPr>
              <a:t>(n&gt;50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ASL</a:t>
            </a:r>
            <a:r>
              <a:rPr lang="en-US" altLang="zh-CN" sz="2000" b="1" dirty="0">
                <a:solidFill>
                  <a:srgbClr val="FF0000"/>
                </a:solidFill>
              </a:rPr>
              <a:t>≈ ㏒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</a:rPr>
              <a:t>(n+1)-1</a:t>
            </a:r>
            <a:r>
              <a:rPr lang="zh-CN" altLang="en-US" sz="2000" b="1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58710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7.2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线性表查找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7.2.2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折半查找</a:t>
            </a:r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—</a:t>
            </a:r>
            <a:r>
              <a:rPr lang="zh-CN" altLang="en-US" sz="28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猜数游戏</a:t>
            </a:r>
            <a:endParaRPr lang="zh-CN" altLang="en-US" sz="2800" b="1" dirty="0">
              <a:solidFill>
                <a:srgbClr val="00B05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530" y="4479503"/>
            <a:ext cx="25891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n=10         </a:t>
            </a:r>
            <a:r>
              <a:rPr lang="zh-CN" altLang="en-US" sz="2000" dirty="0" smtClean="0"/>
              <a:t>最多猜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次  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n=16           ?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n=100         ?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n=1024       ?</a:t>
            </a:r>
            <a:endParaRPr lang="zh-CN" alt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4283968" y="4797152"/>
            <a:ext cx="4733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sym typeface="Symbol"/>
              </a:rPr>
              <a:t></a:t>
            </a:r>
            <a:r>
              <a:rPr lang="en-US" altLang="zh-CN" sz="2000" b="1" dirty="0">
                <a:solidFill>
                  <a:srgbClr val="FF0000"/>
                </a:solidFill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sym typeface="Symbol"/>
              </a:rPr>
              <a:t></a:t>
            </a:r>
            <a:r>
              <a:rPr lang="zh-CN" altLang="zh-CN" sz="2000" dirty="0"/>
              <a:t>表示不大于</a:t>
            </a:r>
            <a:r>
              <a:rPr lang="en-US" altLang="zh-CN" sz="2000" dirty="0"/>
              <a:t>x</a:t>
            </a:r>
            <a:r>
              <a:rPr lang="zh-CN" altLang="zh-CN" sz="2000" dirty="0"/>
              <a:t>的最大整数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舍去小数；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sym typeface="Symbol"/>
              </a:rPr>
              <a:t></a:t>
            </a:r>
            <a:r>
              <a:rPr lang="en-US" altLang="zh-CN" sz="2000" b="1" dirty="0">
                <a:solidFill>
                  <a:srgbClr val="FF0000"/>
                </a:solidFill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sym typeface="Symbol"/>
              </a:rPr>
              <a:t></a:t>
            </a:r>
            <a:r>
              <a:rPr lang="zh-CN" altLang="en-US" sz="2000" dirty="0">
                <a:sym typeface="Symbol"/>
              </a:rPr>
              <a:t>表示</a:t>
            </a:r>
            <a:r>
              <a:rPr lang="zh-CN" altLang="zh-CN" sz="2000" dirty="0"/>
              <a:t>不小于</a:t>
            </a:r>
            <a:r>
              <a:rPr lang="en-US" altLang="zh-CN" sz="2000" dirty="0"/>
              <a:t>x</a:t>
            </a:r>
            <a:r>
              <a:rPr lang="zh-CN" altLang="zh-CN" sz="2000" dirty="0"/>
              <a:t>的最小</a:t>
            </a:r>
            <a:r>
              <a:rPr lang="zh-CN" altLang="zh-CN" sz="2000" dirty="0" smtClean="0"/>
              <a:t>整数</a:t>
            </a:r>
            <a:r>
              <a:rPr lang="zh-CN" altLang="en-US" sz="2000" dirty="0" smtClean="0"/>
              <a:t>，小数进位</a:t>
            </a:r>
            <a:r>
              <a:rPr lang="zh-CN" altLang="zh-CN" sz="2000" dirty="0" smtClean="0"/>
              <a:t>。</a:t>
            </a:r>
            <a:endParaRPr lang="zh-CN" alt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4292316" y="3712314"/>
            <a:ext cx="3596559" cy="955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查找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成功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最多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比较次数：</a:t>
            </a:r>
            <a:endParaRPr lang="en-US" altLang="zh-CN" sz="20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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log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2 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 </a:t>
            </a:r>
            <a:r>
              <a:rPr lang="en-US" altLang="zh-CN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+ 1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7" name="Group 7"/>
          <p:cNvGrpSpPr>
            <a:grpSpLocks noChangeAspect="1"/>
          </p:cNvGrpSpPr>
          <p:nvPr/>
        </p:nvGrpSpPr>
        <p:grpSpPr bwMode="auto">
          <a:xfrm>
            <a:off x="577639" y="1577354"/>
            <a:ext cx="3271534" cy="2499785"/>
            <a:chOff x="1945" y="2064"/>
            <a:chExt cx="2059" cy="1528"/>
          </a:xfrm>
          <a:solidFill>
            <a:srgbClr val="002060"/>
          </a:solidFill>
        </p:grpSpPr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2663" y="3111"/>
              <a:ext cx="91" cy="220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>
              <a:off x="3658" y="3057"/>
              <a:ext cx="181" cy="264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3429" y="2675"/>
              <a:ext cx="157" cy="244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 flipH="1">
              <a:off x="3249" y="2675"/>
              <a:ext cx="45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Line 23"/>
            <p:cNvSpPr>
              <a:spLocks noChangeShapeType="1"/>
            </p:cNvSpPr>
            <p:nvPr/>
          </p:nvSpPr>
          <p:spPr bwMode="auto">
            <a:xfrm flipH="1">
              <a:off x="2128" y="2632"/>
              <a:ext cx="269" cy="287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3" name="Line 24"/>
            <p:cNvSpPr>
              <a:spLocks noChangeShapeType="1"/>
            </p:cNvSpPr>
            <p:nvPr/>
          </p:nvSpPr>
          <p:spPr bwMode="auto">
            <a:xfrm>
              <a:off x="2484" y="2675"/>
              <a:ext cx="110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Oval 10"/>
            <p:cNvSpPr>
              <a:spLocks noChangeArrowheads="1"/>
            </p:cNvSpPr>
            <p:nvPr/>
          </p:nvSpPr>
          <p:spPr bwMode="auto">
            <a:xfrm>
              <a:off x="3204" y="245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75" name="Oval 12"/>
            <p:cNvSpPr>
              <a:spLocks noChangeArrowheads="1"/>
            </p:cNvSpPr>
            <p:nvPr/>
          </p:nvSpPr>
          <p:spPr bwMode="auto">
            <a:xfrm>
              <a:off x="1945" y="2886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18"/>
            <p:cNvSpPr>
              <a:spLocks noChangeArrowheads="1"/>
            </p:cNvSpPr>
            <p:nvPr/>
          </p:nvSpPr>
          <p:spPr bwMode="auto">
            <a:xfrm>
              <a:off x="3504" y="2888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9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77" name="Line 20"/>
            <p:cNvSpPr>
              <a:spLocks noChangeAspect="1" noChangeShapeType="1"/>
            </p:cNvSpPr>
            <p:nvPr/>
          </p:nvSpPr>
          <p:spPr bwMode="auto">
            <a:xfrm flipH="1">
              <a:off x="2529" y="2279"/>
              <a:ext cx="270" cy="241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Oval 9"/>
            <p:cNvSpPr>
              <a:spLocks noChangeArrowheads="1"/>
            </p:cNvSpPr>
            <p:nvPr/>
          </p:nvSpPr>
          <p:spPr bwMode="auto">
            <a:xfrm>
              <a:off x="2305" y="245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2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79" name="Oval 14"/>
            <p:cNvSpPr>
              <a:spLocks noChangeArrowheads="1"/>
            </p:cNvSpPr>
            <p:nvPr/>
          </p:nvSpPr>
          <p:spPr bwMode="auto">
            <a:xfrm>
              <a:off x="2490" y="2895"/>
              <a:ext cx="266" cy="255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80" name="Line 28"/>
            <p:cNvSpPr>
              <a:spLocks noChangeShapeType="1"/>
            </p:cNvSpPr>
            <p:nvPr/>
          </p:nvSpPr>
          <p:spPr bwMode="auto">
            <a:xfrm>
              <a:off x="2979" y="2282"/>
              <a:ext cx="270" cy="219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1" name="Oval 18"/>
            <p:cNvSpPr>
              <a:spLocks noChangeArrowheads="1"/>
            </p:cNvSpPr>
            <p:nvPr/>
          </p:nvSpPr>
          <p:spPr bwMode="auto">
            <a:xfrm>
              <a:off x="3087" y="2895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6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82" name="Oval 8"/>
            <p:cNvSpPr>
              <a:spLocks noChangeArrowheads="1"/>
            </p:cNvSpPr>
            <p:nvPr/>
          </p:nvSpPr>
          <p:spPr bwMode="auto">
            <a:xfrm>
              <a:off x="2754" y="2064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"/>
            <p:cNvSpPr>
              <a:spLocks noChangeArrowheads="1"/>
            </p:cNvSpPr>
            <p:nvPr/>
          </p:nvSpPr>
          <p:spPr bwMode="auto">
            <a:xfrm>
              <a:off x="2096" y="2064"/>
              <a:ext cx="443" cy="264"/>
            </a:xfrm>
            <a:prstGeom prst="rect">
              <a:avLst/>
            </a:prstGeom>
            <a:noFill/>
            <a:ln w="19050">
              <a:noFill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2000" b="1" dirty="0" smtClean="0">
                  <a:solidFill>
                    <a:srgbClr val="0000FF"/>
                  </a:solidFill>
                </a:rPr>
                <a:t>判定树</a:t>
              </a:r>
              <a:endParaRPr lang="en-US" altLang="zh-CN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84" name="Oval 18"/>
            <p:cNvSpPr>
              <a:spLocks noChangeArrowheads="1"/>
            </p:cNvSpPr>
            <p:nvPr/>
          </p:nvSpPr>
          <p:spPr bwMode="auto">
            <a:xfrm>
              <a:off x="3738" y="3314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85" name="Oval 14"/>
            <p:cNvSpPr>
              <a:spLocks noChangeArrowheads="1"/>
            </p:cNvSpPr>
            <p:nvPr/>
          </p:nvSpPr>
          <p:spPr bwMode="auto">
            <a:xfrm>
              <a:off x="2659" y="330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4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86" name="Oval 18"/>
            <p:cNvSpPr>
              <a:spLocks noChangeArrowheads="1"/>
            </p:cNvSpPr>
            <p:nvPr/>
          </p:nvSpPr>
          <p:spPr bwMode="auto">
            <a:xfrm>
              <a:off x="3272" y="3328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87" name="Line 26"/>
            <p:cNvSpPr>
              <a:spLocks noChangeShapeType="1"/>
            </p:cNvSpPr>
            <p:nvPr/>
          </p:nvSpPr>
          <p:spPr bwMode="auto">
            <a:xfrm>
              <a:off x="3248" y="3105"/>
              <a:ext cx="136" cy="264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571480"/>
            <a:ext cx="7772400" cy="1080000"/>
          </a:xfrm>
        </p:spPr>
        <p:txBody>
          <a:bodyPr anchor="ctr" anchorCtr="0"/>
          <a:lstStyle/>
          <a:p>
            <a:r>
              <a:rPr lang="zh-CN" altLang="en-US" sz="36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章节内容</a:t>
            </a:r>
            <a:endParaRPr lang="en-GB" altLang="zh-CN" sz="3600" dirty="0">
              <a:solidFill>
                <a:srgbClr val="FFFF00"/>
              </a:solidFill>
              <a:ea typeface="宋体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1988840"/>
            <a:ext cx="8064896" cy="4176464"/>
          </a:xfrm>
        </p:spPr>
        <p:txBody>
          <a:bodyPr/>
          <a:lstStyle/>
          <a:p>
            <a:pPr marL="72000" indent="360000">
              <a:lnSpc>
                <a:spcPts val="3800"/>
              </a:lnSpc>
              <a:spcBef>
                <a:spcPts val="0"/>
              </a:spcBef>
              <a:defRPr/>
            </a:pPr>
            <a:r>
              <a:rPr lang="en-US" altLang="zh-CN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b="1" dirty="0" smtClean="0">
                <a:solidFill>
                  <a:srgbClr val="FFC000"/>
                </a:solidFill>
                <a:latin typeface="幼圆" pitchFamily="49" charset="-122"/>
                <a:ea typeface="幼圆" pitchFamily="49" charset="-122"/>
              </a:rPr>
              <a:t>熟练</a:t>
            </a:r>
            <a:r>
              <a:rPr lang="zh-CN" altLang="en-US" b="1" dirty="0">
                <a:solidFill>
                  <a:srgbClr val="FFC000"/>
                </a:solidFill>
                <a:latin typeface="幼圆" pitchFamily="49" charset="-122"/>
                <a:ea typeface="幼圆" pitchFamily="49" charset="-122"/>
              </a:rPr>
              <a:t>掌握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顺序查找和折半查找的算法及其性能评价。</a:t>
            </a:r>
            <a:endParaRPr lang="zh-CN" altLang="en-US" dirty="0">
              <a:latin typeface="幼圆" pitchFamily="49" charset="-122"/>
              <a:ea typeface="幼圆" pitchFamily="49" charset="-122"/>
            </a:endParaRPr>
          </a:p>
          <a:p>
            <a:pPr marL="72000" indent="360000">
              <a:lnSpc>
                <a:spcPts val="3800"/>
              </a:lnSpc>
              <a:spcBef>
                <a:spcPts val="0"/>
              </a:spcBef>
              <a:defRPr/>
            </a:pPr>
            <a:r>
              <a:rPr lang="en-US" altLang="zh-CN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b="1" dirty="0" smtClean="0">
                <a:solidFill>
                  <a:srgbClr val="FFC000"/>
                </a:solidFill>
                <a:latin typeface="幼圆" pitchFamily="49" charset="-122"/>
                <a:ea typeface="幼圆" pitchFamily="49" charset="-122"/>
              </a:rPr>
              <a:t>熟练</a:t>
            </a:r>
            <a:r>
              <a:rPr lang="zh-CN" altLang="en-US" b="1" dirty="0">
                <a:solidFill>
                  <a:srgbClr val="FFC000"/>
                </a:solidFill>
                <a:latin typeface="幼圆" pitchFamily="49" charset="-122"/>
                <a:ea typeface="幼圆" pitchFamily="49" charset="-122"/>
              </a:rPr>
              <a:t>掌握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二叉排序树的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构造、查找、插入算法及其性能评价。</a:t>
            </a:r>
            <a:endParaRPr lang="zh-CN" altLang="en-US" dirty="0">
              <a:latin typeface="幼圆" pitchFamily="49" charset="-122"/>
              <a:ea typeface="幼圆" pitchFamily="49" charset="-122"/>
            </a:endParaRPr>
          </a:p>
          <a:p>
            <a:pPr marL="72000" indent="360000">
              <a:lnSpc>
                <a:spcPts val="3800"/>
              </a:lnSpc>
              <a:spcBef>
                <a:spcPts val="0"/>
              </a:spcBef>
              <a:defRPr/>
            </a:pPr>
            <a:r>
              <a:rPr lang="en-US" altLang="zh-CN" dirty="0" smtClean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b="1" dirty="0" smtClean="0">
                <a:solidFill>
                  <a:srgbClr val="FFC000"/>
                </a:solidFill>
                <a:latin typeface="幼圆" pitchFamily="49" charset="-122"/>
                <a:ea typeface="幼圆" pitchFamily="49" charset="-122"/>
              </a:rPr>
              <a:t>熟练</a:t>
            </a:r>
            <a:r>
              <a:rPr lang="zh-CN" altLang="en-US" b="1" dirty="0">
                <a:solidFill>
                  <a:srgbClr val="FFC000"/>
                </a:solidFill>
                <a:latin typeface="幼圆" pitchFamily="49" charset="-122"/>
                <a:ea typeface="幼圆" pitchFamily="49" charset="-122"/>
              </a:rPr>
              <a:t>掌握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哈希函数（除留余数法）的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构造、解决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冲突的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方法等算法及其性能评价。</a:t>
            </a: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  <a:p>
            <a:pPr marL="72000" indent="360000">
              <a:lnSpc>
                <a:spcPts val="3800"/>
              </a:lnSpc>
              <a:spcBef>
                <a:spcPts val="0"/>
              </a:spcBef>
              <a:defRPr/>
            </a:pPr>
            <a:r>
              <a:rPr lang="en-US" altLang="zh-CN" dirty="0" smtClean="0"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b="1" dirty="0">
                <a:solidFill>
                  <a:srgbClr val="FFC000"/>
                </a:solidFill>
                <a:latin typeface="幼圆" pitchFamily="49" charset="-122"/>
                <a:ea typeface="幼圆" pitchFamily="49" charset="-122"/>
              </a:rPr>
              <a:t>一般掌握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二叉排序树的结点删除算法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  <a:p>
            <a:pPr marL="72000" indent="360000">
              <a:lnSpc>
                <a:spcPts val="3800"/>
              </a:lnSpc>
              <a:spcBef>
                <a:spcPts val="0"/>
              </a:spcBef>
              <a:defRPr/>
            </a:pPr>
            <a:r>
              <a:rPr lang="en-US" altLang="zh-CN" dirty="0" smtClean="0"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b="1" dirty="0" smtClean="0">
                <a:solidFill>
                  <a:srgbClr val="FFC000"/>
                </a:solidFill>
                <a:latin typeface="幼圆" pitchFamily="49" charset="-122"/>
                <a:ea typeface="幼圆" pitchFamily="49" charset="-122"/>
              </a:rPr>
              <a:t>一般了解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平衡二叉树和</a:t>
            </a:r>
            <a:r>
              <a:rPr lang="en-US" altLang="zh-CN" dirty="0" smtClean="0">
                <a:latin typeface="幼圆" pitchFamily="49" charset="-122"/>
                <a:ea typeface="幼圆" pitchFamily="49" charset="-122"/>
              </a:rPr>
              <a:t>B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树。</a:t>
            </a:r>
            <a:endParaRPr lang="zh-CN" altLang="en-US" dirty="0">
              <a:latin typeface="幼圆" pitchFamily="49" charset="-122"/>
              <a:ea typeface="幼圆" pitchFamily="49" charset="-122"/>
            </a:endParaRPr>
          </a:p>
          <a:p>
            <a:pPr marL="72000" indent="360000">
              <a:lnSpc>
                <a:spcPts val="3800"/>
              </a:lnSpc>
              <a:spcBef>
                <a:spcPts val="0"/>
              </a:spcBef>
              <a:defRPr/>
            </a:pPr>
            <a:endParaRPr lang="zh-CN" altLang="en-US" dirty="0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0" y="1714488"/>
            <a:ext cx="5400000" cy="71437"/>
            <a:chOff x="0" y="1943"/>
            <a:chExt cx="2818" cy="78"/>
          </a:xfrm>
        </p:grpSpPr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0" y="1943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2" name="Rectangle 82"/>
            <p:cNvSpPr>
              <a:spLocks noChangeArrowheads="1"/>
            </p:cNvSpPr>
            <p:nvPr/>
          </p:nvSpPr>
          <p:spPr bwMode="auto">
            <a:xfrm>
              <a:off x="0" y="1985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tx1">
                    <a:alpha val="28999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2734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7.2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线性表查找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7.2.3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分块查找</a:t>
            </a:r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—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基本思想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320487" y="2106032"/>
            <a:ext cx="2956748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2400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块</a:t>
            </a:r>
            <a:r>
              <a:rPr lang="zh-CN" altLang="en-US" sz="2400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间有序，块内</a:t>
            </a:r>
            <a:r>
              <a:rPr lang="zh-CN" altLang="en-US" sz="2400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无序</a:t>
            </a:r>
            <a:endParaRPr lang="zh-CN" altLang="en-US" sz="2400" dirty="0">
              <a:solidFill>
                <a:srgbClr val="FF33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79512" y="4481630"/>
            <a:ext cx="8458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85750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分块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有序：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将整个查找表分成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若干子表，子表内部未必有序。左边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子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表中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的最大关键字小于右边子表中的所有关键字。各个子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表中的最大关键字构成一个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索引表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，索引表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中还要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包含各个子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表的起始地址（即头指针）。</a:t>
            </a:r>
          </a:p>
        </p:txBody>
      </p:sp>
      <p:graphicFrame>
        <p:nvGraphicFramePr>
          <p:cNvPr id="12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93342"/>
              </p:ext>
            </p:extLst>
          </p:nvPr>
        </p:nvGraphicFramePr>
        <p:xfrm>
          <a:off x="2279848" y="2086001"/>
          <a:ext cx="2286000" cy="79248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2889448" y="1628800"/>
            <a:ext cx="75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索引表</a:t>
            </a: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420288" y="2106032"/>
            <a:ext cx="165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块内最大</a:t>
            </a:r>
            <a:r>
              <a:rPr lang="zh-CN" altLang="en-US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关键字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427184" y="2521148"/>
            <a:ext cx="17018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各块的起始</a:t>
            </a:r>
            <a:r>
              <a:rPr lang="zh-CN" altLang="en-US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地址</a:t>
            </a:r>
          </a:p>
        </p:txBody>
      </p:sp>
      <p:graphicFrame>
        <p:nvGraphicFramePr>
          <p:cNvPr id="16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414366"/>
              </p:ext>
            </p:extLst>
          </p:nvPr>
        </p:nvGraphicFramePr>
        <p:xfrm>
          <a:off x="374848" y="3273328"/>
          <a:ext cx="8229600" cy="79248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41"/>
          <p:cNvSpPr>
            <a:spLocks noChangeArrowheads="1"/>
          </p:cNvSpPr>
          <p:nvPr/>
        </p:nvSpPr>
        <p:spPr bwMode="auto">
          <a:xfrm>
            <a:off x="1213048" y="4021978"/>
            <a:ext cx="7359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cs typeface="仿宋_GB2312"/>
              </a:rPr>
              <a:t>第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cs typeface="仿宋_GB231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cs typeface="仿宋_GB2312"/>
              </a:rPr>
              <a:t>块</a:t>
            </a:r>
          </a:p>
        </p:txBody>
      </p:sp>
      <p:sp>
        <p:nvSpPr>
          <p:cNvPr id="18" name="Rectangle 142"/>
          <p:cNvSpPr>
            <a:spLocks noChangeArrowheads="1"/>
          </p:cNvSpPr>
          <p:nvPr/>
        </p:nvSpPr>
        <p:spPr bwMode="auto">
          <a:xfrm>
            <a:off x="3880048" y="4021978"/>
            <a:ext cx="7578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cs typeface="仿宋_GB2312"/>
              </a:rPr>
              <a:t>第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cs typeface="仿宋_GB231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cs typeface="仿宋_GB2312"/>
              </a:rPr>
              <a:t>块</a:t>
            </a:r>
          </a:p>
        </p:txBody>
      </p:sp>
      <p:sp>
        <p:nvSpPr>
          <p:cNvPr id="19" name="Rectangle 143"/>
          <p:cNvSpPr>
            <a:spLocks noChangeArrowheads="1"/>
          </p:cNvSpPr>
          <p:nvPr/>
        </p:nvSpPr>
        <p:spPr bwMode="auto">
          <a:xfrm>
            <a:off x="6434580" y="4021978"/>
            <a:ext cx="728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cs typeface="仿宋_GB2312"/>
              </a:rPr>
              <a:t>第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cs typeface="仿宋_GB2312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cs typeface="仿宋_GB2312"/>
              </a:rPr>
              <a:t>块</a:t>
            </a:r>
          </a:p>
        </p:txBody>
      </p:sp>
      <p:grpSp>
        <p:nvGrpSpPr>
          <p:cNvPr id="20" name="Group 156"/>
          <p:cNvGrpSpPr>
            <a:grpSpLocks/>
          </p:cNvGrpSpPr>
          <p:nvPr/>
        </p:nvGrpSpPr>
        <p:grpSpPr bwMode="auto">
          <a:xfrm>
            <a:off x="603448" y="2894899"/>
            <a:ext cx="2057400" cy="369888"/>
            <a:chOff x="384" y="2976"/>
            <a:chExt cx="1296" cy="233"/>
          </a:xfrm>
        </p:grpSpPr>
        <p:sp>
          <p:nvSpPr>
            <p:cNvPr id="21" name="Line 144"/>
            <p:cNvSpPr>
              <a:spLocks noChangeShapeType="1"/>
            </p:cNvSpPr>
            <p:nvPr/>
          </p:nvSpPr>
          <p:spPr bwMode="auto">
            <a:xfrm>
              <a:off x="1680" y="2976"/>
              <a:ext cx="0" cy="96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46"/>
            <p:cNvSpPr>
              <a:spLocks noChangeShapeType="1"/>
            </p:cNvSpPr>
            <p:nvPr/>
          </p:nvSpPr>
          <p:spPr bwMode="auto">
            <a:xfrm>
              <a:off x="384" y="3072"/>
              <a:ext cx="1296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47"/>
            <p:cNvSpPr>
              <a:spLocks noChangeShapeType="1"/>
            </p:cNvSpPr>
            <p:nvPr/>
          </p:nvSpPr>
          <p:spPr bwMode="auto">
            <a:xfrm flipH="1">
              <a:off x="391" y="3065"/>
              <a:ext cx="0" cy="144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155"/>
          <p:cNvGrpSpPr>
            <a:grpSpLocks/>
          </p:cNvGrpSpPr>
          <p:nvPr/>
        </p:nvGrpSpPr>
        <p:grpSpPr bwMode="auto">
          <a:xfrm>
            <a:off x="4184848" y="2894893"/>
            <a:ext cx="1905000" cy="381000"/>
            <a:chOff x="2640" y="2976"/>
            <a:chExt cx="1200" cy="240"/>
          </a:xfrm>
        </p:grpSpPr>
        <p:sp>
          <p:nvSpPr>
            <p:cNvPr id="25" name="Line 150"/>
            <p:cNvSpPr>
              <a:spLocks noChangeShapeType="1"/>
            </p:cNvSpPr>
            <p:nvPr/>
          </p:nvSpPr>
          <p:spPr bwMode="auto">
            <a:xfrm flipH="1">
              <a:off x="2640" y="2976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Line 151"/>
            <p:cNvSpPr>
              <a:spLocks noChangeShapeType="1"/>
            </p:cNvSpPr>
            <p:nvPr/>
          </p:nvSpPr>
          <p:spPr bwMode="auto">
            <a:xfrm flipH="1">
              <a:off x="2640" y="3072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Line 152"/>
            <p:cNvSpPr>
              <a:spLocks noChangeShapeType="1"/>
            </p:cNvSpPr>
            <p:nvPr/>
          </p:nvSpPr>
          <p:spPr bwMode="auto">
            <a:xfrm>
              <a:off x="3840" y="307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8" name="Line 154"/>
          <p:cNvSpPr>
            <a:spLocks noChangeShapeType="1"/>
          </p:cNvSpPr>
          <p:nvPr/>
        </p:nvSpPr>
        <p:spPr bwMode="auto">
          <a:xfrm flipH="1">
            <a:off x="3317341" y="2883170"/>
            <a:ext cx="0" cy="39600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26772"/>
              </p:ext>
            </p:extLst>
          </p:nvPr>
        </p:nvGraphicFramePr>
        <p:xfrm>
          <a:off x="2279848" y="2071713"/>
          <a:ext cx="2286000" cy="39624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Group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15245"/>
              </p:ext>
            </p:extLst>
          </p:nvPr>
        </p:nvGraphicFramePr>
        <p:xfrm>
          <a:off x="2279848" y="2485440"/>
          <a:ext cx="2286000" cy="42703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1934" y="6067146"/>
            <a:ext cx="6394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查找举例：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key=38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，查找成功；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key=50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，查找失败！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 autoUpdateAnimBg="0"/>
      <p:bldP spid="13" grpId="0" autoUpdateAnimBg="0"/>
      <p:bldP spid="14" grpId="0" autoUpdateAnimBg="0"/>
      <p:bldP spid="15" grpId="0" autoUpdateAnimBg="0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7.2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线性表查找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7.2.3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分块查找</a:t>
            </a:r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—</a:t>
            </a:r>
            <a:r>
              <a:rPr lang="zh-CN" altLang="en-US" sz="28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查找过程</a:t>
            </a:r>
            <a:endParaRPr lang="zh-CN" altLang="en-US" sz="2800" b="1" dirty="0">
              <a:solidFill>
                <a:srgbClr val="00B05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07745" y="1427839"/>
            <a:ext cx="793572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查找过程：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）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先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查找索引表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确定关键所在的子表，采用顺序查找或折半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查找法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（索引表有序）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；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）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再去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查找子表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根据关键字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所在的子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表，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在子表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内查找关键字，采用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顺序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查找（子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表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内部未必有序）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；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66498" y="3864446"/>
            <a:ext cx="734876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算法特点：</a:t>
            </a:r>
            <a:endParaRPr lang="en-US" altLang="zh-CN" sz="2000" b="1" dirty="0" smtClean="0">
              <a:solidFill>
                <a:srgbClr val="FF33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优点：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块内无序，在子表内插入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和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删除，无需大量移动元素。</a:t>
            </a:r>
            <a:endParaRPr lang="en-US" altLang="zh-CN" sz="2000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缺点：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增加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一个索引表的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存储空间，需要对索引表进行排序。</a:t>
            </a:r>
            <a:endParaRPr lang="en-US" altLang="zh-CN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84125" y="5524783"/>
            <a:ext cx="6348115" cy="9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适用情况：</a:t>
            </a:r>
            <a:endParaRPr lang="en-US" altLang="zh-CN" sz="20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    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既要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快速查找，关键字又经常动态变化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zh-CN" altLang="en-US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4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7.2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线性表查找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097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7.2.3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分块查找</a:t>
            </a:r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—</a:t>
            </a:r>
            <a:r>
              <a:rPr lang="zh-CN" altLang="en-US" sz="28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性能分析</a:t>
            </a:r>
            <a:endParaRPr lang="zh-CN" altLang="en-US" sz="2800" b="1" dirty="0">
              <a:solidFill>
                <a:srgbClr val="00B05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627784" y="2166500"/>
            <a:ext cx="249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+mn-ea"/>
              </a:rPr>
              <a:t>ASL =  </a:t>
            </a:r>
            <a:r>
              <a:rPr lang="en-US" altLang="zh-CN" sz="2400" dirty="0" err="1" smtClean="0">
                <a:latin typeface="+mn-ea"/>
              </a:rPr>
              <a:t>L</a:t>
            </a:r>
            <a:r>
              <a:rPr lang="en-US" altLang="zh-CN" sz="2400" baseline="-25000" dirty="0" err="1" smtClean="0">
                <a:latin typeface="+mn-ea"/>
              </a:rPr>
              <a:t>b</a:t>
            </a:r>
            <a:r>
              <a:rPr lang="en-US" altLang="zh-CN" sz="2400" baseline="-250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+  </a:t>
            </a:r>
            <a:r>
              <a:rPr lang="en-US" altLang="zh-CN" sz="2400" dirty="0" err="1" smtClean="0">
                <a:latin typeface="+mn-ea"/>
              </a:rPr>
              <a:t>L</a:t>
            </a:r>
            <a:r>
              <a:rPr lang="en-US" altLang="zh-CN" sz="2400" baseline="-25000" dirty="0" err="1" smtClean="0">
                <a:latin typeface="+mn-ea"/>
              </a:rPr>
              <a:t>w</a:t>
            </a:r>
            <a:endParaRPr lang="en-US" altLang="zh-CN" sz="2400" baseline="-25000" dirty="0">
              <a:latin typeface="+mn-ea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85013" y="2673448"/>
            <a:ext cx="7781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 dirty="0" err="1" smtClean="0"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baseline="-25000" dirty="0" err="1" smtClean="0">
                <a:latin typeface="幼圆" pitchFamily="49" charset="-122"/>
                <a:ea typeface="幼圆" pitchFamily="49" charset="-122"/>
              </a:rPr>
              <a:t>b</a:t>
            </a:r>
            <a:r>
              <a:rPr lang="en-US" altLang="zh-CN" sz="2000" baseline="-25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为索引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表查找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的平均查找长度，</a:t>
            </a:r>
            <a:r>
              <a:rPr lang="en-US" altLang="zh-CN" sz="2000" dirty="0" err="1" smtClean="0"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baseline="-25000" dirty="0" err="1" smtClean="0">
                <a:latin typeface="幼圆" pitchFamily="49" charset="-122"/>
                <a:ea typeface="幼圆" pitchFamily="49" charset="-122"/>
              </a:rPr>
              <a:t>w</a:t>
            </a:r>
            <a:r>
              <a:rPr lang="en-US" altLang="zh-CN" sz="2000" baseline="-25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为块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内查找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的平均查找长度</a:t>
            </a:r>
            <a:endParaRPr lang="en-US" altLang="zh-CN" sz="2000" dirty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656672"/>
              </p:ext>
            </p:extLst>
          </p:nvPr>
        </p:nvGraphicFramePr>
        <p:xfrm>
          <a:off x="1104909" y="3861048"/>
          <a:ext cx="674211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2" name="公式" r:id="rId5" imgW="2501640" imgH="317160" progId="Equation.3">
                  <p:embed/>
                </p:oleObj>
              </mc:Choice>
              <mc:Fallback>
                <p:oleObj name="公式" r:id="rId5" imgW="2501640" imgH="317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9" y="3861048"/>
                        <a:ext cx="6742112" cy="8524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971600" y="3334048"/>
            <a:ext cx="51400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假定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s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为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每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块的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记录个数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，块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数目为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n/s</a:t>
            </a:r>
            <a:endParaRPr lang="zh-CN" altLang="en-US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09600" y="5705286"/>
            <a:ext cx="7924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例如：当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n=9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s=3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时，</a:t>
            </a:r>
            <a:r>
              <a:rPr lang="en-US" altLang="zh-CN" sz="2000" dirty="0" err="1" smtClean="0">
                <a:latin typeface="幼圆" pitchFamily="49" charset="-122"/>
                <a:ea typeface="幼圆" pitchFamily="49" charset="-122"/>
              </a:rPr>
              <a:t>ASL</a:t>
            </a:r>
            <a:r>
              <a:rPr lang="en-US" altLang="zh-CN" sz="2000" baseline="-25000" dirty="0" err="1" smtClean="0">
                <a:latin typeface="幼圆" pitchFamily="49" charset="-122"/>
                <a:ea typeface="幼圆" pitchFamily="49" charset="-122"/>
              </a:rPr>
              <a:t>bs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=3.5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，折半查找为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3.1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，顺序查找为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000" baseline="-25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36576" y="1484784"/>
            <a:ext cx="2992416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分块查找性能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分析：</a:t>
            </a:r>
            <a:endParaRPr lang="zh-CN" altLang="en-US" sz="24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"/>
              <p:cNvSpPr>
                <a:spLocks noChangeArrowheads="1"/>
              </p:cNvSpPr>
              <p:nvPr/>
            </p:nvSpPr>
            <p:spPr bwMode="auto">
              <a:xfrm>
                <a:off x="1124759" y="4938218"/>
                <a:ext cx="5040562" cy="403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dirty="0" smtClean="0">
                    <a:latin typeface="幼圆" pitchFamily="49" charset="-122"/>
                    <a:ea typeface="幼圆" pitchFamily="49" charset="-122"/>
                  </a:rPr>
                  <a:t>最佳情况：</a:t>
                </a:r>
                <a:r>
                  <a:rPr lang="en-US" altLang="zh-CN" sz="2000" dirty="0" smtClean="0">
                    <a:latin typeface="幼圆" pitchFamily="49" charset="-122"/>
                    <a:ea typeface="幼圆" pitchFamily="49" charset="-122"/>
                  </a:rPr>
                  <a:t>s=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000" dirty="0" smtClean="0">
                    <a:latin typeface="幼圆" pitchFamily="49" charset="-122"/>
                    <a:ea typeface="幼圆" pitchFamily="49" charset="-122"/>
                  </a:rPr>
                  <a:t>  ，  </a:t>
                </a:r>
                <a:r>
                  <a:rPr lang="en-US" altLang="zh-CN" sz="2000" dirty="0" err="1" smtClean="0">
                    <a:latin typeface="幼圆" pitchFamily="49" charset="-122"/>
                    <a:ea typeface="幼圆" pitchFamily="49" charset="-122"/>
                  </a:rPr>
                  <a:t>ASL</a:t>
                </a:r>
                <a:r>
                  <a:rPr lang="en-US" altLang="zh-CN" sz="2000" baseline="-25000" dirty="0" err="1" smtClean="0">
                    <a:latin typeface="幼圆" pitchFamily="49" charset="-122"/>
                    <a:ea typeface="幼圆" pitchFamily="49" charset="-122"/>
                  </a:rPr>
                  <a:t>bs</a:t>
                </a:r>
                <a:r>
                  <a:rPr lang="en-US" altLang="zh-CN" sz="2000" dirty="0" smtClean="0">
                    <a:latin typeface="幼圆" pitchFamily="49" charset="-122"/>
                    <a:ea typeface="幼圆" pitchFamily="49" charset="-122"/>
                  </a:rPr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000" dirty="0">
                    <a:latin typeface="幼圆" pitchFamily="49" charset="-122"/>
                    <a:ea typeface="幼圆" pitchFamily="49" charset="-122"/>
                  </a:rPr>
                  <a:t>  </a:t>
                </a:r>
                <a:r>
                  <a:rPr lang="en-US" altLang="zh-CN" sz="2000" dirty="0" smtClean="0">
                    <a:latin typeface="幼圆" pitchFamily="49" charset="-122"/>
                    <a:ea typeface="幼圆" pitchFamily="49" charset="-122"/>
                  </a:rPr>
                  <a:t>+ 1</a:t>
                </a:r>
                <a:endParaRPr lang="en-US" altLang="zh-CN" sz="2000" baseline="-25000" dirty="0">
                  <a:latin typeface="幼圆" pitchFamily="49" charset="-122"/>
                  <a:ea typeface="幼圆" pitchFamily="49" charset="-122"/>
                </a:endParaRPr>
              </a:p>
            </p:txBody>
          </p:sp>
        </mc:Choice>
        <mc:Fallback xmlns="">
          <p:sp>
            <p:nvSpPr>
              <p:cNvPr id="1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4759" y="4938218"/>
                <a:ext cx="5040562" cy="403572"/>
              </a:xfrm>
              <a:prstGeom prst="rect">
                <a:avLst/>
              </a:prstGeom>
              <a:blipFill rotWithShape="1">
                <a:blip r:embed="rId7"/>
                <a:stretch>
                  <a:fillRect l="-1332" t="-9091" b="-242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utoUpdateAnimBg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571480"/>
            <a:ext cx="7772400" cy="1080000"/>
          </a:xfrm>
        </p:spPr>
        <p:txBody>
          <a:bodyPr anchor="ctr" anchorCtr="0"/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altLang="zh-CN" sz="36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</a:t>
            </a:r>
            <a:r>
              <a:rPr lang="zh-CN" altLang="en-US" sz="36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　</a:t>
            </a:r>
            <a:r>
              <a:rPr lang="zh-CN" altLang="en-US" sz="36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zh-CN" altLang="en-US" sz="36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2060848"/>
            <a:ext cx="5904656" cy="2664296"/>
          </a:xfrm>
        </p:spPr>
        <p:txBody>
          <a:bodyPr/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二叉排序树</a:t>
            </a:r>
            <a:r>
              <a:rPr lang="en-US" altLang="zh-CN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重点</a:t>
            </a:r>
            <a:r>
              <a:rPr lang="en-US" altLang="zh-CN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)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7.3.2  </a:t>
            </a: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平衡二叉树（了解）</a:t>
            </a:r>
            <a:endParaRPr lang="en-US" altLang="zh-CN" sz="2800" dirty="0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7.3.3  B</a:t>
            </a:r>
            <a:r>
              <a:rPr lang="en-US" altLang="zh-CN" sz="2800" baseline="-250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</a:t>
            </a:r>
            <a:r>
              <a:rPr lang="en-US" altLang="zh-CN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了解</a:t>
            </a:r>
            <a:r>
              <a:rPr lang="en-US" altLang="zh-CN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)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7.3.4  B</a:t>
            </a:r>
            <a:r>
              <a:rPr lang="en-US" altLang="zh-CN" sz="2800" baseline="300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+</a:t>
            </a: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</a:t>
            </a:r>
            <a:r>
              <a:rPr lang="en-US" altLang="zh-CN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了解</a:t>
            </a:r>
            <a:r>
              <a:rPr lang="en-US" altLang="zh-CN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)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0" y="1714488"/>
            <a:ext cx="5400000" cy="71437"/>
            <a:chOff x="0" y="1943"/>
            <a:chExt cx="2818" cy="78"/>
          </a:xfrm>
        </p:grpSpPr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0" y="1943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2" name="Rectangle 82"/>
            <p:cNvSpPr>
              <a:spLocks noChangeArrowheads="1"/>
            </p:cNvSpPr>
            <p:nvPr/>
          </p:nvSpPr>
          <p:spPr bwMode="auto">
            <a:xfrm>
              <a:off x="0" y="1985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tx1">
                    <a:alpha val="28999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2888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55024" y="1700808"/>
            <a:ext cx="770485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kern="0" dirty="0" smtClean="0">
                <a:latin typeface="幼圆" pitchFamily="49" charset="-122"/>
                <a:ea typeface="幼圆" pitchFamily="49" charset="-122"/>
              </a:rPr>
              <a:t>  折半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查找要求查找表必须是顺序存储结构且有序，当</a:t>
            </a:r>
            <a:r>
              <a:rPr kumimoji="1" lang="zh-CN" altLang="en-US" sz="2400" dirty="0" smtClean="0">
                <a:latin typeface="幼圆" pitchFamily="49" charset="-122"/>
                <a:ea typeface="幼圆" pitchFamily="49" charset="-122"/>
              </a:rPr>
              <a:t>插入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或删除</a:t>
            </a:r>
            <a:r>
              <a:rPr kumimoji="1" lang="zh-CN" altLang="en-US" sz="2400" dirty="0" smtClean="0">
                <a:latin typeface="幼圆" pitchFamily="49" charset="-122"/>
                <a:ea typeface="幼圆" pitchFamily="49" charset="-122"/>
              </a:rPr>
              <a:t>操作非常频繁时，为了维护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表的有序</a:t>
            </a:r>
            <a:r>
              <a:rPr kumimoji="1" lang="zh-CN" altLang="en-US" sz="2400" dirty="0" smtClean="0">
                <a:latin typeface="幼圆" pitchFamily="49" charset="-122"/>
                <a:ea typeface="幼圆" pitchFamily="49" charset="-122"/>
              </a:rPr>
              <a:t>性，需要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移动表</a:t>
            </a:r>
            <a:r>
              <a:rPr kumimoji="1" lang="zh-CN" altLang="en-US" sz="2400" dirty="0" smtClean="0">
                <a:latin typeface="幼圆" pitchFamily="49" charset="-122"/>
                <a:ea typeface="幼圆" pitchFamily="49" charset="-122"/>
              </a:rPr>
              <a:t>中大量记录。移动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记录引起的额外时间开销</a:t>
            </a:r>
            <a:r>
              <a:rPr kumimoji="1" lang="en-US" altLang="zh-CN" sz="2400" dirty="0" smtClean="0">
                <a:latin typeface="幼圆" pitchFamily="49" charset="-122"/>
                <a:ea typeface="幼圆" pitchFamily="49" charset="-122"/>
              </a:rPr>
              <a:t>,</a:t>
            </a:r>
            <a:r>
              <a:rPr kumimoji="1" lang="zh-CN" altLang="en-US" sz="2400" dirty="0" smtClean="0">
                <a:latin typeface="幼圆" pitchFamily="49" charset="-122"/>
                <a:ea typeface="幼圆" pitchFamily="49" charset="-122"/>
              </a:rPr>
              <a:t>会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抵消折半查找的优点</a:t>
            </a:r>
            <a:r>
              <a:rPr kumimoji="1" lang="zh-CN" altLang="en-US" sz="2400" dirty="0" smtClean="0">
                <a:latin typeface="幼圆" pitchFamily="49" charset="-122"/>
                <a:ea typeface="幼圆" pitchFamily="49" charset="-122"/>
              </a:rPr>
              <a:t>。因此，折半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查找只适用于静态查找</a:t>
            </a:r>
            <a:r>
              <a:rPr kumimoji="1" lang="zh-CN" altLang="en-US" sz="2400" dirty="0" smtClean="0">
                <a:latin typeface="幼圆" pitchFamily="49" charset="-122"/>
                <a:ea typeface="幼圆" pitchFamily="49" charset="-122"/>
              </a:rPr>
              <a:t>表。</a:t>
            </a:r>
            <a:endParaRPr kumimoji="1"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  利用树表来组织查找表，可以实现动态高效查找。</a:t>
            </a:r>
            <a:r>
              <a:rPr lang="zh-CN" altLang="en-US" sz="24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在查找过程中，可以插入不存在的记录，删除已有记录，动态创建查找表。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665" y="103798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静态查找与动态查找</a:t>
            </a:r>
            <a:endParaRPr lang="zh-CN" altLang="en-US" sz="24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3494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04050" y="2173294"/>
            <a:ext cx="4167950" cy="103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二叉排序树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(Binary Sort Tree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）</a:t>
            </a:r>
            <a:endParaRPr kumimoji="0" lang="en-US" altLang="zh-CN" sz="2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幼圆" pitchFamily="49" charset="-122"/>
              <a:ea typeface="幼圆" pitchFamily="49" charset="-122"/>
            </a:endParaRPr>
          </a:p>
          <a:p>
            <a:pPr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二叉搜索树（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Binary Search Tree)</a:t>
            </a:r>
            <a:r>
              <a:rPr lang="en-US" altLang="zh-CN" sz="2000" kern="0" dirty="0" smtClean="0">
                <a:latin typeface="幼圆" pitchFamily="49" charset="-122"/>
                <a:ea typeface="幼圆" pitchFamily="49" charset="-122"/>
              </a:rPr>
              <a:t> 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1571612"/>
            <a:ext cx="4792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b="1" dirty="0" smtClean="0">
                <a:solidFill>
                  <a:srgbClr val="FF0000"/>
                </a:solidFill>
              </a:rPr>
              <a:t>1.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二</a:t>
            </a:r>
            <a:r>
              <a:rPr lang="zh-CN" altLang="en-US" sz="2400" b="1" dirty="0">
                <a:solidFill>
                  <a:srgbClr val="FF0000"/>
                </a:solidFill>
              </a:rPr>
              <a:t>叉排序树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的定义（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左</a:t>
            </a:r>
            <a:r>
              <a:rPr lang="zh-CN" altLang="en-US" sz="2000" b="1" kern="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小右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大）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0718" y="3320788"/>
            <a:ext cx="795868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二叉排序树或者是空树，或者是满足下列性质的二叉树：</a:t>
            </a:r>
          </a:p>
          <a:p>
            <a:pPr marL="72000" marR="0" lvl="1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 （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1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）若左子树非空，则左子树上所有结点的值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(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关键字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)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都小于根结点的值；</a:t>
            </a:r>
          </a:p>
          <a:p>
            <a:pPr marL="72000" marR="0" lvl="1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 （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2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）若右子树非空，则右子树上所有结点的值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(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关键字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)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都大于根结点的值；</a:t>
            </a:r>
          </a:p>
          <a:p>
            <a:pPr marL="72000" marR="0" lvl="1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 （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3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）左、右子树本身又是一棵二叉排序树。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65438" y="1041771"/>
            <a:ext cx="2511837" cy="1827847"/>
            <a:chOff x="5145298" y="1610025"/>
            <a:chExt cx="2511837" cy="1827847"/>
          </a:xfrm>
        </p:grpSpPr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6478386" y="1966669"/>
              <a:ext cx="967426" cy="1140281"/>
            </a:xfrm>
            <a:prstGeom prst="line">
              <a:avLst/>
            </a:prstGeom>
            <a:solidFill>
              <a:srgbClr val="002060"/>
            </a:solidFill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 flipH="1">
              <a:off x="5429711" y="1979757"/>
              <a:ext cx="880250" cy="1011038"/>
            </a:xfrm>
            <a:prstGeom prst="line">
              <a:avLst/>
            </a:prstGeom>
            <a:solidFill>
              <a:srgbClr val="002060"/>
            </a:solidFill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5921897" y="2631151"/>
              <a:ext cx="211324" cy="475799"/>
            </a:xfrm>
            <a:prstGeom prst="line">
              <a:avLst/>
            </a:prstGeom>
            <a:solidFill>
              <a:srgbClr val="002060"/>
            </a:solidFill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6176494" y="1610025"/>
              <a:ext cx="422647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45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6728617" y="2313498"/>
              <a:ext cx="422647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55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5145298" y="2967891"/>
              <a:ext cx="422647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7234488" y="2967891"/>
              <a:ext cx="422647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60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5644212" y="2313498"/>
              <a:ext cx="422647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25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14"/>
            <p:cNvSpPr>
              <a:spLocks noChangeArrowheads="1"/>
            </p:cNvSpPr>
            <p:nvPr/>
          </p:nvSpPr>
          <p:spPr bwMode="auto">
            <a:xfrm>
              <a:off x="5921897" y="2967891"/>
              <a:ext cx="422647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35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7" name="Oval 18"/>
            <p:cNvSpPr>
              <a:spLocks noChangeArrowheads="1"/>
            </p:cNvSpPr>
            <p:nvPr/>
          </p:nvSpPr>
          <p:spPr bwMode="auto">
            <a:xfrm>
              <a:off x="6599141" y="3005972"/>
              <a:ext cx="422647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50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6810463" y="2631151"/>
              <a:ext cx="151635" cy="475799"/>
            </a:xfrm>
            <a:prstGeom prst="line">
              <a:avLst/>
            </a:prstGeom>
            <a:solidFill>
              <a:srgbClr val="002060"/>
            </a:solidFill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387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9841" y="4812814"/>
            <a:ext cx="557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kern="0" dirty="0" smtClean="0">
                <a:latin typeface="幼圆" pitchFamily="49" charset="-122"/>
                <a:ea typeface="幼圆" pitchFamily="49" charset="-122"/>
              </a:rPr>
              <a:t>性质：结点取值左小右大，中序遍历序列递增。</a:t>
            </a:r>
            <a:endParaRPr lang="zh-CN" altLang="en-US" sz="2000" b="1" dirty="0"/>
          </a:p>
        </p:txBody>
      </p: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1856701" y="5394107"/>
            <a:ext cx="4753568" cy="954087"/>
            <a:chOff x="197" y="2399"/>
            <a:chExt cx="2828" cy="601"/>
          </a:xfrm>
        </p:grpSpPr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197" y="2399"/>
              <a:ext cx="282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  <a:ea typeface="宋体" pitchFamily="2" charset="-122"/>
                </a:rPr>
                <a:t>3</a:t>
              </a:r>
              <a:r>
                <a:rPr lang="zh-CN" altLang="en-US" sz="2000" dirty="0">
                  <a:solidFill>
                    <a:srgbClr val="FF0000"/>
                  </a:solidFill>
                  <a:ea typeface="宋体" pitchFamily="2" charset="-122"/>
                </a:rPr>
                <a:t>，</a:t>
              </a:r>
              <a:r>
                <a:rPr lang="en-US" altLang="zh-CN" sz="2000" dirty="0">
                  <a:solidFill>
                    <a:srgbClr val="FF0000"/>
                  </a:solidFill>
                  <a:ea typeface="宋体" pitchFamily="2" charset="-122"/>
                </a:rPr>
                <a:t>12</a:t>
              </a:r>
              <a:r>
                <a:rPr lang="zh-CN" altLang="en-US" sz="2000" dirty="0">
                  <a:solidFill>
                    <a:srgbClr val="FF0000"/>
                  </a:solidFill>
                  <a:ea typeface="宋体" pitchFamily="2" charset="-122"/>
                </a:rPr>
                <a:t>，</a:t>
              </a:r>
              <a:r>
                <a:rPr lang="en-US" altLang="zh-CN" sz="2000" dirty="0">
                  <a:solidFill>
                    <a:srgbClr val="FF0000"/>
                  </a:solidFill>
                  <a:ea typeface="宋体" pitchFamily="2" charset="-122"/>
                </a:rPr>
                <a:t>24</a:t>
              </a:r>
              <a:r>
                <a:rPr lang="zh-CN" altLang="en-US" sz="2000" dirty="0">
                  <a:solidFill>
                    <a:srgbClr val="FF0000"/>
                  </a:solidFill>
                  <a:ea typeface="宋体" pitchFamily="2" charset="-122"/>
                </a:rPr>
                <a:t>，</a:t>
              </a:r>
              <a:r>
                <a:rPr lang="en-US" altLang="zh-CN" sz="2000" dirty="0">
                  <a:solidFill>
                    <a:srgbClr val="FF0000"/>
                  </a:solidFill>
                  <a:ea typeface="宋体" pitchFamily="2" charset="-122"/>
                </a:rPr>
                <a:t>37</a:t>
              </a:r>
              <a:r>
                <a:rPr lang="zh-CN" altLang="en-US" sz="2000" dirty="0">
                  <a:solidFill>
                    <a:srgbClr val="FF0000"/>
                  </a:solidFill>
                  <a:ea typeface="宋体" pitchFamily="2" charset="-122"/>
                </a:rPr>
                <a:t>，</a:t>
              </a:r>
              <a:r>
                <a:rPr lang="en-US" altLang="zh-CN" sz="2000" dirty="0">
                  <a:solidFill>
                    <a:srgbClr val="FF0000"/>
                  </a:solidFill>
                  <a:ea typeface="宋体" pitchFamily="2" charset="-122"/>
                </a:rPr>
                <a:t>45</a:t>
              </a:r>
              <a:r>
                <a:rPr lang="zh-CN" altLang="en-US" sz="2000" dirty="0">
                  <a:solidFill>
                    <a:srgbClr val="FF0000"/>
                  </a:solidFill>
                  <a:ea typeface="宋体" pitchFamily="2" charset="-122"/>
                </a:rPr>
                <a:t>，</a:t>
              </a:r>
              <a:r>
                <a:rPr lang="en-US" altLang="zh-CN" sz="2000" dirty="0">
                  <a:solidFill>
                    <a:srgbClr val="FF0000"/>
                  </a:solidFill>
                  <a:ea typeface="宋体" pitchFamily="2" charset="-122"/>
                </a:rPr>
                <a:t>53</a:t>
              </a:r>
              <a:r>
                <a:rPr lang="zh-CN" altLang="en-US" sz="2000" dirty="0">
                  <a:solidFill>
                    <a:srgbClr val="FF0000"/>
                  </a:solidFill>
                  <a:ea typeface="宋体" pitchFamily="2" charset="-122"/>
                </a:rPr>
                <a:t>，</a:t>
              </a:r>
              <a:r>
                <a:rPr lang="en-US" altLang="zh-CN" sz="2000" dirty="0">
                  <a:solidFill>
                    <a:srgbClr val="FF0000"/>
                  </a:solidFill>
                  <a:ea typeface="宋体" pitchFamily="2" charset="-122"/>
                </a:rPr>
                <a:t>61</a:t>
              </a:r>
              <a:r>
                <a:rPr lang="zh-CN" altLang="en-US" sz="2000" dirty="0" smtClean="0">
                  <a:solidFill>
                    <a:srgbClr val="FF0000"/>
                  </a:solidFill>
                  <a:ea typeface="宋体" pitchFamily="2" charset="-122"/>
                </a:rPr>
                <a:t>，</a:t>
              </a:r>
              <a:r>
                <a:rPr lang="en-US" altLang="zh-CN" sz="2000" dirty="0" smtClean="0">
                  <a:solidFill>
                    <a:srgbClr val="FF0000"/>
                  </a:solidFill>
                  <a:ea typeface="宋体" pitchFamily="2" charset="-122"/>
                </a:rPr>
                <a:t>78</a:t>
              </a:r>
              <a:r>
                <a:rPr lang="zh-CN" altLang="en-US" sz="2000" dirty="0" smtClean="0">
                  <a:solidFill>
                    <a:srgbClr val="FF0000"/>
                  </a:solidFill>
                  <a:ea typeface="宋体" pitchFamily="2" charset="-122"/>
                </a:rPr>
                <a:t>，</a:t>
              </a:r>
              <a:r>
                <a:rPr lang="en-US" altLang="zh-CN" sz="2000" dirty="0" smtClean="0">
                  <a:solidFill>
                    <a:srgbClr val="FF0000"/>
                  </a:solidFill>
                  <a:ea typeface="宋体" pitchFamily="2" charset="-122"/>
                </a:rPr>
                <a:t>98</a:t>
              </a:r>
              <a:endParaRPr lang="en-US" altLang="zh-CN" sz="2000" dirty="0">
                <a:solidFill>
                  <a:srgbClr val="FF0000"/>
                </a:solidFill>
                <a:ea typeface="宋体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zh-CN" sz="2400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218" y="2693"/>
              <a:ext cx="267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1472" y="2731"/>
              <a:ext cx="46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递增</a:t>
              </a:r>
            </a:p>
          </p:txBody>
        </p:sp>
      </p:grpSp>
      <p:grpSp>
        <p:nvGrpSpPr>
          <p:cNvPr id="35" name="Group 7"/>
          <p:cNvGrpSpPr>
            <a:grpSpLocks noChangeAspect="1"/>
          </p:cNvGrpSpPr>
          <p:nvPr/>
        </p:nvGrpSpPr>
        <p:grpSpPr bwMode="auto">
          <a:xfrm>
            <a:off x="630074" y="1572715"/>
            <a:ext cx="3244524" cy="2951315"/>
            <a:chOff x="1900" y="2064"/>
            <a:chExt cx="2042" cy="1804"/>
          </a:xfrm>
          <a:solidFill>
            <a:srgbClr val="002060"/>
          </a:solidFill>
        </p:grpSpPr>
        <p:sp>
          <p:nvSpPr>
            <p:cNvPr id="44" name="Line 26"/>
            <p:cNvSpPr>
              <a:spLocks noChangeShapeType="1"/>
            </p:cNvSpPr>
            <p:nvPr/>
          </p:nvSpPr>
          <p:spPr bwMode="auto">
            <a:xfrm>
              <a:off x="3564" y="3112"/>
              <a:ext cx="222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 flipH="1">
              <a:off x="2080" y="2675"/>
              <a:ext cx="272" cy="263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>
              <a:off x="2484" y="2675"/>
              <a:ext cx="220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2640" y="2064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45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39" name="Oval 10"/>
            <p:cNvSpPr>
              <a:spLocks noChangeArrowheads="1"/>
            </p:cNvSpPr>
            <p:nvPr/>
          </p:nvSpPr>
          <p:spPr bwMode="auto">
            <a:xfrm>
              <a:off x="3024" y="2501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53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1900" y="285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1" name="Oval 15"/>
            <p:cNvSpPr>
              <a:spLocks noChangeArrowheads="1"/>
            </p:cNvSpPr>
            <p:nvPr/>
          </p:nvSpPr>
          <p:spPr bwMode="auto">
            <a:xfrm>
              <a:off x="3676" y="328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92D050"/>
                  </a:solidFill>
                </a:rPr>
                <a:t>61</a:t>
              </a:r>
              <a:endParaRPr lang="en-US" altLang="zh-CN" dirty="0">
                <a:solidFill>
                  <a:srgbClr val="92D050"/>
                </a:solidFill>
              </a:endParaRPr>
            </a:p>
          </p:txBody>
        </p:sp>
        <p:sp>
          <p:nvSpPr>
            <p:cNvPr id="42" name="Oval 18"/>
            <p:cNvSpPr>
              <a:spLocks noChangeArrowheads="1"/>
            </p:cNvSpPr>
            <p:nvPr/>
          </p:nvSpPr>
          <p:spPr bwMode="auto">
            <a:xfrm>
              <a:off x="3384" y="2894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3" name="Line 20"/>
            <p:cNvSpPr>
              <a:spLocks noChangeAspect="1" noChangeShapeType="1"/>
            </p:cNvSpPr>
            <p:nvPr/>
          </p:nvSpPr>
          <p:spPr bwMode="auto">
            <a:xfrm flipH="1">
              <a:off x="2367" y="2265"/>
              <a:ext cx="314" cy="281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Line 28"/>
            <p:cNvSpPr>
              <a:spLocks noChangeShapeType="1"/>
            </p:cNvSpPr>
            <p:nvPr/>
          </p:nvSpPr>
          <p:spPr bwMode="auto">
            <a:xfrm>
              <a:off x="3204" y="2719"/>
              <a:ext cx="225" cy="218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Oval 29"/>
            <p:cNvSpPr>
              <a:spLocks noChangeArrowheads="1"/>
            </p:cNvSpPr>
            <p:nvPr/>
          </p:nvSpPr>
          <p:spPr bwMode="auto">
            <a:xfrm>
              <a:off x="2305" y="328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92D050"/>
                  </a:solidFill>
                </a:rPr>
                <a:t>24</a:t>
              </a:r>
              <a:endParaRPr lang="en-US" altLang="zh-CN" dirty="0">
                <a:solidFill>
                  <a:srgbClr val="92D050"/>
                </a:solidFill>
              </a:endParaRPr>
            </a:p>
          </p:txBody>
        </p:sp>
        <p:sp>
          <p:nvSpPr>
            <p:cNvPr id="47" name="Line 31"/>
            <p:cNvSpPr>
              <a:spLocks noChangeShapeType="1"/>
            </p:cNvSpPr>
            <p:nvPr/>
          </p:nvSpPr>
          <p:spPr bwMode="auto">
            <a:xfrm flipH="1">
              <a:off x="2484" y="3112"/>
              <a:ext cx="180" cy="218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Oval 9"/>
            <p:cNvSpPr>
              <a:spLocks noChangeArrowheads="1"/>
            </p:cNvSpPr>
            <p:nvPr/>
          </p:nvSpPr>
          <p:spPr bwMode="auto">
            <a:xfrm>
              <a:off x="2305" y="245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37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9" name="Oval 14"/>
            <p:cNvSpPr>
              <a:spLocks noChangeArrowheads="1"/>
            </p:cNvSpPr>
            <p:nvPr/>
          </p:nvSpPr>
          <p:spPr bwMode="auto">
            <a:xfrm>
              <a:off x="2619" y="2894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92D050"/>
                  </a:solidFill>
                </a:rPr>
                <a:t>12</a:t>
              </a:r>
              <a:endParaRPr lang="en-US" altLang="zh-CN" dirty="0">
                <a:solidFill>
                  <a:srgbClr val="92D050"/>
                </a:solidFill>
              </a:endParaRPr>
            </a:p>
          </p:txBody>
        </p:sp>
        <p:sp>
          <p:nvSpPr>
            <p:cNvPr id="54" name="Line 28"/>
            <p:cNvSpPr>
              <a:spLocks noChangeShapeType="1"/>
            </p:cNvSpPr>
            <p:nvPr/>
          </p:nvSpPr>
          <p:spPr bwMode="auto">
            <a:xfrm>
              <a:off x="2844" y="2282"/>
              <a:ext cx="269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Oval 29"/>
            <p:cNvSpPr>
              <a:spLocks noChangeArrowheads="1"/>
            </p:cNvSpPr>
            <p:nvPr/>
          </p:nvSpPr>
          <p:spPr bwMode="auto">
            <a:xfrm>
              <a:off x="2462" y="3604"/>
              <a:ext cx="1359" cy="264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2000" b="1" dirty="0" smtClean="0">
                  <a:solidFill>
                    <a:srgbClr val="0000FF"/>
                  </a:solidFill>
                </a:rPr>
                <a:t>不是二</a:t>
              </a:r>
              <a:r>
                <a:rPr lang="zh-CN" altLang="en-US" sz="2000" b="1" dirty="0">
                  <a:solidFill>
                    <a:srgbClr val="0000FF"/>
                  </a:solidFill>
                </a:rPr>
                <a:t>叉排序树</a:t>
              </a:r>
              <a:endParaRPr lang="en-US" altLang="zh-CN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57" name="Oval 29"/>
            <p:cNvSpPr>
              <a:spLocks noChangeArrowheads="1"/>
            </p:cNvSpPr>
            <p:nvPr/>
          </p:nvSpPr>
          <p:spPr bwMode="auto">
            <a:xfrm>
              <a:off x="3120" y="328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92D050"/>
                  </a:solidFill>
                </a:rPr>
                <a:t>98</a:t>
              </a:r>
              <a:endParaRPr lang="en-US" altLang="zh-CN" dirty="0">
                <a:solidFill>
                  <a:srgbClr val="92D050"/>
                </a:solidFill>
              </a:endParaRPr>
            </a:p>
          </p:txBody>
        </p:sp>
        <p:sp>
          <p:nvSpPr>
            <p:cNvPr id="59" name="Line 31"/>
            <p:cNvSpPr>
              <a:spLocks noChangeShapeType="1"/>
            </p:cNvSpPr>
            <p:nvPr/>
          </p:nvSpPr>
          <p:spPr bwMode="auto">
            <a:xfrm flipH="1">
              <a:off x="3283" y="3100"/>
              <a:ext cx="180" cy="218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57079" y="1413474"/>
            <a:ext cx="3009819" cy="3007794"/>
            <a:chOff x="5145298" y="1610025"/>
            <a:chExt cx="3009819" cy="3007794"/>
          </a:xfrm>
        </p:grpSpPr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6478385" y="1966669"/>
              <a:ext cx="1354407" cy="1731422"/>
            </a:xfrm>
            <a:prstGeom prst="line">
              <a:avLst/>
            </a:prstGeom>
            <a:solidFill>
              <a:srgbClr val="002060"/>
            </a:solidFill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H="1">
              <a:off x="5429711" y="1979757"/>
              <a:ext cx="880250" cy="1011038"/>
            </a:xfrm>
            <a:prstGeom prst="line">
              <a:avLst/>
            </a:prstGeom>
            <a:solidFill>
              <a:srgbClr val="002060"/>
            </a:solidFill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5928625" y="2609611"/>
              <a:ext cx="247868" cy="497339"/>
            </a:xfrm>
            <a:prstGeom prst="line">
              <a:avLst/>
            </a:prstGeom>
            <a:solidFill>
              <a:srgbClr val="002060"/>
            </a:solidFill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6176494" y="1610025"/>
              <a:ext cx="422647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45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728617" y="2313498"/>
              <a:ext cx="422647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53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145298" y="2967891"/>
              <a:ext cx="422647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929632" y="3646824"/>
              <a:ext cx="422647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61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7234488" y="2967891"/>
              <a:ext cx="422647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 flipH="1">
              <a:off x="7140956" y="3324536"/>
              <a:ext cx="255813" cy="495703"/>
            </a:xfrm>
            <a:prstGeom prst="line">
              <a:avLst/>
            </a:prstGeom>
            <a:solidFill>
              <a:srgbClr val="002060"/>
            </a:solidFill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Oval 29"/>
            <p:cNvSpPr>
              <a:spLocks noChangeArrowheads="1"/>
            </p:cNvSpPr>
            <p:nvPr/>
          </p:nvSpPr>
          <p:spPr bwMode="auto">
            <a:xfrm>
              <a:off x="5699824" y="3646824"/>
              <a:ext cx="422647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24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 flipH="1">
              <a:off x="5928625" y="3321264"/>
              <a:ext cx="236746" cy="498975"/>
            </a:xfrm>
            <a:prstGeom prst="line">
              <a:avLst/>
            </a:prstGeom>
            <a:solidFill>
              <a:srgbClr val="002060"/>
            </a:solidFill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5644212" y="2313498"/>
              <a:ext cx="422647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12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5998537" y="2967891"/>
              <a:ext cx="422647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37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5635117" y="4185919"/>
              <a:ext cx="2520000" cy="4319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rgbClr val="FF0000"/>
                  </a:solidFill>
                </a:rPr>
                <a:t>二叉排序树，左小右大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Oval 18"/>
            <p:cNvSpPr>
              <a:spLocks noChangeArrowheads="1"/>
            </p:cNvSpPr>
            <p:nvPr/>
          </p:nvSpPr>
          <p:spPr bwMode="auto">
            <a:xfrm>
              <a:off x="7685588" y="3604289"/>
              <a:ext cx="422647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98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1539494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2.  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的查找（</a:t>
            </a:r>
            <a:r>
              <a:rPr lang="zh-CN" altLang="en-US" sz="24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存储结构定义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26971" y="2276872"/>
            <a:ext cx="5345763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dirty="0" err="1" smtClean="0"/>
              <a:t>typedef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KeyType</a:t>
            </a:r>
            <a:r>
              <a:rPr lang="en-US" altLang="zh-CN" sz="2000" dirty="0" smtClean="0"/>
              <a:t>;</a:t>
            </a:r>
          </a:p>
          <a:p>
            <a:pPr>
              <a:lnSpc>
                <a:spcPts val="3000"/>
              </a:lnSpc>
            </a:pPr>
            <a:r>
              <a:rPr lang="en-US" altLang="zh-CN" sz="2000" dirty="0" err="1" smtClean="0"/>
              <a:t>typedef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ElemType</a:t>
            </a:r>
            <a:endParaRPr lang="en-US" altLang="zh-CN" sz="2000" dirty="0" smtClean="0"/>
          </a:p>
          <a:p>
            <a:pPr>
              <a:lnSpc>
                <a:spcPts val="3000"/>
              </a:lnSpc>
            </a:pPr>
            <a:r>
              <a:rPr lang="en-US" altLang="zh-CN" sz="2000" dirty="0" smtClean="0"/>
              <a:t>{    </a:t>
            </a:r>
            <a:r>
              <a:rPr lang="en-US" altLang="zh-CN" sz="2000" dirty="0" err="1" smtClean="0"/>
              <a:t>KeyType</a:t>
            </a:r>
            <a:r>
              <a:rPr lang="en-US" altLang="zh-CN" sz="2000" dirty="0" smtClean="0"/>
              <a:t>  key;</a:t>
            </a:r>
          </a:p>
          <a:p>
            <a:pPr>
              <a:lnSpc>
                <a:spcPts val="3000"/>
              </a:lnSpc>
            </a:pPr>
            <a:r>
              <a:rPr lang="en-US" altLang="zh-CN" sz="2000" dirty="0" smtClean="0"/>
              <a:t>    </a:t>
            </a:r>
            <a:r>
              <a:rPr lang="en-US" altLang="zh-CN" sz="2000" dirty="0" smtClean="0">
                <a:solidFill>
                  <a:srgbClr val="0000FF"/>
                </a:solidFill>
              </a:rPr>
              <a:t>//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InfoType</a:t>
            </a:r>
            <a:r>
              <a:rPr lang="en-US" altLang="zh-CN" sz="2000" dirty="0" smtClean="0">
                <a:solidFill>
                  <a:srgbClr val="0000FF"/>
                </a:solidFill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otherinfo</a:t>
            </a:r>
            <a:r>
              <a:rPr lang="en-US" altLang="zh-CN" sz="2000" dirty="0" smtClean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zh-CN" sz="2000" dirty="0" smtClean="0"/>
              <a:t>}</a:t>
            </a:r>
            <a:r>
              <a:rPr lang="en-US" altLang="zh-CN" sz="2000" dirty="0" err="1" smtClean="0"/>
              <a:t>ElemType</a:t>
            </a:r>
            <a:r>
              <a:rPr lang="en-US" altLang="zh-CN" sz="2000" dirty="0" smtClean="0"/>
              <a:t>;</a:t>
            </a:r>
          </a:p>
          <a:p>
            <a:pPr>
              <a:lnSpc>
                <a:spcPts val="3000"/>
              </a:lnSpc>
            </a:pPr>
            <a:endParaRPr lang="en-US" altLang="zh-CN" sz="2000" dirty="0" smtClean="0"/>
          </a:p>
          <a:p>
            <a:pPr>
              <a:lnSpc>
                <a:spcPts val="3000"/>
              </a:lnSpc>
            </a:pPr>
            <a:r>
              <a:rPr lang="en-US" altLang="zh-CN" sz="2000" dirty="0" err="1" smtClean="0"/>
              <a:t>typedef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BSTNode</a:t>
            </a:r>
            <a:r>
              <a:rPr lang="en-US" altLang="zh-CN" sz="2000" dirty="0" smtClean="0"/>
              <a:t>        //</a:t>
            </a:r>
            <a:r>
              <a:rPr lang="zh-CN" altLang="en-US" sz="2000" dirty="0" smtClean="0"/>
              <a:t>结点类型</a:t>
            </a:r>
            <a:endParaRPr lang="en-US" altLang="zh-CN" sz="2000" dirty="0" smtClean="0"/>
          </a:p>
          <a:p>
            <a:pPr>
              <a:lnSpc>
                <a:spcPts val="3000"/>
              </a:lnSpc>
            </a:pPr>
            <a:r>
              <a:rPr lang="en-US" altLang="zh-CN" sz="2000" dirty="0" smtClean="0"/>
              <a:t>{   </a:t>
            </a:r>
            <a:r>
              <a:rPr lang="en-US" altLang="zh-CN" sz="2000" dirty="0" err="1" smtClean="0"/>
              <a:t>ElemType</a:t>
            </a:r>
            <a:r>
              <a:rPr lang="en-US" altLang="zh-CN" sz="2000" dirty="0" smtClean="0"/>
              <a:t>   data;	</a:t>
            </a:r>
            <a:endParaRPr lang="zh-CN" altLang="en-US" sz="2000" dirty="0" smtClean="0"/>
          </a:p>
          <a:p>
            <a:pPr>
              <a:lnSpc>
                <a:spcPts val="3000"/>
              </a:lnSpc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BSTNode</a:t>
            </a:r>
            <a:r>
              <a:rPr lang="en-US" altLang="zh-CN" sz="2000" dirty="0" smtClean="0"/>
              <a:t>   *</a:t>
            </a:r>
            <a:r>
              <a:rPr lang="en-US" altLang="zh-CN" sz="2000" dirty="0" err="1" smtClean="0"/>
              <a:t>lchild</a:t>
            </a:r>
            <a:r>
              <a:rPr lang="en-US" altLang="zh-CN" sz="2000" dirty="0" smtClean="0"/>
              <a:t>, *</a:t>
            </a:r>
            <a:r>
              <a:rPr lang="en-US" altLang="zh-CN" sz="2000" dirty="0" err="1" smtClean="0"/>
              <a:t>rchild</a:t>
            </a:r>
            <a:r>
              <a:rPr lang="en-US" altLang="zh-CN" sz="2000" dirty="0" smtClean="0"/>
              <a:t>;   //</a:t>
            </a:r>
            <a:r>
              <a:rPr lang="zh-CN" altLang="en-US" sz="2000" dirty="0" smtClean="0"/>
              <a:t>左右孩子指针</a:t>
            </a:r>
          </a:p>
          <a:p>
            <a:pPr>
              <a:lnSpc>
                <a:spcPts val="3000"/>
              </a:lnSpc>
            </a:pPr>
            <a:r>
              <a:rPr lang="en-US" altLang="zh-CN" sz="2000" dirty="0" smtClean="0"/>
              <a:t>}</a:t>
            </a:r>
            <a:r>
              <a:rPr lang="en-US" altLang="zh-CN" sz="2000" dirty="0" err="1" smtClean="0"/>
              <a:t>BSTNode</a:t>
            </a:r>
            <a:r>
              <a:rPr lang="en-US" altLang="zh-CN" sz="2000" dirty="0" smtClean="0"/>
              <a:t>,   *</a:t>
            </a:r>
            <a:r>
              <a:rPr lang="en-US" altLang="zh-CN" sz="2000" dirty="0" err="1" smtClean="0"/>
              <a:t>BSTree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146606" y="5157192"/>
            <a:ext cx="2580565" cy="432000"/>
            <a:chOff x="5735851" y="5589288"/>
            <a:chExt cx="2580565" cy="432000"/>
          </a:xfrm>
        </p:grpSpPr>
        <p:sp>
          <p:nvSpPr>
            <p:cNvPr id="13" name="TextBox 12"/>
            <p:cNvSpPr txBox="1"/>
            <p:nvPr/>
          </p:nvSpPr>
          <p:spPr>
            <a:xfrm>
              <a:off x="5735851" y="5589288"/>
              <a:ext cx="864016" cy="43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400" dirty="0" err="1" smtClean="0"/>
                <a:t>lchild</a:t>
              </a:r>
              <a:endParaRPr lang="zh-CN" alt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94750" y="5589288"/>
              <a:ext cx="720000" cy="4320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400" dirty="0" smtClean="0"/>
                <a:t>data</a:t>
              </a:r>
              <a:endParaRPr lang="zh-CN" alt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14750" y="5589288"/>
              <a:ext cx="1001666" cy="43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400" dirty="0" err="1" smtClean="0"/>
                <a:t>rchild</a:t>
              </a:r>
              <a:endParaRPr lang="zh-CN" altLang="en-US" sz="2400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604" y="1391000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2.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二</a:t>
            </a:r>
            <a:r>
              <a:rPr lang="zh-CN" altLang="en-US" sz="2400" b="1" dirty="0">
                <a:solidFill>
                  <a:srgbClr val="FF0000"/>
                </a:solidFill>
              </a:rPr>
              <a:t>叉排序树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的查找（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算法思想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80604" y="1902152"/>
            <a:ext cx="7695623" cy="197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/>
              <a:t>   二</a:t>
            </a:r>
            <a:r>
              <a:rPr lang="zh-CN" altLang="en-US" sz="2000" dirty="0"/>
              <a:t>叉排序树</a:t>
            </a:r>
            <a:r>
              <a:rPr lang="zh-CN" altLang="en-US" sz="2000" b="1" dirty="0">
                <a:solidFill>
                  <a:srgbClr val="0000FF"/>
                </a:solidFill>
              </a:rPr>
              <a:t>为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空或结点不存在，</a:t>
            </a:r>
            <a:r>
              <a:rPr lang="zh-CN" altLang="en-US" sz="2000" b="1" dirty="0">
                <a:solidFill>
                  <a:srgbClr val="0000FF"/>
                </a:solidFill>
              </a:rPr>
              <a:t>则查找失败</a:t>
            </a:r>
            <a:r>
              <a:rPr lang="zh-CN" altLang="en-US" sz="2000" dirty="0"/>
              <a:t>，返回空</a:t>
            </a:r>
            <a:r>
              <a:rPr lang="zh-CN" altLang="en-US" sz="2000" dirty="0" smtClean="0"/>
              <a:t>指针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。否则，将给定值</a:t>
            </a:r>
            <a:r>
              <a:rPr lang="en-US" altLang="zh-CN" sz="2000" dirty="0" smtClean="0"/>
              <a:t>key</a:t>
            </a:r>
            <a:r>
              <a:rPr lang="zh-CN" altLang="en-US" sz="2000" dirty="0"/>
              <a:t>与根结点的</a:t>
            </a:r>
            <a:r>
              <a:rPr lang="zh-CN" altLang="en-US" sz="2000" dirty="0" smtClean="0"/>
              <a:t>关键字</a:t>
            </a:r>
            <a:r>
              <a:rPr lang="en-US" altLang="zh-CN" sz="2000" dirty="0"/>
              <a:t>T-&gt;</a:t>
            </a:r>
            <a:r>
              <a:rPr lang="en-US" altLang="zh-CN" sz="2000" dirty="0" err="1"/>
              <a:t>data.key</a:t>
            </a:r>
            <a:r>
              <a:rPr lang="zh-CN" altLang="en-US" sz="2000" dirty="0" smtClean="0"/>
              <a:t>比较</a:t>
            </a:r>
            <a:r>
              <a:rPr lang="zh-CN" altLang="en-US" sz="2000" dirty="0"/>
              <a:t>：</a:t>
            </a:r>
          </a:p>
          <a:p>
            <a:pPr>
              <a:lnSpc>
                <a:spcPts val="3000"/>
              </a:lnSpc>
            </a:pPr>
            <a:r>
              <a:rPr lang="zh-CN" altLang="en-US" sz="2000" dirty="0" smtClean="0"/>
              <a:t>         ① </a:t>
            </a:r>
            <a:r>
              <a:rPr lang="en-US" altLang="zh-CN" sz="2000" dirty="0" smtClean="0"/>
              <a:t>key == T-</a:t>
            </a:r>
            <a:r>
              <a:rPr lang="en-US" altLang="zh-CN" sz="2000" dirty="0"/>
              <a:t>&gt;</a:t>
            </a:r>
            <a:r>
              <a:rPr lang="en-US" altLang="zh-CN" sz="2000" dirty="0" err="1"/>
              <a:t>data.key</a:t>
            </a:r>
            <a:r>
              <a:rPr lang="zh-CN" altLang="en-US" sz="2000" dirty="0" smtClean="0"/>
              <a:t>，查找</a:t>
            </a:r>
            <a:r>
              <a:rPr lang="zh-CN" altLang="en-US" sz="2000" dirty="0"/>
              <a:t>成功，返回根结点地址；</a:t>
            </a:r>
          </a:p>
          <a:p>
            <a:pPr>
              <a:lnSpc>
                <a:spcPts val="3000"/>
              </a:lnSpc>
            </a:pPr>
            <a:r>
              <a:rPr lang="zh-CN" altLang="en-US" sz="2000" dirty="0" smtClean="0"/>
              <a:t>         ② </a:t>
            </a:r>
            <a:r>
              <a:rPr lang="en-US" altLang="zh-CN" sz="2000" dirty="0" smtClean="0"/>
              <a:t>key  &lt;  T-</a:t>
            </a:r>
            <a:r>
              <a:rPr lang="en-US" altLang="zh-CN" sz="2000" dirty="0"/>
              <a:t>&gt;</a:t>
            </a:r>
            <a:r>
              <a:rPr lang="en-US" altLang="zh-CN" sz="2000" dirty="0" err="1"/>
              <a:t>data.key</a:t>
            </a:r>
            <a:r>
              <a:rPr lang="zh-CN" altLang="en-US" sz="2000" dirty="0" smtClean="0"/>
              <a:t>，递归查找</a:t>
            </a:r>
            <a:r>
              <a:rPr lang="zh-CN" altLang="en-US" sz="2000" dirty="0"/>
              <a:t>左子树；</a:t>
            </a:r>
          </a:p>
          <a:p>
            <a:pPr>
              <a:lnSpc>
                <a:spcPts val="3000"/>
              </a:lnSpc>
            </a:pPr>
            <a:r>
              <a:rPr lang="zh-CN" altLang="en-US" sz="2000" dirty="0" smtClean="0"/>
              <a:t>         ③ </a:t>
            </a:r>
            <a:r>
              <a:rPr lang="en-US" altLang="zh-CN" sz="2000" dirty="0" smtClean="0"/>
              <a:t>key  &gt;  T-</a:t>
            </a:r>
            <a:r>
              <a:rPr lang="en-US" altLang="zh-CN" sz="2000" dirty="0"/>
              <a:t>&gt;</a:t>
            </a:r>
            <a:r>
              <a:rPr lang="en-US" altLang="zh-CN" sz="2000" dirty="0" err="1"/>
              <a:t>data.key</a:t>
            </a:r>
            <a:r>
              <a:rPr lang="zh-CN" altLang="en-US" sz="2000" dirty="0" smtClean="0"/>
              <a:t>，递归查找</a:t>
            </a:r>
            <a:r>
              <a:rPr lang="zh-CN" altLang="en-US" sz="2000" dirty="0"/>
              <a:t>右子树。</a:t>
            </a:r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 flipH="1">
            <a:off x="1400873" y="5699995"/>
            <a:ext cx="357501" cy="428628"/>
          </a:xfrm>
          <a:prstGeom prst="line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2042787" y="5699995"/>
            <a:ext cx="349557" cy="428628"/>
          </a:xfrm>
          <a:prstGeom prst="line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2290655" y="4700409"/>
            <a:ext cx="422646" cy="431900"/>
          </a:xfrm>
          <a:prstGeom prst="ellipse">
            <a:avLst/>
          </a:prstGeom>
          <a:solidFill>
            <a:srgbClr val="002060"/>
          </a:solidFill>
          <a:ln w="19050">
            <a:solidFill>
              <a:srgbClr val="FF0000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45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2900791" y="5415334"/>
            <a:ext cx="422646" cy="431900"/>
          </a:xfrm>
          <a:prstGeom prst="ellipse">
            <a:avLst/>
          </a:prstGeom>
          <a:solidFill>
            <a:srgbClr val="002060"/>
          </a:solidFill>
          <a:ln w="19050">
            <a:solidFill>
              <a:srgbClr val="FF0000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53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1114872" y="6058275"/>
            <a:ext cx="422646" cy="431900"/>
          </a:xfrm>
          <a:prstGeom prst="ellipse">
            <a:avLst/>
          </a:prstGeom>
          <a:solidFill>
            <a:srgbClr val="002060"/>
          </a:solidFill>
          <a:ln w="19050">
            <a:solidFill>
              <a:srgbClr val="FF0000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472793" y="6058275"/>
            <a:ext cx="422646" cy="431900"/>
          </a:xfrm>
          <a:prstGeom prst="ellipse">
            <a:avLst/>
          </a:prstGeom>
          <a:solidFill>
            <a:srgbClr val="002060"/>
          </a:solidFill>
          <a:ln w="19050">
            <a:solidFill>
              <a:srgbClr val="FF0000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78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>
            <a:off x="3186792" y="5771978"/>
            <a:ext cx="357501" cy="356644"/>
          </a:xfrm>
          <a:prstGeom prst="line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1686875" y="5415334"/>
            <a:ext cx="422646" cy="431900"/>
          </a:xfrm>
          <a:prstGeom prst="ellipse">
            <a:avLst/>
          </a:prstGeom>
          <a:solidFill>
            <a:srgbClr val="002060"/>
          </a:solidFill>
          <a:ln w="19050">
            <a:solidFill>
              <a:srgbClr val="FF0000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12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2257288" y="6058275"/>
            <a:ext cx="422646" cy="431900"/>
          </a:xfrm>
          <a:prstGeom prst="ellipse">
            <a:avLst/>
          </a:prstGeom>
          <a:solidFill>
            <a:srgbClr val="002060"/>
          </a:solidFill>
          <a:ln w="19050">
            <a:solidFill>
              <a:srgbClr val="FF0000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37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2614789" y="5057054"/>
            <a:ext cx="427413" cy="428628"/>
          </a:xfrm>
          <a:prstGeom prst="line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Line 23"/>
          <p:cNvSpPr>
            <a:spLocks noChangeShapeType="1"/>
          </p:cNvSpPr>
          <p:nvPr/>
        </p:nvSpPr>
        <p:spPr bwMode="auto">
          <a:xfrm flipH="1">
            <a:off x="1972876" y="5057054"/>
            <a:ext cx="357501" cy="428628"/>
          </a:xfrm>
          <a:prstGeom prst="line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H="1" flipV="1">
            <a:off x="2501978" y="4324133"/>
            <a:ext cx="0" cy="359916"/>
          </a:xfrm>
          <a:prstGeom prst="line">
            <a:avLst/>
          </a:prstGeom>
          <a:solidFill>
            <a:srgbClr val="002060"/>
          </a:solidFill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1019450" y="4322497"/>
            <a:ext cx="1198027" cy="359916"/>
          </a:xfrm>
          <a:prstGeom prst="rect">
            <a:avLst/>
          </a:prstGeom>
          <a:noFill/>
          <a:ln w="19050"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查找</a:t>
            </a:r>
            <a:r>
              <a:rPr lang="en-US" altLang="zh-CN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37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成功</a:t>
            </a:r>
            <a:endParaRPr lang="en-US" altLang="zh-CN" sz="2000" b="1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 flipV="1">
            <a:off x="2086075" y="5155744"/>
            <a:ext cx="282823" cy="329938"/>
          </a:xfrm>
          <a:prstGeom prst="line">
            <a:avLst/>
          </a:prstGeom>
          <a:solidFill>
            <a:srgbClr val="002060"/>
          </a:solidFill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Line 23"/>
          <p:cNvSpPr>
            <a:spLocks noChangeShapeType="1"/>
          </p:cNvSpPr>
          <p:nvPr/>
        </p:nvSpPr>
        <p:spPr bwMode="auto">
          <a:xfrm flipH="1" flipV="1">
            <a:off x="2151626" y="5680718"/>
            <a:ext cx="280755" cy="329938"/>
          </a:xfrm>
          <a:prstGeom prst="line">
            <a:avLst/>
          </a:prstGeom>
          <a:solidFill>
            <a:srgbClr val="002060"/>
          </a:solidFill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" name="Line 23"/>
          <p:cNvSpPr>
            <a:spLocks noChangeShapeType="1"/>
          </p:cNvSpPr>
          <p:nvPr/>
        </p:nvSpPr>
        <p:spPr bwMode="auto">
          <a:xfrm flipH="1">
            <a:off x="5389802" y="5598586"/>
            <a:ext cx="357501" cy="428628"/>
          </a:xfrm>
          <a:prstGeom prst="line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Line 24"/>
          <p:cNvSpPr>
            <a:spLocks noChangeShapeType="1"/>
          </p:cNvSpPr>
          <p:nvPr/>
        </p:nvSpPr>
        <p:spPr bwMode="auto">
          <a:xfrm>
            <a:off x="6031716" y="5598586"/>
            <a:ext cx="349557" cy="428628"/>
          </a:xfrm>
          <a:prstGeom prst="line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2" name="Oval 8"/>
          <p:cNvSpPr>
            <a:spLocks noChangeArrowheads="1"/>
          </p:cNvSpPr>
          <p:nvPr/>
        </p:nvSpPr>
        <p:spPr bwMode="auto">
          <a:xfrm>
            <a:off x="6279584" y="4599000"/>
            <a:ext cx="422646" cy="431900"/>
          </a:xfrm>
          <a:prstGeom prst="ellipse">
            <a:avLst/>
          </a:prstGeom>
          <a:solidFill>
            <a:srgbClr val="002060"/>
          </a:solidFill>
          <a:ln w="19050">
            <a:solidFill>
              <a:srgbClr val="FF0000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45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3" name="Oval 10"/>
          <p:cNvSpPr>
            <a:spLocks noChangeArrowheads="1"/>
          </p:cNvSpPr>
          <p:nvPr/>
        </p:nvSpPr>
        <p:spPr bwMode="auto">
          <a:xfrm>
            <a:off x="6889720" y="5313925"/>
            <a:ext cx="422646" cy="431900"/>
          </a:xfrm>
          <a:prstGeom prst="ellipse">
            <a:avLst/>
          </a:prstGeom>
          <a:solidFill>
            <a:srgbClr val="002060"/>
          </a:solidFill>
          <a:ln w="19050">
            <a:solidFill>
              <a:srgbClr val="FF0000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53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5103801" y="5956866"/>
            <a:ext cx="422646" cy="431900"/>
          </a:xfrm>
          <a:prstGeom prst="ellipse">
            <a:avLst/>
          </a:prstGeom>
          <a:solidFill>
            <a:srgbClr val="002060"/>
          </a:solidFill>
          <a:ln w="19050">
            <a:solidFill>
              <a:srgbClr val="FF0000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5" name="Oval 18"/>
          <p:cNvSpPr>
            <a:spLocks noChangeArrowheads="1"/>
          </p:cNvSpPr>
          <p:nvPr/>
        </p:nvSpPr>
        <p:spPr bwMode="auto">
          <a:xfrm>
            <a:off x="7461722" y="5956866"/>
            <a:ext cx="422646" cy="431900"/>
          </a:xfrm>
          <a:prstGeom prst="ellipse">
            <a:avLst/>
          </a:prstGeom>
          <a:solidFill>
            <a:srgbClr val="002060"/>
          </a:solidFill>
          <a:ln w="19050">
            <a:solidFill>
              <a:srgbClr val="FF0000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78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>
            <a:off x="7175721" y="5670569"/>
            <a:ext cx="357501" cy="356644"/>
          </a:xfrm>
          <a:prstGeom prst="line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Oval 9"/>
          <p:cNvSpPr>
            <a:spLocks noChangeArrowheads="1"/>
          </p:cNvSpPr>
          <p:nvPr/>
        </p:nvSpPr>
        <p:spPr bwMode="auto">
          <a:xfrm>
            <a:off x="5675804" y="5313925"/>
            <a:ext cx="422646" cy="431900"/>
          </a:xfrm>
          <a:prstGeom prst="ellipse">
            <a:avLst/>
          </a:prstGeom>
          <a:solidFill>
            <a:srgbClr val="002060"/>
          </a:solidFill>
          <a:ln w="19050">
            <a:solidFill>
              <a:srgbClr val="FF0000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12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8" name="Oval 14"/>
          <p:cNvSpPr>
            <a:spLocks noChangeArrowheads="1"/>
          </p:cNvSpPr>
          <p:nvPr/>
        </p:nvSpPr>
        <p:spPr bwMode="auto">
          <a:xfrm>
            <a:off x="6246217" y="5956866"/>
            <a:ext cx="422646" cy="431900"/>
          </a:xfrm>
          <a:prstGeom prst="ellipse">
            <a:avLst/>
          </a:prstGeom>
          <a:solidFill>
            <a:srgbClr val="002060"/>
          </a:solidFill>
          <a:ln w="19050">
            <a:solidFill>
              <a:srgbClr val="FF0000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37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9" name="Line 28"/>
          <p:cNvSpPr>
            <a:spLocks noChangeShapeType="1"/>
          </p:cNvSpPr>
          <p:nvPr/>
        </p:nvSpPr>
        <p:spPr bwMode="auto">
          <a:xfrm>
            <a:off x="6603718" y="4955645"/>
            <a:ext cx="427413" cy="428628"/>
          </a:xfrm>
          <a:prstGeom prst="line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Line 23"/>
          <p:cNvSpPr>
            <a:spLocks noChangeShapeType="1"/>
          </p:cNvSpPr>
          <p:nvPr/>
        </p:nvSpPr>
        <p:spPr bwMode="auto">
          <a:xfrm flipH="1">
            <a:off x="5961805" y="4955645"/>
            <a:ext cx="357501" cy="428628"/>
          </a:xfrm>
          <a:prstGeom prst="line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 flipH="1" flipV="1">
            <a:off x="6490907" y="4222724"/>
            <a:ext cx="0" cy="359916"/>
          </a:xfrm>
          <a:prstGeom prst="line">
            <a:avLst/>
          </a:prstGeom>
          <a:solidFill>
            <a:srgbClr val="002060"/>
          </a:solidFill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2" name="Oval 9"/>
          <p:cNvSpPr>
            <a:spLocks noChangeArrowheads="1"/>
          </p:cNvSpPr>
          <p:nvPr/>
        </p:nvSpPr>
        <p:spPr bwMode="auto">
          <a:xfrm>
            <a:off x="5021691" y="4322497"/>
            <a:ext cx="1198027" cy="359916"/>
          </a:xfrm>
          <a:prstGeom prst="rect">
            <a:avLst/>
          </a:prstGeom>
          <a:noFill/>
          <a:ln w="19050"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查找</a:t>
            </a:r>
            <a:r>
              <a:rPr lang="en-US" altLang="zh-CN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35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失败</a:t>
            </a:r>
            <a:endParaRPr lang="en-US" altLang="zh-CN" sz="2000" b="1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 flipV="1">
            <a:off x="6075004" y="5054335"/>
            <a:ext cx="282823" cy="329938"/>
          </a:xfrm>
          <a:prstGeom prst="line">
            <a:avLst/>
          </a:prstGeom>
          <a:solidFill>
            <a:srgbClr val="002060"/>
          </a:solidFill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4" name="Line 23"/>
          <p:cNvSpPr>
            <a:spLocks noChangeShapeType="1"/>
          </p:cNvSpPr>
          <p:nvPr/>
        </p:nvSpPr>
        <p:spPr bwMode="auto">
          <a:xfrm flipH="1" flipV="1">
            <a:off x="6140555" y="5579309"/>
            <a:ext cx="280755" cy="329938"/>
          </a:xfrm>
          <a:prstGeom prst="line">
            <a:avLst/>
          </a:prstGeom>
          <a:solidFill>
            <a:srgbClr val="002060"/>
          </a:solidFill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 flipV="1">
            <a:off x="6058494" y="6344563"/>
            <a:ext cx="240718" cy="329938"/>
          </a:xfrm>
          <a:prstGeom prst="line">
            <a:avLst/>
          </a:prstGeom>
          <a:solidFill>
            <a:srgbClr val="002060"/>
          </a:solidFill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8" grpId="0" animBg="1"/>
      <p:bldP spid="59" grpId="0" animBg="1"/>
      <p:bldP spid="71" grpId="0" animBg="1"/>
      <p:bldP spid="73" grpId="0" animBg="1"/>
      <p:bldP spid="74" grpId="0" animBg="1"/>
      <p:bldP spid="7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2304474"/>
            <a:ext cx="80010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342900">
              <a:lnSpc>
                <a:spcPct val="150000"/>
              </a:lnSpc>
            </a:pPr>
            <a:r>
              <a:rPr lang="en-US" altLang="zh-CN" sz="2000" dirty="0" err="1" smtClean="0">
                <a:latin typeface="+mn-ea"/>
                <a:cs typeface="仿宋_GB2312"/>
              </a:rPr>
              <a:t>BSTree</a:t>
            </a:r>
            <a:r>
              <a:rPr lang="en-US" altLang="zh-CN" sz="2000" dirty="0" smtClean="0">
                <a:latin typeface="+mn-ea"/>
                <a:cs typeface="仿宋_GB2312"/>
              </a:rPr>
              <a:t>  </a:t>
            </a:r>
            <a:r>
              <a:rPr lang="en-US" altLang="zh-CN" sz="2000" dirty="0" err="1" smtClean="0">
                <a:latin typeface="+mn-ea"/>
                <a:cs typeface="仿宋_GB2312"/>
              </a:rPr>
              <a:t>SearchBST</a:t>
            </a:r>
            <a:r>
              <a:rPr lang="en-US" altLang="zh-CN" sz="2000" dirty="0" smtClean="0">
                <a:latin typeface="+mn-ea"/>
                <a:cs typeface="仿宋_GB2312"/>
              </a:rPr>
              <a:t>(</a:t>
            </a:r>
            <a:r>
              <a:rPr lang="en-US" altLang="zh-CN" sz="2000" dirty="0" err="1" smtClean="0">
                <a:latin typeface="+mn-ea"/>
                <a:cs typeface="仿宋_GB2312"/>
              </a:rPr>
              <a:t>BSTree</a:t>
            </a:r>
            <a:r>
              <a:rPr lang="en-US" altLang="zh-CN" sz="2000" dirty="0" smtClean="0">
                <a:latin typeface="+mn-ea"/>
                <a:cs typeface="仿宋_GB2312"/>
              </a:rPr>
              <a:t>  T,  </a:t>
            </a:r>
            <a:r>
              <a:rPr lang="en-US" altLang="zh-CN" sz="2000" dirty="0" err="1" smtClean="0">
                <a:latin typeface="+mn-ea"/>
                <a:cs typeface="仿宋_GB2312"/>
              </a:rPr>
              <a:t>KeyType</a:t>
            </a:r>
            <a:r>
              <a:rPr lang="en-US" altLang="zh-CN" sz="2000" dirty="0" smtClean="0">
                <a:latin typeface="+mn-ea"/>
                <a:cs typeface="仿宋_GB2312"/>
              </a:rPr>
              <a:t>  key) </a:t>
            </a:r>
          </a:p>
          <a:p>
            <a:pPr marL="180000" indent="-342900">
              <a:lnSpc>
                <a:spcPct val="150000"/>
              </a:lnSpc>
            </a:pPr>
            <a:r>
              <a:rPr lang="en-US" altLang="zh-CN" sz="2000" dirty="0" smtClean="0">
                <a:latin typeface="+mn-ea"/>
                <a:cs typeface="仿宋_GB2312"/>
              </a:rPr>
              <a:t>{      if(  !T || key == T-&gt;</a:t>
            </a:r>
            <a:r>
              <a:rPr lang="en-US" altLang="zh-CN" sz="2000" dirty="0" err="1" smtClean="0">
                <a:latin typeface="+mn-ea"/>
                <a:cs typeface="仿宋_GB2312"/>
              </a:rPr>
              <a:t>data.key</a:t>
            </a:r>
            <a:r>
              <a:rPr lang="en-US" altLang="zh-CN" sz="2000" dirty="0" smtClean="0">
                <a:latin typeface="+mn-ea"/>
                <a:cs typeface="仿宋_GB2312"/>
              </a:rPr>
              <a:t>)     return T;       	 </a:t>
            </a:r>
          </a:p>
          <a:p>
            <a:pPr marL="180000" indent="-342900">
              <a:lnSpc>
                <a:spcPct val="150000"/>
              </a:lnSpc>
            </a:pPr>
            <a:r>
              <a:rPr lang="en-US" altLang="zh-CN" sz="2000" dirty="0" smtClean="0">
                <a:latin typeface="+mn-ea"/>
                <a:cs typeface="仿宋_GB2312"/>
              </a:rPr>
              <a:t>       else if (key &lt; T-&gt;</a:t>
            </a:r>
            <a:r>
              <a:rPr lang="en-US" altLang="zh-CN" sz="2000" dirty="0" err="1" smtClean="0">
                <a:latin typeface="+mn-ea"/>
                <a:cs typeface="仿宋_GB2312"/>
              </a:rPr>
              <a:t>data.key</a:t>
            </a:r>
            <a:r>
              <a:rPr lang="en-US" altLang="zh-CN" sz="2000" dirty="0" smtClean="0">
                <a:latin typeface="+mn-ea"/>
                <a:cs typeface="仿宋_GB2312"/>
              </a:rPr>
              <a:t>) </a:t>
            </a:r>
          </a:p>
          <a:p>
            <a:pPr marL="180000" indent="-342900">
              <a:lnSpc>
                <a:spcPct val="150000"/>
              </a:lnSpc>
            </a:pPr>
            <a:r>
              <a:rPr lang="en-US" altLang="zh-CN" sz="2000" dirty="0" smtClean="0">
                <a:latin typeface="+mn-ea"/>
                <a:cs typeface="仿宋_GB2312"/>
              </a:rPr>
              <a:t>               return  </a:t>
            </a:r>
            <a:r>
              <a:rPr lang="en-US" altLang="zh-CN" sz="2000" dirty="0" err="1" smtClean="0">
                <a:latin typeface="+mn-ea"/>
                <a:cs typeface="仿宋_GB2312"/>
              </a:rPr>
              <a:t>SearchBST</a:t>
            </a:r>
            <a:r>
              <a:rPr lang="en-US" altLang="zh-CN" sz="2000" dirty="0" smtClean="0">
                <a:latin typeface="+mn-ea"/>
                <a:cs typeface="仿宋_GB2312"/>
              </a:rPr>
              <a:t>(T-&gt;</a:t>
            </a:r>
            <a:r>
              <a:rPr lang="en-US" altLang="zh-CN" sz="2000" dirty="0" err="1" smtClean="0">
                <a:latin typeface="+mn-ea"/>
                <a:cs typeface="仿宋_GB2312"/>
              </a:rPr>
              <a:t>lchild</a:t>
            </a:r>
            <a:r>
              <a:rPr lang="en-US" altLang="zh-CN" sz="2000" dirty="0" smtClean="0">
                <a:latin typeface="+mn-ea"/>
                <a:cs typeface="仿宋_GB2312"/>
              </a:rPr>
              <a:t>,  key);    //</a:t>
            </a:r>
            <a:r>
              <a:rPr lang="zh-CN" altLang="en-US" sz="2000" dirty="0" smtClean="0">
                <a:latin typeface="+mn-ea"/>
                <a:cs typeface="仿宋_GB2312"/>
              </a:rPr>
              <a:t>递归查找左子树</a:t>
            </a:r>
            <a:endParaRPr lang="en-US" altLang="zh-CN" sz="2000" dirty="0" smtClean="0">
              <a:latin typeface="+mn-ea"/>
              <a:cs typeface="仿宋_GB2312"/>
            </a:endParaRPr>
          </a:p>
          <a:p>
            <a:pPr marL="180000" indent="-342900">
              <a:lnSpc>
                <a:spcPct val="150000"/>
              </a:lnSpc>
            </a:pPr>
            <a:r>
              <a:rPr lang="zh-CN" altLang="en-US" sz="2000" dirty="0" smtClean="0">
                <a:latin typeface="+mn-ea"/>
                <a:cs typeface="仿宋_GB2312"/>
              </a:rPr>
              <a:t>        </a:t>
            </a:r>
            <a:r>
              <a:rPr lang="en-US" altLang="zh-CN" sz="2000" dirty="0" smtClean="0">
                <a:latin typeface="+mn-ea"/>
                <a:cs typeface="仿宋_GB2312"/>
              </a:rPr>
              <a:t>else  </a:t>
            </a:r>
          </a:p>
          <a:p>
            <a:pPr marL="180000" indent="-342900">
              <a:lnSpc>
                <a:spcPct val="150000"/>
              </a:lnSpc>
            </a:pPr>
            <a:r>
              <a:rPr lang="en-US" altLang="zh-CN" sz="2000" dirty="0" smtClean="0">
                <a:latin typeface="+mn-ea"/>
                <a:cs typeface="仿宋_GB2312"/>
              </a:rPr>
              <a:t>               return  </a:t>
            </a:r>
            <a:r>
              <a:rPr lang="en-US" altLang="zh-CN" sz="2000" dirty="0" err="1" smtClean="0">
                <a:latin typeface="+mn-ea"/>
                <a:cs typeface="仿宋_GB2312"/>
              </a:rPr>
              <a:t>SearchBST</a:t>
            </a:r>
            <a:r>
              <a:rPr lang="en-US" altLang="zh-CN" sz="2000" dirty="0" smtClean="0">
                <a:latin typeface="+mn-ea"/>
                <a:cs typeface="仿宋_GB2312"/>
              </a:rPr>
              <a:t>(T-&gt;</a:t>
            </a:r>
            <a:r>
              <a:rPr lang="en-US" altLang="zh-CN" sz="2000" dirty="0" err="1" smtClean="0">
                <a:latin typeface="+mn-ea"/>
                <a:cs typeface="仿宋_GB2312"/>
              </a:rPr>
              <a:t>rchild</a:t>
            </a:r>
            <a:r>
              <a:rPr lang="en-US" altLang="zh-CN" sz="2000" dirty="0" smtClean="0">
                <a:latin typeface="+mn-ea"/>
                <a:cs typeface="仿宋_GB2312"/>
              </a:rPr>
              <a:t>,  key);    //</a:t>
            </a:r>
            <a:r>
              <a:rPr lang="zh-CN" altLang="en-US" sz="2000" dirty="0" smtClean="0">
                <a:latin typeface="+mn-ea"/>
                <a:cs typeface="仿宋_GB2312"/>
              </a:rPr>
              <a:t>递归查找右子树</a:t>
            </a:r>
            <a:endParaRPr lang="en-US" altLang="zh-CN" sz="2000" dirty="0" smtClean="0">
              <a:latin typeface="+mn-ea"/>
              <a:cs typeface="仿宋_GB2312"/>
            </a:endParaRPr>
          </a:p>
          <a:p>
            <a:pPr marL="180000" indent="-342900">
              <a:lnSpc>
                <a:spcPct val="150000"/>
              </a:lnSpc>
            </a:pPr>
            <a:r>
              <a:rPr lang="en-US" altLang="zh-CN" sz="2000" dirty="0" smtClean="0">
                <a:latin typeface="+mn-ea"/>
                <a:cs typeface="仿宋_GB2312"/>
              </a:rPr>
              <a:t>}</a:t>
            </a:r>
            <a:endParaRPr lang="en-US" altLang="zh-CN" sz="2000" dirty="0">
              <a:latin typeface="+mn-ea"/>
              <a:cs typeface="仿宋_GB231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532095"/>
            <a:ext cx="6066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2.  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的查找（算法实现</a:t>
            </a:r>
            <a:r>
              <a:rPr lang="en-US" altLang="zh-CN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—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递归）</a:t>
            </a:r>
            <a:endParaRPr lang="zh-CN" altLang="en-US" sz="24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0324" y="5631370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试比较折半查找的递归算法！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内容回顾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57158" y="1500174"/>
            <a:ext cx="8115057" cy="5121279"/>
            <a:chOff x="314595" y="1643050"/>
            <a:chExt cx="8115057" cy="5121279"/>
          </a:xfrm>
        </p:grpSpPr>
        <p:sp>
          <p:nvSpPr>
            <p:cNvPr id="9" name="TextBox 8"/>
            <p:cNvSpPr txBox="1"/>
            <p:nvPr/>
          </p:nvSpPr>
          <p:spPr>
            <a:xfrm>
              <a:off x="314595" y="3490813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latin typeface="幼圆" pitchFamily="49" charset="-122"/>
                  <a:ea typeface="幼圆" pitchFamily="49" charset="-122"/>
                </a:rPr>
                <a:t>数据结构</a:t>
              </a:r>
              <a:endParaRPr lang="zh-CN" altLang="en-US" sz="2000" b="1" dirty="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1571604" y="2000240"/>
              <a:ext cx="428628" cy="3604624"/>
            </a:xfrm>
            <a:prstGeom prst="leftBrace">
              <a:avLst>
                <a:gd name="adj1" fmla="val 2920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0232" y="1928802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latin typeface="幼圆" pitchFamily="49" charset="-122"/>
                  <a:ea typeface="幼圆" pitchFamily="49" charset="-122"/>
                </a:rPr>
                <a:t>逻辑结构</a:t>
              </a:r>
              <a:endParaRPr lang="zh-CN" altLang="en-US" sz="2000" b="1" dirty="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00232" y="3500438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latin typeface="幼圆" pitchFamily="49" charset="-122"/>
                  <a:ea typeface="幼圆" pitchFamily="49" charset="-122"/>
                </a:rPr>
                <a:t>物理结构</a:t>
              </a:r>
              <a:endParaRPr lang="en-US" altLang="zh-CN" sz="2000" b="1" dirty="0" smtClean="0">
                <a:latin typeface="幼圆" pitchFamily="49" charset="-122"/>
                <a:ea typeface="幼圆" pitchFamily="49" charset="-122"/>
              </a:endParaRPr>
            </a:p>
            <a:p>
              <a:r>
                <a:rPr lang="zh-CN" altLang="en-US" sz="2000" b="1" dirty="0" smtClean="0">
                  <a:latin typeface="幼圆" pitchFamily="49" charset="-122"/>
                  <a:ea typeface="幼圆" pitchFamily="49" charset="-122"/>
                </a:rPr>
                <a:t>存储结构</a:t>
              </a:r>
              <a:endParaRPr lang="zh-CN" altLang="en-US" sz="2000" b="1" dirty="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00232" y="538434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数据操作</a:t>
              </a:r>
              <a:endParaRPr lang="zh-CN" altLang="en-US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5" name="左大括号 14"/>
            <p:cNvSpPr/>
            <p:nvPr/>
          </p:nvSpPr>
          <p:spPr>
            <a:xfrm>
              <a:off x="3286116" y="1714488"/>
              <a:ext cx="285752" cy="928694"/>
            </a:xfrm>
            <a:prstGeom prst="leftBrace">
              <a:avLst>
                <a:gd name="adj1" fmla="val 4033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43306" y="2285992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latin typeface="幼圆" pitchFamily="49" charset="-122"/>
                  <a:ea typeface="幼圆" pitchFamily="49" charset="-122"/>
                </a:rPr>
                <a:t>非线性构（树，图）</a:t>
              </a:r>
              <a:endParaRPr lang="zh-CN" altLang="en-US" sz="2000" b="1" dirty="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43306" y="1643050"/>
              <a:ext cx="4786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latin typeface="幼圆" pitchFamily="49" charset="-122"/>
                  <a:ea typeface="幼圆" pitchFamily="49" charset="-122"/>
                </a:rPr>
                <a:t>线性结构（线性表，栈，队列，串，数组）</a:t>
              </a:r>
              <a:endParaRPr lang="zh-CN" altLang="en-US" sz="2000" b="1" dirty="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8" name="左大括号 17"/>
            <p:cNvSpPr/>
            <p:nvPr/>
          </p:nvSpPr>
          <p:spPr>
            <a:xfrm>
              <a:off x="3286116" y="3214686"/>
              <a:ext cx="285752" cy="928694"/>
            </a:xfrm>
            <a:prstGeom prst="leftBrace">
              <a:avLst>
                <a:gd name="adj1" fmla="val 4033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3306" y="3118436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latin typeface="幼圆" pitchFamily="49" charset="-122"/>
                  <a:ea typeface="幼圆" pitchFamily="49" charset="-122"/>
                </a:rPr>
                <a:t>顺序结构</a:t>
              </a:r>
              <a:endParaRPr lang="zh-CN" altLang="en-US" sz="2000" b="1" dirty="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43306" y="3761378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latin typeface="幼圆" pitchFamily="49" charset="-122"/>
                  <a:ea typeface="幼圆" pitchFamily="49" charset="-122"/>
                </a:rPr>
                <a:t>链式结构</a:t>
              </a:r>
              <a:endParaRPr lang="zh-CN" altLang="en-US" sz="2000" b="1" dirty="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21" name="左大括号 20"/>
            <p:cNvSpPr/>
            <p:nvPr/>
          </p:nvSpPr>
          <p:spPr>
            <a:xfrm>
              <a:off x="3286116" y="4500570"/>
              <a:ext cx="285752" cy="2167650"/>
            </a:xfrm>
            <a:prstGeom prst="leftBrace">
              <a:avLst>
                <a:gd name="adj1" fmla="val 4033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31583" y="4294750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B050"/>
                  </a:solidFill>
                  <a:latin typeface="幼圆" pitchFamily="49" charset="-122"/>
                  <a:ea typeface="幼圆" pitchFamily="49" charset="-122"/>
                </a:rPr>
                <a:t>取值</a:t>
              </a:r>
              <a:endParaRPr lang="zh-CN" altLang="en-US" sz="2000" b="1" dirty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31583" y="5122538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B050"/>
                  </a:solidFill>
                  <a:latin typeface="幼圆" pitchFamily="49" charset="-122"/>
                  <a:ea typeface="幼圆" pitchFamily="49" charset="-122"/>
                </a:rPr>
                <a:t>删除</a:t>
              </a:r>
              <a:endParaRPr lang="zh-CN" altLang="en-US" sz="2000" b="1" dirty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31583" y="595032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查找</a:t>
              </a:r>
              <a:endPara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31583" y="553643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B050"/>
                  </a:solidFill>
                  <a:latin typeface="幼圆" pitchFamily="49" charset="-122"/>
                  <a:ea typeface="幼圆" pitchFamily="49" charset="-122"/>
                </a:rPr>
                <a:t>遍历</a:t>
              </a:r>
              <a:endParaRPr lang="zh-CN" altLang="en-US" sz="2000" b="1" dirty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31583" y="470864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B050"/>
                  </a:solidFill>
                  <a:latin typeface="幼圆" pitchFamily="49" charset="-122"/>
                  <a:ea typeface="幼圆" pitchFamily="49" charset="-122"/>
                </a:rPr>
                <a:t>插入</a:t>
              </a:r>
              <a:endParaRPr lang="zh-CN" altLang="en-US" sz="2000" b="1" dirty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31583" y="6364219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B0F0"/>
                  </a:solidFill>
                  <a:latin typeface="幼圆" pitchFamily="49" charset="-122"/>
                  <a:ea typeface="幼圆" pitchFamily="49" charset="-122"/>
                </a:rPr>
                <a:t>排序</a:t>
              </a:r>
              <a:endParaRPr lang="zh-CN" altLang="en-US" sz="2000" b="1" dirty="0">
                <a:solidFill>
                  <a:srgbClr val="00B0F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8513" y="2204864"/>
            <a:ext cx="7572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void   </a:t>
            </a:r>
            <a:r>
              <a:rPr lang="en-US" altLang="zh-CN" sz="2000" dirty="0" err="1" smtClean="0">
                <a:latin typeface="+mn-ea"/>
              </a:rPr>
              <a:t>SchBST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err="1" smtClean="0">
                <a:latin typeface="+mn-ea"/>
              </a:rPr>
              <a:t>BSTree</a:t>
            </a:r>
            <a:r>
              <a:rPr lang="en-US" altLang="zh-CN" sz="2000" dirty="0" smtClean="0">
                <a:latin typeface="+mn-ea"/>
              </a:rPr>
              <a:t>  T,  </a:t>
            </a:r>
            <a:r>
              <a:rPr lang="en-US" altLang="zh-CN" sz="2000" dirty="0" err="1" smtClean="0">
                <a:latin typeface="+mn-ea"/>
              </a:rPr>
              <a:t>KeyType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k</a:t>
            </a:r>
            <a:r>
              <a:rPr lang="en-US" altLang="zh-CN" sz="20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{    </a:t>
            </a:r>
            <a:r>
              <a:rPr lang="en-US" altLang="zh-CN" sz="2000" dirty="0" err="1" smtClean="0">
                <a:latin typeface="+mn-ea"/>
              </a:rPr>
              <a:t>BSTNode</a:t>
            </a:r>
            <a:r>
              <a:rPr lang="en-US" altLang="zh-CN" sz="2000" dirty="0" smtClean="0">
                <a:latin typeface="+mn-ea"/>
              </a:rPr>
              <a:t>  *p=T;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     while(p)   // p != NULL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     {     if(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k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==</a:t>
            </a:r>
            <a:r>
              <a:rPr lang="en-US" altLang="zh-CN" sz="2000" dirty="0" smtClean="0">
                <a:latin typeface="+mn-ea"/>
              </a:rPr>
              <a:t> p-&gt;key)      {   </a:t>
            </a:r>
            <a:r>
              <a:rPr lang="en-US" altLang="zh-CN" sz="2000" dirty="0" err="1" smtClean="0">
                <a:latin typeface="+mn-ea"/>
              </a:rPr>
              <a:t>cout</a:t>
            </a:r>
            <a:r>
              <a:rPr lang="en-US" altLang="zh-CN" sz="2000" dirty="0" smtClean="0">
                <a:latin typeface="+mn-ea"/>
              </a:rPr>
              <a:t>&lt;&lt;k;     return;   }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           p=(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k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&lt;</a:t>
            </a:r>
            <a:r>
              <a:rPr lang="en-US" altLang="zh-CN" sz="2000" dirty="0" smtClean="0">
                <a:latin typeface="+mn-ea"/>
              </a:rPr>
              <a:t> p-&gt;key)  ?  p-&gt;</a:t>
            </a:r>
            <a:r>
              <a:rPr lang="en-US" altLang="zh-CN" sz="2000" dirty="0" err="1" smtClean="0">
                <a:latin typeface="+mn-ea"/>
              </a:rPr>
              <a:t>lchild</a:t>
            </a:r>
            <a:r>
              <a:rPr lang="en-US" altLang="zh-CN" sz="2000" dirty="0" smtClean="0">
                <a:latin typeface="+mn-ea"/>
              </a:rPr>
              <a:t> : p-&gt;</a:t>
            </a:r>
            <a:r>
              <a:rPr lang="en-US" altLang="zh-CN" sz="2000" dirty="0" err="1" smtClean="0">
                <a:latin typeface="+mn-ea"/>
              </a:rPr>
              <a:t>rchild</a:t>
            </a:r>
            <a:r>
              <a:rPr lang="en-US" altLang="zh-CN" sz="2000" dirty="0" smtClean="0">
                <a:latin typeface="+mn-ea"/>
              </a:rPr>
              <a:t>;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//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条件运算符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     </a:t>
            </a:r>
            <a:r>
              <a:rPr lang="en-US" altLang="zh-CN" sz="2000" dirty="0" err="1" smtClean="0">
                <a:latin typeface="+mn-ea"/>
              </a:rPr>
              <a:t>cout</a:t>
            </a:r>
            <a:r>
              <a:rPr lang="en-US" altLang="zh-CN" sz="2000" dirty="0" smtClean="0">
                <a:latin typeface="+mn-ea"/>
              </a:rPr>
              <a:t>&lt;&lt;“</a:t>
            </a:r>
            <a:r>
              <a:rPr lang="zh-CN" altLang="en-US" sz="2000" dirty="0" smtClean="0">
                <a:latin typeface="+mn-ea"/>
              </a:rPr>
              <a:t>查找失败</a:t>
            </a:r>
            <a:r>
              <a:rPr lang="en-US" altLang="zh-CN" sz="2000" dirty="0" smtClean="0">
                <a:latin typeface="+mn-ea"/>
              </a:rPr>
              <a:t>!";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}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58" y="1532095"/>
            <a:ext cx="6375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2.  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的查找（算法实现</a:t>
            </a:r>
            <a:r>
              <a:rPr lang="en-US" altLang="zh-CN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—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非递归）</a:t>
            </a:r>
            <a:endParaRPr lang="zh-CN" altLang="en-US" sz="24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4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691680" y="1645434"/>
            <a:ext cx="6362188" cy="2253217"/>
            <a:chOff x="683" y="1750"/>
            <a:chExt cx="3859" cy="1463"/>
          </a:xfrm>
        </p:grpSpPr>
        <p:grpSp>
          <p:nvGrpSpPr>
            <p:cNvPr id="11" name="Group 5"/>
            <p:cNvGrpSpPr>
              <a:grpSpLocks/>
            </p:cNvGrpSpPr>
            <p:nvPr/>
          </p:nvGrpSpPr>
          <p:grpSpPr bwMode="auto">
            <a:xfrm>
              <a:off x="683" y="1750"/>
              <a:ext cx="1349" cy="1463"/>
              <a:chOff x="467" y="1530"/>
              <a:chExt cx="1349" cy="1463"/>
            </a:xfrm>
          </p:grpSpPr>
          <p:sp>
            <p:nvSpPr>
              <p:cNvPr id="30" name="Line 13"/>
              <p:cNvSpPr>
                <a:spLocks noChangeShapeType="1"/>
              </p:cNvSpPr>
              <p:nvPr/>
            </p:nvSpPr>
            <p:spPr bwMode="auto">
              <a:xfrm>
                <a:off x="967" y="2336"/>
                <a:ext cx="301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4"/>
              <p:cNvSpPr>
                <a:spLocks noChangeShapeType="1"/>
              </p:cNvSpPr>
              <p:nvPr/>
            </p:nvSpPr>
            <p:spPr bwMode="auto">
              <a:xfrm>
                <a:off x="1316" y="1802"/>
                <a:ext cx="262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1"/>
              <p:cNvSpPr>
                <a:spLocks noChangeShapeType="1"/>
              </p:cNvSpPr>
              <p:nvPr/>
            </p:nvSpPr>
            <p:spPr bwMode="auto">
              <a:xfrm flipH="1">
                <a:off x="650" y="1802"/>
                <a:ext cx="543" cy="9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Oval 6"/>
              <p:cNvSpPr>
                <a:spLocks noChangeArrowheads="1"/>
              </p:cNvSpPr>
              <p:nvPr/>
            </p:nvSpPr>
            <p:spPr bwMode="auto">
              <a:xfrm>
                <a:off x="1104" y="1530"/>
                <a:ext cx="328" cy="35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B0F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0" dirty="0" smtClean="0">
                    <a:solidFill>
                      <a:schemeClr val="bg1"/>
                    </a:solidFill>
                    <a:ea typeface="宋体" pitchFamily="2" charset="-122"/>
                  </a:rPr>
                  <a:t>45</a:t>
                </a:r>
                <a:endParaRPr lang="en-US" altLang="zh-CN" sz="2400" b="0" dirty="0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24" name="Oval 7"/>
              <p:cNvSpPr>
                <a:spLocks noChangeArrowheads="1"/>
              </p:cNvSpPr>
              <p:nvPr/>
            </p:nvSpPr>
            <p:spPr bwMode="auto">
              <a:xfrm>
                <a:off x="768" y="2050"/>
                <a:ext cx="328" cy="35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B0F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0" dirty="0">
                    <a:solidFill>
                      <a:schemeClr val="bg1"/>
                    </a:solidFill>
                    <a:ea typeface="宋体" pitchFamily="2" charset="-122"/>
                  </a:rPr>
                  <a:t>24</a:t>
                </a:r>
              </a:p>
            </p:txBody>
          </p:sp>
          <p:sp>
            <p:nvSpPr>
              <p:cNvPr id="25" name="Oval 8"/>
              <p:cNvSpPr>
                <a:spLocks noChangeArrowheads="1"/>
              </p:cNvSpPr>
              <p:nvPr/>
            </p:nvSpPr>
            <p:spPr bwMode="auto">
              <a:xfrm>
                <a:off x="1488" y="2050"/>
                <a:ext cx="328" cy="35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B0F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0" dirty="0" smtClean="0">
                    <a:solidFill>
                      <a:schemeClr val="bg1"/>
                    </a:solidFill>
                    <a:ea typeface="宋体" pitchFamily="2" charset="-122"/>
                  </a:rPr>
                  <a:t>53</a:t>
                </a:r>
                <a:endParaRPr lang="en-US" altLang="zh-CN" sz="2400" b="0" dirty="0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26" name="Oval 9"/>
              <p:cNvSpPr>
                <a:spLocks noChangeArrowheads="1"/>
              </p:cNvSpPr>
              <p:nvPr/>
            </p:nvSpPr>
            <p:spPr bwMode="auto">
              <a:xfrm>
                <a:off x="467" y="2642"/>
                <a:ext cx="328" cy="35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B0F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0" dirty="0">
                    <a:solidFill>
                      <a:schemeClr val="bg1"/>
                    </a:solidFill>
                    <a:ea typeface="宋体" pitchFamily="2" charset="-122"/>
                  </a:rPr>
                  <a:t>12</a:t>
                </a:r>
              </a:p>
            </p:txBody>
          </p:sp>
          <p:sp>
            <p:nvSpPr>
              <p:cNvPr id="27" name="Oval 10"/>
              <p:cNvSpPr>
                <a:spLocks noChangeArrowheads="1"/>
              </p:cNvSpPr>
              <p:nvPr/>
            </p:nvSpPr>
            <p:spPr bwMode="auto">
              <a:xfrm>
                <a:off x="1152" y="2642"/>
                <a:ext cx="328" cy="35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B0F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0" dirty="0">
                    <a:solidFill>
                      <a:schemeClr val="bg1"/>
                    </a:solidFill>
                    <a:ea typeface="宋体" pitchFamily="2" charset="-122"/>
                  </a:rPr>
                  <a:t>37</a:t>
                </a:r>
              </a:p>
            </p:txBody>
          </p:sp>
        </p:grp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2666" y="1750"/>
              <a:ext cx="1876" cy="1462"/>
              <a:chOff x="2450" y="1530"/>
              <a:chExt cx="1876" cy="1462"/>
            </a:xfrm>
          </p:grpSpPr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2734" y="1786"/>
                <a:ext cx="1310" cy="9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Oval 16"/>
              <p:cNvSpPr>
                <a:spLocks noChangeArrowheads="1"/>
              </p:cNvSpPr>
              <p:nvPr/>
            </p:nvSpPr>
            <p:spPr bwMode="auto">
              <a:xfrm>
                <a:off x="2450" y="1530"/>
                <a:ext cx="328" cy="35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B0F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0" dirty="0">
                    <a:solidFill>
                      <a:schemeClr val="bg1"/>
                    </a:solidFill>
                    <a:ea typeface="宋体" pitchFamily="2" charset="-122"/>
                  </a:rPr>
                  <a:t>12</a:t>
                </a:r>
              </a:p>
            </p:txBody>
          </p:sp>
          <p:sp>
            <p:nvSpPr>
              <p:cNvPr id="15" name="Oval 17"/>
              <p:cNvSpPr>
                <a:spLocks noChangeArrowheads="1"/>
              </p:cNvSpPr>
              <p:nvPr/>
            </p:nvSpPr>
            <p:spPr bwMode="auto">
              <a:xfrm>
                <a:off x="2861" y="1834"/>
                <a:ext cx="328" cy="35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B0F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0">
                    <a:solidFill>
                      <a:schemeClr val="bg1"/>
                    </a:solidFill>
                    <a:ea typeface="宋体" pitchFamily="2" charset="-122"/>
                  </a:rPr>
                  <a:t>24</a:t>
                </a:r>
              </a:p>
            </p:txBody>
          </p:sp>
          <p:sp>
            <p:nvSpPr>
              <p:cNvPr id="16" name="Oval 18"/>
              <p:cNvSpPr>
                <a:spLocks noChangeArrowheads="1"/>
              </p:cNvSpPr>
              <p:nvPr/>
            </p:nvSpPr>
            <p:spPr bwMode="auto">
              <a:xfrm>
                <a:off x="3243" y="2122"/>
                <a:ext cx="328" cy="35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B0F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0" dirty="0">
                    <a:solidFill>
                      <a:schemeClr val="bg1"/>
                    </a:solidFill>
                    <a:ea typeface="宋体" pitchFamily="2" charset="-122"/>
                  </a:rPr>
                  <a:t>37</a:t>
                </a:r>
              </a:p>
            </p:txBody>
          </p:sp>
          <p:sp>
            <p:nvSpPr>
              <p:cNvPr id="17" name="Oval 19"/>
              <p:cNvSpPr>
                <a:spLocks noChangeArrowheads="1"/>
              </p:cNvSpPr>
              <p:nvPr/>
            </p:nvSpPr>
            <p:spPr bwMode="auto">
              <a:xfrm>
                <a:off x="3611" y="2393"/>
                <a:ext cx="328" cy="35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B0F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0" dirty="0" smtClean="0">
                    <a:solidFill>
                      <a:schemeClr val="bg1"/>
                    </a:solidFill>
                    <a:ea typeface="宋体" pitchFamily="2" charset="-122"/>
                  </a:rPr>
                  <a:t>45</a:t>
                </a:r>
                <a:endParaRPr lang="en-US" altLang="zh-CN" sz="2400" b="0" dirty="0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18" name="Oval 20"/>
              <p:cNvSpPr>
                <a:spLocks noChangeArrowheads="1"/>
              </p:cNvSpPr>
              <p:nvPr/>
            </p:nvSpPr>
            <p:spPr bwMode="auto">
              <a:xfrm>
                <a:off x="3998" y="2641"/>
                <a:ext cx="328" cy="35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B0F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0" dirty="0" smtClean="0">
                    <a:solidFill>
                      <a:schemeClr val="bg1"/>
                    </a:solidFill>
                    <a:ea typeface="宋体" pitchFamily="2" charset="-122"/>
                  </a:rPr>
                  <a:t>53</a:t>
                </a:r>
                <a:endParaRPr lang="en-US" altLang="zh-CN" sz="2400" b="0" dirty="0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</p:grpSp>
      </p:grpSp>
      <p:graphicFrame>
        <p:nvGraphicFramePr>
          <p:cNvPr id="3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8003"/>
              </p:ext>
            </p:extLst>
          </p:nvPr>
        </p:nvGraphicFramePr>
        <p:xfrm>
          <a:off x="1355352" y="4653136"/>
          <a:ext cx="5790102" cy="1780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73" name="公式" r:id="rId5" imgW="2476440" imgH="888840" progId="Equation.3">
                  <p:embed/>
                </p:oleObj>
              </mc:Choice>
              <mc:Fallback>
                <p:oleObj name="公式" r:id="rId5" imgW="24764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352" y="4653136"/>
                        <a:ext cx="5790102" cy="178056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390471" y="4128644"/>
            <a:ext cx="80704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000" b="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i</a:t>
            </a:r>
            <a:r>
              <a:rPr lang="zh-CN" altLang="en-US" sz="2000" b="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层</a:t>
            </a:r>
            <a:r>
              <a:rPr lang="zh-CN" altLang="en-US" sz="2000" b="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结点比较</a:t>
            </a:r>
            <a:r>
              <a:rPr lang="en-US" altLang="zh-CN" sz="2000" b="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i</a:t>
            </a:r>
            <a:r>
              <a:rPr lang="zh-CN" altLang="en-US" sz="2000" b="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次，假如每个关键的查找概率相等，平均</a:t>
            </a:r>
            <a:r>
              <a:rPr lang="zh-CN" altLang="en-US" sz="2000" b="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查找</a:t>
            </a:r>
            <a:r>
              <a:rPr lang="zh-CN" altLang="en-US" sz="2000" b="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长度：</a:t>
            </a:r>
            <a:endParaRPr lang="zh-CN" altLang="en-US" sz="2000" b="0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355084" y="1483114"/>
            <a:ext cx="19528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查找算法分析：</a:t>
            </a:r>
            <a:endParaRPr lang="zh-CN" altLang="en-US" sz="2000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195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75430" y="1484784"/>
            <a:ext cx="8393140" cy="286232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平均查找长度和二叉树的形态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有关。</a:t>
            </a:r>
            <a:endParaRPr lang="zh-CN" altLang="en-US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最坏情况</a:t>
            </a:r>
            <a:r>
              <a:rPr lang="en-US" altLang="zh-CN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Wingdings" pitchFamily="2" charset="2"/>
              </a:rPr>
              <a:t>:  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Wingdings" pitchFamily="2" charset="2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Wingdings" pitchFamily="2" charset="2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+1)/2</a:t>
            </a:r>
            <a:endParaRPr lang="en-US" altLang="zh-CN" sz="2000" b="1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先后插入的关键字有序，蜕变为单支树，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与顺序查找相同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最好情况：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log</a:t>
            </a:r>
            <a:r>
              <a:rPr lang="en-US" altLang="zh-CN" sz="2000" baseline="-25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endParaRPr lang="en-US" altLang="zh-CN" sz="2000" b="1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二叉排序树的形态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匀称，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与折半查找</a:t>
            </a:r>
            <a:r>
              <a:rPr lang="zh-CN" altLang="en-US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的判定树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相似</a:t>
            </a:r>
            <a:r>
              <a:rPr lang="zh-CN" altLang="en-US" sz="20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000" dirty="0" smtClean="0">
              <a:solidFill>
                <a:srgbClr val="000066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宋体" charset="-122"/>
              </a:rPr>
              <a:t>平均情况：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平均</a:t>
            </a:r>
            <a:r>
              <a:rPr lang="zh-CN" altLang="en-US" sz="2000" b="1" dirty="0">
                <a:solidFill>
                  <a:srgbClr val="C00000"/>
                </a:solidFill>
              </a:rPr>
              <a:t>查找长度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ASL=log(2</a:t>
            </a:r>
            <a:r>
              <a:rPr lang="en-US" altLang="zh-CN" sz="2000" b="1" baseline="30000" dirty="0" smtClean="0">
                <a:solidFill>
                  <a:srgbClr val="C00000"/>
                </a:solidFill>
              </a:rPr>
              <a:t>n</a:t>
            </a:r>
            <a:r>
              <a:rPr lang="en-US" altLang="zh-CN" sz="2000" b="1" dirty="0">
                <a:solidFill>
                  <a:srgbClr val="C00000"/>
                </a:solidFill>
              </a:rPr>
              <a:t>)</a:t>
            </a:r>
            <a:r>
              <a:rPr lang="zh-CN" altLang="en-US" sz="2000" b="1" dirty="0">
                <a:solidFill>
                  <a:srgbClr val="C00000"/>
                </a:solidFill>
              </a:rPr>
              <a:t>，与树的深度等数量级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。</a:t>
            </a:r>
            <a:endParaRPr lang="zh-CN" altLang="en-US" sz="2000" dirty="0">
              <a:solidFill>
                <a:srgbClr val="000066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97518" y="4525257"/>
            <a:ext cx="8134259" cy="147732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适用情况：</a:t>
            </a:r>
            <a:endParaRPr lang="zh-CN" altLang="en-US" sz="20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  二叉排序树查找与折半查找的平均查找长度相近，但就维护表的有序性而言，二叉排序树更加有效，适合需要经常插入、删除和查找的情况。</a:t>
            </a:r>
            <a:endParaRPr lang="zh-CN" altLang="en-US" sz="2000" dirty="0">
              <a:solidFill>
                <a:srgbClr val="000066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7729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604" y="1459668"/>
            <a:ext cx="3484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3.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二</a:t>
            </a:r>
            <a:r>
              <a:rPr lang="zh-CN" altLang="en-US" sz="2400" b="1" dirty="0">
                <a:solidFill>
                  <a:srgbClr val="FF0000"/>
                </a:solidFill>
              </a:rPr>
              <a:t>叉排序树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的插入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38308" y="2016276"/>
            <a:ext cx="7822123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    若</a:t>
            </a:r>
            <a:r>
              <a:rPr lang="zh-CN" altLang="en-US" sz="2000" dirty="0"/>
              <a:t>二叉排序树为</a:t>
            </a:r>
            <a:r>
              <a:rPr lang="zh-CN" altLang="en-US" sz="2000" dirty="0" smtClean="0"/>
              <a:t>空，插入的结点作为根结点。若</a:t>
            </a:r>
            <a:r>
              <a:rPr lang="zh-CN" altLang="en-US" sz="2000" dirty="0"/>
              <a:t>二叉排序树非空</a:t>
            </a:r>
            <a:r>
              <a:rPr lang="zh-CN" altLang="en-US" sz="2000" dirty="0" smtClean="0"/>
              <a:t>，循环执行操作：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    ①  </a:t>
            </a:r>
            <a:r>
              <a:rPr lang="en-US" altLang="zh-CN" sz="2000" dirty="0" smtClean="0"/>
              <a:t>key &lt; T-</a:t>
            </a:r>
            <a:r>
              <a:rPr lang="en-US" altLang="zh-CN" sz="2000" dirty="0"/>
              <a:t>&gt;</a:t>
            </a:r>
            <a:r>
              <a:rPr lang="en-US" altLang="zh-CN" sz="2000" dirty="0" err="1"/>
              <a:t>data.key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先查找再插入到</a:t>
            </a:r>
            <a:r>
              <a:rPr lang="zh-CN" altLang="en-US" sz="2000" dirty="0" smtClean="0"/>
              <a:t>左子树</a:t>
            </a:r>
            <a:r>
              <a:rPr lang="zh-CN" altLang="en-US" sz="2000" dirty="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</a:t>
            </a:r>
            <a:r>
              <a:rPr lang="zh-CN" altLang="en-US" sz="2000" dirty="0"/>
              <a:t>       </a:t>
            </a:r>
            <a:r>
              <a:rPr lang="zh-CN" altLang="en-US" sz="2000" dirty="0" smtClean="0"/>
              <a:t>②  </a:t>
            </a:r>
            <a:r>
              <a:rPr lang="en-US" altLang="zh-CN" sz="2000" dirty="0" smtClean="0"/>
              <a:t>key &gt; T-</a:t>
            </a:r>
            <a:r>
              <a:rPr lang="en-US" altLang="zh-CN" sz="2000" dirty="0"/>
              <a:t>&gt;</a:t>
            </a:r>
            <a:r>
              <a:rPr lang="en-US" altLang="zh-CN" sz="2000" dirty="0" err="1"/>
              <a:t>data.key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先查找再插入到</a:t>
            </a:r>
            <a:r>
              <a:rPr lang="zh-CN" altLang="en-US" sz="2000" dirty="0" smtClean="0"/>
              <a:t>右</a:t>
            </a:r>
            <a:r>
              <a:rPr lang="zh-CN" altLang="en-US" sz="2000" dirty="0"/>
              <a:t>子</a:t>
            </a:r>
            <a:r>
              <a:rPr lang="zh-CN" altLang="en-US" sz="2000" dirty="0" smtClean="0"/>
              <a:t>树；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    ③  </a:t>
            </a:r>
            <a:r>
              <a:rPr lang="en-US" altLang="zh-CN" sz="2000" dirty="0" smtClean="0"/>
              <a:t>key == T-</a:t>
            </a:r>
            <a:r>
              <a:rPr lang="en-US" altLang="zh-CN" sz="2000" dirty="0"/>
              <a:t>&gt;</a:t>
            </a:r>
            <a:r>
              <a:rPr lang="en-US" altLang="zh-CN" sz="2000" dirty="0" err="1"/>
              <a:t>data.key</a:t>
            </a:r>
            <a:r>
              <a:rPr lang="zh-CN" altLang="en-US" sz="2000" dirty="0" smtClean="0"/>
              <a:t>，关键字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存在，</a:t>
            </a:r>
            <a:r>
              <a:rPr lang="zh-CN" altLang="en-US" sz="2000" dirty="0"/>
              <a:t>无需插入</a:t>
            </a:r>
            <a:r>
              <a:rPr lang="zh-CN" altLang="en-US" sz="2000" dirty="0" smtClean="0"/>
              <a:t>，返回。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</a:t>
            </a:r>
            <a:endParaRPr lang="zh-CN" altLang="en-US" sz="2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116722" y="4568588"/>
            <a:ext cx="3160426" cy="2053004"/>
            <a:chOff x="735013" y="4464809"/>
            <a:chExt cx="3160426" cy="2053004"/>
          </a:xfrm>
        </p:grpSpPr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2912513" y="5776784"/>
              <a:ext cx="180000" cy="360000"/>
            </a:xfrm>
            <a:prstGeom prst="line">
              <a:avLst/>
            </a:prstGeom>
            <a:solidFill>
              <a:srgbClr val="002060"/>
            </a:solidFill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2614789" y="5057054"/>
              <a:ext cx="971718" cy="1107560"/>
            </a:xfrm>
            <a:prstGeom prst="line">
              <a:avLst/>
            </a:prstGeom>
            <a:solidFill>
              <a:srgbClr val="002060"/>
            </a:solidFill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H="1">
              <a:off x="1426267" y="5057054"/>
              <a:ext cx="904110" cy="1071568"/>
            </a:xfrm>
            <a:prstGeom prst="line">
              <a:avLst/>
            </a:prstGeom>
            <a:solidFill>
              <a:srgbClr val="002060"/>
            </a:solidFill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>
              <a:off x="1934743" y="5735986"/>
              <a:ext cx="260478" cy="428628"/>
            </a:xfrm>
            <a:prstGeom prst="line">
              <a:avLst/>
            </a:prstGeom>
            <a:solidFill>
              <a:srgbClr val="002060"/>
            </a:solidFill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2290655" y="4700409"/>
              <a:ext cx="422646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45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2900791" y="5415334"/>
              <a:ext cx="422646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53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1114872" y="6058275"/>
              <a:ext cx="422646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3472793" y="6058275"/>
              <a:ext cx="422646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1686875" y="5415334"/>
              <a:ext cx="422646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12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2020717" y="6058275"/>
              <a:ext cx="422646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37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 flipV="1">
              <a:off x="2501978" y="4464809"/>
              <a:ext cx="0" cy="216000"/>
            </a:xfrm>
            <a:prstGeom prst="lin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735013" y="4744755"/>
              <a:ext cx="1285704" cy="359916"/>
            </a:xfrm>
            <a:prstGeom prst="rect">
              <a:avLst/>
            </a:prstGeom>
            <a:noFill/>
            <a:ln w="19050">
              <a:noFill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2000" b="1" dirty="0" smtClean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插入</a:t>
              </a:r>
              <a:r>
                <a:rPr lang="en-US" altLang="zh-CN" sz="2000" b="1" dirty="0" smtClean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50</a:t>
              </a:r>
              <a:endParaRPr lang="en-US" altLang="zh-CN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2856514" y="5826313"/>
              <a:ext cx="108000" cy="216000"/>
            </a:xfrm>
            <a:prstGeom prst="lin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 flipV="1">
              <a:off x="2572922" y="5155744"/>
              <a:ext cx="324000" cy="360000"/>
            </a:xfrm>
            <a:prstGeom prst="lin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/>
          </p:nvSpPr>
          <p:spPr bwMode="auto">
            <a:xfrm>
              <a:off x="2713300" y="6085913"/>
              <a:ext cx="422646" cy="431900"/>
            </a:xfrm>
            <a:prstGeom prst="ellipse">
              <a:avLst/>
            </a:prstGeom>
            <a:solidFill>
              <a:srgbClr val="00B050"/>
            </a:solidFill>
            <a:ln w="19050">
              <a:noFill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50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017180" y="4516517"/>
            <a:ext cx="2967292" cy="2053004"/>
            <a:chOff x="928147" y="4464809"/>
            <a:chExt cx="2967292" cy="2053004"/>
          </a:xfrm>
        </p:grpSpPr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614789" y="5057054"/>
              <a:ext cx="971718" cy="1107560"/>
            </a:xfrm>
            <a:prstGeom prst="line">
              <a:avLst/>
            </a:prstGeom>
            <a:solidFill>
              <a:srgbClr val="002060"/>
            </a:solidFill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 flipH="1">
              <a:off x="1426267" y="5057054"/>
              <a:ext cx="904110" cy="1071568"/>
            </a:xfrm>
            <a:prstGeom prst="line">
              <a:avLst/>
            </a:prstGeom>
            <a:solidFill>
              <a:srgbClr val="002060"/>
            </a:solidFill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1934743" y="5735986"/>
              <a:ext cx="260478" cy="428628"/>
            </a:xfrm>
            <a:prstGeom prst="line">
              <a:avLst/>
            </a:prstGeom>
            <a:solidFill>
              <a:srgbClr val="002060"/>
            </a:solidFill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2290655" y="4700409"/>
              <a:ext cx="422646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45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2900791" y="5415334"/>
              <a:ext cx="422646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53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1138318" y="6046552"/>
              <a:ext cx="422646" cy="431900"/>
            </a:xfrm>
            <a:prstGeom prst="ellipse">
              <a:avLst/>
            </a:prstGeom>
            <a:solidFill>
              <a:srgbClr val="00B050"/>
            </a:solidFill>
            <a:ln w="19050">
              <a:noFill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36" name="Oval 18"/>
            <p:cNvSpPr>
              <a:spLocks noChangeArrowheads="1"/>
            </p:cNvSpPr>
            <p:nvPr/>
          </p:nvSpPr>
          <p:spPr bwMode="auto">
            <a:xfrm>
              <a:off x="3472793" y="6058275"/>
              <a:ext cx="422646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1686875" y="5415334"/>
              <a:ext cx="422646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12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38" name="Oval 14"/>
            <p:cNvSpPr>
              <a:spLocks noChangeArrowheads="1"/>
            </p:cNvSpPr>
            <p:nvPr/>
          </p:nvSpPr>
          <p:spPr bwMode="auto">
            <a:xfrm>
              <a:off x="2020717" y="6058275"/>
              <a:ext cx="422646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37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39" name="Line 23"/>
            <p:cNvSpPr>
              <a:spLocks noChangeShapeType="1"/>
            </p:cNvSpPr>
            <p:nvPr/>
          </p:nvSpPr>
          <p:spPr bwMode="auto">
            <a:xfrm flipH="1" flipV="1">
              <a:off x="2501978" y="4464809"/>
              <a:ext cx="0" cy="216000"/>
            </a:xfrm>
            <a:prstGeom prst="lin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Oval 9"/>
            <p:cNvSpPr>
              <a:spLocks noChangeArrowheads="1"/>
            </p:cNvSpPr>
            <p:nvPr/>
          </p:nvSpPr>
          <p:spPr bwMode="auto">
            <a:xfrm>
              <a:off x="928147" y="4715827"/>
              <a:ext cx="996239" cy="359916"/>
            </a:xfrm>
            <a:prstGeom prst="rect">
              <a:avLst/>
            </a:prstGeom>
            <a:noFill/>
            <a:ln w="19050">
              <a:noFill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2000" b="1" dirty="0" smtClean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插入</a:t>
              </a:r>
              <a:r>
                <a:rPr lang="en-US" altLang="zh-CN" sz="2000" b="1" dirty="0" smtClean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3</a:t>
              </a:r>
              <a:endParaRPr lang="en-US" altLang="zh-CN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 flipV="1">
              <a:off x="1949129" y="5025132"/>
              <a:ext cx="288000" cy="324000"/>
            </a:xfrm>
            <a:prstGeom prst="lin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2713300" y="6085913"/>
              <a:ext cx="422646" cy="431900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50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 flipH="1">
              <a:off x="2912513" y="5776784"/>
              <a:ext cx="180000" cy="360000"/>
            </a:xfrm>
            <a:prstGeom prst="line">
              <a:avLst/>
            </a:prstGeom>
            <a:solidFill>
              <a:srgbClr val="002060"/>
            </a:solidFill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Line 23"/>
            <p:cNvSpPr>
              <a:spLocks noChangeShapeType="1"/>
            </p:cNvSpPr>
            <p:nvPr/>
          </p:nvSpPr>
          <p:spPr bwMode="auto">
            <a:xfrm flipV="1">
              <a:off x="1387260" y="5712872"/>
              <a:ext cx="288000" cy="324000"/>
            </a:xfrm>
            <a:prstGeom prst="lin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091" y="1484784"/>
            <a:ext cx="320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3.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二</a:t>
            </a:r>
            <a:r>
              <a:rPr lang="zh-CN" altLang="en-US" sz="2400" b="1" dirty="0">
                <a:solidFill>
                  <a:srgbClr val="FF0000"/>
                </a:solidFill>
              </a:rPr>
              <a:t>叉排序树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的插入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1" name="Group 7"/>
          <p:cNvGrpSpPr>
            <a:grpSpLocks noChangeAspect="1"/>
          </p:cNvGrpSpPr>
          <p:nvPr/>
        </p:nvGrpSpPr>
        <p:grpSpPr bwMode="auto">
          <a:xfrm>
            <a:off x="759552" y="4136114"/>
            <a:ext cx="2780567" cy="2447432"/>
            <a:chOff x="1900" y="2064"/>
            <a:chExt cx="1750" cy="1496"/>
          </a:xfrm>
          <a:solidFill>
            <a:srgbClr val="002060"/>
          </a:solidFill>
        </p:grpSpPr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2796" y="3053"/>
              <a:ext cx="220" cy="284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844" y="2282"/>
              <a:ext cx="630" cy="61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 flipH="1">
              <a:off x="2080" y="2282"/>
              <a:ext cx="624" cy="656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>
              <a:off x="2484" y="2675"/>
              <a:ext cx="220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2640" y="2064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45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2996" y="2431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53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1900" y="285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3271" y="3281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61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3384" y="2845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98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flipH="1">
              <a:off x="3419" y="3075"/>
              <a:ext cx="90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9"/>
            <p:cNvSpPr>
              <a:spLocks noChangeArrowheads="1"/>
            </p:cNvSpPr>
            <p:nvPr/>
          </p:nvSpPr>
          <p:spPr bwMode="auto">
            <a:xfrm>
              <a:off x="2305" y="3294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24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 flipH="1">
              <a:off x="2484" y="3075"/>
              <a:ext cx="220" cy="255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2305" y="245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12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14"/>
            <p:cNvSpPr>
              <a:spLocks noChangeArrowheads="1"/>
            </p:cNvSpPr>
            <p:nvPr/>
          </p:nvSpPr>
          <p:spPr bwMode="auto">
            <a:xfrm>
              <a:off x="2619" y="2845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37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/>
          </p:nvSpPr>
          <p:spPr bwMode="auto">
            <a:xfrm>
              <a:off x="2914" y="3296"/>
              <a:ext cx="266" cy="264"/>
            </a:xfrm>
            <a:prstGeom prst="ellipse">
              <a:avLst/>
            </a:prstGeom>
            <a:solidFill>
              <a:srgbClr val="00B050"/>
            </a:solidFill>
            <a:ln w="19050">
              <a:noFill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40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 flipH="1">
              <a:off x="2484" y="2277"/>
              <a:ext cx="159" cy="154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>
              <a:off x="2554" y="2680"/>
              <a:ext cx="133" cy="158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>
              <a:off x="2869" y="3065"/>
              <a:ext cx="178" cy="216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2385" y="2177"/>
              <a:ext cx="258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17090" y="2030240"/>
            <a:ext cx="81873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插入过程就是查找过程，每插入一个结点，均须经过查找操作，找到合适插入位置后，指针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T=NULL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，再插入新结点。新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插入的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结点必定是叶子</a:t>
            </a:r>
            <a:r>
              <a:rPr lang="zh-CN" altLang="zh-CN" sz="2000" dirty="0" smtClean="0">
                <a:latin typeface="幼圆" pitchFamily="49" charset="-122"/>
                <a:ea typeface="幼圆" pitchFamily="49" charset="-122"/>
              </a:rPr>
              <a:t>结点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因此，</a:t>
            </a:r>
            <a:r>
              <a:rPr lang="zh-CN" altLang="en-US" sz="20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插入算法与查找算法的时间复杂度相同，均为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O(log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+mn-ea"/>
              </a:rPr>
              <a:t>2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n)</a:t>
            </a:r>
            <a:endParaRPr lang="zh-CN" altLang="en-US" sz="20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28100" y="4304819"/>
            <a:ext cx="4031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经过逐步查找，找到插入位置；</a:t>
            </a:r>
            <a:endParaRPr lang="en-US" altLang="zh-CN" sz="2000" b="1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判断指针指向，如果是</a:t>
            </a:r>
            <a:r>
              <a:rPr lang="en-US" altLang="zh-CN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T=NULL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；</a:t>
            </a:r>
            <a:endParaRPr lang="en-US" altLang="zh-CN" sz="2000" b="1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生成新的结点，链入双亲结点。  </a:t>
            </a:r>
            <a:endParaRPr lang="zh-CN" altLang="en-US" sz="2000" b="1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123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auto">
          <a:xfrm>
            <a:off x="493500" y="2060848"/>
            <a:ext cx="8326971" cy="476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+mn-ea"/>
              </a:rPr>
              <a:t>void </a:t>
            </a:r>
            <a:r>
              <a:rPr lang="en-US" altLang="zh-CN" sz="2000" dirty="0" err="1" smtClean="0">
                <a:latin typeface="+mn-ea"/>
              </a:rPr>
              <a:t>InsertBST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err="1" smtClean="0">
                <a:latin typeface="+mn-ea"/>
              </a:rPr>
              <a:t>BSTree</a:t>
            </a:r>
            <a:r>
              <a:rPr lang="en-US" altLang="zh-CN" sz="2000" dirty="0" smtClean="0">
                <a:latin typeface="+mn-ea"/>
              </a:rPr>
              <a:t>  &amp;T,  </a:t>
            </a:r>
            <a:r>
              <a:rPr lang="en-US" altLang="zh-CN" sz="2000" dirty="0" err="1" smtClean="0">
                <a:latin typeface="+mn-ea"/>
              </a:rPr>
              <a:t>KeyType</a:t>
            </a:r>
            <a:r>
              <a:rPr lang="en-US" altLang="zh-CN" sz="2000" dirty="0" smtClean="0">
                <a:latin typeface="+mn-ea"/>
              </a:rPr>
              <a:t>  key )</a:t>
            </a:r>
            <a:endParaRPr lang="zh-CN" altLang="en-US" sz="2000" dirty="0" smtClean="0">
              <a:latin typeface="+mn-ea"/>
            </a:endParaRPr>
          </a:p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+mn-ea"/>
              </a:rPr>
              <a:t>{ </a:t>
            </a:r>
            <a:endParaRPr lang="zh-CN" altLang="en-US" sz="2000" dirty="0" smtClean="0">
              <a:latin typeface="+mn-ea"/>
            </a:endParaRPr>
          </a:p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000" dirty="0" smtClean="0">
                <a:latin typeface="+mn-ea"/>
              </a:rPr>
              <a:t>    </a:t>
            </a:r>
            <a:r>
              <a:rPr lang="en-US" altLang="zh-CN" sz="2000" dirty="0" smtClean="0">
                <a:latin typeface="+mn-ea"/>
              </a:rPr>
              <a:t>if(!T)   // </a:t>
            </a:r>
            <a:r>
              <a:rPr lang="en-US" altLang="zh-CN" sz="2000" dirty="0">
                <a:latin typeface="+mn-ea"/>
              </a:rPr>
              <a:t>T==</a:t>
            </a:r>
            <a:r>
              <a:rPr lang="en-US" altLang="zh-CN" sz="2000" dirty="0" smtClean="0">
                <a:latin typeface="+mn-ea"/>
              </a:rPr>
              <a:t>NULL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树空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或找到插入位置（叶子结点）</a:t>
            </a:r>
          </a:p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000" dirty="0" smtClean="0">
                <a:latin typeface="+mn-ea"/>
              </a:rPr>
              <a:t>     </a:t>
            </a:r>
            <a:r>
              <a:rPr lang="en-US" altLang="zh-CN" sz="2000" dirty="0" smtClean="0">
                <a:latin typeface="+mn-ea"/>
              </a:rPr>
              <a:t>{   </a:t>
            </a:r>
            <a:r>
              <a:rPr lang="en-US" altLang="zh-CN" sz="2000" dirty="0" err="1" smtClean="0">
                <a:latin typeface="+mn-ea"/>
              </a:rPr>
              <a:t>BSTree</a:t>
            </a:r>
            <a:r>
              <a:rPr lang="en-US" altLang="zh-CN" sz="2000" dirty="0" smtClean="0">
                <a:latin typeface="+mn-ea"/>
              </a:rPr>
              <a:t> S = new </a:t>
            </a:r>
            <a:r>
              <a:rPr lang="en-US" altLang="zh-CN" sz="2000" dirty="0" err="1" smtClean="0">
                <a:latin typeface="+mn-ea"/>
              </a:rPr>
              <a:t>BSTNode</a:t>
            </a:r>
            <a:r>
              <a:rPr lang="en-US" altLang="zh-CN" sz="2000" dirty="0" smtClean="0">
                <a:latin typeface="+mn-ea"/>
              </a:rPr>
              <a:t>;        //</a:t>
            </a:r>
            <a:r>
              <a:rPr lang="zh-CN" altLang="en-US" sz="2000" dirty="0" smtClean="0">
                <a:latin typeface="+mn-ea"/>
              </a:rPr>
              <a:t>生成新结点*</a:t>
            </a:r>
            <a:r>
              <a:rPr lang="en-US" altLang="zh-CN" sz="2000" dirty="0" smtClean="0">
                <a:latin typeface="+mn-ea"/>
              </a:rPr>
              <a:t>S</a:t>
            </a:r>
          </a:p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+mn-ea"/>
              </a:rPr>
              <a:t>         S-&gt;</a:t>
            </a:r>
            <a:r>
              <a:rPr lang="en-US" altLang="zh-CN" sz="2000" dirty="0" err="1" smtClean="0">
                <a:latin typeface="+mn-ea"/>
              </a:rPr>
              <a:t>data.key</a:t>
            </a:r>
            <a:r>
              <a:rPr lang="en-US" altLang="zh-CN" sz="2000" dirty="0" smtClean="0">
                <a:latin typeface="+mn-ea"/>
              </a:rPr>
              <a:t> = key;            	          //</a:t>
            </a:r>
            <a:r>
              <a:rPr lang="zh-CN" altLang="en-US" sz="2000" dirty="0" smtClean="0">
                <a:latin typeface="+mn-ea"/>
              </a:rPr>
              <a:t>新结点*</a:t>
            </a:r>
            <a:r>
              <a:rPr lang="en-US" altLang="zh-CN" sz="2000" dirty="0" smtClean="0">
                <a:latin typeface="+mn-ea"/>
              </a:rPr>
              <a:t>S</a:t>
            </a:r>
            <a:r>
              <a:rPr lang="zh-CN" altLang="en-US" sz="2000" dirty="0" smtClean="0">
                <a:latin typeface="+mn-ea"/>
              </a:rPr>
              <a:t>的数据域置为</a:t>
            </a:r>
            <a:r>
              <a:rPr lang="en-US" altLang="zh-CN" sz="2000" dirty="0" smtClean="0">
                <a:latin typeface="+mn-ea"/>
              </a:rPr>
              <a:t>key   </a:t>
            </a:r>
          </a:p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+mn-ea"/>
              </a:rPr>
              <a:t>         S-&gt;</a:t>
            </a:r>
            <a:r>
              <a:rPr lang="en-US" altLang="zh-CN" sz="2000" dirty="0" err="1" smtClean="0">
                <a:latin typeface="+mn-ea"/>
              </a:rPr>
              <a:t>lchild</a:t>
            </a:r>
            <a:r>
              <a:rPr lang="en-US" altLang="zh-CN" sz="2000" dirty="0" smtClean="0">
                <a:latin typeface="+mn-ea"/>
              </a:rPr>
              <a:t> = S-&gt;</a:t>
            </a:r>
            <a:r>
              <a:rPr lang="en-US" altLang="zh-CN" sz="2000" dirty="0" err="1" smtClean="0">
                <a:latin typeface="+mn-ea"/>
              </a:rPr>
              <a:t>rchild</a:t>
            </a:r>
            <a:r>
              <a:rPr lang="en-US" altLang="zh-CN" sz="2000" dirty="0" smtClean="0">
                <a:latin typeface="+mn-ea"/>
              </a:rPr>
              <a:t> = NULL;     //</a:t>
            </a:r>
            <a:r>
              <a:rPr lang="zh-CN" altLang="en-US" sz="2000" dirty="0" smtClean="0">
                <a:latin typeface="+mn-ea"/>
              </a:rPr>
              <a:t>新结点*</a:t>
            </a:r>
            <a:r>
              <a:rPr lang="en-US" altLang="zh-CN" sz="2000" dirty="0" smtClean="0">
                <a:latin typeface="+mn-ea"/>
              </a:rPr>
              <a:t>S</a:t>
            </a:r>
            <a:r>
              <a:rPr lang="zh-CN" altLang="en-US" sz="2000" dirty="0" smtClean="0">
                <a:latin typeface="+mn-ea"/>
              </a:rPr>
              <a:t>作为叶子结点</a:t>
            </a:r>
          </a:p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000" dirty="0" smtClean="0">
                <a:latin typeface="+mn-ea"/>
              </a:rPr>
              <a:t>         </a:t>
            </a:r>
            <a:r>
              <a:rPr lang="en-US" altLang="zh-CN" sz="2000" dirty="0" smtClean="0">
                <a:latin typeface="+mn-ea"/>
              </a:rPr>
              <a:t>T = S;           	                       //</a:t>
            </a:r>
            <a:r>
              <a:rPr lang="zh-CN" altLang="en-US" sz="2000" dirty="0" smtClean="0">
                <a:latin typeface="+mn-ea"/>
              </a:rPr>
              <a:t>把新结点*</a:t>
            </a:r>
            <a:r>
              <a:rPr lang="en-US" altLang="zh-CN" sz="2000" dirty="0" smtClean="0">
                <a:latin typeface="+mn-ea"/>
              </a:rPr>
              <a:t>S</a:t>
            </a:r>
            <a:r>
              <a:rPr lang="zh-CN" altLang="en-US" sz="2000" dirty="0" smtClean="0">
                <a:latin typeface="+mn-ea"/>
              </a:rPr>
              <a:t>链接到插入位置</a:t>
            </a:r>
          </a:p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000" dirty="0" smtClean="0">
                <a:latin typeface="+mn-ea"/>
              </a:rPr>
              <a:t>     </a:t>
            </a:r>
            <a:r>
              <a:rPr lang="en-US" altLang="zh-CN" sz="2000" dirty="0" smtClean="0">
                <a:latin typeface="+mn-ea"/>
              </a:rPr>
              <a:t>}</a:t>
            </a:r>
          </a:p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+mn-ea"/>
              </a:rPr>
              <a:t>    else  if(key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&lt; </a:t>
            </a:r>
            <a:r>
              <a:rPr lang="en-US" altLang="zh-CN" sz="2000" dirty="0" smtClean="0">
                <a:latin typeface="+mn-ea"/>
              </a:rPr>
              <a:t> T-&gt;</a:t>
            </a:r>
            <a:r>
              <a:rPr lang="en-US" altLang="zh-CN" sz="2000" dirty="0" err="1" smtClean="0">
                <a:latin typeface="+mn-ea"/>
              </a:rPr>
              <a:t>data.key</a:t>
            </a:r>
            <a:r>
              <a:rPr lang="en-US" altLang="zh-CN" sz="2000" dirty="0" smtClean="0">
                <a:latin typeface="+mn-ea"/>
              </a:rPr>
              <a:t>) </a:t>
            </a:r>
          </a:p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+mn-ea"/>
              </a:rPr>
              <a:t>         </a:t>
            </a:r>
            <a:r>
              <a:rPr lang="en-US" altLang="zh-CN" sz="2000" dirty="0" err="1" smtClean="0">
                <a:latin typeface="+mn-ea"/>
              </a:rPr>
              <a:t>InsertBST</a:t>
            </a:r>
            <a:r>
              <a:rPr lang="en-US" altLang="zh-CN" sz="2000" dirty="0" smtClean="0">
                <a:latin typeface="+mn-ea"/>
              </a:rPr>
              <a:t>(T-&gt;</a:t>
            </a:r>
            <a:r>
              <a:rPr lang="en-US" altLang="zh-CN" sz="2000" dirty="0" err="1" smtClean="0">
                <a:latin typeface="+mn-ea"/>
              </a:rPr>
              <a:t>lchild</a:t>
            </a:r>
            <a:r>
              <a:rPr lang="en-US" altLang="zh-CN" sz="2000" dirty="0" smtClean="0">
                <a:latin typeface="+mn-ea"/>
              </a:rPr>
              <a:t>,  key);	  //</a:t>
            </a:r>
            <a:r>
              <a:rPr lang="zh-CN" altLang="en-US" sz="2000" dirty="0" smtClean="0">
                <a:latin typeface="+mn-ea"/>
              </a:rPr>
              <a:t>查找，直至</a:t>
            </a:r>
            <a:r>
              <a:rPr lang="en-US" altLang="zh-CN" sz="2000" dirty="0" smtClean="0">
                <a:latin typeface="+mn-ea"/>
              </a:rPr>
              <a:t>T=NULL</a:t>
            </a:r>
            <a:r>
              <a:rPr lang="zh-CN" altLang="en-US" sz="2000" dirty="0" smtClean="0">
                <a:latin typeface="+mn-ea"/>
              </a:rPr>
              <a:t>，*</a:t>
            </a:r>
            <a:r>
              <a:rPr lang="en-US" altLang="zh-CN" sz="2000" dirty="0" smtClean="0">
                <a:latin typeface="+mn-ea"/>
              </a:rPr>
              <a:t>S</a:t>
            </a:r>
            <a:r>
              <a:rPr lang="zh-CN" altLang="en-US" sz="2000" dirty="0" smtClean="0">
                <a:latin typeface="+mn-ea"/>
              </a:rPr>
              <a:t>插入左子树</a:t>
            </a:r>
          </a:p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000" dirty="0" smtClean="0">
                <a:latin typeface="+mn-ea"/>
              </a:rPr>
              <a:t>    </a:t>
            </a:r>
            <a:r>
              <a:rPr lang="en-US" altLang="zh-CN" sz="2000" dirty="0" smtClean="0">
                <a:latin typeface="+mn-ea"/>
              </a:rPr>
              <a:t>else  if(key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&gt;</a:t>
            </a:r>
            <a:r>
              <a:rPr lang="en-US" altLang="zh-CN" sz="2000" dirty="0" smtClean="0">
                <a:latin typeface="+mn-ea"/>
              </a:rPr>
              <a:t> T-&gt;</a:t>
            </a:r>
            <a:r>
              <a:rPr lang="en-US" altLang="zh-CN" sz="2000" dirty="0" err="1" smtClean="0">
                <a:latin typeface="+mn-ea"/>
              </a:rPr>
              <a:t>data.key</a:t>
            </a:r>
            <a:r>
              <a:rPr lang="en-US" altLang="zh-CN" sz="2000" dirty="0" smtClean="0">
                <a:latin typeface="+mn-ea"/>
              </a:rPr>
              <a:t>) </a:t>
            </a:r>
          </a:p>
          <a:p>
            <a:pPr marL="72000" lvl="3">
              <a:lnSpc>
                <a:spcPts val="2600"/>
              </a:lnSpc>
              <a:buClr>
                <a:srgbClr val="FF9900"/>
              </a:buClr>
            </a:pPr>
            <a:r>
              <a:rPr lang="en-US" altLang="zh-CN" sz="2000" dirty="0" smtClean="0">
                <a:latin typeface="+mn-ea"/>
              </a:rPr>
              <a:t>         </a:t>
            </a:r>
            <a:r>
              <a:rPr lang="en-US" altLang="zh-CN" sz="2000" dirty="0" err="1" smtClean="0">
                <a:latin typeface="+mn-ea"/>
              </a:rPr>
              <a:t>InsertBST</a:t>
            </a:r>
            <a:r>
              <a:rPr lang="en-US" altLang="zh-CN" sz="2000" dirty="0" smtClean="0">
                <a:latin typeface="+mn-ea"/>
              </a:rPr>
              <a:t>(T-&gt;</a:t>
            </a:r>
            <a:r>
              <a:rPr lang="en-US" altLang="zh-CN" sz="2000" dirty="0" err="1" smtClean="0">
                <a:latin typeface="+mn-ea"/>
              </a:rPr>
              <a:t>rchild</a:t>
            </a:r>
            <a:r>
              <a:rPr lang="en-US" altLang="zh-CN" sz="2000" dirty="0" smtClean="0">
                <a:latin typeface="+mn-ea"/>
              </a:rPr>
              <a:t>,  key);	  //</a:t>
            </a:r>
            <a:r>
              <a:rPr lang="zh-CN" altLang="en-US" sz="2000" dirty="0" smtClean="0">
                <a:latin typeface="+mn-ea"/>
              </a:rPr>
              <a:t>查找，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直至</a:t>
            </a:r>
            <a:r>
              <a:rPr lang="en-US" altLang="zh-CN" sz="2000" dirty="0" smtClean="0">
                <a:latin typeface="+mn-ea"/>
              </a:rPr>
              <a:t>T=NULL</a:t>
            </a:r>
            <a:r>
              <a:rPr lang="zh-CN" altLang="en-US" sz="2000" dirty="0" smtClean="0">
                <a:latin typeface="+mn-ea"/>
              </a:rPr>
              <a:t>，*</a:t>
            </a:r>
            <a:r>
              <a:rPr lang="en-US" altLang="zh-CN" sz="2000" dirty="0" smtClean="0">
                <a:latin typeface="+mn-ea"/>
              </a:rPr>
              <a:t>S</a:t>
            </a:r>
            <a:r>
              <a:rPr lang="zh-CN" altLang="en-US" sz="2000" dirty="0" smtClean="0">
                <a:latin typeface="+mn-ea"/>
              </a:rPr>
              <a:t>插入右子树</a:t>
            </a:r>
            <a:endParaRPr lang="en-US" altLang="zh-CN" sz="2000" dirty="0" smtClean="0">
              <a:latin typeface="+mn-ea"/>
            </a:endParaRPr>
          </a:p>
          <a:p>
            <a:pPr marL="72000" lvl="3">
              <a:lnSpc>
                <a:spcPts val="2600"/>
              </a:lnSpc>
              <a:buClr>
                <a:srgbClr val="FF9900"/>
              </a:buClr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  <a:latin typeface="+mn-ea"/>
              </a:rPr>
              <a:t>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else    return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;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       //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关键字存在，返回。此语句可以省略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+mn-ea"/>
              </a:rPr>
              <a:t>}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090" y="1484784"/>
            <a:ext cx="523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3.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二</a:t>
            </a:r>
            <a:r>
              <a:rPr lang="zh-CN" altLang="en-US" sz="2400" b="1" dirty="0">
                <a:solidFill>
                  <a:srgbClr val="FF0000"/>
                </a:solidFill>
              </a:rPr>
              <a:t>叉排序树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的插入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递归算法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auto">
          <a:xfrm>
            <a:off x="493501" y="1955341"/>
            <a:ext cx="8143932" cy="476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>
                <a:latin typeface="+mn-ea"/>
              </a:rPr>
              <a:t>void </a:t>
            </a:r>
            <a:r>
              <a:rPr lang="en-US" altLang="zh-CN" sz="2000" dirty="0" err="1">
                <a:latin typeface="+mn-ea"/>
              </a:rPr>
              <a:t>InsBST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BSTree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&amp;</a:t>
            </a:r>
            <a:r>
              <a:rPr lang="en-US" altLang="zh-CN" sz="2000" dirty="0">
                <a:latin typeface="+mn-ea"/>
              </a:rPr>
              <a:t>T</a:t>
            </a:r>
            <a:r>
              <a:rPr lang="en-US" altLang="zh-CN" sz="2000" dirty="0" smtClean="0">
                <a:latin typeface="+mn-ea"/>
              </a:rPr>
              <a:t>,  </a:t>
            </a:r>
            <a:r>
              <a:rPr lang="en-US" altLang="zh-CN" sz="2000" dirty="0" err="1" smtClean="0">
                <a:latin typeface="+mn-ea"/>
              </a:rPr>
              <a:t>KeyType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>
                <a:latin typeface="+mn-ea"/>
              </a:rPr>
              <a:t>k)</a:t>
            </a:r>
          </a:p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>
                <a:latin typeface="+mn-ea"/>
              </a:rPr>
              <a:t>{  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 err="1" smtClean="0">
                <a:latin typeface="+mn-ea"/>
              </a:rPr>
              <a:t>BSTNode</a:t>
            </a:r>
            <a:r>
              <a:rPr lang="en-US" altLang="zh-CN" sz="2000" dirty="0" smtClean="0">
                <a:latin typeface="+mn-ea"/>
              </a:rPr>
              <a:t> *f, *</a:t>
            </a:r>
            <a:r>
              <a:rPr lang="en-US" altLang="zh-CN" sz="2000" dirty="0">
                <a:latin typeface="+mn-ea"/>
              </a:rPr>
              <a:t>p=T; </a:t>
            </a:r>
            <a:r>
              <a:rPr lang="en-US" altLang="zh-CN" sz="2000" dirty="0" smtClean="0">
                <a:latin typeface="+mn-ea"/>
              </a:rPr>
              <a:t> //</a:t>
            </a:r>
            <a:r>
              <a:rPr lang="zh-CN" altLang="en-US" sz="2000" dirty="0">
                <a:latin typeface="+mn-ea"/>
              </a:rPr>
              <a:t>找插入位置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即找插入新结点的</a:t>
            </a:r>
            <a:r>
              <a:rPr lang="zh-CN" altLang="en-US" sz="2000" dirty="0" smtClean="0">
                <a:latin typeface="+mn-ea"/>
              </a:rPr>
              <a:t>双亲结点</a:t>
            </a:r>
            <a:r>
              <a:rPr lang="zh-CN" altLang="en-US" sz="2000" dirty="0">
                <a:latin typeface="+mn-ea"/>
              </a:rPr>
              <a:t>*</a:t>
            </a:r>
            <a:r>
              <a:rPr lang="en-US" altLang="zh-CN" sz="2000" dirty="0">
                <a:latin typeface="+mn-ea"/>
              </a:rPr>
              <a:t>f</a:t>
            </a:r>
          </a:p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>
                <a:latin typeface="+mn-ea"/>
              </a:rPr>
              <a:t>   </a:t>
            </a:r>
            <a:r>
              <a:rPr lang="en-US" altLang="zh-CN" sz="2000" dirty="0" smtClean="0">
                <a:latin typeface="+mn-ea"/>
              </a:rPr>
              <a:t>  while(p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 marL="72000" lvl="3">
              <a:lnSpc>
                <a:spcPts val="2600"/>
              </a:lnSpc>
              <a:buClr>
                <a:srgbClr val="FF9900"/>
              </a:buClr>
            </a:pPr>
            <a:r>
              <a:rPr lang="en-US" altLang="zh-CN" sz="2000" dirty="0">
                <a:latin typeface="+mn-ea"/>
              </a:rPr>
              <a:t>   </a:t>
            </a:r>
            <a:r>
              <a:rPr lang="en-US" altLang="zh-CN" sz="2000" dirty="0" smtClean="0">
                <a:latin typeface="+mn-ea"/>
              </a:rPr>
              <a:t>  {  </a:t>
            </a:r>
            <a:r>
              <a:rPr lang="en-US" altLang="zh-CN" sz="2000" dirty="0">
                <a:latin typeface="+mn-ea"/>
              </a:rPr>
              <a:t>if(p-&gt;key==k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{  </a:t>
            </a:r>
            <a:r>
              <a:rPr lang="en-US" altLang="zh-CN" sz="2000" dirty="0" err="1">
                <a:latin typeface="+mn-ea"/>
              </a:rPr>
              <a:t>cout</a:t>
            </a:r>
            <a:r>
              <a:rPr lang="en-US" altLang="zh-CN" sz="2000" dirty="0">
                <a:latin typeface="+mn-ea"/>
              </a:rPr>
              <a:t>&lt;&lt;"</a:t>
            </a:r>
            <a:r>
              <a:rPr lang="zh-CN" altLang="en-US" sz="2000" dirty="0">
                <a:latin typeface="+mn-ea"/>
              </a:rPr>
              <a:t>无需插入，已经存在</a:t>
            </a:r>
            <a:r>
              <a:rPr lang="en-US" altLang="zh-CN" sz="2000" dirty="0">
                <a:latin typeface="+mn-ea"/>
              </a:rPr>
              <a:t>!";   return;  }</a:t>
            </a:r>
          </a:p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+mn-ea"/>
              </a:rPr>
              <a:t>        f=p; </a:t>
            </a:r>
            <a:r>
              <a:rPr lang="zh-CN" altLang="en-US" sz="2000" dirty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        </a:t>
            </a:r>
            <a:r>
              <a:rPr lang="en-US" altLang="zh-CN" sz="2000" dirty="0" smtClean="0">
                <a:latin typeface="+mn-ea"/>
              </a:rPr>
              <a:t>//</a:t>
            </a:r>
            <a:r>
              <a:rPr lang="en-US" altLang="zh-CN" sz="2000" dirty="0">
                <a:latin typeface="+mn-ea"/>
              </a:rPr>
              <a:t>f</a:t>
            </a:r>
            <a:r>
              <a:rPr lang="zh-CN" altLang="en-US" sz="2000" dirty="0">
                <a:latin typeface="+mn-ea"/>
              </a:rPr>
              <a:t>指向*</a:t>
            </a:r>
            <a:r>
              <a:rPr lang="en-US" altLang="zh-CN" sz="2000" dirty="0">
                <a:latin typeface="+mn-ea"/>
              </a:rPr>
              <a:t>p</a:t>
            </a:r>
            <a:r>
              <a:rPr lang="zh-CN" altLang="en-US" sz="2000" dirty="0">
                <a:latin typeface="+mn-ea"/>
              </a:rPr>
              <a:t>结点的双亲结点</a:t>
            </a:r>
            <a:endParaRPr lang="en-US" altLang="zh-CN" sz="2000" dirty="0">
              <a:latin typeface="+mn-ea"/>
            </a:endParaRPr>
          </a:p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>
                <a:latin typeface="+mn-ea"/>
              </a:rPr>
              <a:t>      </a:t>
            </a:r>
            <a:r>
              <a:rPr lang="en-US" altLang="zh-CN" sz="2000" dirty="0" smtClean="0">
                <a:latin typeface="+mn-ea"/>
              </a:rPr>
              <a:t>  p</a:t>
            </a:r>
            <a:r>
              <a:rPr lang="en-US" altLang="zh-CN" sz="2000" dirty="0">
                <a:latin typeface="+mn-ea"/>
              </a:rPr>
              <a:t>=(</a:t>
            </a:r>
            <a:r>
              <a:rPr lang="en-US" altLang="zh-CN" sz="2000" dirty="0" smtClean="0">
                <a:latin typeface="+mn-ea"/>
              </a:rPr>
              <a:t>k &lt; p-</a:t>
            </a:r>
            <a:r>
              <a:rPr lang="en-US" altLang="zh-CN" sz="2000" dirty="0">
                <a:latin typeface="+mn-ea"/>
              </a:rPr>
              <a:t>&gt;key) ? </a:t>
            </a:r>
            <a:r>
              <a:rPr lang="en-US" altLang="zh-CN" sz="2000" dirty="0" smtClean="0">
                <a:latin typeface="+mn-ea"/>
              </a:rPr>
              <a:t> p-</a:t>
            </a:r>
            <a:r>
              <a:rPr lang="en-US" altLang="zh-CN" sz="2000" dirty="0">
                <a:latin typeface="+mn-ea"/>
              </a:rPr>
              <a:t>&gt;</a:t>
            </a:r>
            <a:r>
              <a:rPr lang="en-US" altLang="zh-CN" sz="2000" dirty="0" err="1">
                <a:latin typeface="+mn-ea"/>
              </a:rPr>
              <a:t>lchild</a:t>
            </a:r>
            <a:r>
              <a:rPr lang="en-US" altLang="zh-CN" sz="2000" dirty="0">
                <a:latin typeface="+mn-ea"/>
              </a:rPr>
              <a:t> : p-&gt;</a:t>
            </a:r>
            <a:r>
              <a:rPr lang="en-US" altLang="zh-CN" sz="2000" dirty="0" err="1">
                <a:latin typeface="+mn-ea"/>
              </a:rPr>
              <a:t>rchild</a:t>
            </a:r>
            <a:r>
              <a:rPr lang="en-US" altLang="zh-CN" sz="2000" dirty="0">
                <a:latin typeface="+mn-ea"/>
              </a:rPr>
              <a:t>;</a:t>
            </a:r>
          </a:p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>
                <a:latin typeface="+mn-ea"/>
              </a:rPr>
              <a:t>  </a:t>
            </a:r>
            <a:r>
              <a:rPr lang="en-US" altLang="zh-CN" sz="2000" dirty="0" smtClean="0">
                <a:latin typeface="+mn-ea"/>
              </a:rPr>
              <a:t>   }</a:t>
            </a:r>
            <a:endParaRPr lang="en-US" altLang="zh-CN" sz="2000" dirty="0">
              <a:latin typeface="+mn-ea"/>
            </a:endParaRPr>
          </a:p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>
                <a:latin typeface="+mn-ea"/>
              </a:rPr>
              <a:t>  </a:t>
            </a:r>
            <a:r>
              <a:rPr lang="en-US" altLang="zh-CN" sz="2000" dirty="0" smtClean="0">
                <a:latin typeface="+mn-ea"/>
              </a:rPr>
              <a:t>   p=new  </a:t>
            </a:r>
            <a:r>
              <a:rPr lang="en-US" altLang="zh-CN" sz="2000" dirty="0" err="1" smtClean="0">
                <a:latin typeface="+mn-ea"/>
              </a:rPr>
              <a:t>BSTNode</a:t>
            </a:r>
            <a:r>
              <a:rPr lang="en-US" altLang="zh-CN" sz="2000" dirty="0" smtClean="0">
                <a:latin typeface="+mn-ea"/>
              </a:rPr>
              <a:t>;</a:t>
            </a:r>
            <a:endParaRPr lang="en-US" altLang="zh-CN" sz="2000" dirty="0">
              <a:latin typeface="+mn-ea"/>
            </a:endParaRPr>
          </a:p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>
                <a:latin typeface="+mn-ea"/>
              </a:rPr>
              <a:t>   </a:t>
            </a:r>
            <a:r>
              <a:rPr lang="en-US" altLang="zh-CN" sz="2000" dirty="0" smtClean="0">
                <a:latin typeface="+mn-ea"/>
              </a:rPr>
              <a:t>  p-</a:t>
            </a:r>
            <a:r>
              <a:rPr lang="en-US" altLang="zh-CN" sz="2000" dirty="0">
                <a:latin typeface="+mn-ea"/>
              </a:rPr>
              <a:t>&gt;key=k;</a:t>
            </a:r>
          </a:p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>
                <a:latin typeface="+mn-ea"/>
              </a:rPr>
              <a:t>   </a:t>
            </a:r>
            <a:r>
              <a:rPr lang="en-US" altLang="zh-CN" sz="2000" dirty="0" smtClean="0">
                <a:latin typeface="+mn-ea"/>
              </a:rPr>
              <a:t>  p-</a:t>
            </a:r>
            <a:r>
              <a:rPr lang="en-US" altLang="zh-CN" sz="2000" dirty="0">
                <a:latin typeface="+mn-ea"/>
              </a:rPr>
              <a:t>&gt;</a:t>
            </a:r>
            <a:r>
              <a:rPr lang="en-US" altLang="zh-CN" sz="2000" dirty="0" err="1">
                <a:latin typeface="+mn-ea"/>
              </a:rPr>
              <a:t>lchild</a:t>
            </a:r>
            <a:r>
              <a:rPr lang="en-US" altLang="zh-CN" sz="2000" dirty="0">
                <a:latin typeface="+mn-ea"/>
              </a:rPr>
              <a:t> = p-&gt;</a:t>
            </a:r>
            <a:r>
              <a:rPr lang="en-US" altLang="zh-CN" sz="2000" dirty="0" err="1">
                <a:latin typeface="+mn-ea"/>
              </a:rPr>
              <a:t>rchild</a:t>
            </a:r>
            <a:r>
              <a:rPr lang="en-US" altLang="zh-CN" sz="2000" dirty="0">
                <a:latin typeface="+mn-ea"/>
              </a:rPr>
              <a:t>=NULL;</a:t>
            </a:r>
          </a:p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>
                <a:latin typeface="+mn-ea"/>
              </a:rPr>
              <a:t>  </a:t>
            </a:r>
            <a:r>
              <a:rPr lang="en-US" altLang="zh-CN" sz="2000" dirty="0" smtClean="0">
                <a:latin typeface="+mn-ea"/>
              </a:rPr>
              <a:t>   if</a:t>
            </a:r>
            <a:r>
              <a:rPr lang="en-US" altLang="zh-CN" sz="2000" dirty="0">
                <a:latin typeface="+mn-ea"/>
              </a:rPr>
              <a:t>( T==NULL )       </a:t>
            </a:r>
            <a:r>
              <a:rPr lang="en-US" altLang="zh-CN" sz="2000" dirty="0" smtClean="0">
                <a:latin typeface="+mn-ea"/>
              </a:rPr>
              <a:t>    T=p</a:t>
            </a:r>
            <a:r>
              <a:rPr lang="en-US" altLang="zh-CN" sz="2000" dirty="0">
                <a:latin typeface="+mn-ea"/>
              </a:rPr>
              <a:t>;</a:t>
            </a:r>
          </a:p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>
                <a:latin typeface="+mn-ea"/>
              </a:rPr>
              <a:t>   </a:t>
            </a:r>
            <a:r>
              <a:rPr lang="en-US" altLang="zh-CN" sz="2000" dirty="0" smtClean="0">
                <a:latin typeface="+mn-ea"/>
              </a:rPr>
              <a:t>  else </a:t>
            </a:r>
            <a:r>
              <a:rPr lang="en-US" altLang="zh-CN" sz="2000" dirty="0">
                <a:latin typeface="+mn-ea"/>
              </a:rPr>
              <a:t>if (</a:t>
            </a:r>
            <a:r>
              <a:rPr lang="en-US" altLang="zh-CN" sz="2000" dirty="0" smtClean="0">
                <a:latin typeface="+mn-ea"/>
              </a:rPr>
              <a:t>k &lt; f-</a:t>
            </a:r>
            <a:r>
              <a:rPr lang="en-US" altLang="zh-CN" sz="2000" dirty="0">
                <a:latin typeface="+mn-ea"/>
              </a:rPr>
              <a:t>&gt;key)  </a:t>
            </a:r>
            <a:r>
              <a:rPr lang="en-US" altLang="zh-CN" sz="2000" dirty="0" smtClean="0">
                <a:latin typeface="+mn-ea"/>
              </a:rPr>
              <a:t>  f-</a:t>
            </a:r>
            <a:r>
              <a:rPr lang="en-US" altLang="zh-CN" sz="2000" dirty="0">
                <a:latin typeface="+mn-ea"/>
              </a:rPr>
              <a:t>&gt;</a:t>
            </a:r>
            <a:r>
              <a:rPr lang="en-US" altLang="zh-CN" sz="2000" dirty="0" err="1">
                <a:latin typeface="+mn-ea"/>
              </a:rPr>
              <a:t>lchild</a:t>
            </a:r>
            <a:r>
              <a:rPr lang="en-US" altLang="zh-CN" sz="2000" dirty="0">
                <a:latin typeface="+mn-ea"/>
              </a:rPr>
              <a:t>=p;</a:t>
            </a:r>
          </a:p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>
                <a:latin typeface="+mn-ea"/>
              </a:rPr>
              <a:t>   </a:t>
            </a:r>
            <a:r>
              <a:rPr lang="en-US" altLang="zh-CN" sz="2000" dirty="0" smtClean="0">
                <a:latin typeface="+mn-ea"/>
              </a:rPr>
              <a:t>  else                          f-</a:t>
            </a:r>
            <a:r>
              <a:rPr lang="en-US" altLang="zh-CN" sz="2000" dirty="0">
                <a:latin typeface="+mn-ea"/>
              </a:rPr>
              <a:t>&gt;</a:t>
            </a:r>
            <a:r>
              <a:rPr lang="en-US" altLang="zh-CN" sz="2000" dirty="0" err="1">
                <a:latin typeface="+mn-ea"/>
              </a:rPr>
              <a:t>rchild</a:t>
            </a:r>
            <a:r>
              <a:rPr lang="en-US" altLang="zh-CN" sz="2000" dirty="0">
                <a:latin typeface="+mn-ea"/>
              </a:rPr>
              <a:t>=p;</a:t>
            </a:r>
          </a:p>
          <a:p>
            <a:pPr marL="72000" lvl="3" eaLnBrk="1" hangingPunct="1">
              <a:lnSpc>
                <a:spcPts val="26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>
                <a:latin typeface="+mn-ea"/>
              </a:rPr>
              <a:t>}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090" y="1414446"/>
            <a:ext cx="608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3.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二</a:t>
            </a:r>
            <a:r>
              <a:rPr lang="zh-CN" altLang="en-US" sz="2400" b="1" dirty="0">
                <a:solidFill>
                  <a:srgbClr val="FF0000"/>
                </a:solidFill>
              </a:rPr>
              <a:t>叉排序树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的插入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非递归算法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(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了解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)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88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4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1588130"/>
            <a:ext cx="3086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4.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二</a:t>
            </a:r>
            <a:r>
              <a:rPr lang="zh-CN" altLang="en-US" sz="2400" b="1" dirty="0">
                <a:solidFill>
                  <a:srgbClr val="FF0000"/>
                </a:solidFill>
              </a:rPr>
              <a:t>叉排序树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的创建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35674" y="2621523"/>
            <a:ext cx="49004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关键字序列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{10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18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 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12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3}</a:t>
            </a:r>
            <a:endParaRPr lang="en-US" altLang="zh-CN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2371412" y="3248528"/>
            <a:ext cx="432000" cy="43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000" b="0" dirty="0">
                <a:ea typeface="宋体" pitchFamily="2" charset="-122"/>
              </a:rPr>
              <a:t>10</a:t>
            </a:r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3922626" y="3248528"/>
            <a:ext cx="869957" cy="1008056"/>
            <a:chOff x="1074" y="1307"/>
            <a:chExt cx="548" cy="635"/>
          </a:xfrm>
        </p:grpSpPr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1233" y="1467"/>
              <a:ext cx="228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1074" y="130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 dirty="0">
                  <a:ea typeface="宋体" pitchFamily="2" charset="-122"/>
                </a:rPr>
                <a:t>10</a:t>
              </a:r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1350" y="1670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>
                  <a:ea typeface="宋体" pitchFamily="2" charset="-122"/>
                </a:rPr>
                <a:t>18</a:t>
              </a:r>
            </a:p>
          </p:txBody>
        </p:sp>
      </p:grpSp>
      <p:grpSp>
        <p:nvGrpSpPr>
          <p:cNvPr id="18" name="Group 10"/>
          <p:cNvGrpSpPr>
            <a:grpSpLocks/>
          </p:cNvGrpSpPr>
          <p:nvPr/>
        </p:nvGrpSpPr>
        <p:grpSpPr bwMode="auto">
          <a:xfrm>
            <a:off x="6245968" y="3248528"/>
            <a:ext cx="1231910" cy="1044568"/>
            <a:chOff x="1785" y="1334"/>
            <a:chExt cx="776" cy="658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H="1">
              <a:off x="1944" y="1565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2215" y="1557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9" name="Group 11"/>
            <p:cNvGrpSpPr>
              <a:grpSpLocks/>
            </p:cNvGrpSpPr>
            <p:nvPr/>
          </p:nvGrpSpPr>
          <p:grpSpPr bwMode="auto">
            <a:xfrm>
              <a:off x="2034" y="1334"/>
              <a:ext cx="527" cy="656"/>
              <a:chOff x="1137" y="1272"/>
              <a:chExt cx="527" cy="656"/>
            </a:xfrm>
          </p:grpSpPr>
          <p:sp>
            <p:nvSpPr>
              <p:cNvPr id="23" name="Oval 13"/>
              <p:cNvSpPr>
                <a:spLocks noChangeArrowheads="1"/>
              </p:cNvSpPr>
              <p:nvPr/>
            </p:nvSpPr>
            <p:spPr bwMode="auto">
              <a:xfrm>
                <a:off x="1392" y="1656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>
                    <a:ea typeface="宋体" pitchFamily="2" charset="-122"/>
                  </a:rPr>
                  <a:t>18</a:t>
                </a:r>
              </a:p>
            </p:txBody>
          </p:sp>
          <p:sp>
            <p:nvSpPr>
              <p:cNvPr id="22" name="Oval 12"/>
              <p:cNvSpPr>
                <a:spLocks noChangeArrowheads="1"/>
              </p:cNvSpPr>
              <p:nvPr/>
            </p:nvSpPr>
            <p:spPr bwMode="auto">
              <a:xfrm>
                <a:off x="1137" y="1272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>
                    <a:ea typeface="宋体" pitchFamily="2" charset="-122"/>
                  </a:rPr>
                  <a:t>10</a:t>
                </a:r>
              </a:p>
            </p:txBody>
          </p:sp>
        </p:grp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1785" y="1720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 dirty="0" smtClean="0">
                  <a:ea typeface="宋体" pitchFamily="2" charset="-122"/>
                </a:rPr>
                <a:t>6</a:t>
              </a:r>
              <a:endParaRPr lang="en-US" altLang="zh-CN" sz="2000" b="0" dirty="0">
                <a:ea typeface="宋体" pitchFamily="2" charset="-122"/>
              </a:endParaRPr>
            </a:p>
          </p:txBody>
        </p:sp>
      </p:grpSp>
      <p:sp>
        <p:nvSpPr>
          <p:cNvPr id="83" name="Text Box 97"/>
          <p:cNvSpPr txBox="1">
            <a:spLocks noChangeArrowheads="1"/>
          </p:cNvSpPr>
          <p:nvPr/>
        </p:nvSpPr>
        <p:spPr bwMode="auto">
          <a:xfrm>
            <a:off x="428596" y="2127757"/>
            <a:ext cx="76717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lvl="3" eaLnBrk="1" hangingPunct="1"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从空树出发，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经过查找，插入结点，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动态生成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一棵二叉排序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树。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4" name="Oval 5"/>
          <p:cNvSpPr>
            <a:spLocks noChangeArrowheads="1"/>
          </p:cNvSpPr>
          <p:nvPr/>
        </p:nvSpPr>
        <p:spPr bwMode="auto">
          <a:xfrm>
            <a:off x="1024642" y="3248528"/>
            <a:ext cx="432000" cy="432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l-GR" altLang="zh-CN" sz="2000" b="0" i="1" dirty="0" smtClean="0">
                <a:latin typeface="+mn-ea"/>
                <a:cs typeface="Times New Roman"/>
              </a:rPr>
              <a:t>Φ</a:t>
            </a:r>
            <a:endParaRPr lang="en-US" altLang="zh-CN" sz="2000" b="0" i="1" dirty="0">
              <a:latin typeface="+mn-ea"/>
            </a:endParaRPr>
          </a:p>
        </p:txBody>
      </p:sp>
      <p:grpSp>
        <p:nvGrpSpPr>
          <p:cNvPr id="86" name="Group 10"/>
          <p:cNvGrpSpPr>
            <a:grpSpLocks/>
          </p:cNvGrpSpPr>
          <p:nvPr/>
        </p:nvGrpSpPr>
        <p:grpSpPr bwMode="auto">
          <a:xfrm>
            <a:off x="1060253" y="4483591"/>
            <a:ext cx="1231910" cy="1641464"/>
            <a:chOff x="1785" y="1334"/>
            <a:chExt cx="776" cy="1034"/>
          </a:xfrm>
        </p:grpSpPr>
        <p:sp>
          <p:nvSpPr>
            <p:cNvPr id="94" name="Line 16"/>
            <p:cNvSpPr>
              <a:spLocks noChangeShapeType="1"/>
            </p:cNvSpPr>
            <p:nvPr/>
          </p:nvSpPr>
          <p:spPr bwMode="auto">
            <a:xfrm flipH="1" flipV="1">
              <a:off x="1979" y="1947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87" name="Line 16"/>
            <p:cNvSpPr>
              <a:spLocks noChangeShapeType="1"/>
            </p:cNvSpPr>
            <p:nvPr/>
          </p:nvSpPr>
          <p:spPr bwMode="auto">
            <a:xfrm flipH="1">
              <a:off x="1944" y="1565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88" name="Line 16"/>
            <p:cNvSpPr>
              <a:spLocks noChangeShapeType="1"/>
            </p:cNvSpPr>
            <p:nvPr/>
          </p:nvSpPr>
          <p:spPr bwMode="auto">
            <a:xfrm flipH="1" flipV="1">
              <a:off x="2215" y="1557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89" name="Group 11"/>
            <p:cNvGrpSpPr>
              <a:grpSpLocks/>
            </p:cNvGrpSpPr>
            <p:nvPr/>
          </p:nvGrpSpPr>
          <p:grpSpPr bwMode="auto">
            <a:xfrm>
              <a:off x="2034" y="1334"/>
              <a:ext cx="527" cy="656"/>
              <a:chOff x="1137" y="1272"/>
              <a:chExt cx="527" cy="656"/>
            </a:xfrm>
          </p:grpSpPr>
          <p:sp>
            <p:nvSpPr>
              <p:cNvPr id="91" name="Oval 13"/>
              <p:cNvSpPr>
                <a:spLocks noChangeArrowheads="1"/>
              </p:cNvSpPr>
              <p:nvPr/>
            </p:nvSpPr>
            <p:spPr bwMode="auto">
              <a:xfrm>
                <a:off x="1392" y="1656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>
                    <a:ea typeface="宋体" pitchFamily="2" charset="-122"/>
                  </a:rPr>
                  <a:t>18</a:t>
                </a:r>
              </a:p>
            </p:txBody>
          </p:sp>
          <p:sp>
            <p:nvSpPr>
              <p:cNvPr id="92" name="Oval 12"/>
              <p:cNvSpPr>
                <a:spLocks noChangeArrowheads="1"/>
              </p:cNvSpPr>
              <p:nvPr/>
            </p:nvSpPr>
            <p:spPr bwMode="auto">
              <a:xfrm>
                <a:off x="1137" y="1272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ea typeface="宋体" pitchFamily="2" charset="-122"/>
                  </a:rPr>
                  <a:t>10</a:t>
                </a:r>
              </a:p>
            </p:txBody>
          </p:sp>
        </p:grpSp>
        <p:sp>
          <p:nvSpPr>
            <p:cNvPr id="90" name="Oval 15"/>
            <p:cNvSpPr>
              <a:spLocks noChangeArrowheads="1"/>
            </p:cNvSpPr>
            <p:nvPr/>
          </p:nvSpPr>
          <p:spPr bwMode="auto">
            <a:xfrm>
              <a:off x="1785" y="1720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 dirty="0" smtClean="0">
                  <a:ea typeface="宋体" pitchFamily="2" charset="-122"/>
                </a:rPr>
                <a:t>6</a:t>
              </a:r>
              <a:endParaRPr lang="en-US" altLang="zh-CN" sz="2000" b="0" dirty="0">
                <a:ea typeface="宋体" pitchFamily="2" charset="-122"/>
              </a:endParaRPr>
            </a:p>
          </p:txBody>
        </p:sp>
        <p:sp>
          <p:nvSpPr>
            <p:cNvPr id="93" name="Oval 15"/>
            <p:cNvSpPr>
              <a:spLocks noChangeArrowheads="1"/>
            </p:cNvSpPr>
            <p:nvPr/>
          </p:nvSpPr>
          <p:spPr bwMode="auto">
            <a:xfrm>
              <a:off x="2011" y="209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 dirty="0" smtClean="0">
                  <a:ea typeface="宋体" pitchFamily="2" charset="-122"/>
                </a:rPr>
                <a:t>9</a:t>
              </a:r>
              <a:endParaRPr lang="en-US" altLang="zh-CN" sz="2000" b="0" dirty="0">
                <a:ea typeface="宋体" pitchFamily="2" charset="-122"/>
              </a:endParaRPr>
            </a:p>
          </p:txBody>
        </p:sp>
      </p:grpSp>
      <p:grpSp>
        <p:nvGrpSpPr>
          <p:cNvPr id="95" name="Group 10"/>
          <p:cNvGrpSpPr>
            <a:grpSpLocks/>
          </p:cNvGrpSpPr>
          <p:nvPr/>
        </p:nvGrpSpPr>
        <p:grpSpPr bwMode="auto">
          <a:xfrm>
            <a:off x="3376509" y="4483591"/>
            <a:ext cx="1631978" cy="1719248"/>
            <a:chOff x="1785" y="1327"/>
            <a:chExt cx="1028" cy="1083"/>
          </a:xfrm>
        </p:grpSpPr>
        <p:sp>
          <p:nvSpPr>
            <p:cNvPr id="105" name="Line 16"/>
            <p:cNvSpPr>
              <a:spLocks noChangeShapeType="1"/>
            </p:cNvSpPr>
            <p:nvPr/>
          </p:nvSpPr>
          <p:spPr bwMode="auto">
            <a:xfrm flipH="1">
              <a:off x="2541" y="1947"/>
              <a:ext cx="136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96" name="Line 16"/>
            <p:cNvSpPr>
              <a:spLocks noChangeShapeType="1"/>
            </p:cNvSpPr>
            <p:nvPr/>
          </p:nvSpPr>
          <p:spPr bwMode="auto">
            <a:xfrm flipH="1" flipV="1">
              <a:off x="1979" y="1947"/>
              <a:ext cx="7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97" name="Line 16"/>
            <p:cNvSpPr>
              <a:spLocks noChangeShapeType="1"/>
            </p:cNvSpPr>
            <p:nvPr/>
          </p:nvSpPr>
          <p:spPr bwMode="auto">
            <a:xfrm flipH="1">
              <a:off x="2011" y="1529"/>
              <a:ext cx="193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98" name="Line 16"/>
            <p:cNvSpPr>
              <a:spLocks noChangeShapeType="1"/>
            </p:cNvSpPr>
            <p:nvPr/>
          </p:nvSpPr>
          <p:spPr bwMode="auto">
            <a:xfrm flipH="1" flipV="1">
              <a:off x="2341" y="1568"/>
              <a:ext cx="233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99" name="Group 11"/>
            <p:cNvGrpSpPr>
              <a:grpSpLocks/>
            </p:cNvGrpSpPr>
            <p:nvPr/>
          </p:nvGrpSpPr>
          <p:grpSpPr bwMode="auto">
            <a:xfrm>
              <a:off x="2132" y="1327"/>
              <a:ext cx="681" cy="1083"/>
              <a:chOff x="1235" y="1265"/>
              <a:chExt cx="681" cy="1083"/>
            </a:xfrm>
          </p:grpSpPr>
          <p:sp>
            <p:nvSpPr>
              <p:cNvPr id="102" name="Oval 13"/>
              <p:cNvSpPr>
                <a:spLocks noChangeArrowheads="1"/>
              </p:cNvSpPr>
              <p:nvPr/>
            </p:nvSpPr>
            <p:spPr bwMode="auto">
              <a:xfrm>
                <a:off x="1644" y="1656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>
                    <a:ea typeface="宋体" pitchFamily="2" charset="-122"/>
                  </a:rPr>
                  <a:t>18</a:t>
                </a:r>
              </a:p>
            </p:txBody>
          </p:sp>
          <p:sp>
            <p:nvSpPr>
              <p:cNvPr id="103" name="Oval 12"/>
              <p:cNvSpPr>
                <a:spLocks noChangeArrowheads="1"/>
              </p:cNvSpPr>
              <p:nvPr/>
            </p:nvSpPr>
            <p:spPr bwMode="auto">
              <a:xfrm>
                <a:off x="1235" y="1265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104" name="Oval 13"/>
              <p:cNvSpPr>
                <a:spLocks noChangeArrowheads="1"/>
              </p:cNvSpPr>
              <p:nvPr/>
            </p:nvSpPr>
            <p:spPr bwMode="auto">
              <a:xfrm>
                <a:off x="1489" y="2076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 smtClean="0">
                    <a:ea typeface="宋体" pitchFamily="2" charset="-122"/>
                  </a:rPr>
                  <a:t>12</a:t>
                </a:r>
                <a:endParaRPr lang="en-US" altLang="zh-CN" sz="2000" b="0" dirty="0">
                  <a:ea typeface="宋体" pitchFamily="2" charset="-122"/>
                </a:endParaRPr>
              </a:p>
            </p:txBody>
          </p:sp>
        </p:grpSp>
        <p:sp>
          <p:nvSpPr>
            <p:cNvPr id="100" name="Oval 15"/>
            <p:cNvSpPr>
              <a:spLocks noChangeArrowheads="1"/>
            </p:cNvSpPr>
            <p:nvPr/>
          </p:nvSpPr>
          <p:spPr bwMode="auto">
            <a:xfrm>
              <a:off x="1785" y="1720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 dirty="0" smtClean="0">
                  <a:ea typeface="宋体" pitchFamily="2" charset="-122"/>
                </a:rPr>
                <a:t>6</a:t>
              </a:r>
              <a:endParaRPr lang="en-US" altLang="zh-CN" sz="2000" b="0" dirty="0">
                <a:ea typeface="宋体" pitchFamily="2" charset="-122"/>
              </a:endParaRPr>
            </a:p>
          </p:txBody>
        </p:sp>
        <p:sp>
          <p:nvSpPr>
            <p:cNvPr id="101" name="Oval 15"/>
            <p:cNvSpPr>
              <a:spLocks noChangeArrowheads="1"/>
            </p:cNvSpPr>
            <p:nvPr/>
          </p:nvSpPr>
          <p:spPr bwMode="auto">
            <a:xfrm>
              <a:off x="1962" y="213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 dirty="0" smtClean="0">
                  <a:ea typeface="宋体" pitchFamily="2" charset="-122"/>
                </a:rPr>
                <a:t>9</a:t>
              </a:r>
              <a:endParaRPr lang="en-US" altLang="zh-CN" sz="2000" b="0" dirty="0">
                <a:ea typeface="宋体" pitchFamily="2" charset="-122"/>
              </a:endParaRPr>
            </a:p>
          </p:txBody>
        </p:sp>
      </p:grpSp>
      <p:grpSp>
        <p:nvGrpSpPr>
          <p:cNvPr id="118" name="Group 10"/>
          <p:cNvGrpSpPr>
            <a:grpSpLocks/>
          </p:cNvGrpSpPr>
          <p:nvPr/>
        </p:nvGrpSpPr>
        <p:grpSpPr bwMode="auto">
          <a:xfrm>
            <a:off x="5783142" y="4483591"/>
            <a:ext cx="2024097" cy="1762110"/>
            <a:chOff x="1538" y="1327"/>
            <a:chExt cx="1275" cy="1110"/>
          </a:xfrm>
        </p:grpSpPr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>
              <a:off x="1688" y="1947"/>
              <a:ext cx="193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19" name="Line 16"/>
            <p:cNvSpPr>
              <a:spLocks noChangeShapeType="1"/>
            </p:cNvSpPr>
            <p:nvPr/>
          </p:nvSpPr>
          <p:spPr bwMode="auto">
            <a:xfrm flipH="1">
              <a:off x="2541" y="1947"/>
              <a:ext cx="136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1979" y="1947"/>
              <a:ext cx="7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21" name="Line 16"/>
            <p:cNvSpPr>
              <a:spLocks noChangeShapeType="1"/>
            </p:cNvSpPr>
            <p:nvPr/>
          </p:nvSpPr>
          <p:spPr bwMode="auto">
            <a:xfrm flipH="1">
              <a:off x="2011" y="1529"/>
              <a:ext cx="193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22" name="Line 16"/>
            <p:cNvSpPr>
              <a:spLocks noChangeShapeType="1"/>
            </p:cNvSpPr>
            <p:nvPr/>
          </p:nvSpPr>
          <p:spPr bwMode="auto">
            <a:xfrm flipH="1" flipV="1">
              <a:off x="2341" y="1568"/>
              <a:ext cx="233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23" name="Group 11"/>
            <p:cNvGrpSpPr>
              <a:grpSpLocks/>
            </p:cNvGrpSpPr>
            <p:nvPr/>
          </p:nvGrpSpPr>
          <p:grpSpPr bwMode="auto">
            <a:xfrm>
              <a:off x="2132" y="1327"/>
              <a:ext cx="681" cy="1083"/>
              <a:chOff x="1235" y="1265"/>
              <a:chExt cx="681" cy="1083"/>
            </a:xfrm>
          </p:grpSpPr>
          <p:sp>
            <p:nvSpPr>
              <p:cNvPr id="126" name="Oval 13"/>
              <p:cNvSpPr>
                <a:spLocks noChangeArrowheads="1"/>
              </p:cNvSpPr>
              <p:nvPr/>
            </p:nvSpPr>
            <p:spPr bwMode="auto">
              <a:xfrm>
                <a:off x="1644" y="1656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>
                    <a:ea typeface="宋体" pitchFamily="2" charset="-122"/>
                  </a:rPr>
                  <a:t>18</a:t>
                </a:r>
              </a:p>
            </p:txBody>
          </p:sp>
          <p:sp>
            <p:nvSpPr>
              <p:cNvPr id="127" name="Oval 12"/>
              <p:cNvSpPr>
                <a:spLocks noChangeArrowheads="1"/>
              </p:cNvSpPr>
              <p:nvPr/>
            </p:nvSpPr>
            <p:spPr bwMode="auto">
              <a:xfrm>
                <a:off x="1235" y="1265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128" name="Oval 13"/>
              <p:cNvSpPr>
                <a:spLocks noChangeArrowheads="1"/>
              </p:cNvSpPr>
              <p:nvPr/>
            </p:nvSpPr>
            <p:spPr bwMode="auto">
              <a:xfrm>
                <a:off x="1489" y="2076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 smtClean="0">
                    <a:ea typeface="宋体" pitchFamily="2" charset="-122"/>
                  </a:rPr>
                  <a:t>12</a:t>
                </a:r>
                <a:endParaRPr lang="en-US" altLang="zh-CN" sz="2000" b="0" dirty="0">
                  <a:ea typeface="宋体" pitchFamily="2" charset="-122"/>
                </a:endParaRPr>
              </a:p>
            </p:txBody>
          </p:sp>
        </p:grpSp>
        <p:sp>
          <p:nvSpPr>
            <p:cNvPr id="124" name="Oval 15"/>
            <p:cNvSpPr>
              <a:spLocks noChangeArrowheads="1"/>
            </p:cNvSpPr>
            <p:nvPr/>
          </p:nvSpPr>
          <p:spPr bwMode="auto">
            <a:xfrm>
              <a:off x="1820" y="173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 dirty="0" smtClean="0">
                  <a:ea typeface="宋体" pitchFamily="2" charset="-122"/>
                </a:rPr>
                <a:t>6</a:t>
              </a:r>
              <a:endParaRPr lang="en-US" altLang="zh-CN" sz="2000" b="0" dirty="0">
                <a:ea typeface="宋体" pitchFamily="2" charset="-122"/>
              </a:endParaRPr>
            </a:p>
          </p:txBody>
        </p:sp>
        <p:sp>
          <p:nvSpPr>
            <p:cNvPr id="125" name="Oval 15"/>
            <p:cNvSpPr>
              <a:spLocks noChangeArrowheads="1"/>
            </p:cNvSpPr>
            <p:nvPr/>
          </p:nvSpPr>
          <p:spPr bwMode="auto">
            <a:xfrm>
              <a:off x="1962" y="2138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 dirty="0" smtClean="0">
                  <a:ea typeface="宋体" pitchFamily="2" charset="-122"/>
                </a:rPr>
                <a:t>9</a:t>
              </a:r>
              <a:endParaRPr lang="en-US" altLang="zh-CN" sz="2000" b="0" dirty="0">
                <a:ea typeface="宋体" pitchFamily="2" charset="-122"/>
              </a:endParaRPr>
            </a:p>
          </p:txBody>
        </p:sp>
        <p:sp>
          <p:nvSpPr>
            <p:cNvPr id="129" name="Oval 15"/>
            <p:cNvSpPr>
              <a:spLocks noChangeArrowheads="1"/>
            </p:cNvSpPr>
            <p:nvPr/>
          </p:nvSpPr>
          <p:spPr bwMode="auto">
            <a:xfrm>
              <a:off x="1538" y="2165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 dirty="0" smtClean="0">
                  <a:ea typeface="宋体" pitchFamily="2" charset="-122"/>
                </a:rPr>
                <a:t>3</a:t>
              </a:r>
              <a:endParaRPr lang="en-US" altLang="zh-CN" sz="2000" b="0" dirty="0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3" grpId="0" animBg="1" autoUpdateAnimBg="0"/>
      <p:bldP spid="8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1504192"/>
            <a:ext cx="3086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4.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二</a:t>
            </a:r>
            <a:r>
              <a:rPr lang="zh-CN" altLang="en-US" sz="2400" b="1" dirty="0">
                <a:solidFill>
                  <a:srgbClr val="FF0000"/>
                </a:solidFill>
              </a:rPr>
              <a:t>叉排序树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的创建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 Box 73"/>
          <p:cNvSpPr txBox="1">
            <a:spLocks noChangeArrowheads="1"/>
          </p:cNvSpPr>
          <p:nvPr/>
        </p:nvSpPr>
        <p:spPr bwMode="auto">
          <a:xfrm>
            <a:off x="685800" y="2142909"/>
            <a:ext cx="75586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同一关键字集合，不同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插入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次序，生成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不同形态的二叉排序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树。</a:t>
            </a: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13" name="Group 98"/>
          <p:cNvGrpSpPr>
            <a:grpSpLocks/>
          </p:cNvGrpSpPr>
          <p:nvPr/>
        </p:nvGrpSpPr>
        <p:grpSpPr bwMode="auto">
          <a:xfrm>
            <a:off x="628650" y="3860004"/>
            <a:ext cx="2927354" cy="1873252"/>
            <a:chOff x="-19" y="1530"/>
            <a:chExt cx="1844" cy="1180"/>
          </a:xfrm>
        </p:grpSpPr>
        <p:sp>
          <p:nvSpPr>
            <p:cNvPr id="19" name="Line 80"/>
            <p:cNvSpPr>
              <a:spLocks noChangeShapeType="1"/>
            </p:cNvSpPr>
            <p:nvPr/>
          </p:nvSpPr>
          <p:spPr bwMode="auto">
            <a:xfrm flipH="1">
              <a:off x="178" y="1802"/>
              <a:ext cx="974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82"/>
            <p:cNvSpPr>
              <a:spLocks noChangeShapeType="1"/>
            </p:cNvSpPr>
            <p:nvPr/>
          </p:nvSpPr>
          <p:spPr bwMode="auto">
            <a:xfrm>
              <a:off x="792" y="2216"/>
              <a:ext cx="312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83"/>
            <p:cNvSpPr>
              <a:spLocks noChangeShapeType="1"/>
            </p:cNvSpPr>
            <p:nvPr/>
          </p:nvSpPr>
          <p:spPr bwMode="auto">
            <a:xfrm>
              <a:off x="1299" y="1739"/>
              <a:ext cx="285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75"/>
            <p:cNvSpPr>
              <a:spLocks noChangeArrowheads="1"/>
            </p:cNvSpPr>
            <p:nvPr/>
          </p:nvSpPr>
          <p:spPr bwMode="auto">
            <a:xfrm>
              <a:off x="1104" y="1530"/>
              <a:ext cx="295" cy="29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 dirty="0">
                  <a:solidFill>
                    <a:srgbClr val="FFFF00"/>
                  </a:solidFill>
                  <a:ea typeface="宋体" pitchFamily="2" charset="-122"/>
                </a:rPr>
                <a:t>40</a:t>
              </a:r>
            </a:p>
          </p:txBody>
        </p:sp>
        <p:sp>
          <p:nvSpPr>
            <p:cNvPr id="15" name="Oval 76"/>
            <p:cNvSpPr>
              <a:spLocks noChangeArrowheads="1"/>
            </p:cNvSpPr>
            <p:nvPr/>
          </p:nvSpPr>
          <p:spPr bwMode="auto">
            <a:xfrm>
              <a:off x="572" y="1971"/>
              <a:ext cx="295" cy="29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rgbClr val="FFFF00"/>
                  </a:solidFill>
                  <a:ea typeface="宋体" pitchFamily="2" charset="-122"/>
                </a:rPr>
                <a:t>24</a:t>
              </a:r>
            </a:p>
          </p:txBody>
        </p:sp>
        <p:sp>
          <p:nvSpPr>
            <p:cNvPr id="16" name="Oval 77"/>
            <p:cNvSpPr>
              <a:spLocks noChangeArrowheads="1"/>
            </p:cNvSpPr>
            <p:nvPr/>
          </p:nvSpPr>
          <p:spPr bwMode="auto">
            <a:xfrm>
              <a:off x="1530" y="1953"/>
              <a:ext cx="295" cy="29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 dirty="0">
                  <a:solidFill>
                    <a:srgbClr val="FFFF00"/>
                  </a:solidFill>
                  <a:ea typeface="宋体" pitchFamily="2" charset="-122"/>
                </a:rPr>
                <a:t>55</a:t>
              </a:r>
            </a:p>
          </p:txBody>
        </p:sp>
        <p:sp>
          <p:nvSpPr>
            <p:cNvPr id="17" name="Oval 78"/>
            <p:cNvSpPr>
              <a:spLocks noChangeArrowheads="1"/>
            </p:cNvSpPr>
            <p:nvPr/>
          </p:nvSpPr>
          <p:spPr bwMode="auto">
            <a:xfrm>
              <a:off x="-19" y="2407"/>
              <a:ext cx="295" cy="29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 dirty="0">
                  <a:solidFill>
                    <a:srgbClr val="FFFF00"/>
                  </a:solidFill>
                  <a:ea typeface="宋体" pitchFamily="2" charset="-122"/>
                </a:rPr>
                <a:t>12</a:t>
              </a:r>
            </a:p>
          </p:txBody>
        </p:sp>
        <p:sp>
          <p:nvSpPr>
            <p:cNvPr id="18" name="Oval 79"/>
            <p:cNvSpPr>
              <a:spLocks noChangeArrowheads="1"/>
            </p:cNvSpPr>
            <p:nvPr/>
          </p:nvSpPr>
          <p:spPr bwMode="auto">
            <a:xfrm>
              <a:off x="927" y="2415"/>
              <a:ext cx="295" cy="29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rgbClr val="FFFF00"/>
                  </a:solidFill>
                  <a:ea typeface="宋体" pitchFamily="2" charset="-122"/>
                </a:rPr>
                <a:t>37</a:t>
              </a:r>
            </a:p>
          </p:txBody>
        </p:sp>
      </p:grpSp>
      <p:grpSp>
        <p:nvGrpSpPr>
          <p:cNvPr id="23" name="Group 99"/>
          <p:cNvGrpSpPr>
            <a:grpSpLocks/>
          </p:cNvGrpSpPr>
          <p:nvPr/>
        </p:nvGrpSpPr>
        <p:grpSpPr bwMode="auto">
          <a:xfrm>
            <a:off x="4648216" y="3797895"/>
            <a:ext cx="3186121" cy="2511425"/>
            <a:chOff x="3024" y="1434"/>
            <a:chExt cx="2007" cy="1582"/>
          </a:xfrm>
        </p:grpSpPr>
        <p:sp>
          <p:nvSpPr>
            <p:cNvPr id="29" name="Line 89"/>
            <p:cNvSpPr>
              <a:spLocks noChangeShapeType="1"/>
            </p:cNvSpPr>
            <p:nvPr/>
          </p:nvSpPr>
          <p:spPr bwMode="auto">
            <a:xfrm>
              <a:off x="3234" y="1646"/>
              <a:ext cx="1738" cy="1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Oval 84"/>
            <p:cNvSpPr>
              <a:spLocks noChangeArrowheads="1"/>
            </p:cNvSpPr>
            <p:nvPr/>
          </p:nvSpPr>
          <p:spPr bwMode="auto">
            <a:xfrm>
              <a:off x="3024" y="1434"/>
              <a:ext cx="295" cy="29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0" dirty="0">
                  <a:solidFill>
                    <a:srgbClr val="FFFF00"/>
                  </a:solidFill>
                  <a:ea typeface="宋体" pitchFamily="2" charset="-122"/>
                </a:rPr>
                <a:t>12</a:t>
              </a:r>
            </a:p>
          </p:txBody>
        </p:sp>
        <p:sp>
          <p:nvSpPr>
            <p:cNvPr id="25" name="Oval 85"/>
            <p:cNvSpPr>
              <a:spLocks noChangeArrowheads="1"/>
            </p:cNvSpPr>
            <p:nvPr/>
          </p:nvSpPr>
          <p:spPr bwMode="auto">
            <a:xfrm>
              <a:off x="3443" y="1756"/>
              <a:ext cx="295" cy="29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rgbClr val="FFFF00"/>
                  </a:solidFill>
                  <a:ea typeface="宋体" pitchFamily="2" charset="-122"/>
                </a:rPr>
                <a:t>24</a:t>
              </a:r>
            </a:p>
          </p:txBody>
        </p:sp>
        <p:sp>
          <p:nvSpPr>
            <p:cNvPr id="26" name="Oval 86"/>
            <p:cNvSpPr>
              <a:spLocks noChangeArrowheads="1"/>
            </p:cNvSpPr>
            <p:nvPr/>
          </p:nvSpPr>
          <p:spPr bwMode="auto">
            <a:xfrm>
              <a:off x="3870" y="2078"/>
              <a:ext cx="295" cy="29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0" dirty="0">
                  <a:solidFill>
                    <a:srgbClr val="FFFF00"/>
                  </a:solidFill>
                  <a:ea typeface="宋体" pitchFamily="2" charset="-122"/>
                </a:rPr>
                <a:t>37</a:t>
              </a:r>
            </a:p>
          </p:txBody>
        </p:sp>
        <p:sp>
          <p:nvSpPr>
            <p:cNvPr id="27" name="Oval 87"/>
            <p:cNvSpPr>
              <a:spLocks noChangeArrowheads="1"/>
            </p:cNvSpPr>
            <p:nvPr/>
          </p:nvSpPr>
          <p:spPr bwMode="auto">
            <a:xfrm>
              <a:off x="4310" y="2399"/>
              <a:ext cx="295" cy="29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0" dirty="0">
                  <a:solidFill>
                    <a:srgbClr val="FFFF00"/>
                  </a:solidFill>
                  <a:ea typeface="宋体" pitchFamily="2" charset="-122"/>
                </a:rPr>
                <a:t>40</a:t>
              </a:r>
            </a:p>
          </p:txBody>
        </p:sp>
        <p:sp>
          <p:nvSpPr>
            <p:cNvPr id="28" name="Oval 88"/>
            <p:cNvSpPr>
              <a:spLocks noChangeArrowheads="1"/>
            </p:cNvSpPr>
            <p:nvPr/>
          </p:nvSpPr>
          <p:spPr bwMode="auto">
            <a:xfrm>
              <a:off x="4736" y="2721"/>
              <a:ext cx="295" cy="29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0" dirty="0">
                  <a:solidFill>
                    <a:srgbClr val="FFFF00"/>
                  </a:solidFill>
                  <a:ea typeface="宋体" pitchFamily="2" charset="-122"/>
                </a:rPr>
                <a:t>55</a:t>
              </a:r>
            </a:p>
          </p:txBody>
        </p:sp>
      </p:grpSp>
      <p:sp>
        <p:nvSpPr>
          <p:cNvPr id="33" name="Text Box 93"/>
          <p:cNvSpPr txBox="1">
            <a:spLocks noChangeArrowheads="1"/>
          </p:cNvSpPr>
          <p:nvPr/>
        </p:nvSpPr>
        <p:spPr bwMode="auto">
          <a:xfrm>
            <a:off x="713506" y="2852900"/>
            <a:ext cx="316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ea typeface="宋体" pitchFamily="2" charset="-122"/>
              </a:rPr>
              <a:t>40</a:t>
            </a:r>
            <a:r>
              <a:rPr lang="zh-CN" altLang="en-US" sz="2400" b="0" dirty="0">
                <a:ea typeface="宋体" pitchFamily="2" charset="-122"/>
              </a:rPr>
              <a:t>，</a:t>
            </a:r>
            <a:r>
              <a:rPr lang="en-US" altLang="zh-CN" sz="2400" b="0" dirty="0">
                <a:ea typeface="宋体" pitchFamily="2" charset="-122"/>
              </a:rPr>
              <a:t>24</a:t>
            </a:r>
            <a:r>
              <a:rPr lang="zh-CN" altLang="en-US" sz="2400" b="0" dirty="0">
                <a:ea typeface="宋体" pitchFamily="2" charset="-122"/>
              </a:rPr>
              <a:t>，</a:t>
            </a:r>
            <a:r>
              <a:rPr lang="en-US" altLang="zh-CN" sz="2400" b="0" dirty="0">
                <a:ea typeface="宋体" pitchFamily="2" charset="-122"/>
              </a:rPr>
              <a:t>12</a:t>
            </a:r>
            <a:r>
              <a:rPr lang="zh-CN" altLang="en-US" sz="2400" b="0" dirty="0">
                <a:ea typeface="宋体" pitchFamily="2" charset="-122"/>
              </a:rPr>
              <a:t>，</a:t>
            </a:r>
            <a:r>
              <a:rPr lang="en-US" altLang="zh-CN" sz="2400" b="0" dirty="0">
                <a:ea typeface="宋体" pitchFamily="2" charset="-122"/>
              </a:rPr>
              <a:t>37</a:t>
            </a:r>
            <a:r>
              <a:rPr lang="zh-CN" altLang="en-US" sz="2400" b="0" dirty="0">
                <a:ea typeface="宋体" pitchFamily="2" charset="-122"/>
              </a:rPr>
              <a:t>，</a:t>
            </a:r>
            <a:r>
              <a:rPr lang="en-US" altLang="zh-CN" sz="2400" b="0" dirty="0">
                <a:ea typeface="宋体" pitchFamily="2" charset="-122"/>
              </a:rPr>
              <a:t>55</a:t>
            </a:r>
          </a:p>
        </p:txBody>
      </p:sp>
      <p:sp>
        <p:nvSpPr>
          <p:cNvPr id="34" name="Line 94"/>
          <p:cNvSpPr>
            <a:spLocks noChangeShapeType="1"/>
          </p:cNvSpPr>
          <p:nvPr/>
        </p:nvSpPr>
        <p:spPr bwMode="auto">
          <a:xfrm>
            <a:off x="830737" y="3356992"/>
            <a:ext cx="2880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Line 95"/>
          <p:cNvSpPr>
            <a:spLocks noChangeShapeType="1"/>
          </p:cNvSpPr>
          <p:nvPr/>
        </p:nvSpPr>
        <p:spPr bwMode="auto">
          <a:xfrm>
            <a:off x="4576260" y="3356992"/>
            <a:ext cx="2880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97"/>
          <p:cNvSpPr txBox="1">
            <a:spLocks noChangeArrowheads="1"/>
          </p:cNvSpPr>
          <p:nvPr/>
        </p:nvSpPr>
        <p:spPr bwMode="auto">
          <a:xfrm>
            <a:off x="4455244" y="2857663"/>
            <a:ext cx="321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ea typeface="宋体" pitchFamily="2" charset="-122"/>
              </a:rPr>
              <a:t>12</a:t>
            </a:r>
            <a:r>
              <a:rPr lang="zh-CN" altLang="en-US" sz="2400" b="0">
                <a:ea typeface="宋体" pitchFamily="2" charset="-122"/>
              </a:rPr>
              <a:t>，</a:t>
            </a:r>
            <a:r>
              <a:rPr lang="en-US" altLang="zh-CN" sz="2400" b="0">
                <a:ea typeface="宋体" pitchFamily="2" charset="-122"/>
              </a:rPr>
              <a:t>24</a:t>
            </a:r>
            <a:r>
              <a:rPr lang="zh-CN" altLang="en-US" sz="2400" b="0">
                <a:ea typeface="宋体" pitchFamily="2" charset="-122"/>
              </a:rPr>
              <a:t>，</a:t>
            </a:r>
            <a:r>
              <a:rPr lang="en-US" altLang="zh-CN" sz="2400" b="0">
                <a:ea typeface="宋体" pitchFamily="2" charset="-122"/>
              </a:rPr>
              <a:t>37</a:t>
            </a:r>
            <a:r>
              <a:rPr lang="zh-CN" altLang="en-US" sz="2400" b="0">
                <a:ea typeface="宋体" pitchFamily="2" charset="-122"/>
              </a:rPr>
              <a:t>，</a:t>
            </a:r>
            <a:r>
              <a:rPr lang="en-US" altLang="zh-CN" sz="2400" b="0">
                <a:ea typeface="宋体" pitchFamily="2" charset="-122"/>
              </a:rPr>
              <a:t>40</a:t>
            </a:r>
            <a:r>
              <a:rPr lang="zh-CN" altLang="en-US" sz="2400" b="0">
                <a:ea typeface="宋体" pitchFamily="2" charset="-122"/>
              </a:rPr>
              <a:t>，</a:t>
            </a:r>
            <a:r>
              <a:rPr lang="en-US" altLang="zh-CN" sz="2400" b="0">
                <a:ea typeface="宋体" pitchFamily="2" charset="-122"/>
              </a:rPr>
              <a:t>55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1474528"/>
            <a:ext cx="3086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4. 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叉排序树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的创建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 Box 78"/>
          <p:cNvSpPr txBox="1">
            <a:spLocks noChangeArrowheads="1"/>
          </p:cNvSpPr>
          <p:nvPr/>
        </p:nvSpPr>
        <p:spPr bwMode="auto">
          <a:xfrm>
            <a:off x="428596" y="2000240"/>
            <a:ext cx="8143932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lvl="3" eaLnBrk="1" hangingPunct="1">
              <a:lnSpc>
                <a:spcPts val="30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+mn-ea"/>
              </a:rPr>
              <a:t>void </a:t>
            </a:r>
            <a:r>
              <a:rPr lang="en-US" altLang="zh-CN" sz="2000" dirty="0" err="1" smtClean="0">
                <a:latin typeface="+mn-ea"/>
              </a:rPr>
              <a:t>CreateBST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err="1" smtClean="0">
                <a:latin typeface="+mn-ea"/>
              </a:rPr>
              <a:t>BSTree</a:t>
            </a:r>
            <a:r>
              <a:rPr lang="en-US" altLang="zh-CN" sz="2000" dirty="0" smtClean="0">
                <a:latin typeface="+mn-ea"/>
              </a:rPr>
              <a:t>  &amp;T )    //</a:t>
            </a:r>
            <a:r>
              <a:rPr lang="zh-CN" altLang="en-US" sz="2000" dirty="0" smtClean="0">
                <a:latin typeface="+mn-ea"/>
              </a:rPr>
              <a:t>算法</a:t>
            </a:r>
            <a:r>
              <a:rPr lang="en-US" altLang="zh-CN" sz="2000" dirty="0" smtClean="0">
                <a:latin typeface="+mn-ea"/>
              </a:rPr>
              <a:t>7.6 </a:t>
            </a:r>
            <a:r>
              <a:rPr lang="zh-CN" altLang="en-US" sz="2000" dirty="0" smtClean="0">
                <a:latin typeface="+mn-ea"/>
              </a:rPr>
              <a:t>二叉排序树的创建</a:t>
            </a:r>
          </a:p>
          <a:p>
            <a:pPr marL="72000" lvl="3" eaLnBrk="1" hangingPunct="1">
              <a:lnSpc>
                <a:spcPts val="30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+mn-ea"/>
              </a:rPr>
              <a:t>{    //</a:t>
            </a:r>
            <a:r>
              <a:rPr lang="zh-CN" altLang="en-US" sz="2000" dirty="0" smtClean="0">
                <a:latin typeface="+mn-ea"/>
              </a:rPr>
              <a:t>依次输入关键字</a:t>
            </a:r>
            <a:r>
              <a:rPr lang="en-US" altLang="zh-CN" sz="2000" dirty="0" smtClean="0">
                <a:latin typeface="+mn-ea"/>
              </a:rPr>
              <a:t>key</a:t>
            </a:r>
            <a:r>
              <a:rPr lang="zh-CN" altLang="en-US" sz="2000" dirty="0" smtClean="0">
                <a:latin typeface="+mn-ea"/>
              </a:rPr>
              <a:t>，插入二叉排序树</a:t>
            </a:r>
            <a:r>
              <a:rPr lang="en-US" altLang="zh-CN" sz="2000" dirty="0" smtClean="0">
                <a:latin typeface="+mn-ea"/>
              </a:rPr>
              <a:t>T</a:t>
            </a:r>
            <a:endParaRPr lang="zh-CN" altLang="en-US" sz="2000" dirty="0" smtClean="0">
              <a:latin typeface="+mn-ea"/>
            </a:endParaRPr>
          </a:p>
          <a:p>
            <a:pPr marL="72000" lvl="3" eaLnBrk="1" hangingPunct="1">
              <a:lnSpc>
                <a:spcPts val="30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000" dirty="0" smtClean="0">
                <a:latin typeface="+mn-ea"/>
              </a:rPr>
              <a:t>     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KeyType</a:t>
            </a:r>
            <a:r>
              <a:rPr lang="en-US" altLang="zh-CN" sz="2000" dirty="0">
                <a:latin typeface="+mn-ea"/>
              </a:rPr>
              <a:t>   key</a:t>
            </a:r>
            <a:r>
              <a:rPr lang="en-US" altLang="zh-CN" sz="2000" dirty="0" smtClean="0">
                <a:latin typeface="+mn-ea"/>
              </a:rPr>
              <a:t>; </a:t>
            </a:r>
          </a:p>
          <a:p>
            <a:pPr marL="72000" lvl="3" eaLnBrk="1" hangingPunct="1">
              <a:lnSpc>
                <a:spcPts val="30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 T=NULL;</a:t>
            </a:r>
          </a:p>
          <a:p>
            <a:pPr marL="72000" lvl="3" eaLnBrk="1" hangingPunct="1">
              <a:lnSpc>
                <a:spcPts val="30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+mn-ea"/>
              </a:rPr>
              <a:t>     </a:t>
            </a:r>
            <a:r>
              <a:rPr lang="en-US" altLang="zh-CN" sz="2000" dirty="0" err="1" smtClean="0">
                <a:latin typeface="+mn-ea"/>
              </a:rPr>
              <a:t>cout</a:t>
            </a:r>
            <a:r>
              <a:rPr lang="en-US" altLang="zh-CN" sz="2000" dirty="0" smtClean="0">
                <a:latin typeface="+mn-ea"/>
              </a:rPr>
              <a:t>&lt;&lt;“</a:t>
            </a:r>
            <a:r>
              <a:rPr lang="zh-CN" altLang="en-US" sz="2000" dirty="0" smtClean="0">
                <a:latin typeface="+mn-ea"/>
              </a:rPr>
              <a:t>输入若干关键字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空格分隔</a:t>
            </a:r>
            <a:r>
              <a:rPr lang="en-US" altLang="zh-CN" sz="2000" dirty="0" smtClean="0">
                <a:latin typeface="+mn-ea"/>
              </a:rPr>
              <a:t>, </a:t>
            </a:r>
            <a:r>
              <a:rPr lang="zh-CN" altLang="en-US" sz="2000" dirty="0" smtClean="0">
                <a:latin typeface="+mn-ea"/>
              </a:rPr>
              <a:t>输入</a:t>
            </a:r>
            <a:r>
              <a:rPr lang="en-US" altLang="zh-CN" sz="2000" dirty="0" smtClean="0">
                <a:latin typeface="+mn-ea"/>
              </a:rPr>
              <a:t>0</a:t>
            </a:r>
            <a:r>
              <a:rPr lang="zh-CN" altLang="en-US" sz="2000" dirty="0" smtClean="0">
                <a:latin typeface="+mn-ea"/>
              </a:rPr>
              <a:t>结束</a:t>
            </a:r>
            <a:r>
              <a:rPr lang="en-US" altLang="zh-CN" sz="2000" dirty="0" smtClean="0">
                <a:latin typeface="+mn-ea"/>
              </a:rPr>
              <a:t>):";</a:t>
            </a:r>
          </a:p>
          <a:p>
            <a:pPr marL="72000" lvl="3" eaLnBrk="1" hangingPunct="1">
              <a:lnSpc>
                <a:spcPts val="30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+mn-ea"/>
              </a:rPr>
              <a:t>     </a:t>
            </a:r>
            <a:r>
              <a:rPr lang="en-US" altLang="zh-CN" sz="2000" dirty="0" err="1" smtClean="0">
                <a:latin typeface="+mn-ea"/>
              </a:rPr>
              <a:t>cin</a:t>
            </a:r>
            <a:r>
              <a:rPr lang="en-US" altLang="zh-CN" sz="2000" dirty="0" smtClean="0">
                <a:latin typeface="+mn-ea"/>
              </a:rPr>
              <a:t> &gt;&gt;  key;                       //</a:t>
            </a:r>
            <a:r>
              <a:rPr lang="zh-CN" altLang="en-US" sz="2000" dirty="0" smtClean="0">
                <a:latin typeface="+mn-ea"/>
              </a:rPr>
              <a:t>输入关键字</a:t>
            </a:r>
            <a:endParaRPr lang="en-US" altLang="zh-CN" sz="2000" dirty="0" smtClean="0">
              <a:latin typeface="+mn-ea"/>
            </a:endParaRPr>
          </a:p>
          <a:p>
            <a:pPr marL="72000" lvl="3" eaLnBrk="1" hangingPunct="1">
              <a:lnSpc>
                <a:spcPts val="30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+mn-ea"/>
              </a:rPr>
              <a:t>     while(key != 0)                  //</a:t>
            </a:r>
            <a:r>
              <a:rPr lang="zh-CN" altLang="en-US" sz="2000" dirty="0" smtClean="0">
                <a:latin typeface="+mn-ea"/>
              </a:rPr>
              <a:t>输入</a:t>
            </a:r>
            <a:r>
              <a:rPr lang="en-US" altLang="zh-CN" sz="2000" dirty="0" smtClean="0">
                <a:latin typeface="+mn-ea"/>
              </a:rPr>
              <a:t>0</a:t>
            </a:r>
            <a:r>
              <a:rPr lang="zh-CN" altLang="en-US" sz="2000" dirty="0" smtClean="0">
                <a:latin typeface="+mn-ea"/>
              </a:rPr>
              <a:t>结束</a:t>
            </a:r>
          </a:p>
          <a:p>
            <a:pPr marL="72000" lvl="3" eaLnBrk="1" hangingPunct="1">
              <a:lnSpc>
                <a:spcPts val="30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000" dirty="0" smtClean="0">
                <a:latin typeface="+mn-ea"/>
              </a:rPr>
              <a:t>     </a:t>
            </a:r>
            <a:r>
              <a:rPr lang="en-US" altLang="zh-CN" sz="2000" dirty="0" smtClean="0">
                <a:latin typeface="+mn-ea"/>
              </a:rPr>
              <a:t>{   </a:t>
            </a:r>
            <a:r>
              <a:rPr lang="en-US" altLang="zh-CN" sz="2000" dirty="0" err="1" smtClean="0">
                <a:latin typeface="+mn-ea"/>
              </a:rPr>
              <a:t>InsertBST</a:t>
            </a:r>
            <a:r>
              <a:rPr lang="en-US" altLang="zh-CN" sz="2000" dirty="0" smtClean="0">
                <a:latin typeface="+mn-ea"/>
              </a:rPr>
              <a:t>(T, key);        //</a:t>
            </a:r>
            <a:r>
              <a:rPr lang="zh-CN" altLang="en-US" sz="2000" dirty="0" smtClean="0">
                <a:latin typeface="+mn-ea"/>
              </a:rPr>
              <a:t>插入二叉排序树</a:t>
            </a:r>
            <a:r>
              <a:rPr lang="en-US" altLang="zh-CN" sz="2000" dirty="0" smtClean="0">
                <a:latin typeface="+mn-ea"/>
              </a:rPr>
              <a:t>T</a:t>
            </a:r>
          </a:p>
          <a:p>
            <a:pPr marL="72000" lvl="3" eaLnBrk="1" hangingPunct="1">
              <a:lnSpc>
                <a:spcPts val="30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+mn-ea"/>
              </a:rPr>
              <a:t>         </a:t>
            </a:r>
            <a:r>
              <a:rPr lang="en-US" altLang="zh-CN" sz="2000" dirty="0" err="1" smtClean="0">
                <a:latin typeface="+mn-ea"/>
              </a:rPr>
              <a:t>cin</a:t>
            </a:r>
            <a:r>
              <a:rPr lang="en-US" altLang="zh-CN" sz="2000" dirty="0" smtClean="0">
                <a:latin typeface="+mn-ea"/>
              </a:rPr>
              <a:t> &gt;&gt;key</a:t>
            </a:r>
            <a:r>
              <a:rPr lang="en-US" altLang="zh-CN" sz="2000" dirty="0">
                <a:latin typeface="+mn-ea"/>
              </a:rPr>
              <a:t>; </a:t>
            </a:r>
            <a:r>
              <a:rPr lang="en-US" altLang="zh-CN" sz="2000" dirty="0" smtClean="0">
                <a:latin typeface="+mn-ea"/>
              </a:rPr>
              <a:t>                   //</a:t>
            </a:r>
            <a:r>
              <a:rPr lang="zh-CN" altLang="en-US" sz="2000" dirty="0">
                <a:latin typeface="+mn-ea"/>
              </a:rPr>
              <a:t>输入关键字</a:t>
            </a:r>
            <a:endParaRPr lang="en-US" altLang="zh-CN" sz="2000" dirty="0" smtClean="0">
              <a:latin typeface="+mn-ea"/>
            </a:endParaRPr>
          </a:p>
          <a:p>
            <a:pPr marL="72000" lvl="3" eaLnBrk="1" hangingPunct="1">
              <a:lnSpc>
                <a:spcPts val="30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+mn-ea"/>
              </a:rPr>
              <a:t>    }           </a:t>
            </a:r>
          </a:p>
          <a:p>
            <a:pPr marL="72000" lvl="3" eaLnBrk="1" hangingPunct="1">
              <a:lnSpc>
                <a:spcPts val="30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+mn-ea"/>
              </a:rPr>
              <a:t>}//</a:t>
            </a:r>
            <a:r>
              <a:rPr lang="en-US" altLang="zh-CN" sz="2000" dirty="0" err="1" smtClean="0">
                <a:latin typeface="+mn-ea"/>
              </a:rPr>
              <a:t>CreatBST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7.1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查找概述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85720" y="1071546"/>
            <a:ext cx="8072494" cy="149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日常生活中的查找：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幼圆" pitchFamily="49" charset="-122"/>
              <a:ea typeface="幼圆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  从字典中查找单词，从成绩表中查找成绩，从图书馆中查找图书，从电话号码本查找电话号码，从地图上查找行车线路和到达目标城市。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8596" y="2780928"/>
            <a:ext cx="807249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利用计算机查找：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幼圆" pitchFamily="49" charset="-122"/>
              <a:ea typeface="幼圆" pitchFamily="49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 smtClean="0">
                <a:latin typeface="幼圆" pitchFamily="49" charset="-122"/>
                <a:ea typeface="幼圆" pitchFamily="49" charset="-122"/>
              </a:rPr>
              <a:t>  将同类数据的集合，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按照一定的结构存放到计算机</a:t>
            </a:r>
            <a:r>
              <a:rPr lang="zh-CN" altLang="en-US" sz="2000" kern="0" dirty="0" smtClean="0">
                <a:latin typeface="幼圆" pitchFamily="49" charset="-122"/>
                <a:ea typeface="幼圆" pitchFamily="49" charset="-122"/>
              </a:rPr>
              <a:t>中，变为计算机可以处理的“表”（线性表、链表、索引表、散列表），使用有关算法查找所需信息。</a:t>
            </a:r>
            <a:endParaRPr kumimoji="0" lang="en-US" altLang="zh-CN" sz="2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幼圆" pitchFamily="49" charset="-122"/>
              <a:ea typeface="幼圆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000" kern="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查找是所有数据处理中最基本、最常用的操作。当查找一个庞大的数据集合时，查找的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方法和效率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幼圆" pitchFamily="49" charset="-122"/>
                <a:ea typeface="幼圆" pitchFamily="49" charset="-122"/>
              </a:rPr>
              <a:t>就显得格外重要。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1474528"/>
            <a:ext cx="3086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4. 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叉排序树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的创建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 Box 78"/>
          <p:cNvSpPr txBox="1">
            <a:spLocks noChangeArrowheads="1"/>
          </p:cNvSpPr>
          <p:nvPr/>
        </p:nvSpPr>
        <p:spPr bwMode="auto">
          <a:xfrm>
            <a:off x="570184" y="3356992"/>
            <a:ext cx="832229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lvl="3" eaLnBrk="1" hangingPunct="1">
              <a:lnSpc>
                <a:spcPts val="30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创建算法小结：</a:t>
            </a:r>
            <a:endParaRPr lang="en-US" altLang="zh-CN" sz="2000" b="1" dirty="0" smtClean="0">
              <a:solidFill>
                <a:srgbClr val="C00000"/>
              </a:solidFill>
              <a:latin typeface="+mn-ea"/>
            </a:endParaRPr>
          </a:p>
          <a:p>
            <a:pPr marL="72000" lvl="3" eaLnBrk="1" hangingPunct="1">
              <a:lnSpc>
                <a:spcPts val="30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000" dirty="0" smtClean="0">
                <a:latin typeface="+mn-ea"/>
              </a:rPr>
              <a:t>  （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）给定一个无序序列的关键字，通过构造一棵二叉排序树，一个无序序列变为一个有序序列，构造过程伴随排序过程。</a:t>
            </a:r>
            <a:endParaRPr lang="en-US" altLang="zh-CN" sz="2000" dirty="0" smtClean="0">
              <a:latin typeface="+mn-ea"/>
            </a:endParaRPr>
          </a:p>
          <a:p>
            <a:pPr marL="72000" lvl="3">
              <a:lnSpc>
                <a:spcPts val="3000"/>
              </a:lnSpc>
              <a:buClr>
                <a:srgbClr val="FF9900"/>
              </a:buClr>
            </a:pPr>
            <a:r>
              <a:rPr lang="zh-CN" altLang="en-US" sz="2000" dirty="0" smtClean="0">
                <a:latin typeface="+mn-ea"/>
              </a:rPr>
              <a:t>  （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）同一关键字集合，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不同插入次序，生成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不同形态的二叉排序树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。按升序或降序输入关键字，生成单支二叉排序树。为了提高查找效率，</a:t>
            </a:r>
            <a:r>
              <a:rPr lang="zh-CN" altLang="en-US" sz="20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希望二叉排序树的形态尽量匀称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。（如何保持形态匀称？平衡二叉树）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marL="72000" lvl="3">
              <a:lnSpc>
                <a:spcPts val="3000"/>
              </a:lnSpc>
              <a:buClr>
                <a:srgbClr val="FF9900"/>
              </a:buClr>
            </a:pP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）插入操作只改变结点指针，由空变为非空，无需移动结点。因此，每次插入的结点都是叶子结点。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617" y="2060848"/>
            <a:ext cx="7755359" cy="1205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/>
              <a:t>假设一棵二叉排序树有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个结点，创建算法执行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次插入算法。</a:t>
            </a:r>
            <a:endParaRPr lang="en-US" altLang="zh-CN" sz="2000" dirty="0" smtClean="0"/>
          </a:p>
          <a:p>
            <a:pPr>
              <a:lnSpc>
                <a:spcPts val="3000"/>
              </a:lnSpc>
            </a:pPr>
            <a:r>
              <a:rPr lang="zh-CN" altLang="en-US" sz="2000" dirty="0" smtClean="0"/>
              <a:t>插入算法的时间复杂度：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O(log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+mn-ea"/>
              </a:rPr>
              <a:t>2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n)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创建算法的时间复杂度：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O(nlog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+mn-ea"/>
              </a:rPr>
              <a:t>2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n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87181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1415913"/>
            <a:ext cx="5151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5.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二</a:t>
            </a:r>
            <a:r>
              <a:rPr lang="zh-CN" altLang="en-US" sz="2400" b="1" dirty="0">
                <a:solidFill>
                  <a:srgbClr val="FF0000"/>
                </a:solidFill>
              </a:rPr>
              <a:t>叉排序树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的删除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（一般掌握）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426963" y="1975483"/>
            <a:ext cx="8233897" cy="8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lvl="0">
              <a:lnSpc>
                <a:spcPts val="3000"/>
              </a:lnSpc>
              <a:spcBef>
                <a:spcPts val="0"/>
              </a:spcBef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幼圆" pitchFamily="49" charset="-122"/>
                <a:ea typeface="幼圆" pitchFamily="49" charset="-122"/>
              </a:rPr>
              <a:t>  删除一个结点后</a:t>
            </a:r>
            <a:r>
              <a:rPr lang="zh-CN" altLang="en-US" sz="2000" kern="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，必须保证满足</a:t>
            </a:r>
            <a:r>
              <a:rPr lang="zh-CN" altLang="en-US" sz="2000" kern="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二叉排序树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幼圆" pitchFamily="49" charset="-122"/>
                <a:ea typeface="幼圆" pitchFamily="49" charset="-122"/>
              </a:rPr>
              <a:t>的性质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幼圆" pitchFamily="49" charset="-122"/>
                <a:ea typeface="幼圆" pitchFamily="49" charset="-122"/>
              </a:rPr>
              <a:t>(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幼圆" pitchFamily="49" charset="-122"/>
                <a:ea typeface="幼圆" pitchFamily="49" charset="-122"/>
              </a:rPr>
              <a:t>左小右大，中序遍历递增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幼圆" pitchFamily="49" charset="-122"/>
                <a:ea typeface="幼圆" pitchFamily="49" charset="-122"/>
              </a:rPr>
              <a:t>)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幼圆" pitchFamily="49" charset="-122"/>
                <a:ea typeface="幼圆" pitchFamily="49" charset="-122"/>
              </a:rPr>
              <a:t>，重新链接后不增加树的高度。删除结点分为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幼圆" pitchFamily="49" charset="-122"/>
                <a:ea typeface="幼圆" pitchFamily="49" charset="-122"/>
              </a:rPr>
              <a:t>4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幼圆" pitchFamily="49" charset="-122"/>
                <a:ea typeface="幼圆" pitchFamily="49" charset="-122"/>
              </a:rPr>
              <a:t>种情况：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97834" y="2914075"/>
            <a:ext cx="842965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）删除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叶子结点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修改双亲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结点的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指针域，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左指针域或右指针域置空，然后释放被删结点。没有改变树的整体结构，无需重新连接。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）被删结点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只有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左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子树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：修改其双亲结点的指针域，直接成为双亲结点的左子树或右子树，然后释放被删结点。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）被删结点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只有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右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子树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：修改其双亲结点的指针域，直接成为双亲结点的左子树或右子树，然后释放被删结点。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）被删结点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有左右子树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：在中序遍历序列中，直接前驱代替被删结点，然后删除其直接前驱结点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。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【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含（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）和（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）两种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情况，算法统一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实现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】</a:t>
            </a:r>
            <a:endParaRPr lang="en-US" altLang="zh-CN" sz="20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6146" y="1484784"/>
            <a:ext cx="84296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（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）删除叶子结点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：修改双亲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结点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的指针域，左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指针域或右指针域置空，然后释放被删结点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。没有改变树的整体结构，无需重新连接。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 *p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为当前结点，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*f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为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*p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的双亲结点。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74512" y="3131484"/>
            <a:ext cx="6993880" cy="1304917"/>
            <a:chOff x="874512" y="3084592"/>
            <a:chExt cx="6993880" cy="1304917"/>
          </a:xfrm>
        </p:grpSpPr>
        <p:grpSp>
          <p:nvGrpSpPr>
            <p:cNvPr id="34" name="Group 7"/>
            <p:cNvGrpSpPr>
              <a:grpSpLocks noChangeAspect="1"/>
            </p:cNvGrpSpPr>
            <p:nvPr/>
          </p:nvGrpSpPr>
          <p:grpSpPr bwMode="auto">
            <a:xfrm>
              <a:off x="874512" y="3105262"/>
              <a:ext cx="2272125" cy="1284247"/>
              <a:chOff x="1493" y="2335"/>
              <a:chExt cx="1430" cy="785"/>
            </a:xfrm>
            <a:solidFill>
              <a:srgbClr val="002060"/>
            </a:solidFill>
          </p:grpSpPr>
          <p:sp>
            <p:nvSpPr>
              <p:cNvPr id="35" name="Line 23"/>
              <p:cNvSpPr>
                <a:spLocks noChangeShapeType="1"/>
              </p:cNvSpPr>
              <p:nvPr/>
            </p:nvSpPr>
            <p:spPr bwMode="auto">
              <a:xfrm flipH="1">
                <a:off x="2125" y="2632"/>
                <a:ext cx="272" cy="263"/>
              </a:xfrm>
              <a:prstGeom prst="line">
                <a:avLst/>
              </a:prstGeom>
              <a:grpFill/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Oval 12"/>
              <p:cNvSpPr>
                <a:spLocks noChangeArrowheads="1"/>
              </p:cNvSpPr>
              <p:nvPr/>
            </p:nvSpPr>
            <p:spPr bwMode="auto">
              <a:xfrm>
                <a:off x="1945" y="2856"/>
                <a:ext cx="272" cy="264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</a:rPr>
                  <a:t>G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Line 20"/>
              <p:cNvSpPr>
                <a:spLocks noChangeShapeType="1"/>
              </p:cNvSpPr>
              <p:nvPr/>
            </p:nvSpPr>
            <p:spPr bwMode="auto">
              <a:xfrm flipH="1">
                <a:off x="2515" y="2335"/>
                <a:ext cx="181" cy="176"/>
              </a:xfrm>
              <a:prstGeom prst="line">
                <a:avLst/>
              </a:prstGeom>
              <a:grpFill/>
              <a:ln>
                <a:prstDash val="sysDot"/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Oval 9"/>
              <p:cNvSpPr>
                <a:spLocks noChangeArrowheads="1"/>
              </p:cNvSpPr>
              <p:nvPr/>
            </p:nvSpPr>
            <p:spPr bwMode="auto">
              <a:xfrm>
                <a:off x="2305" y="2457"/>
                <a:ext cx="272" cy="264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</a:rPr>
                  <a:t>F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Line 23"/>
              <p:cNvSpPr>
                <a:spLocks noChangeShapeType="1"/>
              </p:cNvSpPr>
              <p:nvPr/>
            </p:nvSpPr>
            <p:spPr bwMode="auto">
              <a:xfrm flipH="1">
                <a:off x="2084" y="2571"/>
                <a:ext cx="227" cy="0"/>
              </a:xfrm>
              <a:prstGeom prst="line">
                <a:avLst/>
              </a:prstGeom>
              <a:grpFill/>
              <a:ln w="38100">
                <a:solidFill>
                  <a:srgbClr val="FF33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Oval 9"/>
              <p:cNvSpPr>
                <a:spLocks noChangeArrowheads="1"/>
              </p:cNvSpPr>
              <p:nvPr/>
            </p:nvSpPr>
            <p:spPr bwMode="auto">
              <a:xfrm>
                <a:off x="1886" y="2463"/>
                <a:ext cx="181" cy="176"/>
              </a:xfrm>
              <a:prstGeom prst="ellipse">
                <a:avLst/>
              </a:prstGeom>
              <a:noFill/>
              <a:ln w="19050">
                <a:noFill/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</a:rPr>
                  <a:t>f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Line 23"/>
              <p:cNvSpPr>
                <a:spLocks noChangeShapeType="1"/>
              </p:cNvSpPr>
              <p:nvPr/>
            </p:nvSpPr>
            <p:spPr bwMode="auto">
              <a:xfrm flipH="1">
                <a:off x="1718" y="2982"/>
                <a:ext cx="227" cy="0"/>
              </a:xfrm>
              <a:prstGeom prst="line">
                <a:avLst/>
              </a:prstGeom>
              <a:grpFill/>
              <a:ln w="38100">
                <a:solidFill>
                  <a:srgbClr val="FF33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Oval 9"/>
              <p:cNvSpPr>
                <a:spLocks noChangeArrowheads="1"/>
              </p:cNvSpPr>
              <p:nvPr/>
            </p:nvSpPr>
            <p:spPr bwMode="auto">
              <a:xfrm>
                <a:off x="1493" y="2877"/>
                <a:ext cx="181" cy="176"/>
              </a:xfrm>
              <a:prstGeom prst="ellipse">
                <a:avLst/>
              </a:prstGeom>
              <a:noFill/>
              <a:ln w="19050">
                <a:noFill/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</a:rPr>
                  <a:t>p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12"/>
              <p:cNvSpPr>
                <a:spLocks noChangeArrowheads="1"/>
              </p:cNvSpPr>
              <p:nvPr/>
            </p:nvSpPr>
            <p:spPr bwMode="auto">
              <a:xfrm>
                <a:off x="2651" y="2856"/>
                <a:ext cx="272" cy="264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</a:rPr>
                  <a:t>H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Line 23"/>
              <p:cNvSpPr>
                <a:spLocks noChangeShapeType="1"/>
              </p:cNvSpPr>
              <p:nvPr/>
            </p:nvSpPr>
            <p:spPr bwMode="auto">
              <a:xfrm flipH="1" flipV="1">
                <a:off x="2512" y="2663"/>
                <a:ext cx="272" cy="263"/>
              </a:xfrm>
              <a:prstGeom prst="line">
                <a:avLst/>
              </a:prstGeom>
              <a:grpFill/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3791635" y="3084592"/>
              <a:ext cx="40767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rgbClr val="C00000"/>
                  </a:solidFill>
                </a:rPr>
                <a:t>双亲结点的</a:t>
              </a:r>
              <a:r>
                <a:rPr lang="zh-CN" altLang="en-US" sz="2000" b="1" dirty="0" smtClean="0">
                  <a:solidFill>
                    <a:srgbClr val="0000FF"/>
                  </a:solidFill>
                </a:rPr>
                <a:t>左</a:t>
              </a:r>
              <a:r>
                <a:rPr lang="zh-CN" altLang="en-US" sz="2000" dirty="0" smtClean="0">
                  <a:solidFill>
                    <a:srgbClr val="C00000"/>
                  </a:solidFill>
                </a:rPr>
                <a:t>指针域置空：</a:t>
              </a:r>
              <a:endParaRPr lang="en-US" altLang="zh-CN" sz="2000" dirty="0" smtClean="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C00000"/>
                  </a:solidFill>
                </a:rPr>
                <a:t>f-&gt;</a:t>
              </a:r>
              <a:r>
                <a:rPr lang="en-US" altLang="zh-CN" sz="2000" b="1" dirty="0" err="1" smtClean="0">
                  <a:solidFill>
                    <a:srgbClr val="0000FF"/>
                  </a:solidFill>
                </a:rPr>
                <a:t>l</a:t>
              </a:r>
              <a:r>
                <a:rPr lang="en-US" altLang="zh-CN" sz="2000" dirty="0" err="1" smtClean="0">
                  <a:solidFill>
                    <a:srgbClr val="C00000"/>
                  </a:solidFill>
                </a:rPr>
                <a:t>child</a:t>
              </a:r>
              <a:r>
                <a:rPr lang="en-US" altLang="zh-CN" sz="2000" dirty="0" smtClean="0">
                  <a:solidFill>
                    <a:srgbClr val="C00000"/>
                  </a:solidFill>
                </a:rPr>
                <a:t>=NULL;        delete   p;      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00631" y="4864150"/>
            <a:ext cx="6445919" cy="1284247"/>
            <a:chOff x="1412354" y="4735197"/>
            <a:chExt cx="6445919" cy="1284247"/>
          </a:xfrm>
        </p:grpSpPr>
        <p:grpSp>
          <p:nvGrpSpPr>
            <p:cNvPr id="94" name="Group 7"/>
            <p:cNvGrpSpPr>
              <a:grpSpLocks noChangeAspect="1"/>
            </p:cNvGrpSpPr>
            <p:nvPr/>
          </p:nvGrpSpPr>
          <p:grpSpPr bwMode="auto">
            <a:xfrm>
              <a:off x="1412354" y="4735197"/>
              <a:ext cx="1647688" cy="1284247"/>
              <a:chOff x="1886" y="2335"/>
              <a:chExt cx="1037" cy="785"/>
            </a:xfrm>
            <a:solidFill>
              <a:srgbClr val="002060"/>
            </a:solidFill>
          </p:grpSpPr>
          <p:sp>
            <p:nvSpPr>
              <p:cNvPr id="95" name="Line 23"/>
              <p:cNvSpPr>
                <a:spLocks noChangeShapeType="1"/>
              </p:cNvSpPr>
              <p:nvPr/>
            </p:nvSpPr>
            <p:spPr bwMode="auto">
              <a:xfrm flipH="1">
                <a:off x="2125" y="2632"/>
                <a:ext cx="272" cy="263"/>
              </a:xfrm>
              <a:prstGeom prst="line">
                <a:avLst/>
              </a:prstGeom>
              <a:grpFill/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Oval 12"/>
              <p:cNvSpPr>
                <a:spLocks noChangeArrowheads="1"/>
              </p:cNvSpPr>
              <p:nvPr/>
            </p:nvSpPr>
            <p:spPr bwMode="auto">
              <a:xfrm>
                <a:off x="1945" y="2856"/>
                <a:ext cx="272" cy="264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</a:rPr>
                  <a:t>G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Line 20"/>
              <p:cNvSpPr>
                <a:spLocks noChangeShapeType="1"/>
              </p:cNvSpPr>
              <p:nvPr/>
            </p:nvSpPr>
            <p:spPr bwMode="auto">
              <a:xfrm flipH="1">
                <a:off x="2515" y="2335"/>
                <a:ext cx="181" cy="176"/>
              </a:xfrm>
              <a:prstGeom prst="line">
                <a:avLst/>
              </a:prstGeom>
              <a:grpFill/>
              <a:ln>
                <a:prstDash val="sysDot"/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Oval 9"/>
              <p:cNvSpPr>
                <a:spLocks noChangeArrowheads="1"/>
              </p:cNvSpPr>
              <p:nvPr/>
            </p:nvSpPr>
            <p:spPr bwMode="auto">
              <a:xfrm>
                <a:off x="2305" y="2457"/>
                <a:ext cx="272" cy="264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</a:rPr>
                  <a:t>F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Line 23"/>
              <p:cNvSpPr>
                <a:spLocks noChangeShapeType="1"/>
              </p:cNvSpPr>
              <p:nvPr/>
            </p:nvSpPr>
            <p:spPr bwMode="auto">
              <a:xfrm flipH="1">
                <a:off x="2084" y="2571"/>
                <a:ext cx="227" cy="0"/>
              </a:xfrm>
              <a:prstGeom prst="line">
                <a:avLst/>
              </a:prstGeom>
              <a:grpFill/>
              <a:ln w="38100">
                <a:solidFill>
                  <a:srgbClr val="FF33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Oval 9"/>
              <p:cNvSpPr>
                <a:spLocks noChangeArrowheads="1"/>
              </p:cNvSpPr>
              <p:nvPr/>
            </p:nvSpPr>
            <p:spPr bwMode="auto">
              <a:xfrm>
                <a:off x="1886" y="2463"/>
                <a:ext cx="181" cy="176"/>
              </a:xfrm>
              <a:prstGeom prst="ellipse">
                <a:avLst/>
              </a:prstGeom>
              <a:noFill/>
              <a:ln w="19050">
                <a:noFill/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</a:rPr>
                  <a:t>f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23"/>
              <p:cNvSpPr>
                <a:spLocks noChangeShapeType="1"/>
              </p:cNvSpPr>
              <p:nvPr/>
            </p:nvSpPr>
            <p:spPr bwMode="auto">
              <a:xfrm flipH="1">
                <a:off x="2408" y="3005"/>
                <a:ext cx="227" cy="0"/>
              </a:xfrm>
              <a:prstGeom prst="line">
                <a:avLst/>
              </a:prstGeom>
              <a:grpFill/>
              <a:ln w="38100">
                <a:solidFill>
                  <a:srgbClr val="FF33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Oval 9"/>
              <p:cNvSpPr>
                <a:spLocks noChangeArrowheads="1"/>
              </p:cNvSpPr>
              <p:nvPr/>
            </p:nvSpPr>
            <p:spPr bwMode="auto">
              <a:xfrm>
                <a:off x="2401" y="2776"/>
                <a:ext cx="181" cy="176"/>
              </a:xfrm>
              <a:prstGeom prst="ellipse">
                <a:avLst/>
              </a:prstGeom>
              <a:noFill/>
              <a:ln w="19050">
                <a:noFill/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</a:rPr>
                  <a:t>p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Oval 12"/>
              <p:cNvSpPr>
                <a:spLocks noChangeArrowheads="1"/>
              </p:cNvSpPr>
              <p:nvPr/>
            </p:nvSpPr>
            <p:spPr bwMode="auto">
              <a:xfrm>
                <a:off x="2651" y="2856"/>
                <a:ext cx="272" cy="264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</a:rPr>
                  <a:t>H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Line 23"/>
              <p:cNvSpPr>
                <a:spLocks noChangeShapeType="1"/>
              </p:cNvSpPr>
              <p:nvPr/>
            </p:nvSpPr>
            <p:spPr bwMode="auto">
              <a:xfrm flipH="1" flipV="1">
                <a:off x="2512" y="2663"/>
                <a:ext cx="272" cy="263"/>
              </a:xfrm>
              <a:prstGeom prst="line">
                <a:avLst/>
              </a:prstGeom>
              <a:grpFill/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3779912" y="4762773"/>
              <a:ext cx="40783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rgbClr val="C00000"/>
                  </a:solidFill>
                </a:rPr>
                <a:t>双亲结点的</a:t>
              </a:r>
              <a:r>
                <a:rPr lang="zh-CN" altLang="en-US" sz="2000" b="1" dirty="0" smtClean="0">
                  <a:solidFill>
                    <a:srgbClr val="0000FF"/>
                  </a:solidFill>
                </a:rPr>
                <a:t>右</a:t>
              </a:r>
              <a:r>
                <a:rPr lang="zh-CN" altLang="en-US" sz="2000" dirty="0" smtClean="0">
                  <a:solidFill>
                    <a:srgbClr val="C00000"/>
                  </a:solidFill>
                </a:rPr>
                <a:t>指针域置空：</a:t>
              </a:r>
              <a:endParaRPr lang="en-US" altLang="zh-CN" sz="2000" dirty="0" smtClean="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C00000"/>
                  </a:solidFill>
                </a:rPr>
                <a:t>f-&gt;</a:t>
              </a:r>
              <a:r>
                <a:rPr lang="en-US" altLang="zh-CN" sz="2000" b="1" dirty="0" err="1" smtClean="0">
                  <a:solidFill>
                    <a:srgbClr val="0000FF"/>
                  </a:solidFill>
                </a:rPr>
                <a:t>r</a:t>
              </a:r>
              <a:r>
                <a:rPr lang="en-US" altLang="zh-CN" sz="2000" dirty="0" err="1" smtClean="0">
                  <a:solidFill>
                    <a:srgbClr val="C00000"/>
                  </a:solidFill>
                </a:rPr>
                <a:t>child</a:t>
              </a:r>
              <a:r>
                <a:rPr lang="en-US" altLang="zh-CN" sz="2000" dirty="0" smtClean="0">
                  <a:solidFill>
                    <a:srgbClr val="C00000"/>
                  </a:solidFill>
                </a:rPr>
                <a:t>=NULL;       delete   p;      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266" y="832686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50335" y="1484784"/>
            <a:ext cx="84296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）被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删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结点只有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左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子树：修改其双亲结点的指针域，直接成为双亲结点的左子树或右子树，然后释放被删结点。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19673" y="2623244"/>
            <a:ext cx="6656203" cy="1811370"/>
            <a:chOff x="1319673" y="2623244"/>
            <a:chExt cx="6656203" cy="1811370"/>
          </a:xfrm>
        </p:grpSpPr>
        <p:grpSp>
          <p:nvGrpSpPr>
            <p:cNvPr id="33" name="Group 7"/>
            <p:cNvGrpSpPr>
              <a:grpSpLocks noChangeAspect="1"/>
            </p:cNvGrpSpPr>
            <p:nvPr/>
          </p:nvGrpSpPr>
          <p:grpSpPr bwMode="auto">
            <a:xfrm>
              <a:off x="1319673" y="2659573"/>
              <a:ext cx="1731900" cy="1775041"/>
              <a:chOff x="1559" y="2405"/>
              <a:chExt cx="1090" cy="1085"/>
            </a:xfrm>
            <a:solidFill>
              <a:srgbClr val="002060"/>
            </a:solidFill>
          </p:grpSpPr>
          <p:sp>
            <p:nvSpPr>
              <p:cNvPr id="45" name="Line 23"/>
              <p:cNvSpPr>
                <a:spLocks noChangeShapeType="1"/>
              </p:cNvSpPr>
              <p:nvPr/>
            </p:nvSpPr>
            <p:spPr bwMode="auto">
              <a:xfrm flipH="1">
                <a:off x="1828" y="2961"/>
                <a:ext cx="272" cy="263"/>
              </a:xfrm>
              <a:prstGeom prst="line">
                <a:avLst/>
              </a:prstGeom>
              <a:grpFill/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Line 23"/>
              <p:cNvSpPr>
                <a:spLocks noChangeShapeType="1"/>
              </p:cNvSpPr>
              <p:nvPr/>
            </p:nvSpPr>
            <p:spPr bwMode="auto">
              <a:xfrm flipH="1">
                <a:off x="2125" y="2632"/>
                <a:ext cx="272" cy="263"/>
              </a:xfrm>
              <a:prstGeom prst="line">
                <a:avLst/>
              </a:prstGeom>
              <a:grpFill/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Oval 12"/>
              <p:cNvSpPr>
                <a:spLocks noChangeArrowheads="1"/>
              </p:cNvSpPr>
              <p:nvPr/>
            </p:nvSpPr>
            <p:spPr bwMode="auto">
              <a:xfrm>
                <a:off x="2008" y="2786"/>
                <a:ext cx="272" cy="264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</a:rPr>
                  <a:t>P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Line 20"/>
              <p:cNvSpPr>
                <a:spLocks noChangeShapeType="1"/>
              </p:cNvSpPr>
              <p:nvPr/>
            </p:nvSpPr>
            <p:spPr bwMode="auto">
              <a:xfrm flipH="1">
                <a:off x="2529" y="2405"/>
                <a:ext cx="113" cy="110"/>
              </a:xfrm>
              <a:prstGeom prst="line">
                <a:avLst/>
              </a:prstGeom>
              <a:grpFill/>
              <a:ln>
                <a:prstDash val="sysDot"/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Oval 9"/>
              <p:cNvSpPr>
                <a:spLocks noChangeArrowheads="1"/>
              </p:cNvSpPr>
              <p:nvPr/>
            </p:nvSpPr>
            <p:spPr bwMode="auto">
              <a:xfrm>
                <a:off x="2305" y="2457"/>
                <a:ext cx="272" cy="264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</a:rPr>
                  <a:t>F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Line 23"/>
              <p:cNvSpPr>
                <a:spLocks noChangeShapeType="1"/>
              </p:cNvSpPr>
              <p:nvPr/>
            </p:nvSpPr>
            <p:spPr bwMode="auto">
              <a:xfrm flipH="1">
                <a:off x="2084" y="2571"/>
                <a:ext cx="227" cy="0"/>
              </a:xfrm>
              <a:prstGeom prst="line">
                <a:avLst/>
              </a:prstGeom>
              <a:grpFill/>
              <a:ln w="38100">
                <a:solidFill>
                  <a:srgbClr val="FF33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Oval 9"/>
              <p:cNvSpPr>
                <a:spLocks noChangeArrowheads="1"/>
              </p:cNvSpPr>
              <p:nvPr/>
            </p:nvSpPr>
            <p:spPr bwMode="auto">
              <a:xfrm>
                <a:off x="1886" y="2463"/>
                <a:ext cx="181" cy="176"/>
              </a:xfrm>
              <a:prstGeom prst="ellipse">
                <a:avLst/>
              </a:prstGeom>
              <a:noFill/>
              <a:ln w="19050">
                <a:noFill/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</a:rPr>
                  <a:t>f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Line 23"/>
              <p:cNvSpPr>
                <a:spLocks noChangeShapeType="1"/>
              </p:cNvSpPr>
              <p:nvPr/>
            </p:nvSpPr>
            <p:spPr bwMode="auto">
              <a:xfrm flipH="1">
                <a:off x="1781" y="2912"/>
                <a:ext cx="227" cy="0"/>
              </a:xfrm>
              <a:prstGeom prst="line">
                <a:avLst/>
              </a:prstGeom>
              <a:grpFill/>
              <a:ln w="38100">
                <a:solidFill>
                  <a:srgbClr val="FF33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Oval 9"/>
              <p:cNvSpPr>
                <a:spLocks noChangeArrowheads="1"/>
              </p:cNvSpPr>
              <p:nvPr/>
            </p:nvSpPr>
            <p:spPr bwMode="auto">
              <a:xfrm>
                <a:off x="1612" y="2807"/>
                <a:ext cx="181" cy="176"/>
              </a:xfrm>
              <a:prstGeom prst="ellipse">
                <a:avLst/>
              </a:prstGeom>
              <a:noFill/>
              <a:ln w="19050">
                <a:noFill/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</a:rPr>
                  <a:t>p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12"/>
              <p:cNvSpPr>
                <a:spLocks noChangeArrowheads="1"/>
              </p:cNvSpPr>
              <p:nvPr/>
            </p:nvSpPr>
            <p:spPr bwMode="auto">
              <a:xfrm>
                <a:off x="1559" y="3160"/>
                <a:ext cx="340" cy="330"/>
              </a:xfrm>
              <a:prstGeom prst="teardrop">
                <a:avLst/>
              </a:prstGeom>
              <a:solidFill>
                <a:srgbClr val="0070C0"/>
              </a:solidFill>
              <a:ln w="19050"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</a:rPr>
                  <a:t>P</a:t>
                </a:r>
                <a:r>
                  <a:rPr lang="en-US" altLang="zh-CN" sz="2000" baseline="-25000" dirty="0" smtClean="0">
                    <a:solidFill>
                      <a:schemeClr val="bg1"/>
                    </a:solidFill>
                  </a:rPr>
                  <a:t>L</a:t>
                </a:r>
                <a:endParaRPr lang="en-US" altLang="zh-CN" sz="20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Line 20"/>
              <p:cNvSpPr>
                <a:spLocks noChangeShapeType="1"/>
              </p:cNvSpPr>
              <p:nvPr/>
            </p:nvSpPr>
            <p:spPr bwMode="auto">
              <a:xfrm flipH="1" flipV="1">
                <a:off x="2536" y="2684"/>
                <a:ext cx="113" cy="110"/>
              </a:xfrm>
              <a:prstGeom prst="line">
                <a:avLst/>
              </a:prstGeom>
              <a:grpFill/>
              <a:ln>
                <a:prstDash val="sysDot"/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4139952" y="2623244"/>
              <a:ext cx="38359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rgbClr val="C00000"/>
                  </a:solidFill>
                </a:rPr>
                <a:t>修改双亲结点的</a:t>
              </a:r>
              <a:r>
                <a:rPr lang="zh-CN" altLang="en-US" sz="2000" b="1" dirty="0" smtClean="0">
                  <a:solidFill>
                    <a:srgbClr val="0000FF"/>
                  </a:solidFill>
                </a:rPr>
                <a:t>左</a:t>
              </a:r>
              <a:r>
                <a:rPr lang="zh-CN" altLang="en-US" sz="2000" dirty="0" smtClean="0">
                  <a:solidFill>
                    <a:srgbClr val="C00000"/>
                  </a:solidFill>
                </a:rPr>
                <a:t>指针域：</a:t>
              </a:r>
              <a:endParaRPr lang="en-US" altLang="zh-CN" sz="2000" dirty="0" smtClean="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C00000"/>
                  </a:solidFill>
                </a:rPr>
                <a:t>f-&gt;</a:t>
              </a:r>
              <a:r>
                <a:rPr lang="en-US" altLang="zh-CN" sz="2000" b="1" dirty="0" err="1" smtClean="0">
                  <a:solidFill>
                    <a:srgbClr val="0000FF"/>
                  </a:solidFill>
                </a:rPr>
                <a:t>l</a:t>
              </a:r>
              <a:r>
                <a:rPr lang="en-US" altLang="zh-CN" sz="2000" dirty="0" err="1" smtClean="0">
                  <a:solidFill>
                    <a:srgbClr val="C00000"/>
                  </a:solidFill>
                </a:rPr>
                <a:t>child</a:t>
              </a:r>
              <a:r>
                <a:rPr lang="en-US" altLang="zh-CN" sz="2000" dirty="0" smtClean="0">
                  <a:solidFill>
                    <a:srgbClr val="C00000"/>
                  </a:solidFill>
                </a:rPr>
                <a:t>=p-&gt;</a:t>
              </a:r>
              <a:r>
                <a:rPr lang="en-US" altLang="zh-CN" sz="2000" b="1" dirty="0" err="1" smtClean="0">
                  <a:solidFill>
                    <a:srgbClr val="0000FF"/>
                  </a:solidFill>
                </a:rPr>
                <a:t>l</a:t>
              </a:r>
              <a:r>
                <a:rPr lang="en-US" altLang="zh-CN" sz="2000" dirty="0" err="1" smtClean="0">
                  <a:solidFill>
                    <a:srgbClr val="C00000"/>
                  </a:solidFill>
                </a:rPr>
                <a:t>child</a:t>
              </a:r>
              <a:r>
                <a:rPr lang="en-US" altLang="zh-CN" sz="2000" dirty="0" smtClean="0">
                  <a:solidFill>
                    <a:srgbClr val="C00000"/>
                  </a:solidFill>
                </a:rPr>
                <a:t>;    delete   p;      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47087" y="4526734"/>
            <a:ext cx="6253868" cy="1992629"/>
            <a:chOff x="1747087" y="4526734"/>
            <a:chExt cx="6253868" cy="1992629"/>
          </a:xfrm>
        </p:grpSpPr>
        <p:grpSp>
          <p:nvGrpSpPr>
            <p:cNvPr id="48" name="Group 7"/>
            <p:cNvGrpSpPr>
              <a:grpSpLocks noChangeAspect="1"/>
            </p:cNvGrpSpPr>
            <p:nvPr/>
          </p:nvGrpSpPr>
          <p:grpSpPr bwMode="auto">
            <a:xfrm>
              <a:off x="1747087" y="4526734"/>
              <a:ext cx="1633402" cy="1992629"/>
              <a:chOff x="1886" y="2405"/>
              <a:chExt cx="1028" cy="1218"/>
            </a:xfrm>
            <a:solidFill>
              <a:srgbClr val="002060"/>
            </a:solidFill>
          </p:grpSpPr>
          <p:sp>
            <p:nvSpPr>
              <p:cNvPr id="58" name="Line 23"/>
              <p:cNvSpPr>
                <a:spLocks noChangeShapeType="1"/>
              </p:cNvSpPr>
              <p:nvPr/>
            </p:nvSpPr>
            <p:spPr bwMode="auto">
              <a:xfrm flipH="1">
                <a:off x="2528" y="3157"/>
                <a:ext cx="181" cy="176"/>
              </a:xfrm>
              <a:prstGeom prst="line">
                <a:avLst/>
              </a:prstGeom>
              <a:grpFill/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Line 23"/>
              <p:cNvSpPr>
                <a:spLocks noChangeShapeType="1"/>
              </p:cNvSpPr>
              <p:nvPr/>
            </p:nvSpPr>
            <p:spPr bwMode="auto">
              <a:xfrm>
                <a:off x="2450" y="2651"/>
                <a:ext cx="311" cy="333"/>
              </a:xfrm>
              <a:prstGeom prst="line">
                <a:avLst/>
              </a:prstGeom>
              <a:grpFill/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Oval 12"/>
              <p:cNvSpPr>
                <a:spLocks noChangeArrowheads="1"/>
              </p:cNvSpPr>
              <p:nvPr/>
            </p:nvSpPr>
            <p:spPr bwMode="auto">
              <a:xfrm>
                <a:off x="2642" y="2944"/>
                <a:ext cx="272" cy="264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</a:rPr>
                  <a:t>P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Line 20"/>
              <p:cNvSpPr>
                <a:spLocks noChangeShapeType="1"/>
              </p:cNvSpPr>
              <p:nvPr/>
            </p:nvSpPr>
            <p:spPr bwMode="auto">
              <a:xfrm flipH="1">
                <a:off x="2529" y="2405"/>
                <a:ext cx="113" cy="110"/>
              </a:xfrm>
              <a:prstGeom prst="line">
                <a:avLst/>
              </a:prstGeom>
              <a:grpFill/>
              <a:ln>
                <a:prstDash val="sysDot"/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Oval 9"/>
              <p:cNvSpPr>
                <a:spLocks noChangeArrowheads="1"/>
              </p:cNvSpPr>
              <p:nvPr/>
            </p:nvSpPr>
            <p:spPr bwMode="auto">
              <a:xfrm>
                <a:off x="2305" y="2457"/>
                <a:ext cx="272" cy="264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</a:rPr>
                  <a:t>F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Line 23"/>
              <p:cNvSpPr>
                <a:spLocks noChangeShapeType="1"/>
              </p:cNvSpPr>
              <p:nvPr/>
            </p:nvSpPr>
            <p:spPr bwMode="auto">
              <a:xfrm flipH="1">
                <a:off x="2084" y="2571"/>
                <a:ext cx="227" cy="0"/>
              </a:xfrm>
              <a:prstGeom prst="line">
                <a:avLst/>
              </a:prstGeom>
              <a:grpFill/>
              <a:ln w="38100">
                <a:solidFill>
                  <a:srgbClr val="FF33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9"/>
              <p:cNvSpPr>
                <a:spLocks noChangeArrowheads="1"/>
              </p:cNvSpPr>
              <p:nvPr/>
            </p:nvSpPr>
            <p:spPr bwMode="auto">
              <a:xfrm>
                <a:off x="1886" y="2463"/>
                <a:ext cx="181" cy="176"/>
              </a:xfrm>
              <a:prstGeom prst="ellipse">
                <a:avLst/>
              </a:prstGeom>
              <a:noFill/>
              <a:ln w="19050">
                <a:noFill/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</a:rPr>
                  <a:t>f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Line 23"/>
              <p:cNvSpPr>
                <a:spLocks noChangeShapeType="1"/>
              </p:cNvSpPr>
              <p:nvPr/>
            </p:nvSpPr>
            <p:spPr bwMode="auto">
              <a:xfrm flipH="1">
                <a:off x="2411" y="3073"/>
                <a:ext cx="227" cy="0"/>
              </a:xfrm>
              <a:prstGeom prst="line">
                <a:avLst/>
              </a:prstGeom>
              <a:grpFill/>
              <a:ln w="38100">
                <a:solidFill>
                  <a:srgbClr val="FF33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Oval 9"/>
              <p:cNvSpPr>
                <a:spLocks noChangeArrowheads="1"/>
              </p:cNvSpPr>
              <p:nvPr/>
            </p:nvSpPr>
            <p:spPr bwMode="auto">
              <a:xfrm>
                <a:off x="2242" y="2961"/>
                <a:ext cx="181" cy="176"/>
              </a:xfrm>
              <a:prstGeom prst="ellipse">
                <a:avLst/>
              </a:prstGeom>
              <a:noFill/>
              <a:ln w="19050">
                <a:noFill/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</a:rPr>
                  <a:t>p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12"/>
              <p:cNvSpPr>
                <a:spLocks noChangeArrowheads="1"/>
              </p:cNvSpPr>
              <p:nvPr/>
            </p:nvSpPr>
            <p:spPr bwMode="auto">
              <a:xfrm>
                <a:off x="2231" y="3293"/>
                <a:ext cx="340" cy="330"/>
              </a:xfrm>
              <a:prstGeom prst="teardrop">
                <a:avLst/>
              </a:prstGeom>
              <a:solidFill>
                <a:srgbClr val="0070C0"/>
              </a:solidFill>
              <a:ln w="19050"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</a:rPr>
                  <a:t>P</a:t>
                </a:r>
                <a:r>
                  <a:rPr lang="en-US" altLang="zh-CN" sz="2000" baseline="-25000" dirty="0" smtClean="0">
                    <a:solidFill>
                      <a:schemeClr val="bg1"/>
                    </a:solidFill>
                  </a:rPr>
                  <a:t>L</a:t>
                </a:r>
                <a:endParaRPr lang="en-US" altLang="zh-CN" sz="20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auto">
              <a:xfrm flipH="1">
                <a:off x="2059" y="2689"/>
                <a:ext cx="272" cy="264"/>
              </a:xfrm>
              <a:prstGeom prst="line">
                <a:avLst/>
              </a:prstGeom>
              <a:grpFill/>
              <a:ln>
                <a:prstDash val="sysDot"/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4165031" y="4638264"/>
              <a:ext cx="38359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rgbClr val="C00000"/>
                  </a:solidFill>
                </a:rPr>
                <a:t>修改双亲结点的</a:t>
              </a:r>
              <a:r>
                <a:rPr lang="zh-CN" altLang="en-US" sz="2000" b="1" dirty="0" smtClean="0">
                  <a:solidFill>
                    <a:srgbClr val="0000FF"/>
                  </a:solidFill>
                </a:rPr>
                <a:t>右</a:t>
              </a:r>
              <a:r>
                <a:rPr lang="zh-CN" altLang="en-US" sz="2000" dirty="0" smtClean="0">
                  <a:solidFill>
                    <a:srgbClr val="C00000"/>
                  </a:solidFill>
                </a:rPr>
                <a:t>指针域：</a:t>
              </a:r>
              <a:endParaRPr lang="en-US" altLang="zh-CN" sz="2000" dirty="0" smtClean="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C00000"/>
                  </a:solidFill>
                </a:rPr>
                <a:t>f-&gt;</a:t>
              </a:r>
              <a:r>
                <a:rPr lang="en-US" altLang="zh-CN" sz="2000" dirty="0" err="1" smtClean="0">
                  <a:solidFill>
                    <a:srgbClr val="0000FF"/>
                  </a:solidFill>
                </a:rPr>
                <a:t>r</a:t>
              </a:r>
              <a:r>
                <a:rPr lang="en-US" altLang="zh-CN" sz="2000" dirty="0" err="1" smtClean="0">
                  <a:solidFill>
                    <a:srgbClr val="C00000"/>
                  </a:solidFill>
                </a:rPr>
                <a:t>child</a:t>
              </a:r>
              <a:r>
                <a:rPr lang="en-US" altLang="zh-CN" sz="2000" dirty="0" smtClean="0">
                  <a:solidFill>
                    <a:srgbClr val="C00000"/>
                  </a:solidFill>
                </a:rPr>
                <a:t>=p-&gt;</a:t>
              </a:r>
              <a:r>
                <a:rPr lang="en-US" altLang="zh-CN" sz="2000" b="1" dirty="0" err="1" smtClean="0">
                  <a:solidFill>
                    <a:srgbClr val="0000FF"/>
                  </a:solidFill>
                </a:rPr>
                <a:t>l</a:t>
              </a:r>
              <a:r>
                <a:rPr lang="en-US" altLang="zh-CN" sz="2000" dirty="0" err="1" smtClean="0">
                  <a:solidFill>
                    <a:srgbClr val="C00000"/>
                  </a:solidFill>
                </a:rPr>
                <a:t>child</a:t>
              </a:r>
              <a:r>
                <a:rPr lang="en-US" altLang="zh-CN" sz="2000" dirty="0" smtClean="0">
                  <a:solidFill>
                    <a:srgbClr val="C00000"/>
                  </a:solidFill>
                </a:rPr>
                <a:t>;    delete   p;      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181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712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50335" y="1484784"/>
            <a:ext cx="84296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）被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删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结点只有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右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子树：修改双亲结点的指针域，直接成为双亲结点的左子树或右子树，然后释放被删结点。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03884" y="2659573"/>
            <a:ext cx="6571992" cy="1740684"/>
            <a:chOff x="1403884" y="2659573"/>
            <a:chExt cx="6571992" cy="1740684"/>
          </a:xfrm>
        </p:grpSpPr>
        <p:grpSp>
          <p:nvGrpSpPr>
            <p:cNvPr id="33" name="Group 7"/>
            <p:cNvGrpSpPr>
              <a:grpSpLocks noChangeAspect="1"/>
            </p:cNvGrpSpPr>
            <p:nvPr/>
          </p:nvGrpSpPr>
          <p:grpSpPr bwMode="auto">
            <a:xfrm>
              <a:off x="1403884" y="2659573"/>
              <a:ext cx="1647688" cy="1740684"/>
              <a:chOff x="1612" y="2405"/>
              <a:chExt cx="1037" cy="1064"/>
            </a:xfrm>
            <a:solidFill>
              <a:srgbClr val="002060"/>
            </a:solidFill>
          </p:grpSpPr>
          <p:sp>
            <p:nvSpPr>
              <p:cNvPr id="45" name="Line 23"/>
              <p:cNvSpPr>
                <a:spLocks noChangeShapeType="1"/>
              </p:cNvSpPr>
              <p:nvPr/>
            </p:nvSpPr>
            <p:spPr bwMode="auto">
              <a:xfrm>
                <a:off x="2121" y="2989"/>
                <a:ext cx="227" cy="220"/>
              </a:xfrm>
              <a:prstGeom prst="line">
                <a:avLst/>
              </a:prstGeom>
              <a:grpFill/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Line 23"/>
              <p:cNvSpPr>
                <a:spLocks noChangeShapeType="1"/>
              </p:cNvSpPr>
              <p:nvPr/>
            </p:nvSpPr>
            <p:spPr bwMode="auto">
              <a:xfrm flipH="1">
                <a:off x="2125" y="2632"/>
                <a:ext cx="272" cy="263"/>
              </a:xfrm>
              <a:prstGeom prst="line">
                <a:avLst/>
              </a:prstGeom>
              <a:grpFill/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Oval 12"/>
              <p:cNvSpPr>
                <a:spLocks noChangeArrowheads="1"/>
              </p:cNvSpPr>
              <p:nvPr/>
            </p:nvSpPr>
            <p:spPr bwMode="auto">
              <a:xfrm>
                <a:off x="2008" y="2786"/>
                <a:ext cx="272" cy="264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</a:rPr>
                  <a:t>P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Line 20"/>
              <p:cNvSpPr>
                <a:spLocks noChangeShapeType="1"/>
              </p:cNvSpPr>
              <p:nvPr/>
            </p:nvSpPr>
            <p:spPr bwMode="auto">
              <a:xfrm flipH="1">
                <a:off x="2529" y="2405"/>
                <a:ext cx="113" cy="110"/>
              </a:xfrm>
              <a:prstGeom prst="line">
                <a:avLst/>
              </a:prstGeom>
              <a:grpFill/>
              <a:ln>
                <a:prstDash val="sysDot"/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Oval 9"/>
              <p:cNvSpPr>
                <a:spLocks noChangeArrowheads="1"/>
              </p:cNvSpPr>
              <p:nvPr/>
            </p:nvSpPr>
            <p:spPr bwMode="auto">
              <a:xfrm>
                <a:off x="2305" y="2457"/>
                <a:ext cx="272" cy="264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</a:rPr>
                  <a:t>F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Line 23"/>
              <p:cNvSpPr>
                <a:spLocks noChangeShapeType="1"/>
              </p:cNvSpPr>
              <p:nvPr/>
            </p:nvSpPr>
            <p:spPr bwMode="auto">
              <a:xfrm flipH="1">
                <a:off x="2084" y="2571"/>
                <a:ext cx="227" cy="0"/>
              </a:xfrm>
              <a:prstGeom prst="line">
                <a:avLst/>
              </a:prstGeom>
              <a:grpFill/>
              <a:ln w="38100">
                <a:solidFill>
                  <a:srgbClr val="FF33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Oval 9"/>
              <p:cNvSpPr>
                <a:spLocks noChangeArrowheads="1"/>
              </p:cNvSpPr>
              <p:nvPr/>
            </p:nvSpPr>
            <p:spPr bwMode="auto">
              <a:xfrm>
                <a:off x="1886" y="2463"/>
                <a:ext cx="181" cy="176"/>
              </a:xfrm>
              <a:prstGeom prst="ellipse">
                <a:avLst/>
              </a:prstGeom>
              <a:noFill/>
              <a:ln w="19050">
                <a:noFill/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</a:rPr>
                  <a:t>f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Line 23"/>
              <p:cNvSpPr>
                <a:spLocks noChangeShapeType="1"/>
              </p:cNvSpPr>
              <p:nvPr/>
            </p:nvSpPr>
            <p:spPr bwMode="auto">
              <a:xfrm flipH="1">
                <a:off x="1781" y="2912"/>
                <a:ext cx="227" cy="0"/>
              </a:xfrm>
              <a:prstGeom prst="line">
                <a:avLst/>
              </a:prstGeom>
              <a:grpFill/>
              <a:ln w="38100">
                <a:solidFill>
                  <a:srgbClr val="FF33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Oval 9"/>
              <p:cNvSpPr>
                <a:spLocks noChangeArrowheads="1"/>
              </p:cNvSpPr>
              <p:nvPr/>
            </p:nvSpPr>
            <p:spPr bwMode="auto">
              <a:xfrm>
                <a:off x="1612" y="2807"/>
                <a:ext cx="181" cy="176"/>
              </a:xfrm>
              <a:prstGeom prst="ellipse">
                <a:avLst/>
              </a:prstGeom>
              <a:noFill/>
              <a:ln w="19050">
                <a:noFill/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</a:rPr>
                  <a:t>p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12"/>
              <p:cNvSpPr>
                <a:spLocks noChangeArrowheads="1"/>
              </p:cNvSpPr>
              <p:nvPr/>
            </p:nvSpPr>
            <p:spPr bwMode="auto">
              <a:xfrm flipH="1">
                <a:off x="2269" y="3139"/>
                <a:ext cx="340" cy="330"/>
              </a:xfrm>
              <a:prstGeom prst="teardrop">
                <a:avLst/>
              </a:prstGeom>
              <a:solidFill>
                <a:srgbClr val="0070C0"/>
              </a:solidFill>
              <a:ln w="19050"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</a:rPr>
                  <a:t>P</a:t>
                </a:r>
                <a:r>
                  <a:rPr lang="en-US" altLang="zh-CN" sz="2000" baseline="-25000" dirty="0" smtClean="0">
                    <a:solidFill>
                      <a:schemeClr val="bg1"/>
                    </a:solidFill>
                  </a:rPr>
                  <a:t>R</a:t>
                </a:r>
                <a:endParaRPr lang="en-US" altLang="zh-CN" sz="20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Line 20"/>
              <p:cNvSpPr>
                <a:spLocks noChangeShapeType="1"/>
              </p:cNvSpPr>
              <p:nvPr/>
            </p:nvSpPr>
            <p:spPr bwMode="auto">
              <a:xfrm flipH="1" flipV="1">
                <a:off x="2536" y="2684"/>
                <a:ext cx="113" cy="110"/>
              </a:xfrm>
              <a:prstGeom prst="line">
                <a:avLst/>
              </a:prstGeom>
              <a:grpFill/>
              <a:ln>
                <a:prstDash val="sysDot"/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4139952" y="2738240"/>
              <a:ext cx="38359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rgbClr val="C00000"/>
                  </a:solidFill>
                </a:rPr>
                <a:t>修改双亲结点的</a:t>
              </a:r>
              <a:r>
                <a:rPr lang="zh-CN" altLang="en-US" sz="2000" b="1" dirty="0" smtClean="0">
                  <a:solidFill>
                    <a:srgbClr val="0000FF"/>
                  </a:solidFill>
                </a:rPr>
                <a:t>左</a:t>
              </a:r>
              <a:r>
                <a:rPr lang="zh-CN" altLang="en-US" sz="2000" dirty="0" smtClean="0">
                  <a:solidFill>
                    <a:srgbClr val="C00000"/>
                  </a:solidFill>
                </a:rPr>
                <a:t>指针域：</a:t>
              </a:r>
              <a:endParaRPr lang="en-US" altLang="zh-CN" sz="2000" dirty="0" smtClean="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C00000"/>
                  </a:solidFill>
                </a:rPr>
                <a:t>f-&gt;</a:t>
              </a:r>
              <a:r>
                <a:rPr lang="en-US" altLang="zh-CN" sz="2000" b="1" dirty="0" err="1" smtClean="0">
                  <a:solidFill>
                    <a:srgbClr val="0000FF"/>
                  </a:solidFill>
                </a:rPr>
                <a:t>l</a:t>
              </a:r>
              <a:r>
                <a:rPr lang="en-US" altLang="zh-CN" sz="2000" dirty="0" err="1" smtClean="0">
                  <a:solidFill>
                    <a:srgbClr val="C00000"/>
                  </a:solidFill>
                </a:rPr>
                <a:t>child</a:t>
              </a:r>
              <a:r>
                <a:rPr lang="en-US" altLang="zh-CN" sz="2000" dirty="0" smtClean="0">
                  <a:solidFill>
                    <a:srgbClr val="C00000"/>
                  </a:solidFill>
                </a:rPr>
                <a:t>=p-&gt;</a:t>
              </a:r>
              <a:r>
                <a:rPr lang="en-US" altLang="zh-CN" sz="2000" b="1" dirty="0" err="1" smtClean="0">
                  <a:solidFill>
                    <a:srgbClr val="0000FF"/>
                  </a:solidFill>
                </a:rPr>
                <a:t>r</a:t>
              </a:r>
              <a:r>
                <a:rPr lang="en-US" altLang="zh-CN" sz="2000" dirty="0" err="1" smtClean="0">
                  <a:solidFill>
                    <a:srgbClr val="C00000"/>
                  </a:solidFill>
                </a:rPr>
                <a:t>child</a:t>
              </a:r>
              <a:r>
                <a:rPr lang="en-US" altLang="zh-CN" sz="2000" dirty="0" smtClean="0">
                  <a:solidFill>
                    <a:srgbClr val="C00000"/>
                  </a:solidFill>
                </a:rPr>
                <a:t>;    delete   p;      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00170" y="4687348"/>
            <a:ext cx="6305669" cy="1856840"/>
            <a:chOff x="1700170" y="4687348"/>
            <a:chExt cx="6305669" cy="1856840"/>
          </a:xfrm>
        </p:grpSpPr>
        <p:grpSp>
          <p:nvGrpSpPr>
            <p:cNvPr id="48" name="Group 7"/>
            <p:cNvGrpSpPr>
              <a:grpSpLocks noChangeAspect="1"/>
            </p:cNvGrpSpPr>
            <p:nvPr/>
          </p:nvGrpSpPr>
          <p:grpSpPr bwMode="auto">
            <a:xfrm>
              <a:off x="1700170" y="4687348"/>
              <a:ext cx="2140266" cy="1856840"/>
              <a:chOff x="1886" y="2405"/>
              <a:chExt cx="1347" cy="1135"/>
            </a:xfrm>
            <a:solidFill>
              <a:srgbClr val="002060"/>
            </a:solidFill>
          </p:grpSpPr>
          <p:sp>
            <p:nvSpPr>
              <p:cNvPr id="58" name="Line 23"/>
              <p:cNvSpPr>
                <a:spLocks noChangeShapeType="1"/>
              </p:cNvSpPr>
              <p:nvPr/>
            </p:nvSpPr>
            <p:spPr bwMode="auto">
              <a:xfrm>
                <a:off x="2758" y="3038"/>
                <a:ext cx="181" cy="220"/>
              </a:xfrm>
              <a:prstGeom prst="line">
                <a:avLst/>
              </a:prstGeom>
              <a:grpFill/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Line 23"/>
              <p:cNvSpPr>
                <a:spLocks noChangeShapeType="1"/>
              </p:cNvSpPr>
              <p:nvPr/>
            </p:nvSpPr>
            <p:spPr bwMode="auto">
              <a:xfrm>
                <a:off x="2485" y="2658"/>
                <a:ext cx="181" cy="220"/>
              </a:xfrm>
              <a:prstGeom prst="line">
                <a:avLst/>
              </a:prstGeom>
              <a:grpFill/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Oval 12"/>
              <p:cNvSpPr>
                <a:spLocks noChangeArrowheads="1"/>
              </p:cNvSpPr>
              <p:nvPr/>
            </p:nvSpPr>
            <p:spPr bwMode="auto">
              <a:xfrm>
                <a:off x="2579" y="2839"/>
                <a:ext cx="272" cy="264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</a:rPr>
                  <a:t>P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Line 20"/>
              <p:cNvSpPr>
                <a:spLocks noChangeShapeType="1"/>
              </p:cNvSpPr>
              <p:nvPr/>
            </p:nvSpPr>
            <p:spPr bwMode="auto">
              <a:xfrm flipH="1">
                <a:off x="2529" y="2405"/>
                <a:ext cx="113" cy="110"/>
              </a:xfrm>
              <a:prstGeom prst="line">
                <a:avLst/>
              </a:prstGeom>
              <a:grpFill/>
              <a:ln>
                <a:prstDash val="sysDot"/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Oval 9"/>
              <p:cNvSpPr>
                <a:spLocks noChangeArrowheads="1"/>
              </p:cNvSpPr>
              <p:nvPr/>
            </p:nvSpPr>
            <p:spPr bwMode="auto">
              <a:xfrm>
                <a:off x="2305" y="2457"/>
                <a:ext cx="272" cy="264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</a:rPr>
                  <a:t>F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Line 23"/>
              <p:cNvSpPr>
                <a:spLocks noChangeShapeType="1"/>
              </p:cNvSpPr>
              <p:nvPr/>
            </p:nvSpPr>
            <p:spPr bwMode="auto">
              <a:xfrm flipH="1">
                <a:off x="2084" y="2571"/>
                <a:ext cx="227" cy="0"/>
              </a:xfrm>
              <a:prstGeom prst="line">
                <a:avLst/>
              </a:prstGeom>
              <a:grpFill/>
              <a:ln w="38100">
                <a:solidFill>
                  <a:srgbClr val="FF33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9"/>
              <p:cNvSpPr>
                <a:spLocks noChangeArrowheads="1"/>
              </p:cNvSpPr>
              <p:nvPr/>
            </p:nvSpPr>
            <p:spPr bwMode="auto">
              <a:xfrm>
                <a:off x="1886" y="2463"/>
                <a:ext cx="181" cy="176"/>
              </a:xfrm>
              <a:prstGeom prst="ellipse">
                <a:avLst/>
              </a:prstGeom>
              <a:noFill/>
              <a:ln w="19050">
                <a:noFill/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</a:rPr>
                  <a:t>f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Line 23"/>
              <p:cNvSpPr>
                <a:spLocks noChangeShapeType="1"/>
              </p:cNvSpPr>
              <p:nvPr/>
            </p:nvSpPr>
            <p:spPr bwMode="auto">
              <a:xfrm flipH="1">
                <a:off x="2348" y="2996"/>
                <a:ext cx="227" cy="0"/>
              </a:xfrm>
              <a:prstGeom prst="line">
                <a:avLst/>
              </a:prstGeom>
              <a:grpFill/>
              <a:ln w="38100">
                <a:solidFill>
                  <a:srgbClr val="FF33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Oval 9"/>
              <p:cNvSpPr>
                <a:spLocks noChangeArrowheads="1"/>
              </p:cNvSpPr>
              <p:nvPr/>
            </p:nvSpPr>
            <p:spPr bwMode="auto">
              <a:xfrm>
                <a:off x="2193" y="2898"/>
                <a:ext cx="181" cy="176"/>
              </a:xfrm>
              <a:prstGeom prst="ellipse">
                <a:avLst/>
              </a:prstGeom>
              <a:noFill/>
              <a:ln w="19050">
                <a:noFill/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</a:rPr>
                  <a:t>p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12"/>
              <p:cNvSpPr>
                <a:spLocks noChangeArrowheads="1"/>
              </p:cNvSpPr>
              <p:nvPr/>
            </p:nvSpPr>
            <p:spPr bwMode="auto">
              <a:xfrm flipH="1">
                <a:off x="2893" y="3210"/>
                <a:ext cx="340" cy="330"/>
              </a:xfrm>
              <a:prstGeom prst="teardrop">
                <a:avLst/>
              </a:prstGeom>
              <a:solidFill>
                <a:srgbClr val="0070C0"/>
              </a:solidFill>
              <a:ln w="19050"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</a:rPr>
                  <a:t>P</a:t>
                </a:r>
                <a:r>
                  <a:rPr lang="en-US" altLang="zh-CN" sz="2000" baseline="-25000" dirty="0" smtClean="0">
                    <a:solidFill>
                      <a:schemeClr val="bg1"/>
                    </a:solidFill>
                  </a:rPr>
                  <a:t>R</a:t>
                </a:r>
                <a:endParaRPr lang="en-US" altLang="zh-CN" sz="20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auto">
              <a:xfrm flipH="1">
                <a:off x="2234" y="2682"/>
                <a:ext cx="113" cy="110"/>
              </a:xfrm>
              <a:prstGeom prst="line">
                <a:avLst/>
              </a:prstGeom>
              <a:grpFill/>
              <a:ln>
                <a:prstDash val="sysDot"/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4169915" y="4722662"/>
              <a:ext cx="38359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rgbClr val="C00000"/>
                  </a:solidFill>
                </a:rPr>
                <a:t>修改双亲结点的</a:t>
              </a:r>
              <a:r>
                <a:rPr lang="zh-CN" altLang="en-US" sz="2000" b="1" dirty="0" smtClean="0">
                  <a:solidFill>
                    <a:srgbClr val="0000FF"/>
                  </a:solidFill>
                </a:rPr>
                <a:t>右</a:t>
              </a:r>
              <a:r>
                <a:rPr lang="zh-CN" altLang="en-US" sz="2000" dirty="0" smtClean="0">
                  <a:solidFill>
                    <a:srgbClr val="C00000"/>
                  </a:solidFill>
                </a:rPr>
                <a:t>指针域：</a:t>
              </a:r>
              <a:endParaRPr lang="en-US" altLang="zh-CN" sz="2000" dirty="0" smtClean="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C00000"/>
                  </a:solidFill>
                </a:rPr>
                <a:t>f-&gt;</a:t>
              </a:r>
              <a:r>
                <a:rPr lang="en-US" altLang="zh-CN" sz="2000" dirty="0" err="1" smtClean="0">
                  <a:solidFill>
                    <a:srgbClr val="0000FF"/>
                  </a:solidFill>
                </a:rPr>
                <a:t>r</a:t>
              </a:r>
              <a:r>
                <a:rPr lang="en-US" altLang="zh-CN" sz="2000" dirty="0" err="1" smtClean="0">
                  <a:solidFill>
                    <a:srgbClr val="C00000"/>
                  </a:solidFill>
                </a:rPr>
                <a:t>child</a:t>
              </a:r>
              <a:r>
                <a:rPr lang="en-US" altLang="zh-CN" sz="2000" dirty="0" smtClean="0">
                  <a:solidFill>
                    <a:srgbClr val="C00000"/>
                  </a:solidFill>
                </a:rPr>
                <a:t>=p-&gt;</a:t>
              </a:r>
              <a:r>
                <a:rPr lang="en-US" altLang="zh-CN" sz="2000" b="1" dirty="0" err="1" smtClean="0">
                  <a:solidFill>
                    <a:srgbClr val="0000FF"/>
                  </a:solidFill>
                </a:rPr>
                <a:t>r</a:t>
              </a:r>
              <a:r>
                <a:rPr lang="en-US" altLang="zh-CN" sz="2000" dirty="0" err="1" smtClean="0">
                  <a:solidFill>
                    <a:srgbClr val="C00000"/>
                  </a:solidFill>
                </a:rPr>
                <a:t>child</a:t>
              </a:r>
              <a:r>
                <a:rPr lang="en-US" altLang="zh-CN" sz="2000" dirty="0" smtClean="0">
                  <a:solidFill>
                    <a:srgbClr val="C00000"/>
                  </a:solidFill>
                </a:rPr>
                <a:t>;    delete   p;      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142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820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86016" y="1309014"/>
            <a:ext cx="842105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）被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删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结点有左右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子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树：在中序遍历序列中，用直接前驱代替被删结点，然后删除直接前驱结点。</a:t>
            </a:r>
            <a:endParaRPr lang="en-US" altLang="zh-CN" sz="20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40" name="Group 7"/>
          <p:cNvGrpSpPr>
            <a:grpSpLocks noChangeAspect="1"/>
          </p:cNvGrpSpPr>
          <p:nvPr/>
        </p:nvGrpSpPr>
        <p:grpSpPr bwMode="auto">
          <a:xfrm>
            <a:off x="238180" y="3075148"/>
            <a:ext cx="2458033" cy="3465010"/>
            <a:chOff x="1421" y="2405"/>
            <a:chExt cx="1547" cy="2118"/>
          </a:xfrm>
          <a:solidFill>
            <a:srgbClr val="002060"/>
          </a:solidFill>
        </p:grpSpPr>
        <p:sp>
          <p:nvSpPr>
            <p:cNvPr id="41" name="Line 23"/>
            <p:cNvSpPr>
              <a:spLocks noChangeShapeType="1"/>
            </p:cNvSpPr>
            <p:nvPr/>
          </p:nvSpPr>
          <p:spPr bwMode="auto">
            <a:xfrm flipH="1">
              <a:off x="1752" y="2702"/>
              <a:ext cx="576" cy="79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Line 23"/>
            <p:cNvSpPr>
              <a:spLocks noChangeShapeType="1"/>
            </p:cNvSpPr>
            <p:nvPr/>
          </p:nvSpPr>
          <p:spPr bwMode="auto">
            <a:xfrm>
              <a:off x="2121" y="2989"/>
              <a:ext cx="227" cy="220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>
              <a:off x="2328" y="3709"/>
              <a:ext cx="227" cy="220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Line 23"/>
            <p:cNvSpPr>
              <a:spLocks noChangeShapeType="1"/>
            </p:cNvSpPr>
            <p:nvPr/>
          </p:nvSpPr>
          <p:spPr bwMode="auto">
            <a:xfrm flipH="1">
              <a:off x="2407" y="3996"/>
              <a:ext cx="172" cy="220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Line 23"/>
            <p:cNvSpPr>
              <a:spLocks noChangeShapeType="1"/>
            </p:cNvSpPr>
            <p:nvPr/>
          </p:nvSpPr>
          <p:spPr bwMode="auto">
            <a:xfrm flipH="1">
              <a:off x="2030" y="3699"/>
              <a:ext cx="188" cy="208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2008" y="2786"/>
              <a:ext cx="272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P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 flipH="1">
              <a:off x="2529" y="2405"/>
              <a:ext cx="113" cy="110"/>
            </a:xfrm>
            <a:prstGeom prst="line">
              <a:avLst/>
            </a:prstGeom>
            <a:grpFill/>
            <a:ln>
              <a:prstDash val="sysDot"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Oval 9"/>
            <p:cNvSpPr>
              <a:spLocks noChangeArrowheads="1"/>
            </p:cNvSpPr>
            <p:nvPr/>
          </p:nvSpPr>
          <p:spPr bwMode="auto">
            <a:xfrm>
              <a:off x="2270" y="2478"/>
              <a:ext cx="272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F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 flipH="1">
              <a:off x="2031" y="2606"/>
              <a:ext cx="227" cy="0"/>
            </a:xfrm>
            <a:prstGeom prst="line">
              <a:avLst/>
            </a:prstGeom>
            <a:grpFill/>
            <a:ln w="38100">
              <a:solidFill>
                <a:srgbClr val="FF33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1849" y="2508"/>
              <a:ext cx="181" cy="176"/>
            </a:xfrm>
            <a:prstGeom prst="ellipse">
              <a:avLst/>
            </a:prstGeom>
            <a:noFill/>
            <a:ln w="19050">
              <a:noFill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f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 flipH="1">
              <a:off x="1781" y="2912"/>
              <a:ext cx="227" cy="0"/>
            </a:xfrm>
            <a:prstGeom prst="line">
              <a:avLst/>
            </a:prstGeom>
            <a:grpFill/>
            <a:ln w="38100">
              <a:solidFill>
                <a:srgbClr val="FF33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Oval 9"/>
            <p:cNvSpPr>
              <a:spLocks noChangeArrowheads="1"/>
            </p:cNvSpPr>
            <p:nvPr/>
          </p:nvSpPr>
          <p:spPr bwMode="auto">
            <a:xfrm>
              <a:off x="1612" y="2807"/>
              <a:ext cx="181" cy="176"/>
            </a:xfrm>
            <a:prstGeom prst="ellipse">
              <a:avLst/>
            </a:prstGeom>
            <a:noFill/>
            <a:ln w="19050">
              <a:noFill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p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 flipH="1">
              <a:off x="2302" y="3170"/>
              <a:ext cx="340" cy="330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P</a:t>
              </a:r>
              <a:r>
                <a:rPr lang="en-US" altLang="zh-CN" sz="2000" baseline="-25000" dirty="0" smtClean="0">
                  <a:solidFill>
                    <a:schemeClr val="bg1"/>
                  </a:solidFill>
                </a:rPr>
                <a:t>R</a:t>
              </a:r>
              <a:endParaRPr lang="en-US" altLang="zh-CN" sz="20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 flipH="1" flipV="1">
              <a:off x="2536" y="2684"/>
              <a:ext cx="113" cy="110"/>
            </a:xfrm>
            <a:prstGeom prst="line">
              <a:avLst/>
            </a:prstGeom>
            <a:grpFill/>
            <a:ln>
              <a:prstDash val="sysDot"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Oval 12"/>
            <p:cNvSpPr>
              <a:spLocks noChangeArrowheads="1"/>
            </p:cNvSpPr>
            <p:nvPr/>
          </p:nvSpPr>
          <p:spPr bwMode="auto">
            <a:xfrm>
              <a:off x="1421" y="3479"/>
              <a:ext cx="340" cy="330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C</a:t>
              </a:r>
              <a:r>
                <a:rPr lang="en-US" altLang="zh-CN" sz="2000" baseline="-25000" dirty="0" smtClean="0">
                  <a:solidFill>
                    <a:schemeClr val="bg1"/>
                  </a:solidFill>
                </a:rPr>
                <a:t>L</a:t>
              </a:r>
              <a:endParaRPr lang="en-US" altLang="zh-CN" sz="20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12"/>
            <p:cNvSpPr>
              <a:spLocks noChangeArrowheads="1"/>
            </p:cNvSpPr>
            <p:nvPr/>
          </p:nvSpPr>
          <p:spPr bwMode="auto">
            <a:xfrm>
              <a:off x="1781" y="3139"/>
              <a:ext cx="272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C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1966" y="3335"/>
              <a:ext cx="227" cy="220"/>
            </a:xfrm>
            <a:prstGeom prst="line">
              <a:avLst/>
            </a:prstGeom>
            <a:grpFill/>
            <a:ln>
              <a:prstDash val="sysDot"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/>
          </p:nvSpPr>
          <p:spPr bwMode="auto">
            <a:xfrm>
              <a:off x="2121" y="3495"/>
              <a:ext cx="272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Q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12"/>
            <p:cNvSpPr>
              <a:spLocks noChangeArrowheads="1"/>
            </p:cNvSpPr>
            <p:nvPr/>
          </p:nvSpPr>
          <p:spPr bwMode="auto">
            <a:xfrm>
              <a:off x="2456" y="3800"/>
              <a:ext cx="272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S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61" name="Oval 12"/>
            <p:cNvSpPr>
              <a:spLocks noChangeArrowheads="1"/>
            </p:cNvSpPr>
            <p:nvPr/>
          </p:nvSpPr>
          <p:spPr bwMode="auto">
            <a:xfrm>
              <a:off x="1719" y="3886"/>
              <a:ext cx="340" cy="330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Q</a:t>
              </a:r>
              <a:r>
                <a:rPr lang="en-US" altLang="zh-CN" sz="2000" baseline="-25000" dirty="0" smtClean="0">
                  <a:solidFill>
                    <a:schemeClr val="bg1"/>
                  </a:solidFill>
                </a:rPr>
                <a:t>L</a:t>
              </a:r>
              <a:endParaRPr lang="en-US" altLang="zh-CN" sz="20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12"/>
            <p:cNvSpPr>
              <a:spLocks noChangeArrowheads="1"/>
            </p:cNvSpPr>
            <p:nvPr/>
          </p:nvSpPr>
          <p:spPr bwMode="auto">
            <a:xfrm>
              <a:off x="2100" y="4193"/>
              <a:ext cx="340" cy="330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S</a:t>
              </a:r>
              <a:r>
                <a:rPr lang="en-US" altLang="zh-CN" sz="2000" baseline="-25000" dirty="0" smtClean="0">
                  <a:solidFill>
                    <a:schemeClr val="bg1"/>
                  </a:solidFill>
                </a:rPr>
                <a:t>L</a:t>
              </a:r>
              <a:endParaRPr lang="en-US" altLang="zh-CN" sz="20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2716" y="3929"/>
              <a:ext cx="227" cy="0"/>
            </a:xfrm>
            <a:prstGeom prst="line">
              <a:avLst/>
            </a:prstGeom>
            <a:grpFill/>
            <a:ln w="38100">
              <a:solidFill>
                <a:srgbClr val="FF33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Oval 9"/>
            <p:cNvSpPr>
              <a:spLocks noChangeArrowheads="1"/>
            </p:cNvSpPr>
            <p:nvPr/>
          </p:nvSpPr>
          <p:spPr bwMode="auto">
            <a:xfrm>
              <a:off x="2787" y="3743"/>
              <a:ext cx="181" cy="176"/>
            </a:xfrm>
            <a:prstGeom prst="ellipse">
              <a:avLst/>
            </a:prstGeom>
            <a:noFill/>
            <a:ln w="19050">
              <a:noFill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s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/>
          </p:nvSpPr>
          <p:spPr bwMode="auto">
            <a:xfrm>
              <a:off x="2390" y="3627"/>
              <a:ext cx="227" cy="0"/>
            </a:xfrm>
            <a:prstGeom prst="line">
              <a:avLst/>
            </a:prstGeom>
            <a:grpFill/>
            <a:ln w="38100">
              <a:solidFill>
                <a:srgbClr val="FF33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Oval 9"/>
            <p:cNvSpPr>
              <a:spLocks noChangeArrowheads="1"/>
            </p:cNvSpPr>
            <p:nvPr/>
          </p:nvSpPr>
          <p:spPr bwMode="auto">
            <a:xfrm>
              <a:off x="2619" y="3526"/>
              <a:ext cx="181" cy="176"/>
            </a:xfrm>
            <a:prstGeom prst="ellipse">
              <a:avLst/>
            </a:prstGeom>
            <a:noFill/>
            <a:ln w="19050">
              <a:noFill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q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425695" y="2170788"/>
            <a:ext cx="51059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中序遍历序列：</a:t>
            </a:r>
            <a:r>
              <a:rPr lang="en-US" altLang="zh-CN" sz="2000" dirty="0" smtClean="0">
                <a:latin typeface="+mn-ea"/>
              </a:rPr>
              <a:t>C</a:t>
            </a:r>
            <a:r>
              <a:rPr lang="en-US" altLang="zh-CN" sz="2000" baseline="-25000" dirty="0" smtClean="0">
                <a:latin typeface="+mn-ea"/>
              </a:rPr>
              <a:t>L </a:t>
            </a:r>
            <a:r>
              <a:rPr lang="en-US" altLang="zh-CN" sz="2000" dirty="0" smtClean="0">
                <a:latin typeface="+mn-ea"/>
              </a:rPr>
              <a:t>C … Q</a:t>
            </a:r>
            <a:r>
              <a:rPr lang="en-US" altLang="zh-CN" sz="2000" baseline="-25000" dirty="0" smtClean="0">
                <a:latin typeface="+mn-ea"/>
              </a:rPr>
              <a:t>L </a:t>
            </a:r>
            <a:r>
              <a:rPr lang="en-US" altLang="zh-CN" sz="2000" dirty="0" smtClean="0">
                <a:latin typeface="+mn-ea"/>
              </a:rPr>
              <a:t>Q S</a:t>
            </a:r>
            <a:r>
              <a:rPr lang="en-US" altLang="zh-CN" sz="2000" baseline="-25000" dirty="0" smtClean="0">
                <a:latin typeface="+mn-ea"/>
              </a:rPr>
              <a:t>L</a:t>
            </a:r>
            <a:r>
              <a:rPr lang="en-US" altLang="zh-CN" sz="2000" dirty="0" smtClean="0">
                <a:latin typeface="+mn-ea"/>
              </a:rPr>
              <a:t>S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P </a:t>
            </a:r>
            <a:r>
              <a:rPr lang="en-US" altLang="zh-CN" sz="2000" dirty="0" smtClean="0">
                <a:latin typeface="+mn-ea"/>
              </a:rPr>
              <a:t>P</a:t>
            </a:r>
            <a:r>
              <a:rPr lang="en-US" altLang="zh-CN" sz="2000" baseline="-25000" dirty="0" smtClean="0">
                <a:latin typeface="+mn-ea"/>
              </a:rPr>
              <a:t>R </a:t>
            </a:r>
            <a:r>
              <a:rPr lang="en-US" altLang="zh-CN" sz="2000" dirty="0" smtClean="0">
                <a:latin typeface="+mn-ea"/>
              </a:rPr>
              <a:t>F …</a:t>
            </a:r>
          </a:p>
          <a:p>
            <a:pPr>
              <a:spcBef>
                <a:spcPts val="0"/>
              </a:spcBef>
              <a:defRPr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删除结点之后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：</a:t>
            </a:r>
            <a:r>
              <a:rPr lang="en-US" altLang="zh-CN" sz="2000" dirty="0">
                <a:latin typeface="+mn-ea"/>
              </a:rPr>
              <a:t>C</a:t>
            </a:r>
            <a:r>
              <a:rPr lang="en-US" altLang="zh-CN" sz="2000" baseline="-25000" dirty="0">
                <a:latin typeface="+mn-ea"/>
              </a:rPr>
              <a:t>L </a:t>
            </a:r>
            <a:r>
              <a:rPr lang="en-US" altLang="zh-CN" sz="2000" dirty="0">
                <a:latin typeface="+mn-ea"/>
              </a:rPr>
              <a:t>C … Q</a:t>
            </a:r>
            <a:r>
              <a:rPr lang="en-US" altLang="zh-CN" sz="2000" baseline="-25000" dirty="0">
                <a:latin typeface="+mn-ea"/>
              </a:rPr>
              <a:t>L </a:t>
            </a:r>
            <a:r>
              <a:rPr lang="en-US" altLang="zh-CN" sz="2000" dirty="0">
                <a:latin typeface="+mn-ea"/>
              </a:rPr>
              <a:t>Q S</a:t>
            </a:r>
            <a:r>
              <a:rPr lang="en-US" altLang="zh-CN" sz="2000" baseline="-25000" dirty="0">
                <a:latin typeface="+mn-ea"/>
              </a:rPr>
              <a:t>L</a:t>
            </a:r>
            <a:r>
              <a:rPr lang="en-US" altLang="zh-CN" sz="2000" dirty="0">
                <a:latin typeface="+mn-ea"/>
              </a:rPr>
              <a:t>S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R </a:t>
            </a:r>
            <a:r>
              <a:rPr lang="en-US" altLang="zh-CN" sz="2000" dirty="0">
                <a:latin typeface="+mn-ea"/>
              </a:rPr>
              <a:t>F </a:t>
            </a:r>
            <a:r>
              <a:rPr lang="en-US" altLang="zh-CN" sz="2000" dirty="0" smtClean="0">
                <a:latin typeface="+mn-ea"/>
              </a:rPr>
              <a:t>…</a:t>
            </a:r>
            <a:endParaRPr lang="en-US" altLang="zh-CN" sz="2000" dirty="0">
              <a:latin typeface="+mn-ea"/>
            </a:endParaRPr>
          </a:p>
        </p:txBody>
      </p:sp>
      <p:grpSp>
        <p:nvGrpSpPr>
          <p:cNvPr id="73" name="Group 7"/>
          <p:cNvGrpSpPr>
            <a:grpSpLocks noChangeAspect="1"/>
          </p:cNvGrpSpPr>
          <p:nvPr/>
        </p:nvGrpSpPr>
        <p:grpSpPr bwMode="auto">
          <a:xfrm>
            <a:off x="3052314" y="3177157"/>
            <a:ext cx="2194270" cy="2939859"/>
            <a:chOff x="1421" y="2405"/>
            <a:chExt cx="1381" cy="1797"/>
          </a:xfrm>
          <a:solidFill>
            <a:srgbClr val="002060"/>
          </a:solidFill>
        </p:grpSpPr>
        <p:sp>
          <p:nvSpPr>
            <p:cNvPr id="74" name="Line 23"/>
            <p:cNvSpPr>
              <a:spLocks noChangeShapeType="1"/>
            </p:cNvSpPr>
            <p:nvPr/>
          </p:nvSpPr>
          <p:spPr bwMode="auto">
            <a:xfrm flipH="1">
              <a:off x="2197" y="2632"/>
              <a:ext cx="200" cy="263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Line 23"/>
            <p:cNvSpPr>
              <a:spLocks noChangeShapeType="1"/>
            </p:cNvSpPr>
            <p:nvPr/>
          </p:nvSpPr>
          <p:spPr bwMode="auto">
            <a:xfrm>
              <a:off x="2121" y="2989"/>
              <a:ext cx="227" cy="220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Line 23"/>
            <p:cNvSpPr>
              <a:spLocks noChangeShapeType="1"/>
            </p:cNvSpPr>
            <p:nvPr/>
          </p:nvSpPr>
          <p:spPr bwMode="auto">
            <a:xfrm flipH="1">
              <a:off x="1969" y="2989"/>
              <a:ext cx="172" cy="220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Line 23"/>
            <p:cNvSpPr>
              <a:spLocks noChangeShapeType="1"/>
            </p:cNvSpPr>
            <p:nvPr/>
          </p:nvSpPr>
          <p:spPr bwMode="auto">
            <a:xfrm flipH="1">
              <a:off x="1716" y="3335"/>
              <a:ext cx="172" cy="220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2328" y="3709"/>
              <a:ext cx="227" cy="220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Line 23"/>
            <p:cNvSpPr>
              <a:spLocks noChangeShapeType="1"/>
            </p:cNvSpPr>
            <p:nvPr/>
          </p:nvSpPr>
          <p:spPr bwMode="auto">
            <a:xfrm flipH="1">
              <a:off x="2053" y="3706"/>
              <a:ext cx="172" cy="220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1" name="Oval 12"/>
            <p:cNvSpPr>
              <a:spLocks noChangeArrowheads="1"/>
            </p:cNvSpPr>
            <p:nvPr/>
          </p:nvSpPr>
          <p:spPr bwMode="auto">
            <a:xfrm>
              <a:off x="2008" y="2786"/>
              <a:ext cx="272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S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 flipH="1">
              <a:off x="2529" y="2405"/>
              <a:ext cx="113" cy="110"/>
            </a:xfrm>
            <a:prstGeom prst="line">
              <a:avLst/>
            </a:prstGeom>
            <a:grpFill/>
            <a:ln>
              <a:prstDash val="sysDot"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3" name="Oval 9"/>
            <p:cNvSpPr>
              <a:spLocks noChangeArrowheads="1"/>
            </p:cNvSpPr>
            <p:nvPr/>
          </p:nvSpPr>
          <p:spPr bwMode="auto">
            <a:xfrm>
              <a:off x="2305" y="2457"/>
              <a:ext cx="272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F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84" name="Line 23"/>
            <p:cNvSpPr>
              <a:spLocks noChangeShapeType="1"/>
            </p:cNvSpPr>
            <p:nvPr/>
          </p:nvSpPr>
          <p:spPr bwMode="auto">
            <a:xfrm flipH="1">
              <a:off x="2084" y="2571"/>
              <a:ext cx="227" cy="0"/>
            </a:xfrm>
            <a:prstGeom prst="line">
              <a:avLst/>
            </a:prstGeom>
            <a:grpFill/>
            <a:ln w="38100">
              <a:solidFill>
                <a:srgbClr val="FF33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Oval 9"/>
            <p:cNvSpPr>
              <a:spLocks noChangeArrowheads="1"/>
            </p:cNvSpPr>
            <p:nvPr/>
          </p:nvSpPr>
          <p:spPr bwMode="auto">
            <a:xfrm>
              <a:off x="1886" y="2463"/>
              <a:ext cx="181" cy="176"/>
            </a:xfrm>
            <a:prstGeom prst="ellipse">
              <a:avLst/>
            </a:prstGeom>
            <a:noFill/>
            <a:ln w="19050">
              <a:noFill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f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 flipH="1">
              <a:off x="1781" y="2912"/>
              <a:ext cx="227" cy="0"/>
            </a:xfrm>
            <a:prstGeom prst="line">
              <a:avLst/>
            </a:prstGeom>
            <a:grpFill/>
            <a:ln w="38100">
              <a:solidFill>
                <a:srgbClr val="FF33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Oval 9"/>
            <p:cNvSpPr>
              <a:spLocks noChangeArrowheads="1"/>
            </p:cNvSpPr>
            <p:nvPr/>
          </p:nvSpPr>
          <p:spPr bwMode="auto">
            <a:xfrm>
              <a:off x="1612" y="2807"/>
              <a:ext cx="181" cy="176"/>
            </a:xfrm>
            <a:prstGeom prst="ellipse">
              <a:avLst/>
            </a:prstGeom>
            <a:noFill/>
            <a:ln w="19050">
              <a:noFill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p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12"/>
            <p:cNvSpPr>
              <a:spLocks noChangeArrowheads="1"/>
            </p:cNvSpPr>
            <p:nvPr/>
          </p:nvSpPr>
          <p:spPr bwMode="auto">
            <a:xfrm flipH="1">
              <a:off x="2302" y="3170"/>
              <a:ext cx="340" cy="330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P</a:t>
              </a:r>
              <a:r>
                <a:rPr lang="en-US" altLang="zh-CN" sz="2000" baseline="-25000" dirty="0" smtClean="0">
                  <a:solidFill>
                    <a:schemeClr val="bg1"/>
                  </a:solidFill>
                </a:rPr>
                <a:t>R</a:t>
              </a:r>
              <a:endParaRPr lang="en-US" altLang="zh-CN" sz="20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89" name="Line 20"/>
            <p:cNvSpPr>
              <a:spLocks noChangeShapeType="1"/>
            </p:cNvSpPr>
            <p:nvPr/>
          </p:nvSpPr>
          <p:spPr bwMode="auto">
            <a:xfrm flipH="1" flipV="1">
              <a:off x="2536" y="2684"/>
              <a:ext cx="113" cy="110"/>
            </a:xfrm>
            <a:prstGeom prst="line">
              <a:avLst/>
            </a:prstGeom>
            <a:grpFill/>
            <a:ln>
              <a:prstDash val="sysDot"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0" name="Oval 12"/>
            <p:cNvSpPr>
              <a:spLocks noChangeArrowheads="1"/>
            </p:cNvSpPr>
            <p:nvPr/>
          </p:nvSpPr>
          <p:spPr bwMode="auto">
            <a:xfrm>
              <a:off x="1421" y="3493"/>
              <a:ext cx="340" cy="330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C</a:t>
              </a:r>
              <a:r>
                <a:rPr lang="en-US" altLang="zh-CN" sz="2000" baseline="-25000" dirty="0" smtClean="0">
                  <a:solidFill>
                    <a:schemeClr val="bg1"/>
                  </a:solidFill>
                </a:rPr>
                <a:t>L</a:t>
              </a:r>
              <a:endParaRPr lang="en-US" altLang="zh-CN" sz="20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1" name="Oval 12"/>
            <p:cNvSpPr>
              <a:spLocks noChangeArrowheads="1"/>
            </p:cNvSpPr>
            <p:nvPr/>
          </p:nvSpPr>
          <p:spPr bwMode="auto">
            <a:xfrm>
              <a:off x="1781" y="3139"/>
              <a:ext cx="272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C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92" name="Line 23"/>
            <p:cNvSpPr>
              <a:spLocks noChangeShapeType="1"/>
            </p:cNvSpPr>
            <p:nvPr/>
          </p:nvSpPr>
          <p:spPr bwMode="auto">
            <a:xfrm>
              <a:off x="1966" y="3335"/>
              <a:ext cx="227" cy="220"/>
            </a:xfrm>
            <a:prstGeom prst="line">
              <a:avLst/>
            </a:prstGeom>
            <a:grpFill/>
            <a:ln>
              <a:prstDash val="sysDot"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3" name="Oval 12"/>
            <p:cNvSpPr>
              <a:spLocks noChangeArrowheads="1"/>
            </p:cNvSpPr>
            <p:nvPr/>
          </p:nvSpPr>
          <p:spPr bwMode="auto">
            <a:xfrm>
              <a:off x="2121" y="3495"/>
              <a:ext cx="272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Q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1761" y="3872"/>
              <a:ext cx="340" cy="330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Q</a:t>
              </a:r>
              <a:r>
                <a:rPr lang="en-US" altLang="zh-CN" sz="2000" baseline="-25000" dirty="0" smtClean="0">
                  <a:solidFill>
                    <a:schemeClr val="bg1"/>
                  </a:solidFill>
                </a:rPr>
                <a:t>L</a:t>
              </a:r>
              <a:endParaRPr lang="en-US" altLang="zh-CN" sz="20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6" name="Oval 12"/>
            <p:cNvSpPr>
              <a:spLocks noChangeArrowheads="1"/>
            </p:cNvSpPr>
            <p:nvPr/>
          </p:nvSpPr>
          <p:spPr bwMode="auto">
            <a:xfrm flipH="1">
              <a:off x="2447" y="3834"/>
              <a:ext cx="340" cy="330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S</a:t>
              </a:r>
              <a:r>
                <a:rPr lang="en-US" altLang="zh-CN" sz="2000" baseline="-25000" dirty="0" smtClean="0">
                  <a:solidFill>
                    <a:schemeClr val="bg1"/>
                  </a:solidFill>
                </a:rPr>
                <a:t>L</a:t>
              </a:r>
              <a:endParaRPr lang="en-US" altLang="zh-CN" sz="20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62" name="Line 23"/>
            <p:cNvSpPr>
              <a:spLocks noChangeShapeType="1"/>
            </p:cNvSpPr>
            <p:nvPr/>
          </p:nvSpPr>
          <p:spPr bwMode="auto">
            <a:xfrm>
              <a:off x="2408" y="3627"/>
              <a:ext cx="227" cy="0"/>
            </a:xfrm>
            <a:prstGeom prst="line">
              <a:avLst/>
            </a:prstGeom>
            <a:grpFill/>
            <a:ln w="38100">
              <a:solidFill>
                <a:srgbClr val="FF33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Oval 9"/>
            <p:cNvSpPr>
              <a:spLocks noChangeArrowheads="1"/>
            </p:cNvSpPr>
            <p:nvPr/>
          </p:nvSpPr>
          <p:spPr bwMode="auto">
            <a:xfrm>
              <a:off x="2621" y="3530"/>
              <a:ext cx="181" cy="176"/>
            </a:xfrm>
            <a:prstGeom prst="ellipse">
              <a:avLst/>
            </a:prstGeom>
            <a:noFill/>
            <a:ln w="19050">
              <a:noFill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q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724128" y="2189205"/>
            <a:ext cx="2982938" cy="168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结点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S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是结点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P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的左子树中的结点且必然是：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25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dirty="0" smtClean="0">
                <a:solidFill>
                  <a:srgbClr val="FF0000"/>
                </a:solidFill>
                <a:latin typeface="Arial"/>
                <a:ea typeface="幼圆" pitchFamily="49" charset="-122"/>
                <a:cs typeface="Arial"/>
              </a:rPr>
              <a:t>♥</a:t>
            </a:r>
            <a:r>
              <a:rPr lang="zh-CN" altLang="en-US" sz="2000" dirty="0" smtClean="0">
                <a:latin typeface="Arial"/>
                <a:ea typeface="幼圆" pitchFamily="49" charset="-122"/>
                <a:cs typeface="Arial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最右下结点</a:t>
            </a:r>
            <a:endParaRPr lang="en-US" altLang="zh-CN" sz="2000" b="1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25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dirty="0" smtClean="0">
                <a:solidFill>
                  <a:srgbClr val="FF0000"/>
                </a:solidFill>
                <a:latin typeface="Arial"/>
                <a:ea typeface="幼圆" pitchFamily="49" charset="-122"/>
                <a:cs typeface="Arial"/>
              </a:rPr>
              <a:t>♥</a:t>
            </a:r>
            <a:r>
              <a:rPr lang="zh-CN" altLang="en-US" sz="2000" dirty="0" smtClean="0">
                <a:latin typeface="Arial"/>
                <a:ea typeface="幼圆" pitchFamily="49" charset="-122"/>
                <a:cs typeface="Arial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关键字最大</a:t>
            </a:r>
            <a:endParaRPr lang="en-US" altLang="zh-CN" sz="2000" b="1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25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dirty="0" smtClean="0">
                <a:solidFill>
                  <a:srgbClr val="FF0000"/>
                </a:solidFill>
                <a:latin typeface="Arial"/>
                <a:ea typeface="幼圆" pitchFamily="49" charset="-122"/>
                <a:cs typeface="Arial"/>
              </a:rPr>
              <a:t>♥ 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没有右子树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4698" y="4300267"/>
            <a:ext cx="3060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被删结点为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P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或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*p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，用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P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的直接前驱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S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代替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P: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p-&gt;data=s-&gt;data</a:t>
            </a:r>
          </a:p>
          <a:p>
            <a:pPr>
              <a:lnSpc>
                <a:spcPts val="25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删除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结点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P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的直接前驱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S: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q-&gt;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rchild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=s-&gt;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lchild</a:t>
            </a:r>
            <a:endParaRPr lang="en-US" altLang="zh-CN" sz="20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delete  s;</a:t>
            </a:r>
            <a:endParaRPr lang="zh-CN" altLang="en-US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01" grpId="0"/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grpSp>
        <p:nvGrpSpPr>
          <p:cNvPr id="10" name="Group 7"/>
          <p:cNvGrpSpPr>
            <a:grpSpLocks noChangeAspect="1"/>
          </p:cNvGrpSpPr>
          <p:nvPr/>
        </p:nvGrpSpPr>
        <p:grpSpPr bwMode="auto">
          <a:xfrm>
            <a:off x="660257" y="2754266"/>
            <a:ext cx="3207980" cy="2503055"/>
            <a:chOff x="1945" y="2064"/>
            <a:chExt cx="2019" cy="1530"/>
          </a:xfrm>
          <a:solidFill>
            <a:srgbClr val="002060"/>
          </a:solidFill>
        </p:grpSpPr>
        <p:sp>
          <p:nvSpPr>
            <p:cNvPr id="11" name="Line 23"/>
            <p:cNvSpPr>
              <a:spLocks noChangeShapeType="1"/>
            </p:cNvSpPr>
            <p:nvPr/>
          </p:nvSpPr>
          <p:spPr bwMode="auto">
            <a:xfrm flipH="1">
              <a:off x="2125" y="2632"/>
              <a:ext cx="272" cy="263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2484" y="2675"/>
              <a:ext cx="220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3204" y="245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1945" y="285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9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04" y="333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3698" y="285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94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8" name="Line 20"/>
            <p:cNvSpPr>
              <a:spLocks noChangeAspect="1" noChangeShapeType="1"/>
            </p:cNvSpPr>
            <p:nvPr/>
          </p:nvSpPr>
          <p:spPr bwMode="auto">
            <a:xfrm flipH="1">
              <a:off x="2529" y="2279"/>
              <a:ext cx="270" cy="241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3180" y="3086"/>
              <a:ext cx="135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3429" y="2675"/>
              <a:ext cx="314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Oval 29"/>
            <p:cNvSpPr>
              <a:spLocks noChangeArrowheads="1"/>
            </p:cNvSpPr>
            <p:nvPr/>
          </p:nvSpPr>
          <p:spPr bwMode="auto">
            <a:xfrm>
              <a:off x="2305" y="333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23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 flipH="1">
              <a:off x="2485" y="3068"/>
              <a:ext cx="180" cy="306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2305" y="245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17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2574" y="2850"/>
              <a:ext cx="266" cy="264"/>
            </a:xfrm>
            <a:prstGeom prst="ellipse">
              <a:avLst/>
            </a:prstGeom>
            <a:solidFill>
              <a:srgbClr val="00B050"/>
            </a:solidFill>
            <a:ln w="19050">
              <a:noFill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45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3725" y="3092"/>
              <a:ext cx="90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979" y="2282"/>
              <a:ext cx="270" cy="219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Oval 18"/>
            <p:cNvSpPr>
              <a:spLocks noChangeArrowheads="1"/>
            </p:cNvSpPr>
            <p:nvPr/>
          </p:nvSpPr>
          <p:spPr bwMode="auto">
            <a:xfrm>
              <a:off x="3024" y="285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2754" y="2064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53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>
              <a:off x="3204" y="2675"/>
              <a:ext cx="90" cy="175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2799" y="3311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60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35" name="Line 26"/>
            <p:cNvSpPr>
              <a:spLocks noChangeShapeType="1"/>
            </p:cNvSpPr>
            <p:nvPr/>
          </p:nvSpPr>
          <p:spPr bwMode="auto">
            <a:xfrm flipH="1">
              <a:off x="2979" y="3080"/>
              <a:ext cx="135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Oval 15"/>
            <p:cNvSpPr>
              <a:spLocks noChangeArrowheads="1"/>
            </p:cNvSpPr>
            <p:nvPr/>
          </p:nvSpPr>
          <p:spPr bwMode="auto">
            <a:xfrm>
              <a:off x="3564" y="333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88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86015" y="1415538"/>
            <a:ext cx="5385683" cy="48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删除结点举例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只有左子树：</a:t>
            </a:r>
            <a:endParaRPr lang="en-US" altLang="zh-CN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8" name="Group 7"/>
          <p:cNvGrpSpPr>
            <a:grpSpLocks noChangeAspect="1"/>
          </p:cNvGrpSpPr>
          <p:nvPr/>
        </p:nvGrpSpPr>
        <p:grpSpPr bwMode="auto">
          <a:xfrm>
            <a:off x="5249052" y="2754266"/>
            <a:ext cx="3207980" cy="2503055"/>
            <a:chOff x="1945" y="2064"/>
            <a:chExt cx="2019" cy="1530"/>
          </a:xfrm>
          <a:solidFill>
            <a:srgbClr val="002060"/>
          </a:solidFill>
        </p:grpSpPr>
        <p:sp>
          <p:nvSpPr>
            <p:cNvPr id="40" name="Line 23"/>
            <p:cNvSpPr>
              <a:spLocks noChangeShapeType="1"/>
            </p:cNvSpPr>
            <p:nvPr/>
          </p:nvSpPr>
          <p:spPr bwMode="auto">
            <a:xfrm flipH="1">
              <a:off x="2125" y="2632"/>
              <a:ext cx="272" cy="263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Line 24"/>
            <p:cNvSpPr>
              <a:spLocks noChangeShapeType="1"/>
            </p:cNvSpPr>
            <p:nvPr/>
          </p:nvSpPr>
          <p:spPr bwMode="auto">
            <a:xfrm>
              <a:off x="2484" y="2675"/>
              <a:ext cx="220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3204" y="245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1945" y="285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9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3204" y="333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5" name="Oval 18"/>
            <p:cNvSpPr>
              <a:spLocks noChangeArrowheads="1"/>
            </p:cNvSpPr>
            <p:nvPr/>
          </p:nvSpPr>
          <p:spPr bwMode="auto">
            <a:xfrm>
              <a:off x="3698" y="285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94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6" name="Line 20"/>
            <p:cNvSpPr>
              <a:spLocks noChangeAspect="1" noChangeShapeType="1"/>
            </p:cNvSpPr>
            <p:nvPr/>
          </p:nvSpPr>
          <p:spPr bwMode="auto">
            <a:xfrm flipH="1">
              <a:off x="2529" y="2279"/>
              <a:ext cx="270" cy="241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>
              <a:off x="3180" y="3086"/>
              <a:ext cx="135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Line 28"/>
            <p:cNvSpPr>
              <a:spLocks noChangeShapeType="1"/>
            </p:cNvSpPr>
            <p:nvPr/>
          </p:nvSpPr>
          <p:spPr bwMode="auto">
            <a:xfrm>
              <a:off x="3429" y="2675"/>
              <a:ext cx="314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Oval 9"/>
            <p:cNvSpPr>
              <a:spLocks noChangeArrowheads="1"/>
            </p:cNvSpPr>
            <p:nvPr/>
          </p:nvSpPr>
          <p:spPr bwMode="auto">
            <a:xfrm>
              <a:off x="2305" y="245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17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2574" y="2850"/>
              <a:ext cx="266" cy="264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00B05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23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 flipH="1">
              <a:off x="3725" y="3092"/>
              <a:ext cx="90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Line 28"/>
            <p:cNvSpPr>
              <a:spLocks noChangeShapeType="1"/>
            </p:cNvSpPr>
            <p:nvPr/>
          </p:nvSpPr>
          <p:spPr bwMode="auto">
            <a:xfrm>
              <a:off x="2979" y="2282"/>
              <a:ext cx="270" cy="219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Oval 18"/>
            <p:cNvSpPr>
              <a:spLocks noChangeArrowheads="1"/>
            </p:cNvSpPr>
            <p:nvPr/>
          </p:nvSpPr>
          <p:spPr bwMode="auto">
            <a:xfrm>
              <a:off x="3024" y="285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6" name="Oval 8"/>
            <p:cNvSpPr>
              <a:spLocks noChangeArrowheads="1"/>
            </p:cNvSpPr>
            <p:nvPr/>
          </p:nvSpPr>
          <p:spPr bwMode="auto">
            <a:xfrm>
              <a:off x="2754" y="2064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53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7" name="Line 26"/>
            <p:cNvSpPr>
              <a:spLocks noChangeShapeType="1"/>
            </p:cNvSpPr>
            <p:nvPr/>
          </p:nvSpPr>
          <p:spPr bwMode="auto">
            <a:xfrm flipH="1">
              <a:off x="3204" y="2675"/>
              <a:ext cx="90" cy="175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Oval 15"/>
            <p:cNvSpPr>
              <a:spLocks noChangeArrowheads="1"/>
            </p:cNvSpPr>
            <p:nvPr/>
          </p:nvSpPr>
          <p:spPr bwMode="auto">
            <a:xfrm>
              <a:off x="2799" y="3311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60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9" name="Line 26"/>
            <p:cNvSpPr>
              <a:spLocks noChangeShapeType="1"/>
            </p:cNvSpPr>
            <p:nvPr/>
          </p:nvSpPr>
          <p:spPr bwMode="auto">
            <a:xfrm flipH="1">
              <a:off x="2979" y="3080"/>
              <a:ext cx="135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Oval 15"/>
            <p:cNvSpPr>
              <a:spLocks noChangeArrowheads="1"/>
            </p:cNvSpPr>
            <p:nvPr/>
          </p:nvSpPr>
          <p:spPr bwMode="auto">
            <a:xfrm>
              <a:off x="3564" y="333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88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左箭头 2"/>
          <p:cNvSpPr/>
          <p:nvPr/>
        </p:nvSpPr>
        <p:spPr>
          <a:xfrm flipH="1">
            <a:off x="4175956" y="4007585"/>
            <a:ext cx="792088" cy="212367"/>
          </a:xfrm>
          <a:prstGeom prst="leftArrow">
            <a:avLst/>
          </a:prstGeom>
          <a:solidFill>
            <a:srgbClr val="E13FE1"/>
          </a:solidFill>
          <a:ln>
            <a:solidFill>
              <a:srgbClr val="E13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595741" y="5671029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删除之后：</a:t>
            </a:r>
            <a:r>
              <a:rPr lang="en-US" altLang="zh-CN" dirty="0" smtClean="0"/>
              <a:t>9, 17, 23,  53, 60, 70, 75, 78, 88, 94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57158" y="1975650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中序遍历：</a:t>
            </a:r>
            <a:r>
              <a:rPr lang="en-US" altLang="zh-CN" dirty="0" smtClean="0"/>
              <a:t>9, 17, 23, </a:t>
            </a:r>
            <a:r>
              <a:rPr lang="en-US" altLang="zh-CN" dirty="0" smtClean="0">
                <a:solidFill>
                  <a:srgbClr val="FF0000"/>
                </a:solidFill>
              </a:rPr>
              <a:t>45</a:t>
            </a:r>
            <a:r>
              <a:rPr lang="en-US" altLang="zh-CN" dirty="0" smtClean="0"/>
              <a:t>, 53, 60, 70, 75, 78, 88, 94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442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grpSp>
        <p:nvGrpSpPr>
          <p:cNvPr id="10" name="Group 7"/>
          <p:cNvGrpSpPr>
            <a:grpSpLocks noChangeAspect="1"/>
          </p:cNvGrpSpPr>
          <p:nvPr/>
        </p:nvGrpSpPr>
        <p:grpSpPr bwMode="auto">
          <a:xfrm>
            <a:off x="660257" y="2754266"/>
            <a:ext cx="3207980" cy="2503055"/>
            <a:chOff x="1945" y="2064"/>
            <a:chExt cx="2019" cy="1530"/>
          </a:xfrm>
          <a:solidFill>
            <a:srgbClr val="002060"/>
          </a:solidFill>
        </p:grpSpPr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3422" y="2661"/>
              <a:ext cx="314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 flipH="1">
              <a:off x="2125" y="2632"/>
              <a:ext cx="272" cy="263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2484" y="2675"/>
              <a:ext cx="220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3204" y="2457"/>
              <a:ext cx="266" cy="264"/>
            </a:xfrm>
            <a:prstGeom prst="ellipse">
              <a:avLst/>
            </a:prstGeom>
            <a:solidFill>
              <a:srgbClr val="00B050"/>
            </a:solidFill>
            <a:ln w="19050">
              <a:noFill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1945" y="285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9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3698" y="285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94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8" name="Line 20"/>
            <p:cNvSpPr>
              <a:spLocks noChangeAspect="1" noChangeShapeType="1"/>
            </p:cNvSpPr>
            <p:nvPr/>
          </p:nvSpPr>
          <p:spPr bwMode="auto">
            <a:xfrm flipH="1">
              <a:off x="2529" y="2279"/>
              <a:ext cx="270" cy="241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Oval 29"/>
            <p:cNvSpPr>
              <a:spLocks noChangeArrowheads="1"/>
            </p:cNvSpPr>
            <p:nvPr/>
          </p:nvSpPr>
          <p:spPr bwMode="auto">
            <a:xfrm>
              <a:off x="2305" y="333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23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 flipH="1">
              <a:off x="2485" y="3068"/>
              <a:ext cx="180" cy="306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2305" y="245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17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2574" y="285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45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3725" y="3092"/>
              <a:ext cx="90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979" y="2282"/>
              <a:ext cx="270" cy="219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2754" y="2064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53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36" name="Oval 15"/>
            <p:cNvSpPr>
              <a:spLocks noChangeArrowheads="1"/>
            </p:cNvSpPr>
            <p:nvPr/>
          </p:nvSpPr>
          <p:spPr bwMode="auto">
            <a:xfrm>
              <a:off x="3564" y="333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88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86015" y="1415538"/>
            <a:ext cx="53856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删除结点举例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只有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右子树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：</a:t>
            </a:r>
            <a:endParaRPr lang="en-US" altLang="zh-CN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8" name="Group 7"/>
          <p:cNvGrpSpPr>
            <a:grpSpLocks noChangeAspect="1"/>
          </p:cNvGrpSpPr>
          <p:nvPr/>
        </p:nvGrpSpPr>
        <p:grpSpPr bwMode="auto">
          <a:xfrm>
            <a:off x="5249053" y="2754267"/>
            <a:ext cx="2423066" cy="1784859"/>
            <a:chOff x="1945" y="2064"/>
            <a:chExt cx="1525" cy="1091"/>
          </a:xfrm>
          <a:solidFill>
            <a:srgbClr val="002060"/>
          </a:solidFill>
        </p:grpSpPr>
        <p:sp>
          <p:nvSpPr>
            <p:cNvPr id="48" name="Line 28"/>
            <p:cNvSpPr>
              <a:spLocks noChangeShapeType="1"/>
            </p:cNvSpPr>
            <p:nvPr/>
          </p:nvSpPr>
          <p:spPr bwMode="auto">
            <a:xfrm flipH="1">
              <a:off x="3220" y="2677"/>
              <a:ext cx="105" cy="307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Line 23"/>
            <p:cNvSpPr>
              <a:spLocks noChangeShapeType="1"/>
            </p:cNvSpPr>
            <p:nvPr/>
          </p:nvSpPr>
          <p:spPr bwMode="auto">
            <a:xfrm flipH="1">
              <a:off x="2125" y="2632"/>
              <a:ext cx="272" cy="263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Line 24"/>
            <p:cNvSpPr>
              <a:spLocks noChangeShapeType="1"/>
            </p:cNvSpPr>
            <p:nvPr/>
          </p:nvSpPr>
          <p:spPr bwMode="auto">
            <a:xfrm>
              <a:off x="2484" y="2675"/>
              <a:ext cx="220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3204" y="2457"/>
              <a:ext cx="266" cy="264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94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1945" y="285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9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5" name="Oval 18"/>
            <p:cNvSpPr>
              <a:spLocks noChangeArrowheads="1"/>
            </p:cNvSpPr>
            <p:nvPr/>
          </p:nvSpPr>
          <p:spPr bwMode="auto">
            <a:xfrm>
              <a:off x="3058" y="2891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88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6" name="Line 20"/>
            <p:cNvSpPr>
              <a:spLocks noChangeAspect="1" noChangeShapeType="1"/>
            </p:cNvSpPr>
            <p:nvPr/>
          </p:nvSpPr>
          <p:spPr bwMode="auto">
            <a:xfrm flipH="1">
              <a:off x="2529" y="2279"/>
              <a:ext cx="270" cy="241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Oval 9"/>
            <p:cNvSpPr>
              <a:spLocks noChangeArrowheads="1"/>
            </p:cNvSpPr>
            <p:nvPr/>
          </p:nvSpPr>
          <p:spPr bwMode="auto">
            <a:xfrm>
              <a:off x="2305" y="245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17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2574" y="285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23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4" name="Line 28"/>
            <p:cNvSpPr>
              <a:spLocks noChangeShapeType="1"/>
            </p:cNvSpPr>
            <p:nvPr/>
          </p:nvSpPr>
          <p:spPr bwMode="auto">
            <a:xfrm>
              <a:off x="2979" y="2282"/>
              <a:ext cx="270" cy="219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Oval 8"/>
            <p:cNvSpPr>
              <a:spLocks noChangeArrowheads="1"/>
            </p:cNvSpPr>
            <p:nvPr/>
          </p:nvSpPr>
          <p:spPr bwMode="auto">
            <a:xfrm>
              <a:off x="2754" y="2064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53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左箭头 2"/>
          <p:cNvSpPr/>
          <p:nvPr/>
        </p:nvSpPr>
        <p:spPr>
          <a:xfrm flipH="1">
            <a:off x="4175956" y="4007585"/>
            <a:ext cx="792088" cy="212367"/>
          </a:xfrm>
          <a:prstGeom prst="leftArrow">
            <a:avLst/>
          </a:prstGeom>
          <a:solidFill>
            <a:srgbClr val="E13FE1"/>
          </a:solidFill>
          <a:ln>
            <a:solidFill>
              <a:srgbClr val="E13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595741" y="567102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删除之后：</a:t>
            </a:r>
            <a:r>
              <a:rPr lang="en-US" altLang="zh-CN" dirty="0" smtClean="0"/>
              <a:t>9, 17, 23,  53,  88, 94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57158" y="1975650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中序遍历：</a:t>
            </a:r>
            <a:r>
              <a:rPr lang="en-US" altLang="zh-CN" dirty="0" smtClean="0"/>
              <a:t>9, 17, 23, 45, 53,  </a:t>
            </a:r>
            <a:r>
              <a:rPr lang="en-US" altLang="zh-CN" dirty="0" smtClean="0">
                <a:solidFill>
                  <a:srgbClr val="FF0000"/>
                </a:solidFill>
              </a:rPr>
              <a:t>78</a:t>
            </a:r>
            <a:r>
              <a:rPr lang="en-US" altLang="zh-CN" dirty="0" smtClean="0"/>
              <a:t>,  88, 94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976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动态查找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989" y="820963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grpSp>
        <p:nvGrpSpPr>
          <p:cNvPr id="10" name="Group 7"/>
          <p:cNvGrpSpPr>
            <a:grpSpLocks noChangeAspect="1"/>
          </p:cNvGrpSpPr>
          <p:nvPr/>
        </p:nvGrpSpPr>
        <p:grpSpPr bwMode="auto">
          <a:xfrm>
            <a:off x="490349" y="2911814"/>
            <a:ext cx="3207980" cy="2503055"/>
            <a:chOff x="1945" y="2064"/>
            <a:chExt cx="2019" cy="1530"/>
          </a:xfrm>
          <a:solidFill>
            <a:srgbClr val="002060"/>
          </a:solidFill>
        </p:grpSpPr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3180" y="3086"/>
              <a:ext cx="135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3429" y="2675"/>
              <a:ext cx="314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>
              <a:off x="3204" y="2675"/>
              <a:ext cx="90" cy="175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 flipH="1">
              <a:off x="2125" y="2632"/>
              <a:ext cx="272" cy="263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2484" y="2675"/>
              <a:ext cx="220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3204" y="2457"/>
              <a:ext cx="266" cy="264"/>
            </a:xfrm>
            <a:prstGeom prst="ellipse">
              <a:avLst/>
            </a:prstGeom>
            <a:solidFill>
              <a:srgbClr val="00B050"/>
            </a:solidFill>
            <a:ln w="19050">
              <a:noFill/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1945" y="285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9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04" y="3330"/>
              <a:ext cx="266" cy="264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3698" y="285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94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8" name="Line 20"/>
            <p:cNvSpPr>
              <a:spLocks noChangeAspect="1" noChangeShapeType="1"/>
            </p:cNvSpPr>
            <p:nvPr/>
          </p:nvSpPr>
          <p:spPr bwMode="auto">
            <a:xfrm flipH="1">
              <a:off x="2529" y="2279"/>
              <a:ext cx="270" cy="241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Oval 29"/>
            <p:cNvSpPr>
              <a:spLocks noChangeArrowheads="1"/>
            </p:cNvSpPr>
            <p:nvPr/>
          </p:nvSpPr>
          <p:spPr bwMode="auto">
            <a:xfrm>
              <a:off x="2305" y="333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23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 flipH="1">
              <a:off x="2485" y="3068"/>
              <a:ext cx="180" cy="306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2305" y="245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17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2574" y="285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45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3725" y="3092"/>
              <a:ext cx="90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979" y="2282"/>
              <a:ext cx="270" cy="219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Oval 18"/>
            <p:cNvSpPr>
              <a:spLocks noChangeArrowheads="1"/>
            </p:cNvSpPr>
            <p:nvPr/>
          </p:nvSpPr>
          <p:spPr bwMode="auto">
            <a:xfrm>
              <a:off x="3024" y="285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2754" y="2064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53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2799" y="3311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60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35" name="Line 26"/>
            <p:cNvSpPr>
              <a:spLocks noChangeShapeType="1"/>
            </p:cNvSpPr>
            <p:nvPr/>
          </p:nvSpPr>
          <p:spPr bwMode="auto">
            <a:xfrm flipH="1">
              <a:off x="2979" y="3080"/>
              <a:ext cx="135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Oval 15"/>
            <p:cNvSpPr>
              <a:spLocks noChangeArrowheads="1"/>
            </p:cNvSpPr>
            <p:nvPr/>
          </p:nvSpPr>
          <p:spPr bwMode="auto">
            <a:xfrm>
              <a:off x="3564" y="333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88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81702" y="2052447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中序遍历：</a:t>
            </a:r>
            <a:r>
              <a:rPr lang="en-US" altLang="zh-CN" dirty="0" smtClean="0"/>
              <a:t>9, 17, 23, 45, 53, 60, 70, </a:t>
            </a:r>
            <a:r>
              <a:rPr lang="en-US" altLang="zh-CN" b="1" dirty="0" smtClean="0">
                <a:solidFill>
                  <a:srgbClr val="00B0F0"/>
                </a:solidFill>
              </a:rPr>
              <a:t>75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78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rgbClr val="00B0F0"/>
                </a:solidFill>
              </a:rPr>
              <a:t>88</a:t>
            </a:r>
            <a:r>
              <a:rPr lang="en-US" altLang="zh-CN" dirty="0" smtClean="0"/>
              <a:t>, 94</a:t>
            </a:r>
            <a:endParaRPr lang="zh-CN" altLang="en-US" dirty="0"/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286015" y="1415538"/>
            <a:ext cx="788638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删除结点举例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有左右子树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用左子树中序最后一个结点填补：</a:t>
            </a:r>
            <a:endParaRPr lang="en-US" altLang="zh-CN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0" name="左箭头 39"/>
          <p:cNvSpPr/>
          <p:nvPr/>
        </p:nvSpPr>
        <p:spPr>
          <a:xfrm flipH="1">
            <a:off x="3995936" y="3985330"/>
            <a:ext cx="792088" cy="212367"/>
          </a:xfrm>
          <a:prstGeom prst="leftArrow">
            <a:avLst/>
          </a:prstGeom>
          <a:solidFill>
            <a:srgbClr val="E13FE1"/>
          </a:solidFill>
          <a:ln>
            <a:solidFill>
              <a:srgbClr val="E13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Group 7"/>
          <p:cNvGrpSpPr>
            <a:grpSpLocks noChangeAspect="1"/>
          </p:cNvGrpSpPr>
          <p:nvPr/>
        </p:nvGrpSpPr>
        <p:grpSpPr bwMode="auto">
          <a:xfrm>
            <a:off x="5074848" y="2911814"/>
            <a:ext cx="3207980" cy="2503055"/>
            <a:chOff x="1945" y="2064"/>
            <a:chExt cx="2019" cy="1530"/>
          </a:xfrm>
          <a:solidFill>
            <a:srgbClr val="002060"/>
          </a:solidFill>
        </p:grpSpPr>
        <p:sp>
          <p:nvSpPr>
            <p:cNvPr id="42" name="Line 28"/>
            <p:cNvSpPr>
              <a:spLocks noChangeShapeType="1"/>
            </p:cNvSpPr>
            <p:nvPr/>
          </p:nvSpPr>
          <p:spPr bwMode="auto">
            <a:xfrm>
              <a:off x="3429" y="2675"/>
              <a:ext cx="314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Line 26"/>
            <p:cNvSpPr>
              <a:spLocks noChangeShapeType="1"/>
            </p:cNvSpPr>
            <p:nvPr/>
          </p:nvSpPr>
          <p:spPr bwMode="auto">
            <a:xfrm flipH="1">
              <a:off x="3204" y="2675"/>
              <a:ext cx="90" cy="175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 flipH="1">
              <a:off x="2125" y="2632"/>
              <a:ext cx="272" cy="263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>
              <a:off x="2484" y="2675"/>
              <a:ext cx="220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3204" y="2457"/>
              <a:ext cx="266" cy="264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7" name="Oval 12"/>
            <p:cNvSpPr>
              <a:spLocks noChangeArrowheads="1"/>
            </p:cNvSpPr>
            <p:nvPr/>
          </p:nvSpPr>
          <p:spPr bwMode="auto">
            <a:xfrm>
              <a:off x="1945" y="285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9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9" name="Oval 18"/>
            <p:cNvSpPr>
              <a:spLocks noChangeArrowheads="1"/>
            </p:cNvSpPr>
            <p:nvPr/>
          </p:nvSpPr>
          <p:spPr bwMode="auto">
            <a:xfrm>
              <a:off x="3698" y="285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94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0" name="Line 20"/>
            <p:cNvSpPr>
              <a:spLocks noChangeAspect="1" noChangeShapeType="1"/>
            </p:cNvSpPr>
            <p:nvPr/>
          </p:nvSpPr>
          <p:spPr bwMode="auto">
            <a:xfrm flipH="1">
              <a:off x="2529" y="2279"/>
              <a:ext cx="270" cy="241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Oval 29"/>
            <p:cNvSpPr>
              <a:spLocks noChangeArrowheads="1"/>
            </p:cNvSpPr>
            <p:nvPr/>
          </p:nvSpPr>
          <p:spPr bwMode="auto">
            <a:xfrm>
              <a:off x="2305" y="333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23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3" name="Line 31"/>
            <p:cNvSpPr>
              <a:spLocks noChangeShapeType="1"/>
            </p:cNvSpPr>
            <p:nvPr/>
          </p:nvSpPr>
          <p:spPr bwMode="auto">
            <a:xfrm flipH="1">
              <a:off x="2485" y="3068"/>
              <a:ext cx="180" cy="306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Oval 9"/>
            <p:cNvSpPr>
              <a:spLocks noChangeArrowheads="1"/>
            </p:cNvSpPr>
            <p:nvPr/>
          </p:nvSpPr>
          <p:spPr bwMode="auto">
            <a:xfrm>
              <a:off x="2305" y="245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17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5" name="Oval 14"/>
            <p:cNvSpPr>
              <a:spLocks noChangeArrowheads="1"/>
            </p:cNvSpPr>
            <p:nvPr/>
          </p:nvSpPr>
          <p:spPr bwMode="auto">
            <a:xfrm>
              <a:off x="2574" y="285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45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 flipH="1">
              <a:off x="3704" y="3092"/>
              <a:ext cx="90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Line 28"/>
            <p:cNvSpPr>
              <a:spLocks noChangeShapeType="1"/>
            </p:cNvSpPr>
            <p:nvPr/>
          </p:nvSpPr>
          <p:spPr bwMode="auto">
            <a:xfrm>
              <a:off x="2979" y="2282"/>
              <a:ext cx="270" cy="219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Oval 18"/>
            <p:cNvSpPr>
              <a:spLocks noChangeArrowheads="1"/>
            </p:cNvSpPr>
            <p:nvPr/>
          </p:nvSpPr>
          <p:spPr bwMode="auto">
            <a:xfrm>
              <a:off x="3024" y="285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754" y="2064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53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60" name="Oval 15"/>
            <p:cNvSpPr>
              <a:spLocks noChangeArrowheads="1"/>
            </p:cNvSpPr>
            <p:nvPr/>
          </p:nvSpPr>
          <p:spPr bwMode="auto">
            <a:xfrm>
              <a:off x="2799" y="3311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60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61" name="Line 26"/>
            <p:cNvSpPr>
              <a:spLocks noChangeShapeType="1"/>
            </p:cNvSpPr>
            <p:nvPr/>
          </p:nvSpPr>
          <p:spPr bwMode="auto">
            <a:xfrm flipH="1">
              <a:off x="2979" y="3080"/>
              <a:ext cx="135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Oval 15"/>
            <p:cNvSpPr>
              <a:spLocks noChangeArrowheads="1"/>
            </p:cNvSpPr>
            <p:nvPr/>
          </p:nvSpPr>
          <p:spPr bwMode="auto">
            <a:xfrm>
              <a:off x="3529" y="3330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88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87802" y="5617499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删除之后：</a:t>
            </a:r>
            <a:r>
              <a:rPr lang="en-US" altLang="zh-CN" dirty="0" smtClean="0"/>
              <a:t>9, 17, 23, 45, 53, 60, 70, 75,  88, 94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52797" y="5986831"/>
            <a:ext cx="76226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问题：用右子树</a:t>
            </a:r>
            <a:r>
              <a:rPr lang="zh-CN" altLang="en-US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中</a:t>
            </a:r>
            <a:r>
              <a:rPr lang="zh-CN" altLang="en-US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序第一</a:t>
            </a:r>
            <a:r>
              <a:rPr lang="zh-CN" altLang="en-US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个结点</a:t>
            </a:r>
            <a:r>
              <a:rPr lang="zh-CN" altLang="en-US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填补，可以吗？（可以，直接后继代替）</a:t>
            </a:r>
            <a:endParaRPr lang="en-US" altLang="zh-CN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774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动态查找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6678" y="1743549"/>
            <a:ext cx="84597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/>
              <a:t>void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DeleteBST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BSTree</a:t>
            </a:r>
            <a:r>
              <a:rPr lang="en-US" altLang="zh-CN" sz="2000" dirty="0" smtClean="0"/>
              <a:t>   &amp;</a:t>
            </a:r>
            <a:r>
              <a:rPr lang="en-US" altLang="zh-CN" sz="2000" dirty="0"/>
              <a:t>T</a:t>
            </a:r>
            <a:r>
              <a:rPr lang="en-US" altLang="zh-CN" sz="2000" dirty="0" smtClean="0"/>
              <a:t>,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 key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 //</a:t>
            </a:r>
            <a:r>
              <a:rPr lang="zh-CN" altLang="en-US" sz="2000" dirty="0" smtClean="0"/>
              <a:t>删除</a:t>
            </a:r>
            <a:r>
              <a:rPr lang="zh-CN" altLang="en-US" sz="2000" dirty="0"/>
              <a:t>关键字等于</a:t>
            </a:r>
            <a:r>
              <a:rPr lang="en-US" altLang="zh-CN" sz="2000" dirty="0"/>
              <a:t>key</a:t>
            </a:r>
            <a:r>
              <a:rPr lang="zh-CN" altLang="en-US" sz="2000" dirty="0"/>
              <a:t>的结点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{   </a:t>
            </a:r>
            <a:r>
              <a:rPr lang="en-US" altLang="zh-CN" sz="2000" dirty="0" err="1" smtClean="0"/>
              <a:t>BSTree</a:t>
            </a:r>
            <a:r>
              <a:rPr lang="en-US" altLang="zh-CN" sz="2000" dirty="0" smtClean="0"/>
              <a:t>  p=T;   </a:t>
            </a:r>
            <a:r>
              <a:rPr lang="en-US" altLang="zh-CN" sz="2000" dirty="0" err="1" smtClean="0"/>
              <a:t>BSTree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f=NULL; </a:t>
            </a:r>
            <a:r>
              <a:rPr lang="en-US" altLang="zh-CN" sz="2000" dirty="0" smtClean="0"/>
              <a:t>         //</a:t>
            </a:r>
            <a:r>
              <a:rPr lang="zh-CN" altLang="en-US" sz="2000" dirty="0" smtClean="0"/>
              <a:t>设置初值</a:t>
            </a:r>
            <a:endParaRPr lang="zh-CN" altLang="en-US" sz="20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  </a:t>
            </a:r>
            <a:r>
              <a:rPr lang="zh-CN" altLang="en-US" sz="2000" dirty="0" smtClean="0"/>
              <a:t>  </a:t>
            </a:r>
            <a:r>
              <a:rPr lang="en-US" altLang="zh-CN" sz="2000" dirty="0" err="1" smtClean="0"/>
              <a:t>BSTree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q;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BSTree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s;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    while(p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 //</a:t>
            </a:r>
            <a:r>
              <a:rPr lang="zh-CN" altLang="en-US" sz="2000" dirty="0" smtClean="0"/>
              <a:t>从</a:t>
            </a:r>
            <a:r>
              <a:rPr lang="zh-CN" altLang="en-US" sz="2000" dirty="0"/>
              <a:t>根开始查找关键字等于</a:t>
            </a:r>
            <a:r>
              <a:rPr lang="en-US" altLang="zh-CN" sz="2000" dirty="0"/>
              <a:t>key</a:t>
            </a:r>
            <a:r>
              <a:rPr lang="zh-CN" altLang="en-US" sz="2000" dirty="0"/>
              <a:t>的结点*</a:t>
            </a:r>
            <a:r>
              <a:rPr lang="en-US" altLang="zh-CN" sz="2000" dirty="0"/>
              <a:t>p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    {   </a:t>
            </a:r>
            <a:r>
              <a:rPr lang="en-US" altLang="zh-CN" sz="2000" dirty="0"/>
              <a:t>if </a:t>
            </a:r>
            <a:r>
              <a:rPr lang="en-US" altLang="zh-CN" sz="2000" dirty="0" smtClean="0"/>
              <a:t>(key </a:t>
            </a:r>
            <a:r>
              <a:rPr lang="en-US" altLang="zh-CN" sz="2000" dirty="0" smtClean="0">
                <a:solidFill>
                  <a:srgbClr val="FF0000"/>
                </a:solidFill>
              </a:rPr>
              <a:t>== </a:t>
            </a:r>
            <a:r>
              <a:rPr lang="en-US" altLang="zh-CN" sz="2000" dirty="0" smtClean="0"/>
              <a:t>p-</a:t>
            </a:r>
            <a:r>
              <a:rPr lang="en-US" altLang="zh-CN" sz="2000" dirty="0"/>
              <a:t>&gt;</a:t>
            </a:r>
            <a:r>
              <a:rPr lang="en-US" altLang="zh-CN" sz="2000" dirty="0" err="1" smtClean="0"/>
              <a:t>data.key</a:t>
            </a:r>
            <a:r>
              <a:rPr lang="en-US" altLang="zh-CN" sz="2000" dirty="0" smtClean="0"/>
              <a:t>)    break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           //</a:t>
            </a:r>
            <a:r>
              <a:rPr lang="zh-CN" altLang="en-US" sz="2000" dirty="0" smtClean="0"/>
              <a:t>找到，跳出循环</a:t>
            </a:r>
            <a:endParaRPr lang="zh-CN" altLang="en-US" sz="20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  </a:t>
            </a:r>
            <a:r>
              <a:rPr lang="zh-CN" altLang="en-US" sz="2000" dirty="0" smtClean="0"/>
              <a:t>      </a:t>
            </a:r>
            <a:r>
              <a:rPr lang="en-US" altLang="zh-CN" sz="2000" dirty="0"/>
              <a:t>f=p;                                	</a:t>
            </a:r>
            <a:r>
              <a:rPr lang="en-US" altLang="zh-CN" sz="2000" dirty="0" smtClean="0"/>
              <a:t>                  //*</a:t>
            </a:r>
            <a:r>
              <a:rPr lang="en-US" altLang="zh-CN" sz="2000" dirty="0"/>
              <a:t>f</a:t>
            </a:r>
            <a:r>
              <a:rPr lang="zh-CN" altLang="en-US" sz="2000" dirty="0"/>
              <a:t>为*</a:t>
            </a:r>
            <a:r>
              <a:rPr lang="en-US" altLang="zh-CN" sz="2000" dirty="0"/>
              <a:t>p</a:t>
            </a:r>
            <a:r>
              <a:rPr lang="zh-CN" altLang="en-US" sz="2000" dirty="0"/>
              <a:t>的双亲结点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   </a:t>
            </a:r>
            <a:r>
              <a:rPr lang="zh-CN" altLang="en-US" sz="2000" dirty="0" smtClean="0"/>
              <a:t>     </a:t>
            </a:r>
            <a:r>
              <a:rPr lang="en-US" altLang="zh-CN" sz="2000" dirty="0" smtClean="0"/>
              <a:t>if (key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</a:t>
            </a:r>
            <a:r>
              <a:rPr lang="en-US" altLang="zh-CN" sz="2000" dirty="0" smtClean="0"/>
              <a:t> p-</a:t>
            </a:r>
            <a:r>
              <a:rPr lang="en-US" altLang="zh-CN" sz="2000" dirty="0"/>
              <a:t>&gt;</a:t>
            </a:r>
            <a:r>
              <a:rPr lang="en-US" altLang="zh-CN" sz="2000" dirty="0" err="1" smtClean="0"/>
              <a:t>data.key</a:t>
            </a:r>
            <a:r>
              <a:rPr lang="en-US" altLang="zh-CN" sz="2000" dirty="0" smtClean="0"/>
              <a:t>)      p=p-</a:t>
            </a:r>
            <a:r>
              <a:rPr lang="en-US" altLang="zh-CN" sz="2000" dirty="0"/>
              <a:t>&gt;</a:t>
            </a:r>
            <a:r>
              <a:rPr lang="en-US" altLang="zh-CN" sz="2000" dirty="0" err="1"/>
              <a:t>lchild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   //</a:t>
            </a:r>
            <a:r>
              <a:rPr lang="zh-CN" altLang="en-US" sz="2000" dirty="0" smtClean="0"/>
              <a:t>转左子树继续</a:t>
            </a:r>
            <a:r>
              <a:rPr lang="zh-CN" altLang="en-US" sz="2000" dirty="0"/>
              <a:t>查找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   </a:t>
            </a:r>
            <a:r>
              <a:rPr lang="zh-CN" altLang="en-US" sz="2000" dirty="0" smtClean="0"/>
              <a:t>     </a:t>
            </a:r>
            <a:r>
              <a:rPr lang="en-US" altLang="zh-CN" sz="2000" dirty="0" smtClean="0"/>
              <a:t>else                                 p=p-</a:t>
            </a:r>
            <a:r>
              <a:rPr lang="en-US" altLang="zh-CN" sz="2000" dirty="0"/>
              <a:t>&gt;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 </a:t>
            </a:r>
            <a:r>
              <a:rPr lang="en-US" altLang="zh-CN" sz="2000" dirty="0" smtClean="0"/>
              <a:t>  //</a:t>
            </a:r>
            <a:r>
              <a:rPr lang="zh-CN" altLang="en-US" sz="2000" dirty="0" smtClean="0"/>
              <a:t>转右</a:t>
            </a:r>
            <a:r>
              <a:rPr lang="zh-CN" altLang="en-US" sz="2000" dirty="0"/>
              <a:t>子</a:t>
            </a:r>
            <a:r>
              <a:rPr lang="zh-CN" altLang="en-US" sz="2000" dirty="0" smtClean="0"/>
              <a:t>树继续</a:t>
            </a:r>
            <a:r>
              <a:rPr lang="zh-CN" altLang="en-US" sz="2000" dirty="0"/>
              <a:t>查找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  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    if( !p )   return</a:t>
            </a:r>
            <a:r>
              <a:rPr lang="en-US" altLang="zh-CN" sz="2000" dirty="0"/>
              <a:t>;      </a:t>
            </a:r>
            <a:r>
              <a:rPr lang="en-US" altLang="zh-CN" sz="2000" dirty="0" smtClean="0"/>
              <a:t>   //p==NULL</a:t>
            </a:r>
            <a:r>
              <a:rPr lang="zh-CN" altLang="en-US" sz="2000" dirty="0" smtClean="0"/>
              <a:t>，未找到被</a:t>
            </a:r>
            <a:r>
              <a:rPr lang="zh-CN" altLang="en-US" sz="2000" dirty="0"/>
              <a:t>删</a:t>
            </a:r>
            <a:r>
              <a:rPr lang="zh-CN" altLang="en-US" sz="2000" dirty="0" smtClean="0"/>
              <a:t>结点，返回</a:t>
            </a:r>
            <a:endParaRPr lang="en-US" altLang="zh-CN" sz="2000" dirty="0" smtClean="0"/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      //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未完，接续下页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/>
              <a:t>}//</a:t>
            </a:r>
            <a:r>
              <a:rPr lang="en-US" altLang="zh-CN" sz="2000" dirty="0" err="1"/>
              <a:t>DeleteBST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319993"/>
            <a:ext cx="6591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二叉排序树的删除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算法描述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时间复杂度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O(log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887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571480"/>
            <a:ext cx="7772400" cy="1080000"/>
          </a:xfrm>
        </p:spPr>
        <p:txBody>
          <a:bodyPr anchor="ctr" anchorCtr="0"/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altLang="zh-CN" sz="36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7.1</a:t>
            </a:r>
            <a:r>
              <a:rPr lang="zh-CN" altLang="en-US" sz="36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　查找的基本概念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672" y="1988840"/>
            <a:ext cx="5760640" cy="3888432"/>
          </a:xfrm>
        </p:spPr>
        <p:txBody>
          <a:bodyPr/>
          <a:lstStyle/>
          <a:p>
            <a:pPr marL="342900" indent="-342900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）查找表</a:t>
            </a:r>
            <a:endParaRPr lang="en-US" altLang="zh-CN" sz="2800" dirty="0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）关键字</a:t>
            </a:r>
            <a:endParaRPr lang="en-US" altLang="zh-CN" sz="2800" dirty="0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）查找</a:t>
            </a:r>
            <a:endParaRPr lang="en-US" altLang="zh-CN" sz="2800" dirty="0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）静态查找</a:t>
            </a:r>
            <a:endParaRPr lang="en-US" altLang="zh-CN" sz="2800" dirty="0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）动态查找</a:t>
            </a:r>
            <a:endParaRPr lang="en-US" altLang="zh-CN" sz="2800" dirty="0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）平均查找长度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0" y="1714488"/>
            <a:ext cx="5400000" cy="71437"/>
            <a:chOff x="0" y="1943"/>
            <a:chExt cx="2818" cy="78"/>
          </a:xfrm>
        </p:grpSpPr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0" y="1943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2" name="Rectangle 82"/>
            <p:cNvSpPr>
              <a:spLocks noChangeArrowheads="1"/>
            </p:cNvSpPr>
            <p:nvPr/>
          </p:nvSpPr>
          <p:spPr bwMode="auto">
            <a:xfrm>
              <a:off x="0" y="1985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tx1">
                    <a:alpha val="28999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3177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动态查找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618" y="1709124"/>
            <a:ext cx="86037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void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DeleteBST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BSTree</a:t>
            </a:r>
            <a:r>
              <a:rPr lang="en-US" altLang="zh-CN" sz="2000" dirty="0" smtClean="0"/>
              <a:t>   &amp;</a:t>
            </a:r>
            <a:r>
              <a:rPr lang="en-US" altLang="zh-CN" sz="2000" dirty="0"/>
              <a:t>T</a:t>
            </a:r>
            <a:r>
              <a:rPr lang="en-US" altLang="zh-CN" sz="2000" dirty="0" smtClean="0"/>
              <a:t>,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 key</a:t>
            </a:r>
            <a:r>
              <a:rPr lang="en-US" altLang="zh-CN" sz="2000" dirty="0"/>
              <a:t>) </a:t>
            </a:r>
            <a:endParaRPr lang="en-US" altLang="zh-CN" sz="2000" dirty="0" smtClean="0"/>
          </a:p>
          <a:p>
            <a:r>
              <a:rPr lang="en-US" altLang="zh-CN" sz="2000" dirty="0" smtClean="0"/>
              <a:t>{ 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//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接续上页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r>
              <a:rPr lang="en-US" altLang="zh-CN" sz="2000" b="1" dirty="0" smtClean="0">
                <a:solidFill>
                  <a:srgbClr val="00B050"/>
                </a:solidFill>
              </a:rPr>
              <a:t>  </a:t>
            </a:r>
            <a:r>
              <a:rPr lang="en-US" altLang="zh-CN" sz="2000" dirty="0" smtClean="0"/>
              <a:t> //p</a:t>
            </a:r>
            <a:r>
              <a:rPr lang="zh-CN" altLang="en-US" sz="2000" dirty="0"/>
              <a:t>所</a:t>
            </a:r>
            <a:r>
              <a:rPr lang="zh-CN" altLang="en-US" sz="2000" dirty="0" smtClean="0"/>
              <a:t>指向的结点，三</a:t>
            </a:r>
            <a:r>
              <a:rPr lang="zh-CN" altLang="en-US" sz="2000" dirty="0"/>
              <a:t>种</a:t>
            </a:r>
            <a:r>
              <a:rPr lang="zh-CN" altLang="en-US" sz="2000" dirty="0" smtClean="0"/>
              <a:t>情况：有左右</a:t>
            </a:r>
            <a:r>
              <a:rPr lang="zh-CN" altLang="en-US" sz="2000" dirty="0"/>
              <a:t>子</a:t>
            </a:r>
            <a:r>
              <a:rPr lang="zh-CN" altLang="en-US" sz="2000" dirty="0" smtClean="0"/>
              <a:t>树、</a:t>
            </a:r>
            <a:r>
              <a:rPr lang="zh-CN" altLang="en-US" sz="2000" dirty="0"/>
              <a:t>无右子树、无</a:t>
            </a:r>
            <a:r>
              <a:rPr lang="zh-CN" altLang="en-US" sz="2000" dirty="0" smtClean="0"/>
              <a:t>左子树</a:t>
            </a:r>
            <a:endParaRPr lang="en-US" altLang="zh-CN" sz="2000" dirty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if ( (</a:t>
            </a:r>
            <a:r>
              <a:rPr lang="en-US" altLang="zh-CN" sz="2000" dirty="0">
                <a:solidFill>
                  <a:srgbClr val="FF0000"/>
                </a:solidFill>
              </a:rPr>
              <a:t>p-&gt;</a:t>
            </a:r>
            <a:r>
              <a:rPr lang="en-US" altLang="zh-CN" sz="2000" dirty="0" err="1">
                <a:solidFill>
                  <a:srgbClr val="FF0000"/>
                </a:solidFill>
              </a:rPr>
              <a:t>lchild</a:t>
            </a:r>
            <a:r>
              <a:rPr lang="en-US" altLang="zh-CN" sz="2000" dirty="0" smtClean="0">
                <a:solidFill>
                  <a:srgbClr val="FF0000"/>
                </a:solidFill>
              </a:rPr>
              <a:t>)  &amp;&amp;  </a:t>
            </a:r>
            <a:r>
              <a:rPr lang="en-US" altLang="zh-CN" sz="2000" dirty="0">
                <a:solidFill>
                  <a:srgbClr val="FF0000"/>
                </a:solidFill>
              </a:rPr>
              <a:t>(p-&gt;</a:t>
            </a:r>
            <a:r>
              <a:rPr lang="en-US" altLang="zh-CN" sz="2000" dirty="0" err="1">
                <a:solidFill>
                  <a:srgbClr val="FF0000"/>
                </a:solidFill>
              </a:rPr>
              <a:t>rchild</a:t>
            </a:r>
            <a:r>
              <a:rPr lang="en-US" altLang="zh-CN" sz="2000" dirty="0" smtClean="0">
                <a:solidFill>
                  <a:srgbClr val="FF0000"/>
                </a:solidFill>
              </a:rPr>
              <a:t>) )    //</a:t>
            </a:r>
            <a:r>
              <a:rPr lang="zh-CN" altLang="en-US" sz="2000" dirty="0">
                <a:solidFill>
                  <a:srgbClr val="FF0000"/>
                </a:solidFill>
              </a:rPr>
              <a:t>被删结点*</a:t>
            </a:r>
            <a:r>
              <a:rPr lang="en-US" altLang="zh-CN" sz="2000" dirty="0">
                <a:solidFill>
                  <a:srgbClr val="FF0000"/>
                </a:solidFill>
              </a:rPr>
              <a:t>p</a:t>
            </a:r>
            <a:r>
              <a:rPr lang="zh-CN" altLang="en-US" sz="2000" dirty="0">
                <a:solidFill>
                  <a:srgbClr val="FF0000"/>
                </a:solidFill>
              </a:rPr>
              <a:t>左右子树均不空</a:t>
            </a:r>
          </a:p>
          <a:p>
            <a:r>
              <a:rPr lang="en-US" altLang="zh-CN" sz="2000" dirty="0" smtClean="0"/>
              <a:t>   { 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q = p;</a:t>
            </a:r>
          </a:p>
          <a:p>
            <a:r>
              <a:rPr lang="en-US" altLang="zh-CN" sz="2000" dirty="0" smtClean="0"/>
              <a:t>      </a:t>
            </a:r>
            <a:r>
              <a:rPr lang="en-US" altLang="zh-CN" sz="2000" dirty="0"/>
              <a:t>s = p-&gt;</a:t>
            </a:r>
            <a:r>
              <a:rPr lang="en-US" altLang="zh-CN" sz="2000" dirty="0" err="1"/>
              <a:t>lchild</a:t>
            </a:r>
            <a:r>
              <a:rPr lang="en-US" altLang="zh-CN" sz="2000" dirty="0" smtClean="0"/>
              <a:t>;          //</a:t>
            </a:r>
            <a:r>
              <a:rPr lang="zh-CN" altLang="en-US" sz="2000" dirty="0" smtClean="0"/>
              <a:t>转</a:t>
            </a:r>
            <a:r>
              <a:rPr lang="en-US" altLang="zh-CN" sz="2000" dirty="0" smtClean="0"/>
              <a:t>*p</a:t>
            </a:r>
            <a:r>
              <a:rPr lang="zh-CN" altLang="en-US" sz="2000" dirty="0" smtClean="0"/>
              <a:t>的左子树</a:t>
            </a:r>
            <a:endParaRPr lang="en-US" altLang="zh-CN" sz="2000" dirty="0"/>
          </a:p>
          <a:p>
            <a:r>
              <a:rPr lang="en-US" altLang="zh-CN" sz="2000" dirty="0"/>
              <a:t>     </a:t>
            </a:r>
            <a:r>
              <a:rPr lang="en-US" altLang="zh-CN" sz="2000" dirty="0" smtClean="0"/>
              <a:t> while </a:t>
            </a:r>
            <a:r>
              <a:rPr lang="en-US" altLang="zh-CN" sz="2000" dirty="0"/>
              <a:t>(s-&gt;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    //</a:t>
            </a:r>
            <a:r>
              <a:rPr lang="zh-CN" altLang="en-US" sz="2000" dirty="0"/>
              <a:t>在*</a:t>
            </a:r>
            <a:r>
              <a:rPr lang="en-US" altLang="zh-CN" sz="2000" dirty="0"/>
              <a:t>p</a:t>
            </a:r>
            <a:r>
              <a:rPr lang="zh-CN" altLang="en-US" sz="2000" dirty="0"/>
              <a:t>的左子树</a:t>
            </a:r>
            <a:r>
              <a:rPr lang="zh-CN" altLang="en-US" sz="2000" dirty="0" smtClean="0"/>
              <a:t>中查找</a:t>
            </a:r>
            <a:r>
              <a:rPr lang="zh-CN" altLang="en-US" sz="2000" dirty="0"/>
              <a:t>其前驱结点</a:t>
            </a:r>
            <a:r>
              <a:rPr lang="zh-CN" altLang="en-US" sz="2000" dirty="0" smtClean="0"/>
              <a:t>，最</a:t>
            </a:r>
            <a:r>
              <a:rPr lang="zh-CN" altLang="en-US" sz="2000" dirty="0"/>
              <a:t>右下结点</a:t>
            </a:r>
          </a:p>
          <a:p>
            <a:r>
              <a:rPr lang="zh-CN" altLang="en-US" sz="2000" dirty="0"/>
              <a:t>  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{  q </a:t>
            </a:r>
            <a:r>
              <a:rPr lang="en-US" altLang="zh-CN" sz="2000" dirty="0"/>
              <a:t>= s</a:t>
            </a:r>
            <a:r>
              <a:rPr lang="en-US" altLang="zh-CN" sz="2000" dirty="0" smtClean="0"/>
              <a:t>;    s </a:t>
            </a:r>
            <a:r>
              <a:rPr lang="en-US" altLang="zh-CN" sz="2000" dirty="0"/>
              <a:t>= s-&gt;</a:t>
            </a:r>
            <a:r>
              <a:rPr lang="en-US" altLang="zh-CN" sz="2000" dirty="0" err="1"/>
              <a:t>rchild</a:t>
            </a:r>
            <a:r>
              <a:rPr lang="en-US" altLang="zh-CN" sz="2000" dirty="0" smtClean="0"/>
              <a:t>; }    //</a:t>
            </a:r>
            <a:r>
              <a:rPr lang="zh-CN" altLang="en-US" sz="2000" dirty="0"/>
              <a:t>向右到尽头</a:t>
            </a:r>
          </a:p>
          <a:p>
            <a:r>
              <a:rPr lang="zh-CN" altLang="en-US" sz="2000" dirty="0"/>
              <a:t>    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p-</a:t>
            </a:r>
            <a:r>
              <a:rPr lang="en-US" altLang="zh-CN" sz="2000" dirty="0"/>
              <a:t>&gt;data = s-&gt;data; </a:t>
            </a:r>
            <a:r>
              <a:rPr lang="en-US" altLang="zh-CN" sz="2000" dirty="0" smtClean="0"/>
              <a:t>            //</a:t>
            </a:r>
            <a:r>
              <a:rPr lang="en-US" altLang="zh-CN" sz="2000" dirty="0"/>
              <a:t>s</a:t>
            </a:r>
            <a:r>
              <a:rPr lang="zh-CN" altLang="en-US" sz="2000" dirty="0"/>
              <a:t>指向被删结点</a:t>
            </a:r>
            <a:r>
              <a:rPr lang="zh-CN" altLang="en-US" sz="2000" dirty="0" smtClean="0"/>
              <a:t>的中序前驱，</a:t>
            </a:r>
            <a:r>
              <a:rPr lang="en-US" altLang="zh-CN" sz="2000" dirty="0" smtClean="0"/>
              <a:t>*s</a:t>
            </a:r>
            <a:r>
              <a:rPr lang="zh-CN" altLang="en-US" sz="2000" dirty="0" smtClean="0"/>
              <a:t>代替</a:t>
            </a:r>
            <a:r>
              <a:rPr lang="en-US" altLang="zh-CN" sz="2000" dirty="0" smtClean="0"/>
              <a:t>*p</a:t>
            </a:r>
            <a:endParaRPr lang="zh-CN" altLang="en-US" sz="2000" dirty="0"/>
          </a:p>
          <a:p>
            <a:r>
              <a:rPr lang="zh-CN" altLang="en-US" sz="2000" dirty="0"/>
              <a:t>    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if( q</a:t>
            </a:r>
            <a:r>
              <a:rPr lang="en-US" altLang="zh-CN" sz="2000" dirty="0"/>
              <a:t>!=</a:t>
            </a:r>
            <a:r>
              <a:rPr lang="en-US" altLang="zh-CN" sz="2000" dirty="0" smtClean="0"/>
              <a:t>p )</a:t>
            </a:r>
          </a:p>
          <a:p>
            <a:r>
              <a:rPr lang="en-US" altLang="zh-CN" sz="2000" dirty="0" smtClean="0"/>
              <a:t>                   q-</a:t>
            </a:r>
            <a:r>
              <a:rPr lang="en-US" altLang="zh-CN" sz="2000" dirty="0"/>
              <a:t>&gt;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 = s-&gt;</a:t>
            </a:r>
            <a:r>
              <a:rPr lang="en-US" altLang="zh-CN" sz="2000" dirty="0" err="1"/>
              <a:t>lchild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 //</a:t>
            </a:r>
            <a:r>
              <a:rPr lang="zh-CN" altLang="en-US" sz="2000" dirty="0"/>
              <a:t>重接*</a:t>
            </a:r>
            <a:r>
              <a:rPr lang="en-US" altLang="zh-CN" sz="2000" dirty="0"/>
              <a:t>q</a:t>
            </a:r>
            <a:r>
              <a:rPr lang="zh-CN" altLang="en-US" sz="2000" dirty="0"/>
              <a:t>的右子</a:t>
            </a:r>
            <a:r>
              <a:rPr lang="zh-CN" altLang="en-US" sz="2000" dirty="0" smtClean="0"/>
              <a:t>树，结点</a:t>
            </a:r>
            <a:r>
              <a:rPr lang="en-US" altLang="zh-CN" sz="2000" dirty="0" smtClean="0"/>
              <a:t>*C</a:t>
            </a:r>
            <a:r>
              <a:rPr lang="zh-CN" altLang="en-US" sz="2000" dirty="0" smtClean="0"/>
              <a:t>有右子树</a:t>
            </a:r>
            <a:endParaRPr lang="zh-CN" altLang="en-US" sz="2000" dirty="0"/>
          </a:p>
          <a:p>
            <a:r>
              <a:rPr lang="en-US" altLang="zh-CN" sz="2000" dirty="0" smtClean="0"/>
              <a:t>      </a:t>
            </a:r>
            <a:r>
              <a:rPr lang="en-US" altLang="zh-CN" sz="2000" dirty="0"/>
              <a:t>else </a:t>
            </a:r>
            <a:r>
              <a:rPr lang="en-US" altLang="zh-CN" sz="2000" dirty="0" smtClean="0"/>
              <a:t>     q-</a:t>
            </a:r>
            <a:r>
              <a:rPr lang="en-US" altLang="zh-CN" sz="2000" dirty="0"/>
              <a:t>&gt;</a:t>
            </a:r>
            <a:r>
              <a:rPr lang="en-US" altLang="zh-CN" sz="2000" dirty="0" err="1"/>
              <a:t>lchild</a:t>
            </a:r>
            <a:r>
              <a:rPr lang="en-US" altLang="zh-CN" sz="2000" dirty="0"/>
              <a:t> = s-&gt;</a:t>
            </a:r>
            <a:r>
              <a:rPr lang="en-US" altLang="zh-CN" sz="2000" dirty="0" err="1"/>
              <a:t>lchild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  //</a:t>
            </a:r>
            <a:r>
              <a:rPr lang="zh-CN" altLang="en-US" sz="2000" dirty="0"/>
              <a:t>重接*</a:t>
            </a:r>
            <a:r>
              <a:rPr lang="en-US" altLang="zh-CN" sz="2000" dirty="0"/>
              <a:t>q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左子树，结点</a:t>
            </a:r>
            <a:r>
              <a:rPr lang="en-US" altLang="zh-CN" sz="2000" dirty="0" smtClean="0"/>
              <a:t>*C</a:t>
            </a:r>
            <a:r>
              <a:rPr lang="zh-CN" altLang="en-US" sz="2000" dirty="0" smtClean="0"/>
              <a:t>无右子树</a:t>
            </a:r>
            <a:endParaRPr lang="zh-CN" altLang="en-US" sz="2000" dirty="0"/>
          </a:p>
          <a:p>
            <a:r>
              <a:rPr lang="zh-CN" altLang="en-US" sz="2000" dirty="0"/>
              <a:t>    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delete   s</a:t>
            </a:r>
            <a:r>
              <a:rPr lang="en-US" altLang="zh-CN" sz="2000" dirty="0"/>
              <a:t>;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} </a:t>
            </a:r>
            <a:r>
              <a:rPr lang="en-US" altLang="zh-CN" sz="2000" dirty="0" smtClean="0">
                <a:solidFill>
                  <a:srgbClr val="FF0000"/>
                </a:solidFill>
              </a:rPr>
              <a:t>// if</a:t>
            </a:r>
          </a:p>
          <a:p>
            <a:r>
              <a:rPr lang="en-US" altLang="zh-CN" sz="2000" b="1" dirty="0" smtClean="0">
                <a:solidFill>
                  <a:srgbClr val="00B050"/>
                </a:solidFill>
              </a:rPr>
              <a:t>       //else    {   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未完，接续下页 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}</a:t>
            </a:r>
          </a:p>
          <a:p>
            <a:r>
              <a:rPr lang="en-US" altLang="zh-CN" sz="2000" dirty="0"/>
              <a:t>}//</a:t>
            </a:r>
            <a:r>
              <a:rPr lang="en-US" altLang="zh-CN" sz="2000" dirty="0" err="1"/>
              <a:t>DeleteBST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309014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二叉排序树的删除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算法描述</a:t>
            </a:r>
            <a:endParaRPr lang="zh-CN" altLang="en-US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847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097" y="797517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7.3.1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叉排序树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4099" y="1988840"/>
            <a:ext cx="86758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void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DeleteBST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BSTree</a:t>
            </a:r>
            <a:r>
              <a:rPr lang="en-US" altLang="zh-CN" sz="2000" dirty="0" smtClean="0"/>
              <a:t>   &amp;</a:t>
            </a:r>
            <a:r>
              <a:rPr lang="en-US" altLang="zh-CN" sz="2000" dirty="0"/>
              <a:t>T</a:t>
            </a:r>
            <a:r>
              <a:rPr lang="en-US" altLang="zh-CN" sz="2000" dirty="0" smtClean="0"/>
              <a:t>,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 key</a:t>
            </a:r>
            <a:r>
              <a:rPr lang="en-US" altLang="zh-CN" sz="2000" dirty="0"/>
              <a:t>) </a:t>
            </a:r>
            <a:endParaRPr lang="en-US" altLang="zh-CN" sz="2000" dirty="0" smtClean="0"/>
          </a:p>
          <a:p>
            <a:r>
              <a:rPr lang="en-US" altLang="zh-CN" sz="2000" b="1" dirty="0" smtClean="0">
                <a:solidFill>
                  <a:srgbClr val="00B050"/>
                </a:solidFill>
              </a:rPr>
              <a:t> {  //</a:t>
            </a:r>
            <a:r>
              <a:rPr lang="zh-CN" altLang="en-US" sz="2000" b="1" dirty="0">
                <a:solidFill>
                  <a:srgbClr val="00B050"/>
                </a:solidFill>
              </a:rPr>
              <a:t>接续上页</a:t>
            </a:r>
            <a:endParaRPr lang="en-US" altLang="zh-CN" sz="2000" dirty="0" smtClean="0"/>
          </a:p>
          <a:p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else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{</a:t>
            </a:r>
            <a:r>
              <a:rPr lang="en-US" altLang="zh-CN" sz="2000" dirty="0" smtClean="0"/>
              <a:t>  if( !</a:t>
            </a:r>
            <a:r>
              <a:rPr lang="en-US" altLang="zh-CN" sz="2000" dirty="0"/>
              <a:t>p-&gt;</a:t>
            </a:r>
            <a:r>
              <a:rPr lang="en-US" altLang="zh-CN" sz="2000" dirty="0" err="1" smtClean="0"/>
              <a:t>rchild</a:t>
            </a:r>
            <a:r>
              <a:rPr lang="en-US" altLang="zh-CN" sz="2000" dirty="0" smtClean="0"/>
              <a:t> )             //</a:t>
            </a:r>
            <a:r>
              <a:rPr lang="zh-CN" altLang="en-US" sz="2000" dirty="0"/>
              <a:t>被删结点*</a:t>
            </a:r>
            <a:r>
              <a:rPr lang="en-US" altLang="zh-CN" sz="2000" dirty="0"/>
              <a:t>p</a:t>
            </a:r>
            <a:r>
              <a:rPr lang="zh-CN" altLang="en-US" sz="2000" dirty="0"/>
              <a:t>无右子树，只需</a:t>
            </a:r>
            <a:r>
              <a:rPr lang="zh-CN" altLang="en-US" sz="2000" dirty="0" smtClean="0"/>
              <a:t>重接左子树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{  q </a:t>
            </a:r>
            <a:r>
              <a:rPr lang="en-US" altLang="zh-CN" sz="2000" dirty="0"/>
              <a:t>= p; </a:t>
            </a:r>
            <a:r>
              <a:rPr lang="en-US" altLang="zh-CN" sz="2000" dirty="0" smtClean="0"/>
              <a:t> p </a:t>
            </a:r>
            <a:r>
              <a:rPr lang="en-US" altLang="zh-CN" sz="2000" dirty="0"/>
              <a:t>= p-&gt;</a:t>
            </a:r>
            <a:r>
              <a:rPr lang="en-US" altLang="zh-CN" sz="2000" dirty="0" err="1"/>
              <a:t>lchild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  }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     </a:t>
            </a:r>
            <a:r>
              <a:rPr lang="en-US" altLang="zh-CN" sz="2000" dirty="0" smtClean="0"/>
              <a:t>//</a:t>
            </a:r>
            <a:r>
              <a:rPr lang="zh-CN" altLang="en-US" sz="2000" dirty="0"/>
              <a:t>若为叶子结点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p=NULL</a:t>
            </a:r>
            <a:endParaRPr lang="en-US" altLang="zh-CN" sz="2000" dirty="0"/>
          </a:p>
          <a:p>
            <a:r>
              <a:rPr lang="en-US" altLang="zh-CN" sz="2000" dirty="0" smtClean="0"/>
              <a:t>        else  if( !</a:t>
            </a:r>
            <a:r>
              <a:rPr lang="en-US" altLang="zh-CN" sz="2000" dirty="0"/>
              <a:t>p-&gt;</a:t>
            </a:r>
            <a:r>
              <a:rPr lang="en-US" altLang="zh-CN" sz="2000" dirty="0" err="1" smtClean="0"/>
              <a:t>lchild</a:t>
            </a:r>
            <a:r>
              <a:rPr lang="en-US" altLang="zh-CN" sz="2000" dirty="0" smtClean="0"/>
              <a:t> )    //</a:t>
            </a:r>
            <a:r>
              <a:rPr lang="zh-CN" altLang="en-US" sz="2000" dirty="0"/>
              <a:t>被删结点*</a:t>
            </a:r>
            <a:r>
              <a:rPr lang="en-US" altLang="zh-CN" sz="2000" dirty="0"/>
              <a:t>p</a:t>
            </a:r>
            <a:r>
              <a:rPr lang="zh-CN" altLang="en-US" sz="2000" dirty="0"/>
              <a:t>无左子树，只需重接其右子树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{  q </a:t>
            </a:r>
            <a:r>
              <a:rPr lang="en-US" altLang="zh-CN" sz="2000" dirty="0"/>
              <a:t>= p; </a:t>
            </a:r>
            <a:r>
              <a:rPr lang="en-US" altLang="zh-CN" sz="2000" dirty="0" smtClean="0"/>
              <a:t> p </a:t>
            </a:r>
            <a:r>
              <a:rPr lang="en-US" altLang="zh-CN" sz="2000" dirty="0"/>
              <a:t>= p-&gt;</a:t>
            </a:r>
            <a:r>
              <a:rPr lang="en-US" altLang="zh-CN" sz="2000" dirty="0" err="1"/>
              <a:t>rchild</a:t>
            </a:r>
            <a:r>
              <a:rPr lang="en-US" altLang="zh-CN" sz="2000" dirty="0" smtClean="0"/>
              <a:t>;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} </a:t>
            </a:r>
            <a:r>
              <a:rPr lang="en-US" altLang="zh-CN" sz="2000" dirty="0" smtClean="0"/>
              <a:t>    //</a:t>
            </a:r>
            <a:r>
              <a:rPr lang="zh-CN" altLang="en-US" sz="2000" dirty="0"/>
              <a:t>若为叶子结点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p=NULL</a:t>
            </a:r>
          </a:p>
          <a:p>
            <a:r>
              <a:rPr lang="en-US" altLang="zh-CN" sz="2000" dirty="0" smtClean="0"/>
              <a:t>       // p</a:t>
            </a:r>
            <a:r>
              <a:rPr lang="zh-CN" altLang="en-US" sz="2000" dirty="0"/>
              <a:t>所指的子树挂接到其双亲结点*</a:t>
            </a:r>
            <a:r>
              <a:rPr lang="en-US" altLang="zh-CN" sz="2000" dirty="0"/>
              <a:t>f</a:t>
            </a:r>
            <a:r>
              <a:rPr lang="zh-CN" altLang="en-US" sz="2000" dirty="0"/>
              <a:t>相应的</a:t>
            </a:r>
            <a:r>
              <a:rPr lang="zh-CN" altLang="en-US" sz="2000" dirty="0" smtClean="0"/>
              <a:t>位置，删除</a:t>
            </a:r>
            <a:r>
              <a:rPr lang="zh-CN" altLang="en-US" sz="2000" dirty="0"/>
              <a:t>叶子结点</a:t>
            </a:r>
            <a:endParaRPr lang="en-US" altLang="zh-CN" sz="2000" dirty="0" smtClean="0"/>
          </a:p>
          <a:p>
            <a:r>
              <a:rPr lang="en-US" altLang="zh-CN" sz="2000" dirty="0" smtClean="0"/>
              <a:t>       if</a:t>
            </a:r>
            <a:r>
              <a:rPr lang="en-US" altLang="zh-CN" sz="2000" dirty="0"/>
              <a:t>(!f</a:t>
            </a:r>
            <a:r>
              <a:rPr lang="en-US" altLang="zh-CN" sz="2000" dirty="0" smtClean="0"/>
              <a:t>)   </a:t>
            </a:r>
            <a:r>
              <a:rPr lang="en-US" altLang="zh-CN" sz="2000" dirty="0"/>
              <a:t>T=p; </a:t>
            </a:r>
            <a:r>
              <a:rPr lang="en-US" altLang="zh-CN" sz="2000" dirty="0" smtClean="0"/>
              <a:t>   //</a:t>
            </a:r>
            <a:r>
              <a:rPr lang="zh-CN" altLang="en-US" sz="2000" dirty="0"/>
              <a:t>被删结点为根结点</a:t>
            </a:r>
          </a:p>
          <a:p>
            <a:r>
              <a:rPr lang="zh-CN" altLang="en-US" sz="2000" dirty="0" smtClean="0"/>
              <a:t>       </a:t>
            </a:r>
            <a:r>
              <a:rPr lang="en-US" altLang="zh-CN" sz="2000" dirty="0" smtClean="0"/>
              <a:t>else </a:t>
            </a:r>
            <a:r>
              <a:rPr lang="en-US" altLang="zh-CN" sz="2000" dirty="0"/>
              <a:t>if (q==f-&gt;</a:t>
            </a:r>
            <a:r>
              <a:rPr lang="en-US" altLang="zh-CN" sz="2000" dirty="0" err="1"/>
              <a:t>lchild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  f-</a:t>
            </a:r>
            <a:r>
              <a:rPr lang="en-US" altLang="zh-CN" sz="2000" dirty="0"/>
              <a:t>&gt;</a:t>
            </a:r>
            <a:r>
              <a:rPr lang="en-US" altLang="zh-CN" sz="2000" dirty="0" err="1"/>
              <a:t>lchild</a:t>
            </a:r>
            <a:r>
              <a:rPr lang="en-US" altLang="zh-CN" sz="2000" dirty="0"/>
              <a:t> = p</a:t>
            </a:r>
            <a:r>
              <a:rPr lang="en-US" altLang="zh-CN" sz="2000" dirty="0" smtClean="0"/>
              <a:t>;  //</a:t>
            </a:r>
            <a:r>
              <a:rPr lang="zh-CN" altLang="en-US" sz="2000" dirty="0"/>
              <a:t>挂接到*</a:t>
            </a:r>
            <a:r>
              <a:rPr lang="en-US" altLang="zh-CN" sz="2000" dirty="0"/>
              <a:t>f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左子树，叶子</a:t>
            </a:r>
            <a:r>
              <a:rPr lang="en-US" altLang="zh-CN" sz="2000" dirty="0" smtClean="0"/>
              <a:t>p=NULL</a:t>
            </a:r>
            <a:endParaRPr lang="en-US" altLang="zh-CN" sz="2000" dirty="0"/>
          </a:p>
          <a:p>
            <a:r>
              <a:rPr lang="zh-CN" altLang="en-US" sz="2000" dirty="0" smtClean="0"/>
              <a:t>       </a:t>
            </a:r>
            <a:r>
              <a:rPr lang="en-US" altLang="zh-CN" sz="2000" dirty="0" smtClean="0"/>
              <a:t>else                            f-</a:t>
            </a:r>
            <a:r>
              <a:rPr lang="en-US" altLang="zh-CN" sz="2000" dirty="0"/>
              <a:t>&gt;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 = p; </a:t>
            </a:r>
            <a:r>
              <a:rPr lang="en-US" altLang="zh-CN" sz="2000" dirty="0" smtClean="0"/>
              <a:t> //</a:t>
            </a:r>
            <a:r>
              <a:rPr lang="zh-CN" altLang="en-US" sz="2000" dirty="0"/>
              <a:t>挂接到*</a:t>
            </a:r>
            <a:r>
              <a:rPr lang="en-US" altLang="zh-CN" sz="2000" dirty="0"/>
              <a:t>f</a:t>
            </a:r>
            <a:r>
              <a:rPr lang="zh-CN" altLang="en-US" sz="2000" dirty="0"/>
              <a:t>的右子</a:t>
            </a:r>
            <a:r>
              <a:rPr lang="zh-CN" altLang="en-US" sz="2000" dirty="0" smtClean="0"/>
              <a:t>树</a:t>
            </a:r>
            <a:r>
              <a:rPr lang="zh-CN" altLang="en-US" sz="2000" dirty="0"/>
              <a:t>，叶子</a:t>
            </a:r>
            <a:r>
              <a:rPr lang="en-US" altLang="zh-CN" sz="2000" dirty="0" smtClean="0"/>
              <a:t>p=NULL</a:t>
            </a:r>
          </a:p>
          <a:p>
            <a:r>
              <a:rPr lang="zh-CN" altLang="en-US" sz="2000" dirty="0" smtClean="0"/>
              <a:t>       </a:t>
            </a:r>
            <a:r>
              <a:rPr lang="en-US" altLang="zh-CN" sz="2000" dirty="0" smtClean="0"/>
              <a:t>delete   q</a:t>
            </a:r>
            <a:r>
              <a:rPr lang="en-US" altLang="zh-CN" sz="2000" dirty="0"/>
              <a:t>;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    }//else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}//</a:t>
            </a:r>
            <a:r>
              <a:rPr lang="en-US" altLang="zh-CN" sz="2000" dirty="0" err="1">
                <a:solidFill>
                  <a:srgbClr val="00B050"/>
                </a:solidFill>
              </a:rPr>
              <a:t>DeleteBST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444714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二叉排序树的删除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算法描述</a:t>
            </a:r>
            <a:endParaRPr lang="zh-CN" altLang="en-US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559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542" y="77888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7.3.2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平衡二叉树</a:t>
            </a:r>
            <a:r>
              <a:rPr lang="zh-CN" altLang="en-US" sz="28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（了解）</a:t>
            </a:r>
            <a:endParaRPr lang="zh-CN" altLang="en-US" sz="2800" b="1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71288" y="1342437"/>
            <a:ext cx="849895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  二叉排序树的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查找效率与树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形态密切相关，树的形态取决于关键字的集合。集合越是无序，树的形态就越均匀，树的高度就小，查找效率就高，平均查找长度</a:t>
            </a:r>
            <a:r>
              <a:rPr lang="en-US" altLang="zh-CN" sz="2000" i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ASL</a:t>
            </a:r>
            <a:r>
              <a:rPr lang="zh-CN" altLang="en-US" sz="2000" i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量级为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O(log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000" i="1" dirty="0" smtClean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；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集合有序，树的形态呈线性结构，高度最大，查找效率最低，</a:t>
            </a:r>
            <a:r>
              <a:rPr lang="en-US" altLang="zh-CN" sz="2000" i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ASL</a:t>
            </a:r>
            <a:r>
              <a:rPr lang="zh-CN" altLang="en-US" sz="2000" i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量级为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O(</a:t>
            </a:r>
            <a:r>
              <a:rPr lang="en-US" altLang="zh-CN" sz="2000" i="1" dirty="0" smtClean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zh-CN" altLang="en-US" sz="2000" dirty="0">
              <a:latin typeface="幼圆" pitchFamily="49" charset="-122"/>
              <a:ea typeface="幼圆" pitchFamily="49" charset="-122"/>
              <a:sym typeface="Symbol" pitchFamily="18" charset="2"/>
            </a:endParaRPr>
          </a:p>
        </p:txBody>
      </p:sp>
      <p:grpSp>
        <p:nvGrpSpPr>
          <p:cNvPr id="16" name="Group 7"/>
          <p:cNvGrpSpPr>
            <a:grpSpLocks noChangeAspect="1"/>
          </p:cNvGrpSpPr>
          <p:nvPr/>
        </p:nvGrpSpPr>
        <p:grpSpPr bwMode="auto">
          <a:xfrm>
            <a:off x="821605" y="3967083"/>
            <a:ext cx="2655044" cy="1791402"/>
            <a:chOff x="2078" y="2064"/>
            <a:chExt cx="1671" cy="1095"/>
          </a:xfrm>
          <a:solidFill>
            <a:srgbClr val="002060"/>
          </a:solidFill>
        </p:grpSpPr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3429" y="2675"/>
              <a:ext cx="157" cy="244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 flipH="1">
              <a:off x="3204" y="2675"/>
              <a:ext cx="90" cy="244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 flipH="1">
              <a:off x="2261" y="2632"/>
              <a:ext cx="136" cy="263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2484" y="2675"/>
              <a:ext cx="220" cy="262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3204" y="245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2078" y="2895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3483" y="2895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88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3" name="Line 20"/>
            <p:cNvSpPr>
              <a:spLocks noChangeAspect="1" noChangeShapeType="1"/>
            </p:cNvSpPr>
            <p:nvPr/>
          </p:nvSpPr>
          <p:spPr bwMode="auto">
            <a:xfrm flipH="1">
              <a:off x="2529" y="2279"/>
              <a:ext cx="270" cy="241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2305" y="2457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17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2574" y="2895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45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2979" y="2282"/>
              <a:ext cx="270" cy="219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18"/>
            <p:cNvSpPr>
              <a:spLocks noChangeArrowheads="1"/>
            </p:cNvSpPr>
            <p:nvPr/>
          </p:nvSpPr>
          <p:spPr bwMode="auto">
            <a:xfrm>
              <a:off x="3024" y="2895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65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2754" y="2064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53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7"/>
          <p:cNvGrpSpPr>
            <a:grpSpLocks noChangeAspect="1"/>
          </p:cNvGrpSpPr>
          <p:nvPr/>
        </p:nvGrpSpPr>
        <p:grpSpPr bwMode="auto">
          <a:xfrm>
            <a:off x="4039391" y="3840232"/>
            <a:ext cx="2036969" cy="2841705"/>
            <a:chOff x="1657" y="2051"/>
            <a:chExt cx="1282" cy="1737"/>
          </a:xfrm>
          <a:solidFill>
            <a:srgbClr val="002060"/>
          </a:solidFill>
        </p:grpSpPr>
        <p:sp>
          <p:nvSpPr>
            <p:cNvPr id="46" name="Line 26"/>
            <p:cNvSpPr>
              <a:spLocks noChangeShapeType="1"/>
            </p:cNvSpPr>
            <p:nvPr/>
          </p:nvSpPr>
          <p:spPr bwMode="auto">
            <a:xfrm flipH="1">
              <a:off x="1837" y="2274"/>
              <a:ext cx="911" cy="1335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1830" y="3274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17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2326" y="2551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65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8" name="Oval 29"/>
            <p:cNvSpPr>
              <a:spLocks noChangeArrowheads="1"/>
            </p:cNvSpPr>
            <p:nvPr/>
          </p:nvSpPr>
          <p:spPr bwMode="auto">
            <a:xfrm>
              <a:off x="2164" y="2791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53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0" name="Oval 9"/>
            <p:cNvSpPr>
              <a:spLocks noChangeArrowheads="1"/>
            </p:cNvSpPr>
            <p:nvPr/>
          </p:nvSpPr>
          <p:spPr bwMode="auto">
            <a:xfrm>
              <a:off x="2504" y="2315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1" name="Oval 14"/>
            <p:cNvSpPr>
              <a:spLocks noChangeArrowheads="1"/>
            </p:cNvSpPr>
            <p:nvPr/>
          </p:nvSpPr>
          <p:spPr bwMode="auto">
            <a:xfrm>
              <a:off x="2000" y="3033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45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5" name="Oval 8"/>
            <p:cNvSpPr>
              <a:spLocks noChangeArrowheads="1"/>
            </p:cNvSpPr>
            <p:nvPr/>
          </p:nvSpPr>
          <p:spPr bwMode="auto">
            <a:xfrm>
              <a:off x="2673" y="2051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88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7" name="Oval 15"/>
            <p:cNvSpPr>
              <a:spLocks noChangeArrowheads="1"/>
            </p:cNvSpPr>
            <p:nvPr/>
          </p:nvSpPr>
          <p:spPr bwMode="auto">
            <a:xfrm>
              <a:off x="1657" y="3524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21867" y="3354062"/>
            <a:ext cx="3512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最佳：满二叉排序树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O(log</a:t>
            </a:r>
            <a:r>
              <a:rPr lang="en-US" altLang="zh-CN" sz="2000" b="1" baseline="-25000" dirty="0">
                <a:solidFill>
                  <a:srgbClr val="C00000"/>
                </a:solidFill>
                <a:latin typeface="+mn-ea"/>
              </a:rPr>
              <a:t>2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n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)</a:t>
            </a:r>
            <a:endParaRPr lang="zh-CN" altLang="en-US" sz="20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1308" y="3366433"/>
            <a:ext cx="326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最坏：单支二叉排序树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O(n)</a:t>
            </a:r>
            <a:endParaRPr lang="zh-CN" altLang="en-US" sz="20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6" name="Group 7"/>
          <p:cNvGrpSpPr>
            <a:grpSpLocks noChangeAspect="1"/>
          </p:cNvGrpSpPr>
          <p:nvPr/>
        </p:nvGrpSpPr>
        <p:grpSpPr bwMode="auto">
          <a:xfrm>
            <a:off x="6330477" y="3831543"/>
            <a:ext cx="2175204" cy="2872789"/>
            <a:chOff x="1226" y="2093"/>
            <a:chExt cx="1369" cy="1756"/>
          </a:xfrm>
          <a:solidFill>
            <a:srgbClr val="002060"/>
          </a:solidFill>
        </p:grpSpPr>
        <p:sp>
          <p:nvSpPr>
            <p:cNvPr id="37" name="Line 26"/>
            <p:cNvSpPr>
              <a:spLocks noChangeShapeType="1"/>
            </p:cNvSpPr>
            <p:nvPr/>
          </p:nvSpPr>
          <p:spPr bwMode="auto">
            <a:xfrm>
              <a:off x="1414" y="2287"/>
              <a:ext cx="977" cy="1369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Oval 10"/>
            <p:cNvSpPr>
              <a:spLocks noChangeArrowheads="1"/>
            </p:cNvSpPr>
            <p:nvPr/>
          </p:nvSpPr>
          <p:spPr bwMode="auto">
            <a:xfrm>
              <a:off x="1418" y="2335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17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1978" y="3094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65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3" name="Oval 29"/>
            <p:cNvSpPr>
              <a:spLocks noChangeArrowheads="1"/>
            </p:cNvSpPr>
            <p:nvPr/>
          </p:nvSpPr>
          <p:spPr bwMode="auto">
            <a:xfrm>
              <a:off x="1807" y="2846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53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4" name="Oval 9"/>
            <p:cNvSpPr>
              <a:spLocks noChangeArrowheads="1"/>
            </p:cNvSpPr>
            <p:nvPr/>
          </p:nvSpPr>
          <p:spPr bwMode="auto">
            <a:xfrm>
              <a:off x="2146" y="3339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1618" y="2598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45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7" name="Oval 8"/>
            <p:cNvSpPr>
              <a:spLocks noChangeArrowheads="1"/>
            </p:cNvSpPr>
            <p:nvPr/>
          </p:nvSpPr>
          <p:spPr bwMode="auto">
            <a:xfrm>
              <a:off x="2329" y="3585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88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9" name="Oval 15"/>
            <p:cNvSpPr>
              <a:spLocks noChangeArrowheads="1"/>
            </p:cNvSpPr>
            <p:nvPr/>
          </p:nvSpPr>
          <p:spPr bwMode="auto">
            <a:xfrm>
              <a:off x="1226" y="2093"/>
              <a:ext cx="266" cy="264"/>
            </a:xfrm>
            <a:prstGeom prst="ellipse">
              <a:avLst/>
            </a:prstGeom>
            <a:solidFill>
              <a:srgbClr val="002060"/>
            </a:solidFill>
            <a:ln w="1905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13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989" y="809240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7.3.2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平衡二叉树</a:t>
            </a:r>
            <a:endParaRPr lang="zh-CN" altLang="en-US" sz="28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82240" y="2568519"/>
            <a:ext cx="685811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平衡二叉树或是空树，或是具有如下特征的二叉排序树：</a:t>
            </a:r>
            <a:endParaRPr lang="en-US" altLang="zh-CN" sz="2000" b="1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）左子树和右</a:t>
            </a:r>
            <a:r>
              <a:rPr lang="zh-CN" altLang="en-US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子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树的深度</a:t>
            </a:r>
            <a:r>
              <a:rPr lang="zh-CN" altLang="en-US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之差的绝对值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≤</a:t>
            </a:r>
            <a:r>
              <a:rPr lang="en-US" altLang="zh-CN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；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）左子树和右</a:t>
            </a:r>
            <a:r>
              <a:rPr lang="zh-CN" altLang="en-US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子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树也是</a:t>
            </a:r>
            <a:r>
              <a:rPr lang="zh-CN" altLang="en-US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平衡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二叉树。</a:t>
            </a:r>
            <a:endParaRPr lang="zh-CN" altLang="en-US" sz="2000" b="1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55809" y="4185919"/>
            <a:ext cx="653647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Clr>
                <a:srgbClr val="FF00FF"/>
              </a:buClr>
              <a:buSzPct val="80000"/>
            </a:pP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结点的平衡因子 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= 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左子树高度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右子树高度</a:t>
            </a:r>
            <a:endParaRPr lang="zh-CN" altLang="en-US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31762" y="1439562"/>
            <a:ext cx="860733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  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提出问题：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  <a:sym typeface="Symbol" pitchFamily="18" charset="2"/>
              </a:rPr>
              <a:t>如何提高二叉排序树的查找效率？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  解决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  <a:sym typeface="Symbol" pitchFamily="18" charset="2"/>
              </a:rPr>
              <a:t>办法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：尽量保持二叉树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  <a:sym typeface="Symbol" pitchFamily="18" charset="2"/>
              </a:rPr>
              <a:t>的形状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  <a:sym typeface="Symbol" pitchFamily="18" charset="2"/>
              </a:rPr>
              <a:t>均衡，采用平衡二叉树。</a:t>
            </a:r>
            <a:endParaRPr lang="zh-CN" altLang="en-US" sz="2000" dirty="0">
              <a:latin typeface="幼圆" pitchFamily="49" charset="-122"/>
              <a:ea typeface="幼圆" pitchFamily="49" charset="-122"/>
              <a:sym typeface="Symbol" pitchFamily="18" charset="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33382" y="4807205"/>
            <a:ext cx="825145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buClr>
                <a:srgbClr val="FF00FF"/>
              </a:buClr>
              <a:buSzPct val="80000"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任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一结点的平衡因子只能取：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-1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0 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或 </a:t>
            </a:r>
            <a:r>
              <a:rPr lang="en-US" altLang="zh-CN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。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只要树中有一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个结点的平衡因子的绝对值大于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，这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棵二叉树就失去平衡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，不是平衡二叉树。一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棵有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n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个结点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的平衡二叉树，高度为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log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量级，时间复杂度为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O(log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n)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3784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62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7.3.2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平衡二叉树</a:t>
            </a:r>
            <a:endParaRPr lang="zh-CN" altLang="en-US" sz="28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75" name="Group 8"/>
          <p:cNvGrpSpPr>
            <a:grpSpLocks/>
          </p:cNvGrpSpPr>
          <p:nvPr/>
        </p:nvGrpSpPr>
        <p:grpSpPr bwMode="auto">
          <a:xfrm>
            <a:off x="831718" y="3108165"/>
            <a:ext cx="2678113" cy="2260607"/>
            <a:chOff x="720" y="2111"/>
            <a:chExt cx="1687" cy="1424"/>
          </a:xfrm>
        </p:grpSpPr>
        <p:sp>
          <p:nvSpPr>
            <p:cNvPr id="81" name="Line 14"/>
            <p:cNvSpPr>
              <a:spLocks noChangeShapeType="1"/>
            </p:cNvSpPr>
            <p:nvPr/>
          </p:nvSpPr>
          <p:spPr bwMode="auto">
            <a:xfrm flipH="1">
              <a:off x="903" y="2303"/>
              <a:ext cx="651" cy="6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0"/>
            <p:cNvSpPr>
              <a:spLocks noChangeShapeType="1"/>
            </p:cNvSpPr>
            <p:nvPr/>
          </p:nvSpPr>
          <p:spPr bwMode="auto">
            <a:xfrm>
              <a:off x="1691" y="2303"/>
              <a:ext cx="515" cy="6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1"/>
            <p:cNvSpPr>
              <a:spLocks noChangeShapeType="1"/>
            </p:cNvSpPr>
            <p:nvPr/>
          </p:nvSpPr>
          <p:spPr bwMode="auto">
            <a:xfrm flipH="1">
              <a:off x="2102" y="3126"/>
              <a:ext cx="136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2"/>
            <p:cNvSpPr>
              <a:spLocks noChangeShapeType="1"/>
            </p:cNvSpPr>
            <p:nvPr/>
          </p:nvSpPr>
          <p:spPr bwMode="auto">
            <a:xfrm flipH="1">
              <a:off x="1769" y="2738"/>
              <a:ext cx="179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Oval 9"/>
            <p:cNvSpPr>
              <a:spLocks noChangeArrowheads="1"/>
            </p:cNvSpPr>
            <p:nvPr/>
          </p:nvSpPr>
          <p:spPr bwMode="auto">
            <a:xfrm>
              <a:off x="1505" y="2111"/>
              <a:ext cx="272" cy="27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latin typeface="楷体_GB2312" pitchFamily="49" charset="-122"/>
                </a:rPr>
                <a:t>-1</a:t>
              </a:r>
              <a:endParaRPr lang="zh-CN" altLang="zh-CN" sz="2000" dirty="0">
                <a:latin typeface="楷体_GB2312" pitchFamily="49" charset="-122"/>
              </a:endParaRPr>
            </a:p>
          </p:txBody>
        </p:sp>
        <p:sp>
          <p:nvSpPr>
            <p:cNvPr id="77" name="Oval 10"/>
            <p:cNvSpPr>
              <a:spLocks noChangeArrowheads="1"/>
            </p:cNvSpPr>
            <p:nvPr/>
          </p:nvSpPr>
          <p:spPr bwMode="auto">
            <a:xfrm>
              <a:off x="2135" y="2887"/>
              <a:ext cx="272" cy="27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latin typeface="楷体_GB2312" pitchFamily="49" charset="-122"/>
                </a:rPr>
                <a:t>1</a:t>
              </a:r>
              <a:endParaRPr lang="zh-CN" altLang="zh-CN" sz="2000" dirty="0">
                <a:latin typeface="楷体_GB2312" pitchFamily="49" charset="-122"/>
              </a:endParaRPr>
            </a:p>
          </p:txBody>
        </p:sp>
        <p:sp>
          <p:nvSpPr>
            <p:cNvPr id="78" name="Oval 11"/>
            <p:cNvSpPr>
              <a:spLocks noChangeArrowheads="1"/>
            </p:cNvSpPr>
            <p:nvPr/>
          </p:nvSpPr>
          <p:spPr bwMode="auto">
            <a:xfrm>
              <a:off x="1878" y="3263"/>
              <a:ext cx="272" cy="27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latin typeface="楷体_GB2312" pitchFamily="49" charset="-122"/>
                </a:rPr>
                <a:t>0</a:t>
              </a:r>
              <a:endParaRPr lang="zh-CN" altLang="zh-CN" sz="2000" dirty="0">
                <a:latin typeface="楷体_GB2312" pitchFamily="49" charset="-122"/>
              </a:endParaRPr>
            </a:p>
          </p:txBody>
        </p:sp>
        <p:sp>
          <p:nvSpPr>
            <p:cNvPr id="79" name="Oval 12"/>
            <p:cNvSpPr>
              <a:spLocks noChangeArrowheads="1"/>
            </p:cNvSpPr>
            <p:nvPr/>
          </p:nvSpPr>
          <p:spPr bwMode="auto">
            <a:xfrm>
              <a:off x="1088" y="2504"/>
              <a:ext cx="272" cy="27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latin typeface="楷体_GB2312" pitchFamily="49" charset="-122"/>
                </a:rPr>
                <a:t>1</a:t>
              </a:r>
              <a:endParaRPr lang="zh-CN" altLang="zh-CN" sz="2000" dirty="0">
                <a:latin typeface="楷体_GB2312" pitchFamily="49" charset="-122"/>
              </a:endParaRPr>
            </a:p>
          </p:txBody>
        </p:sp>
        <p:sp>
          <p:nvSpPr>
            <p:cNvPr id="80" name="Oval 13"/>
            <p:cNvSpPr>
              <a:spLocks noChangeArrowheads="1"/>
            </p:cNvSpPr>
            <p:nvPr/>
          </p:nvSpPr>
          <p:spPr bwMode="auto">
            <a:xfrm>
              <a:off x="1830" y="2518"/>
              <a:ext cx="272" cy="27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latin typeface="楷体_GB2312" pitchFamily="49" charset="-122"/>
                </a:rPr>
                <a:t>-1</a:t>
              </a:r>
              <a:endParaRPr lang="zh-CN" altLang="zh-CN" sz="2000" dirty="0">
                <a:latin typeface="楷体_GB2312" pitchFamily="49" charset="-122"/>
              </a:endParaRPr>
            </a:p>
          </p:txBody>
        </p:sp>
        <p:sp>
          <p:nvSpPr>
            <p:cNvPr id="84" name="Oval 17"/>
            <p:cNvSpPr>
              <a:spLocks noChangeArrowheads="1"/>
            </p:cNvSpPr>
            <p:nvPr/>
          </p:nvSpPr>
          <p:spPr bwMode="auto">
            <a:xfrm>
              <a:off x="1569" y="2887"/>
              <a:ext cx="272" cy="27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latin typeface="楷体_GB2312" pitchFamily="49" charset="-122"/>
                </a:rPr>
                <a:t>0</a:t>
              </a:r>
              <a:endParaRPr lang="zh-CN" altLang="zh-CN" sz="2000" dirty="0">
                <a:latin typeface="楷体_GB2312" pitchFamily="49" charset="-122"/>
              </a:endParaRPr>
            </a:p>
          </p:txBody>
        </p:sp>
        <p:sp>
          <p:nvSpPr>
            <p:cNvPr id="85" name="Oval 18"/>
            <p:cNvSpPr>
              <a:spLocks noChangeArrowheads="1"/>
            </p:cNvSpPr>
            <p:nvPr/>
          </p:nvSpPr>
          <p:spPr bwMode="auto">
            <a:xfrm>
              <a:off x="720" y="2887"/>
              <a:ext cx="272" cy="27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latin typeface="宋体" pitchFamily="2" charset="-122"/>
                  <a:ea typeface="宋体" pitchFamily="2" charset="-122"/>
                </a:rPr>
                <a:t>0</a:t>
              </a:r>
              <a:endParaRPr lang="zh-CN" altLang="zh-CN" sz="2000" dirty="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02" name="Text Box 35"/>
          <p:cNvSpPr txBox="1">
            <a:spLocks noChangeArrowheads="1"/>
          </p:cNvSpPr>
          <p:nvPr/>
        </p:nvSpPr>
        <p:spPr bwMode="auto">
          <a:xfrm>
            <a:off x="1326224" y="5722800"/>
            <a:ext cx="2093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平衡二叉树</a:t>
            </a:r>
            <a:endParaRPr lang="zh-CN" altLang="en-US" sz="2400" dirty="0">
              <a:solidFill>
                <a:srgbClr val="FF33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3" name="Rectangle 36"/>
          <p:cNvSpPr>
            <a:spLocks noChangeArrowheads="1"/>
          </p:cNvSpPr>
          <p:nvPr/>
        </p:nvSpPr>
        <p:spPr bwMode="auto">
          <a:xfrm>
            <a:off x="407835" y="1628800"/>
            <a:ext cx="5895182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平衡二叉树示例：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53" name="Group 8"/>
          <p:cNvGrpSpPr>
            <a:grpSpLocks/>
          </p:cNvGrpSpPr>
          <p:nvPr/>
        </p:nvGrpSpPr>
        <p:grpSpPr bwMode="auto">
          <a:xfrm>
            <a:off x="5288443" y="3163806"/>
            <a:ext cx="2193925" cy="2354269"/>
            <a:chOff x="720" y="2111"/>
            <a:chExt cx="1382" cy="1483"/>
          </a:xfrm>
        </p:grpSpPr>
        <p:sp>
          <p:nvSpPr>
            <p:cNvPr id="67" name="Line 22"/>
            <p:cNvSpPr>
              <a:spLocks noChangeShapeType="1"/>
            </p:cNvSpPr>
            <p:nvPr/>
          </p:nvSpPr>
          <p:spPr bwMode="auto">
            <a:xfrm flipH="1">
              <a:off x="1255" y="3133"/>
              <a:ext cx="174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 flipH="1">
              <a:off x="903" y="2303"/>
              <a:ext cx="651" cy="6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1691" y="2303"/>
              <a:ext cx="257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2"/>
            <p:cNvSpPr>
              <a:spLocks noChangeShapeType="1"/>
            </p:cNvSpPr>
            <p:nvPr/>
          </p:nvSpPr>
          <p:spPr bwMode="auto">
            <a:xfrm>
              <a:off x="1255" y="2726"/>
              <a:ext cx="174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1505" y="2111"/>
              <a:ext cx="272" cy="27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latin typeface="楷体_GB2312" pitchFamily="49" charset="-122"/>
                </a:rPr>
                <a:t>2</a:t>
              </a:r>
              <a:endParaRPr lang="zh-CN" altLang="zh-CN" sz="2000" dirty="0">
                <a:latin typeface="楷体_GB2312" pitchFamily="49" charset="-122"/>
              </a:endParaRPr>
            </a:p>
          </p:txBody>
        </p:sp>
        <p:sp>
          <p:nvSpPr>
            <p:cNvPr id="61" name="Oval 12"/>
            <p:cNvSpPr>
              <a:spLocks noChangeArrowheads="1"/>
            </p:cNvSpPr>
            <p:nvPr/>
          </p:nvSpPr>
          <p:spPr bwMode="auto">
            <a:xfrm>
              <a:off x="1088" y="2504"/>
              <a:ext cx="272" cy="27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latin typeface="楷体_GB2312" pitchFamily="49" charset="-122"/>
                </a:rPr>
                <a:t>-1</a:t>
              </a:r>
              <a:endParaRPr lang="zh-CN" altLang="zh-CN" sz="2000" dirty="0">
                <a:latin typeface="楷体_GB2312" pitchFamily="49" charset="-122"/>
              </a:endParaRPr>
            </a:p>
          </p:txBody>
        </p:sp>
        <p:sp>
          <p:nvSpPr>
            <p:cNvPr id="62" name="Oval 13"/>
            <p:cNvSpPr>
              <a:spLocks noChangeArrowheads="1"/>
            </p:cNvSpPr>
            <p:nvPr/>
          </p:nvSpPr>
          <p:spPr bwMode="auto">
            <a:xfrm>
              <a:off x="1830" y="2518"/>
              <a:ext cx="272" cy="27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latin typeface="楷体_GB2312" pitchFamily="49" charset="-122"/>
                </a:rPr>
                <a:t>0</a:t>
              </a:r>
              <a:endParaRPr lang="zh-CN" altLang="zh-CN" sz="2000" dirty="0">
                <a:latin typeface="楷体_GB2312" pitchFamily="49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720" y="2887"/>
              <a:ext cx="272" cy="27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latin typeface="宋体" pitchFamily="2" charset="-122"/>
                  <a:ea typeface="宋体" pitchFamily="2" charset="-122"/>
                </a:rPr>
                <a:t>0</a:t>
              </a:r>
              <a:endParaRPr lang="zh-CN" altLang="zh-CN" sz="2000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5" name="Oval 17"/>
            <p:cNvSpPr>
              <a:spLocks noChangeArrowheads="1"/>
            </p:cNvSpPr>
            <p:nvPr/>
          </p:nvSpPr>
          <p:spPr bwMode="auto">
            <a:xfrm>
              <a:off x="1328" y="2942"/>
              <a:ext cx="272" cy="27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latin typeface="楷体_GB2312" pitchFamily="49" charset="-122"/>
                </a:rPr>
                <a:t>1</a:t>
              </a:r>
              <a:endParaRPr lang="zh-CN" altLang="zh-CN" sz="2000" dirty="0">
                <a:latin typeface="楷体_GB2312" pitchFamily="49" charset="-122"/>
              </a:endParaRPr>
            </a:p>
          </p:txBody>
        </p:sp>
        <p:sp>
          <p:nvSpPr>
            <p:cNvPr id="66" name="Oval 11"/>
            <p:cNvSpPr>
              <a:spLocks noChangeArrowheads="1"/>
            </p:cNvSpPr>
            <p:nvPr/>
          </p:nvSpPr>
          <p:spPr bwMode="auto">
            <a:xfrm>
              <a:off x="1105" y="3322"/>
              <a:ext cx="272" cy="27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latin typeface="楷体_GB2312" pitchFamily="49" charset="-122"/>
                </a:rPr>
                <a:t>0</a:t>
              </a:r>
              <a:endParaRPr lang="zh-CN" altLang="zh-CN" sz="2000" dirty="0">
                <a:latin typeface="楷体_GB2312" pitchFamily="49" charset="-122"/>
              </a:endParaRPr>
            </a:p>
          </p:txBody>
        </p:sp>
      </p:grpSp>
      <p:sp>
        <p:nvSpPr>
          <p:cNvPr id="68" name="Text Box 35"/>
          <p:cNvSpPr txBox="1">
            <a:spLocks noChangeArrowheads="1"/>
          </p:cNvSpPr>
          <p:nvPr/>
        </p:nvSpPr>
        <p:spPr bwMode="auto">
          <a:xfrm>
            <a:off x="5288443" y="5748907"/>
            <a:ext cx="2183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非平衡二叉树</a:t>
            </a:r>
            <a:endParaRPr lang="zh-CN" altLang="en-US" sz="2400" dirty="0">
              <a:solidFill>
                <a:srgbClr val="FF33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611560" y="2322703"/>
            <a:ext cx="7326282" cy="59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buClr>
                <a:srgbClr val="FF00FF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平衡因子</a:t>
            </a:r>
            <a:r>
              <a:rPr lang="en-US" altLang="zh-CN" sz="24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BF</a:t>
            </a:r>
            <a:r>
              <a:rPr lang="zh-CN" altLang="en-US" sz="24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= </a:t>
            </a:r>
            <a:r>
              <a:rPr lang="zh-CN" altLang="en-US" sz="24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左高</a:t>
            </a:r>
            <a:r>
              <a:rPr lang="en-US" altLang="zh-CN" sz="24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右</a:t>
            </a:r>
            <a:r>
              <a:rPr lang="zh-CN" altLang="en-US" sz="24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高 </a:t>
            </a:r>
            <a:r>
              <a:rPr lang="en-US" altLang="zh-CN" sz="24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4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叶子结点的平衡因子为</a:t>
            </a:r>
            <a:r>
              <a:rPr lang="en-US" altLang="zh-CN" sz="24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0)</a:t>
            </a:r>
            <a:endParaRPr lang="zh-CN" altLang="en-US" sz="24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6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543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7.3.2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平衡二叉树</a:t>
            </a:r>
            <a:endParaRPr lang="zh-CN" altLang="en-US" sz="28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30100" y="1453301"/>
            <a:ext cx="8418364" cy="104195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4000"/>
              </a:lnSpc>
              <a:spcBef>
                <a:spcPct val="0"/>
              </a:spcBef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 在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一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棵平衡二叉树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中插入一个新结点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，可能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造成失衡，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此时需要重新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调整树的结构，使之恢复平衡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24689" y="2983499"/>
            <a:ext cx="3859795" cy="2134564"/>
            <a:chOff x="2324689" y="2983499"/>
            <a:chExt cx="3859795" cy="2134564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959515" y="2994405"/>
              <a:ext cx="3224969" cy="212365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Font typeface="Wingdings" pitchFamily="2" charset="2"/>
                <a:buChar char="ü"/>
              </a:pPr>
              <a:r>
                <a:rPr lang="en-US" altLang="zh-CN" sz="2400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LL</a:t>
              </a:r>
              <a:r>
                <a:rPr lang="zh-CN" altLang="en-US" sz="2400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平衡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旋转（左左）</a:t>
              </a:r>
              <a:endParaRPr lang="zh-CN" altLang="en-US" sz="24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Font typeface="Wingdings" pitchFamily="2" charset="2"/>
                <a:buChar char="ü"/>
              </a:pPr>
              <a:r>
                <a:rPr lang="en-US" altLang="zh-CN" sz="2400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RR</a:t>
              </a:r>
              <a:r>
                <a:rPr lang="zh-CN" altLang="en-US" sz="2400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平衡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旋转（右右）</a:t>
              </a:r>
              <a:endParaRPr lang="zh-CN" altLang="en-US" sz="24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Font typeface="Wingdings" pitchFamily="2" charset="2"/>
                <a:buChar char="ü"/>
              </a:pPr>
              <a:r>
                <a:rPr lang="en-US" altLang="zh-CN" sz="2400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LR</a:t>
              </a:r>
              <a:r>
                <a:rPr lang="zh-CN" altLang="en-US" sz="2400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平衡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旋转（左右）</a:t>
              </a:r>
              <a:endParaRPr lang="zh-CN" altLang="en-US" sz="24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rgbClr val="FF6600"/>
                </a:buClr>
                <a:buFont typeface="Wingdings" pitchFamily="2" charset="2"/>
                <a:buChar char="ü"/>
              </a:pPr>
              <a:r>
                <a:rPr lang="en-US" altLang="zh-CN" sz="2400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RL</a:t>
              </a:r>
              <a:r>
                <a:rPr lang="zh-CN" altLang="en-US" sz="2400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平衡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旋转（右左）</a:t>
              </a:r>
              <a:endParaRPr lang="zh-CN" altLang="en-US" sz="24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2324689" y="2983499"/>
              <a:ext cx="628036" cy="2111118"/>
            </a:xfrm>
            <a:prstGeom prst="rect">
              <a:avLst/>
            </a:prstGeom>
            <a:solidFill>
              <a:srgbClr val="002060"/>
            </a:solidFill>
            <a:ln w="381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eaVert"/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 平衡调整方法</a:t>
              </a:r>
              <a:endParaRPr lang="zh-CN" altLang="en-US" sz="24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670854" y="5517232"/>
            <a:ext cx="7573554" cy="108012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ts val="4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平衡旋转：不改变二</a:t>
            </a:r>
            <a:r>
              <a:rPr lang="zh-CN" altLang="en-US" sz="24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叉排序树</a:t>
            </a:r>
            <a:r>
              <a:rPr lang="zh-CN" altLang="en-US" sz="24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的性质，左小右大，中序遍历序列递增。</a:t>
            </a:r>
            <a:endParaRPr lang="zh-CN" altLang="en-US" sz="24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232690" y="3931125"/>
            <a:ext cx="4416594" cy="86177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ts val="3000"/>
              </a:lnSpc>
              <a:spcBef>
                <a:spcPct val="0"/>
              </a:spcBef>
              <a:defRPr/>
            </a:pP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）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RR</a:t>
            </a: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平衡</a:t>
            </a: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旋转</a:t>
            </a:r>
            <a:endParaRPr lang="en-US" altLang="zh-CN" sz="200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插入</a:t>
            </a: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位置：根结点</a:t>
            </a: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→右子树→右子树</a:t>
            </a:r>
            <a:endParaRPr lang="zh-CN" altLang="en-US" sz="20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232665" y="1327381"/>
            <a:ext cx="5186099" cy="94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ts val="3000"/>
              </a:lnSpc>
              <a:spcBef>
                <a:spcPct val="0"/>
              </a:spcBef>
              <a:defRPr/>
            </a:pP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）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LL</a:t>
            </a: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平衡</a:t>
            </a: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旋转</a:t>
            </a:r>
            <a:endParaRPr lang="en-US" altLang="zh-CN" sz="200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defRPr/>
            </a:pP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插入位置：根结点→左子树→左子树</a:t>
            </a:r>
            <a:endParaRPr lang="zh-CN" altLang="en-US" sz="20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8543" y="762348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7.3.2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平衡二叉树</a:t>
            </a:r>
            <a:endParaRPr lang="zh-CN" altLang="en-US" sz="28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46" name="Group 5"/>
          <p:cNvGrpSpPr>
            <a:grpSpLocks/>
          </p:cNvGrpSpPr>
          <p:nvPr/>
        </p:nvGrpSpPr>
        <p:grpSpPr bwMode="auto">
          <a:xfrm>
            <a:off x="1342299" y="2413562"/>
            <a:ext cx="866775" cy="1033464"/>
            <a:chOff x="4686" y="1056"/>
            <a:chExt cx="546" cy="651"/>
          </a:xfrm>
        </p:grpSpPr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H="1">
              <a:off x="4842" y="1288"/>
              <a:ext cx="192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4944" y="1056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A</a:t>
              </a:r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4686" y="1419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</p:grpSp>
      <p:grpSp>
        <p:nvGrpSpPr>
          <p:cNvPr id="58" name="Group 5"/>
          <p:cNvGrpSpPr>
            <a:grpSpLocks/>
          </p:cNvGrpSpPr>
          <p:nvPr/>
        </p:nvGrpSpPr>
        <p:grpSpPr bwMode="auto">
          <a:xfrm>
            <a:off x="2784262" y="2383773"/>
            <a:ext cx="1346201" cy="1447800"/>
            <a:chOff x="4370" y="1077"/>
            <a:chExt cx="848" cy="912"/>
          </a:xfrm>
        </p:grpSpPr>
        <p:sp>
          <p:nvSpPr>
            <p:cNvPr id="59" name="Line 9"/>
            <p:cNvSpPr>
              <a:spLocks noChangeShapeType="1"/>
            </p:cNvSpPr>
            <p:nvPr/>
          </p:nvSpPr>
          <p:spPr bwMode="auto">
            <a:xfrm flipH="1">
              <a:off x="4528" y="1288"/>
              <a:ext cx="506" cy="5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4930" y="1077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A</a:t>
              </a:r>
            </a:p>
          </p:txBody>
        </p:sp>
        <p:sp>
          <p:nvSpPr>
            <p:cNvPr id="61" name="Oval 7"/>
            <p:cNvSpPr>
              <a:spLocks noChangeArrowheads="1"/>
            </p:cNvSpPr>
            <p:nvPr/>
          </p:nvSpPr>
          <p:spPr bwMode="auto">
            <a:xfrm>
              <a:off x="4658" y="1391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4370" y="1701"/>
              <a:ext cx="288" cy="288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+mn-ea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3" name="Group 5"/>
          <p:cNvGrpSpPr>
            <a:grpSpLocks/>
          </p:cNvGrpSpPr>
          <p:nvPr/>
        </p:nvGrpSpPr>
        <p:grpSpPr bwMode="auto">
          <a:xfrm>
            <a:off x="6568041" y="2467537"/>
            <a:ext cx="1524001" cy="1093794"/>
            <a:chOff x="4384" y="1321"/>
            <a:chExt cx="960" cy="689"/>
          </a:xfrm>
        </p:grpSpPr>
        <p:sp>
          <p:nvSpPr>
            <p:cNvPr id="69" name="Line 9"/>
            <p:cNvSpPr>
              <a:spLocks noChangeShapeType="1"/>
            </p:cNvSpPr>
            <p:nvPr/>
          </p:nvSpPr>
          <p:spPr bwMode="auto">
            <a:xfrm flipH="1" flipV="1">
              <a:off x="4843" y="1533"/>
              <a:ext cx="317" cy="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H="1">
              <a:off x="4553" y="1533"/>
              <a:ext cx="253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4679" y="1321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67" name="Oval 7"/>
            <p:cNvSpPr>
              <a:spLocks noChangeArrowheads="1"/>
            </p:cNvSpPr>
            <p:nvPr/>
          </p:nvSpPr>
          <p:spPr bwMode="auto">
            <a:xfrm>
              <a:off x="4384" y="1722"/>
              <a:ext cx="288" cy="288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+mn-ea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5056" y="1722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A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130463" y="30121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</a:rPr>
              <a:t>顺向旋转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grpSp>
        <p:nvGrpSpPr>
          <p:cNvPr id="76" name="Group 5"/>
          <p:cNvGrpSpPr>
            <a:grpSpLocks/>
          </p:cNvGrpSpPr>
          <p:nvPr/>
        </p:nvGrpSpPr>
        <p:grpSpPr bwMode="auto">
          <a:xfrm>
            <a:off x="758355" y="4922457"/>
            <a:ext cx="839788" cy="1168402"/>
            <a:chOff x="4944" y="1056"/>
            <a:chExt cx="529" cy="736"/>
          </a:xfrm>
        </p:grpSpPr>
        <p:sp>
          <p:nvSpPr>
            <p:cNvPr id="77" name="Line 9"/>
            <p:cNvSpPr>
              <a:spLocks noChangeShapeType="1"/>
            </p:cNvSpPr>
            <p:nvPr/>
          </p:nvSpPr>
          <p:spPr bwMode="auto">
            <a:xfrm>
              <a:off x="5156" y="1283"/>
              <a:ext cx="151" cy="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4944" y="1056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A</a:t>
              </a: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5185" y="1504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</p:grpSp>
      <p:grpSp>
        <p:nvGrpSpPr>
          <p:cNvPr id="80" name="Group 5"/>
          <p:cNvGrpSpPr>
            <a:grpSpLocks/>
          </p:cNvGrpSpPr>
          <p:nvPr/>
        </p:nvGrpSpPr>
        <p:grpSpPr bwMode="auto">
          <a:xfrm>
            <a:off x="2801061" y="4922457"/>
            <a:ext cx="1333513" cy="1589089"/>
            <a:chOff x="4930" y="1077"/>
            <a:chExt cx="840" cy="1001"/>
          </a:xfrm>
        </p:grpSpPr>
        <p:sp>
          <p:nvSpPr>
            <p:cNvPr id="81" name="Line 9"/>
            <p:cNvSpPr>
              <a:spLocks noChangeShapeType="1"/>
            </p:cNvSpPr>
            <p:nvPr/>
          </p:nvSpPr>
          <p:spPr bwMode="auto">
            <a:xfrm>
              <a:off x="5090" y="1288"/>
              <a:ext cx="493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4930" y="1077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A</a:t>
              </a:r>
            </a:p>
          </p:txBody>
        </p:sp>
        <p:sp>
          <p:nvSpPr>
            <p:cNvPr id="83" name="Oval 7"/>
            <p:cNvSpPr>
              <a:spLocks noChangeArrowheads="1"/>
            </p:cNvSpPr>
            <p:nvPr/>
          </p:nvSpPr>
          <p:spPr bwMode="auto">
            <a:xfrm>
              <a:off x="5205" y="1436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84" name="Oval 7"/>
            <p:cNvSpPr>
              <a:spLocks noChangeArrowheads="1"/>
            </p:cNvSpPr>
            <p:nvPr/>
          </p:nvSpPr>
          <p:spPr bwMode="auto">
            <a:xfrm>
              <a:off x="5482" y="1790"/>
              <a:ext cx="288" cy="288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+mn-ea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5" name="Group 5"/>
          <p:cNvGrpSpPr>
            <a:grpSpLocks/>
          </p:cNvGrpSpPr>
          <p:nvPr/>
        </p:nvGrpSpPr>
        <p:grpSpPr bwMode="auto">
          <a:xfrm>
            <a:off x="6476635" y="5057619"/>
            <a:ext cx="1524001" cy="1211270"/>
            <a:chOff x="4384" y="1321"/>
            <a:chExt cx="960" cy="763"/>
          </a:xfrm>
        </p:grpSpPr>
        <p:sp>
          <p:nvSpPr>
            <p:cNvPr id="86" name="Line 9"/>
            <p:cNvSpPr>
              <a:spLocks noChangeShapeType="1"/>
            </p:cNvSpPr>
            <p:nvPr/>
          </p:nvSpPr>
          <p:spPr bwMode="auto">
            <a:xfrm flipH="1" flipV="1">
              <a:off x="4843" y="1533"/>
              <a:ext cx="317" cy="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7" name="Line 9"/>
            <p:cNvSpPr>
              <a:spLocks noChangeShapeType="1"/>
            </p:cNvSpPr>
            <p:nvPr/>
          </p:nvSpPr>
          <p:spPr bwMode="auto">
            <a:xfrm flipH="1">
              <a:off x="4553" y="1533"/>
              <a:ext cx="253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4679" y="1321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5056" y="1796"/>
              <a:ext cx="288" cy="288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+mn-ea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4384" y="1773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A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966706" y="505736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</a:rPr>
              <a:t>逆向旋转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349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232690" y="3931125"/>
            <a:ext cx="4416594" cy="86177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ts val="3000"/>
              </a:lnSpc>
              <a:spcBef>
                <a:spcPct val="0"/>
              </a:spcBef>
              <a:defRPr/>
            </a:pP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）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RL</a:t>
            </a: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平衡旋转</a:t>
            </a:r>
            <a:endParaRPr lang="en-US" altLang="zh-CN" sz="200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插入</a:t>
            </a: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位置：根结点</a:t>
            </a: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→右子树→左子树</a:t>
            </a:r>
            <a:endParaRPr lang="zh-CN" altLang="en-US" sz="20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232665" y="1327381"/>
            <a:ext cx="5186099" cy="94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ts val="3000"/>
              </a:lnSpc>
              <a:spcBef>
                <a:spcPct val="0"/>
              </a:spcBef>
              <a:defRPr/>
            </a:pP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）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LR</a:t>
            </a: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平衡旋转</a:t>
            </a:r>
            <a:endParaRPr lang="en-US" altLang="zh-CN" sz="200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defRPr/>
            </a:pP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插入位置：根结点→左子树→</a:t>
            </a: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右</a:t>
            </a: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子树</a:t>
            </a:r>
            <a:endParaRPr lang="zh-CN" altLang="en-US" sz="20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8543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7.3.2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平衡二叉树</a:t>
            </a:r>
            <a:endParaRPr lang="zh-CN" altLang="en-US" sz="28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46" name="Group 5"/>
          <p:cNvGrpSpPr>
            <a:grpSpLocks/>
          </p:cNvGrpSpPr>
          <p:nvPr/>
        </p:nvGrpSpPr>
        <p:grpSpPr bwMode="auto">
          <a:xfrm>
            <a:off x="731368" y="2307207"/>
            <a:ext cx="866775" cy="1033464"/>
            <a:chOff x="4686" y="1056"/>
            <a:chExt cx="546" cy="651"/>
          </a:xfrm>
        </p:grpSpPr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H="1">
              <a:off x="4842" y="1288"/>
              <a:ext cx="192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4944" y="1056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A</a:t>
              </a:r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4686" y="1419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</p:grpSp>
      <p:grpSp>
        <p:nvGrpSpPr>
          <p:cNvPr id="58" name="Group 5"/>
          <p:cNvGrpSpPr>
            <a:grpSpLocks/>
          </p:cNvGrpSpPr>
          <p:nvPr/>
        </p:nvGrpSpPr>
        <p:grpSpPr bwMode="auto">
          <a:xfrm>
            <a:off x="2139081" y="2307207"/>
            <a:ext cx="936626" cy="1470025"/>
            <a:chOff x="4658" y="1077"/>
            <a:chExt cx="590" cy="926"/>
          </a:xfrm>
        </p:grpSpPr>
        <p:sp>
          <p:nvSpPr>
            <p:cNvPr id="43" name="Line 9"/>
            <p:cNvSpPr>
              <a:spLocks noChangeShapeType="1"/>
            </p:cNvSpPr>
            <p:nvPr/>
          </p:nvSpPr>
          <p:spPr bwMode="auto">
            <a:xfrm flipH="1" flipV="1">
              <a:off x="4857" y="1594"/>
              <a:ext cx="177" cy="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9" name="Line 9"/>
            <p:cNvSpPr>
              <a:spLocks noChangeShapeType="1"/>
            </p:cNvSpPr>
            <p:nvPr/>
          </p:nvSpPr>
          <p:spPr bwMode="auto">
            <a:xfrm flipH="1">
              <a:off x="4857" y="1288"/>
              <a:ext cx="177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4930" y="1077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A</a:t>
              </a:r>
            </a:p>
          </p:txBody>
        </p:sp>
        <p:sp>
          <p:nvSpPr>
            <p:cNvPr id="61" name="Oval 7"/>
            <p:cNvSpPr>
              <a:spLocks noChangeArrowheads="1"/>
            </p:cNvSpPr>
            <p:nvPr/>
          </p:nvSpPr>
          <p:spPr bwMode="auto">
            <a:xfrm>
              <a:off x="4658" y="1391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4960" y="1715"/>
              <a:ext cx="288" cy="288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+mn-ea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94380" y="284216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</a:rPr>
              <a:t>先逆向旋转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grpSp>
        <p:nvGrpSpPr>
          <p:cNvPr id="76" name="Group 5"/>
          <p:cNvGrpSpPr>
            <a:grpSpLocks/>
          </p:cNvGrpSpPr>
          <p:nvPr/>
        </p:nvGrpSpPr>
        <p:grpSpPr bwMode="auto">
          <a:xfrm>
            <a:off x="675011" y="5027828"/>
            <a:ext cx="839788" cy="1168402"/>
            <a:chOff x="4944" y="1056"/>
            <a:chExt cx="529" cy="736"/>
          </a:xfrm>
        </p:grpSpPr>
        <p:sp>
          <p:nvSpPr>
            <p:cNvPr id="77" name="Line 9"/>
            <p:cNvSpPr>
              <a:spLocks noChangeShapeType="1"/>
            </p:cNvSpPr>
            <p:nvPr/>
          </p:nvSpPr>
          <p:spPr bwMode="auto">
            <a:xfrm>
              <a:off x="5156" y="1283"/>
              <a:ext cx="151" cy="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4944" y="1056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A</a:t>
              </a: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5185" y="1504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</p:grpSp>
      <p:grpSp>
        <p:nvGrpSpPr>
          <p:cNvPr id="80" name="Group 5"/>
          <p:cNvGrpSpPr>
            <a:grpSpLocks/>
          </p:cNvGrpSpPr>
          <p:nvPr/>
        </p:nvGrpSpPr>
        <p:grpSpPr bwMode="auto">
          <a:xfrm>
            <a:off x="2122407" y="4865534"/>
            <a:ext cx="947747" cy="1589089"/>
            <a:chOff x="4896" y="1077"/>
            <a:chExt cx="597" cy="1001"/>
          </a:xfrm>
        </p:grpSpPr>
        <p:sp>
          <p:nvSpPr>
            <p:cNvPr id="73" name="Line 9"/>
            <p:cNvSpPr>
              <a:spLocks noChangeShapeType="1"/>
            </p:cNvSpPr>
            <p:nvPr/>
          </p:nvSpPr>
          <p:spPr bwMode="auto">
            <a:xfrm flipH="1">
              <a:off x="5074" y="1644"/>
              <a:ext cx="225" cy="2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1" name="Line 9"/>
            <p:cNvSpPr>
              <a:spLocks noChangeShapeType="1"/>
            </p:cNvSpPr>
            <p:nvPr/>
          </p:nvSpPr>
          <p:spPr bwMode="auto">
            <a:xfrm>
              <a:off x="5090" y="1288"/>
              <a:ext cx="236" cy="2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4930" y="1077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A</a:t>
              </a:r>
            </a:p>
          </p:txBody>
        </p:sp>
        <p:sp>
          <p:nvSpPr>
            <p:cNvPr id="83" name="Oval 7"/>
            <p:cNvSpPr>
              <a:spLocks noChangeArrowheads="1"/>
            </p:cNvSpPr>
            <p:nvPr/>
          </p:nvSpPr>
          <p:spPr bwMode="auto">
            <a:xfrm>
              <a:off x="5205" y="1436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84" name="Oval 7"/>
            <p:cNvSpPr>
              <a:spLocks noChangeArrowheads="1"/>
            </p:cNvSpPr>
            <p:nvPr/>
          </p:nvSpPr>
          <p:spPr bwMode="auto">
            <a:xfrm>
              <a:off x="4896" y="1790"/>
              <a:ext cx="288" cy="288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+mn-ea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5" name="Group 5"/>
          <p:cNvGrpSpPr>
            <a:grpSpLocks/>
          </p:cNvGrpSpPr>
          <p:nvPr/>
        </p:nvGrpSpPr>
        <p:grpSpPr bwMode="auto">
          <a:xfrm>
            <a:off x="7037023" y="4931975"/>
            <a:ext cx="1577976" cy="1263658"/>
            <a:chOff x="4384" y="1307"/>
            <a:chExt cx="994" cy="796"/>
          </a:xfrm>
        </p:grpSpPr>
        <p:sp>
          <p:nvSpPr>
            <p:cNvPr id="86" name="Line 9"/>
            <p:cNvSpPr>
              <a:spLocks noChangeShapeType="1"/>
            </p:cNvSpPr>
            <p:nvPr/>
          </p:nvSpPr>
          <p:spPr bwMode="auto">
            <a:xfrm flipH="1" flipV="1">
              <a:off x="4843" y="1533"/>
              <a:ext cx="317" cy="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7" name="Line 9"/>
            <p:cNvSpPr>
              <a:spLocks noChangeShapeType="1"/>
            </p:cNvSpPr>
            <p:nvPr/>
          </p:nvSpPr>
          <p:spPr bwMode="auto">
            <a:xfrm flipH="1">
              <a:off x="4553" y="1533"/>
              <a:ext cx="253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5090" y="1815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692" y="1307"/>
              <a:ext cx="288" cy="288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+mn-ea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4384" y="1773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A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819220" y="496052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</a:rPr>
              <a:t>先顺向旋转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grpSp>
        <p:nvGrpSpPr>
          <p:cNvPr id="44" name="Group 5"/>
          <p:cNvGrpSpPr>
            <a:grpSpLocks/>
          </p:cNvGrpSpPr>
          <p:nvPr/>
        </p:nvGrpSpPr>
        <p:grpSpPr bwMode="auto">
          <a:xfrm>
            <a:off x="4350773" y="2307207"/>
            <a:ext cx="1301750" cy="1525590"/>
            <a:chOff x="4398" y="1077"/>
            <a:chExt cx="820" cy="961"/>
          </a:xfrm>
        </p:grpSpPr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V="1">
              <a:off x="4555" y="1637"/>
              <a:ext cx="17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 flipH="1">
              <a:off x="4857" y="1288"/>
              <a:ext cx="177" cy="1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4930" y="1077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A</a:t>
              </a:r>
            </a:p>
          </p:txBody>
        </p:sp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4398" y="1750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663" y="1417"/>
              <a:ext cx="288" cy="288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+mn-ea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206436" y="343093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</a:rPr>
              <a:t>再顺向旋转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grpSp>
        <p:nvGrpSpPr>
          <p:cNvPr id="56" name="Group 5"/>
          <p:cNvGrpSpPr>
            <a:grpSpLocks/>
          </p:cNvGrpSpPr>
          <p:nvPr/>
        </p:nvGrpSpPr>
        <p:grpSpPr bwMode="auto">
          <a:xfrm>
            <a:off x="7038617" y="2307210"/>
            <a:ext cx="1500189" cy="1030290"/>
            <a:chOff x="4398" y="1417"/>
            <a:chExt cx="945" cy="649"/>
          </a:xfrm>
        </p:grpSpPr>
        <p:sp>
          <p:nvSpPr>
            <p:cNvPr id="57" name="Line 9"/>
            <p:cNvSpPr>
              <a:spLocks noChangeShapeType="1"/>
            </p:cNvSpPr>
            <p:nvPr/>
          </p:nvSpPr>
          <p:spPr bwMode="auto">
            <a:xfrm flipV="1">
              <a:off x="4555" y="1658"/>
              <a:ext cx="241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65" name="Line 9"/>
            <p:cNvSpPr>
              <a:spLocks noChangeShapeType="1"/>
            </p:cNvSpPr>
            <p:nvPr/>
          </p:nvSpPr>
          <p:spPr bwMode="auto">
            <a:xfrm flipH="1" flipV="1">
              <a:off x="4894" y="1622"/>
              <a:ext cx="284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055" y="1772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A</a:t>
              </a: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4398" y="1778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72" name="Oval 7"/>
            <p:cNvSpPr>
              <a:spLocks noChangeArrowheads="1"/>
            </p:cNvSpPr>
            <p:nvPr/>
          </p:nvSpPr>
          <p:spPr bwMode="auto">
            <a:xfrm>
              <a:off x="4712" y="1417"/>
              <a:ext cx="288" cy="288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+mn-ea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4" name="Group 5"/>
          <p:cNvGrpSpPr>
            <a:grpSpLocks/>
          </p:cNvGrpSpPr>
          <p:nvPr/>
        </p:nvGrpSpPr>
        <p:grpSpPr bwMode="auto">
          <a:xfrm>
            <a:off x="4525398" y="4845690"/>
            <a:ext cx="1339850" cy="1657352"/>
            <a:chOff x="4930" y="1077"/>
            <a:chExt cx="844" cy="1044"/>
          </a:xfrm>
        </p:grpSpPr>
        <p:sp>
          <p:nvSpPr>
            <p:cNvPr id="75" name="Line 9"/>
            <p:cNvSpPr>
              <a:spLocks noChangeShapeType="1"/>
            </p:cNvSpPr>
            <p:nvPr/>
          </p:nvSpPr>
          <p:spPr bwMode="auto">
            <a:xfrm flipH="1" flipV="1">
              <a:off x="5414" y="1705"/>
              <a:ext cx="159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2" name="Line 9"/>
            <p:cNvSpPr>
              <a:spLocks noChangeShapeType="1"/>
            </p:cNvSpPr>
            <p:nvPr/>
          </p:nvSpPr>
          <p:spPr bwMode="auto">
            <a:xfrm>
              <a:off x="5149" y="1318"/>
              <a:ext cx="21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3" name="Oval 6"/>
            <p:cNvSpPr>
              <a:spLocks noChangeArrowheads="1"/>
            </p:cNvSpPr>
            <p:nvPr/>
          </p:nvSpPr>
          <p:spPr bwMode="auto">
            <a:xfrm>
              <a:off x="4930" y="1077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A</a:t>
              </a:r>
            </a:p>
          </p:txBody>
        </p:sp>
        <p:sp>
          <p:nvSpPr>
            <p:cNvPr id="94" name="Oval 7"/>
            <p:cNvSpPr>
              <a:spLocks noChangeArrowheads="1"/>
            </p:cNvSpPr>
            <p:nvPr/>
          </p:nvSpPr>
          <p:spPr bwMode="auto">
            <a:xfrm>
              <a:off x="5486" y="1833"/>
              <a:ext cx="288" cy="28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5222" y="1480"/>
              <a:ext cx="288" cy="288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+mn-ea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5293748" y="489064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</a:rPr>
              <a:t>再逆向旋转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991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4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动态查找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232665" y="1327380"/>
            <a:ext cx="8587807" cy="1093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ts val="3000"/>
              </a:lnSpc>
              <a:spcBef>
                <a:spcPct val="0"/>
              </a:spcBef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旋转调整举例：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 在构造平衡二叉树的过程中，一边插入一边调整。调整范围局限于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最小不平衡子树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距离插入结点最近且平衡因子超过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的祖先结点。</a:t>
            </a:r>
            <a:endParaRPr lang="zh-CN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5097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7.3.2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平衡二叉树</a:t>
            </a:r>
            <a:endParaRPr lang="zh-CN" altLang="en-US" sz="28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3" name="Oval 5"/>
          <p:cNvSpPr>
            <a:spLocks noChangeArrowheads="1"/>
          </p:cNvSpPr>
          <p:nvPr/>
        </p:nvSpPr>
        <p:spPr bwMode="auto">
          <a:xfrm>
            <a:off x="1718337" y="2668560"/>
            <a:ext cx="432000" cy="43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000" b="0" dirty="0" smtClean="0">
                <a:ea typeface="宋体" pitchFamily="2" charset="-122"/>
              </a:rPr>
              <a:t>13</a:t>
            </a:r>
            <a:endParaRPr lang="en-US" altLang="zh-CN" sz="2000" b="0" dirty="0">
              <a:ea typeface="宋体" pitchFamily="2" charset="-122"/>
            </a:endParaRPr>
          </a:p>
        </p:txBody>
      </p:sp>
      <p:grpSp>
        <p:nvGrpSpPr>
          <p:cNvPr id="64" name="Group 6"/>
          <p:cNvGrpSpPr>
            <a:grpSpLocks/>
          </p:cNvGrpSpPr>
          <p:nvPr/>
        </p:nvGrpSpPr>
        <p:grpSpPr bwMode="auto">
          <a:xfrm>
            <a:off x="2855404" y="2668560"/>
            <a:ext cx="869957" cy="1008056"/>
            <a:chOff x="1074" y="1307"/>
            <a:chExt cx="548" cy="635"/>
          </a:xfrm>
        </p:grpSpPr>
        <p:sp>
          <p:nvSpPr>
            <p:cNvPr id="66" name="Line 9"/>
            <p:cNvSpPr>
              <a:spLocks noChangeShapeType="1"/>
            </p:cNvSpPr>
            <p:nvPr/>
          </p:nvSpPr>
          <p:spPr bwMode="auto">
            <a:xfrm>
              <a:off x="1233" y="1467"/>
              <a:ext cx="228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7" name="Oval 7"/>
            <p:cNvSpPr>
              <a:spLocks noChangeArrowheads="1"/>
            </p:cNvSpPr>
            <p:nvPr/>
          </p:nvSpPr>
          <p:spPr bwMode="auto">
            <a:xfrm>
              <a:off x="1074" y="1307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 dirty="0" smtClean="0">
                  <a:ea typeface="宋体" pitchFamily="2" charset="-122"/>
                </a:rPr>
                <a:t>13</a:t>
              </a:r>
              <a:endParaRPr lang="en-US" altLang="zh-CN" sz="2000" b="0" dirty="0">
                <a:ea typeface="宋体" pitchFamily="2" charset="-122"/>
              </a:endParaRPr>
            </a:p>
          </p:txBody>
        </p:sp>
        <p:sp>
          <p:nvSpPr>
            <p:cNvPr id="68" name="Oval 8"/>
            <p:cNvSpPr>
              <a:spLocks noChangeArrowheads="1"/>
            </p:cNvSpPr>
            <p:nvPr/>
          </p:nvSpPr>
          <p:spPr bwMode="auto">
            <a:xfrm>
              <a:off x="1350" y="1670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 dirty="0" smtClean="0">
                  <a:ea typeface="宋体" pitchFamily="2" charset="-122"/>
                </a:rPr>
                <a:t>24</a:t>
              </a:r>
              <a:endParaRPr lang="en-US" altLang="zh-CN" sz="2000" b="0" dirty="0">
                <a:ea typeface="宋体" pitchFamily="2" charset="-122"/>
              </a:endParaRPr>
            </a:p>
          </p:txBody>
        </p:sp>
      </p:grpSp>
      <p:sp>
        <p:nvSpPr>
          <p:cNvPr id="103" name="Oval 5"/>
          <p:cNvSpPr>
            <a:spLocks noChangeArrowheads="1"/>
          </p:cNvSpPr>
          <p:nvPr/>
        </p:nvSpPr>
        <p:spPr bwMode="auto">
          <a:xfrm>
            <a:off x="604048" y="2668560"/>
            <a:ext cx="432000" cy="432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l-GR" altLang="zh-CN" sz="2000" b="0" i="1" dirty="0" smtClean="0">
                <a:latin typeface="+mn-ea"/>
                <a:cs typeface="Times New Roman"/>
              </a:rPr>
              <a:t>Φ</a:t>
            </a:r>
            <a:endParaRPr lang="en-US" altLang="zh-CN" sz="2000" b="0" i="1" dirty="0">
              <a:latin typeface="+mn-ea"/>
            </a:endParaRPr>
          </a:p>
        </p:txBody>
      </p:sp>
      <p:grpSp>
        <p:nvGrpSpPr>
          <p:cNvPr id="104" name="Group 10"/>
          <p:cNvGrpSpPr>
            <a:grpSpLocks/>
          </p:cNvGrpSpPr>
          <p:nvPr/>
        </p:nvGrpSpPr>
        <p:grpSpPr bwMode="auto">
          <a:xfrm>
            <a:off x="6497198" y="2668560"/>
            <a:ext cx="1231910" cy="1044568"/>
            <a:chOff x="1785" y="1334"/>
            <a:chExt cx="776" cy="658"/>
          </a:xfrm>
        </p:grpSpPr>
        <p:sp>
          <p:nvSpPr>
            <p:cNvPr id="106" name="Line 16"/>
            <p:cNvSpPr>
              <a:spLocks noChangeShapeType="1"/>
            </p:cNvSpPr>
            <p:nvPr/>
          </p:nvSpPr>
          <p:spPr bwMode="auto">
            <a:xfrm flipH="1">
              <a:off x="1944" y="1565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7" name="Line 16"/>
            <p:cNvSpPr>
              <a:spLocks noChangeShapeType="1"/>
            </p:cNvSpPr>
            <p:nvPr/>
          </p:nvSpPr>
          <p:spPr bwMode="auto">
            <a:xfrm flipH="1" flipV="1">
              <a:off x="2215" y="1557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08" name="Group 11"/>
            <p:cNvGrpSpPr>
              <a:grpSpLocks/>
            </p:cNvGrpSpPr>
            <p:nvPr/>
          </p:nvGrpSpPr>
          <p:grpSpPr bwMode="auto">
            <a:xfrm>
              <a:off x="2034" y="1334"/>
              <a:ext cx="527" cy="656"/>
              <a:chOff x="1137" y="1272"/>
              <a:chExt cx="527" cy="656"/>
            </a:xfrm>
          </p:grpSpPr>
          <p:sp>
            <p:nvSpPr>
              <p:cNvPr id="111" name="Oval 13"/>
              <p:cNvSpPr>
                <a:spLocks noChangeArrowheads="1"/>
              </p:cNvSpPr>
              <p:nvPr/>
            </p:nvSpPr>
            <p:spPr bwMode="auto">
              <a:xfrm>
                <a:off x="1392" y="1656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 smtClean="0">
                    <a:ea typeface="宋体" pitchFamily="2" charset="-122"/>
                  </a:rPr>
                  <a:t>37</a:t>
                </a:r>
                <a:endParaRPr lang="en-US" altLang="zh-CN" sz="2000" b="0" dirty="0">
                  <a:ea typeface="宋体" pitchFamily="2" charset="-122"/>
                </a:endParaRPr>
              </a:p>
            </p:txBody>
          </p:sp>
          <p:sp>
            <p:nvSpPr>
              <p:cNvPr id="112" name="Oval 12"/>
              <p:cNvSpPr>
                <a:spLocks noChangeArrowheads="1"/>
              </p:cNvSpPr>
              <p:nvPr/>
            </p:nvSpPr>
            <p:spPr bwMode="auto">
              <a:xfrm>
                <a:off x="1137" y="1272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 smtClean="0">
                    <a:ea typeface="宋体" pitchFamily="2" charset="-122"/>
                  </a:rPr>
                  <a:t>24</a:t>
                </a:r>
                <a:endParaRPr lang="en-US" altLang="zh-CN" sz="2000" b="0" dirty="0">
                  <a:ea typeface="宋体" pitchFamily="2" charset="-122"/>
                </a:endParaRPr>
              </a:p>
            </p:txBody>
          </p:sp>
        </p:grpSp>
        <p:sp>
          <p:nvSpPr>
            <p:cNvPr id="109" name="Oval 15"/>
            <p:cNvSpPr>
              <a:spLocks noChangeArrowheads="1"/>
            </p:cNvSpPr>
            <p:nvPr/>
          </p:nvSpPr>
          <p:spPr bwMode="auto">
            <a:xfrm>
              <a:off x="1785" y="1720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 dirty="0" smtClean="0">
                  <a:ea typeface="宋体" pitchFamily="2" charset="-122"/>
                </a:rPr>
                <a:t>13</a:t>
              </a:r>
              <a:endParaRPr lang="en-US" altLang="zh-CN" sz="2000" b="0" dirty="0">
                <a:ea typeface="宋体" pitchFamily="2" charset="-122"/>
              </a:endParaRPr>
            </a:p>
          </p:txBody>
        </p:sp>
      </p:grpSp>
      <p:grpSp>
        <p:nvGrpSpPr>
          <p:cNvPr id="113" name="Group 10"/>
          <p:cNvGrpSpPr>
            <a:grpSpLocks/>
          </p:cNvGrpSpPr>
          <p:nvPr/>
        </p:nvGrpSpPr>
        <p:grpSpPr bwMode="auto">
          <a:xfrm>
            <a:off x="313268" y="4629059"/>
            <a:ext cx="1785964" cy="1522398"/>
            <a:chOff x="1876" y="1327"/>
            <a:chExt cx="1125" cy="959"/>
          </a:xfrm>
        </p:grpSpPr>
        <p:sp>
          <p:nvSpPr>
            <p:cNvPr id="116" name="Line 16"/>
            <p:cNvSpPr>
              <a:spLocks noChangeShapeType="1"/>
            </p:cNvSpPr>
            <p:nvPr/>
          </p:nvSpPr>
          <p:spPr bwMode="auto">
            <a:xfrm flipH="1">
              <a:off x="2011" y="1529"/>
              <a:ext cx="193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17" name="Line 16"/>
            <p:cNvSpPr>
              <a:spLocks noChangeShapeType="1"/>
            </p:cNvSpPr>
            <p:nvPr/>
          </p:nvSpPr>
          <p:spPr bwMode="auto">
            <a:xfrm flipH="1" flipV="1">
              <a:off x="2341" y="1568"/>
              <a:ext cx="512" cy="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18" name="Group 11"/>
            <p:cNvGrpSpPr>
              <a:grpSpLocks/>
            </p:cNvGrpSpPr>
            <p:nvPr/>
          </p:nvGrpSpPr>
          <p:grpSpPr bwMode="auto">
            <a:xfrm>
              <a:off x="2132" y="1327"/>
              <a:ext cx="869" cy="959"/>
              <a:chOff x="1235" y="1265"/>
              <a:chExt cx="869" cy="959"/>
            </a:xfrm>
          </p:grpSpPr>
          <p:sp>
            <p:nvSpPr>
              <p:cNvPr id="121" name="Oval 13"/>
              <p:cNvSpPr>
                <a:spLocks noChangeArrowheads="1"/>
              </p:cNvSpPr>
              <p:nvPr/>
            </p:nvSpPr>
            <p:spPr bwMode="auto">
              <a:xfrm>
                <a:off x="1532" y="1642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 smtClean="0">
                    <a:ea typeface="宋体" pitchFamily="2" charset="-122"/>
                  </a:rPr>
                  <a:t>37</a:t>
                </a:r>
                <a:endParaRPr lang="en-US" altLang="zh-CN" sz="2000" b="0" dirty="0">
                  <a:ea typeface="宋体" pitchFamily="2" charset="-122"/>
                </a:endParaRPr>
              </a:p>
            </p:txBody>
          </p:sp>
          <p:sp>
            <p:nvSpPr>
              <p:cNvPr id="122" name="Oval 12"/>
              <p:cNvSpPr>
                <a:spLocks noChangeArrowheads="1"/>
              </p:cNvSpPr>
              <p:nvPr/>
            </p:nvSpPr>
            <p:spPr bwMode="auto">
              <a:xfrm>
                <a:off x="1235" y="1265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 smtClean="0">
                    <a:ea typeface="宋体" pitchFamily="2" charset="-122"/>
                  </a:rPr>
                  <a:t>24</a:t>
                </a:r>
                <a:endParaRPr lang="en-US" altLang="zh-CN" sz="2000" b="0" dirty="0">
                  <a:ea typeface="宋体" pitchFamily="2" charset="-122"/>
                </a:endParaRPr>
              </a:p>
            </p:txBody>
          </p:sp>
          <p:sp>
            <p:nvSpPr>
              <p:cNvPr id="123" name="Oval 13"/>
              <p:cNvSpPr>
                <a:spLocks noChangeArrowheads="1"/>
              </p:cNvSpPr>
              <p:nvPr/>
            </p:nvSpPr>
            <p:spPr bwMode="auto">
              <a:xfrm>
                <a:off x="1832" y="1952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 smtClean="0">
                    <a:ea typeface="宋体" pitchFamily="2" charset="-122"/>
                  </a:rPr>
                  <a:t>90</a:t>
                </a:r>
                <a:endParaRPr lang="en-US" altLang="zh-CN" sz="2000" b="0" dirty="0">
                  <a:ea typeface="宋体" pitchFamily="2" charset="-122"/>
                </a:endParaRPr>
              </a:p>
            </p:txBody>
          </p:sp>
        </p:grpSp>
        <p:sp>
          <p:nvSpPr>
            <p:cNvPr id="119" name="Oval 15"/>
            <p:cNvSpPr>
              <a:spLocks noChangeArrowheads="1"/>
            </p:cNvSpPr>
            <p:nvPr/>
          </p:nvSpPr>
          <p:spPr bwMode="auto">
            <a:xfrm>
              <a:off x="1876" y="1685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 dirty="0" smtClean="0">
                  <a:ea typeface="宋体" pitchFamily="2" charset="-122"/>
                </a:rPr>
                <a:t>13</a:t>
              </a:r>
              <a:endParaRPr lang="en-US" altLang="zh-CN" sz="2000" b="0" dirty="0">
                <a:ea typeface="宋体" pitchFamily="2" charset="-122"/>
              </a:endParaRPr>
            </a:p>
          </p:txBody>
        </p:sp>
      </p:grpSp>
      <p:grpSp>
        <p:nvGrpSpPr>
          <p:cNvPr id="156" name="Group 10"/>
          <p:cNvGrpSpPr>
            <a:grpSpLocks/>
          </p:cNvGrpSpPr>
          <p:nvPr/>
        </p:nvGrpSpPr>
        <p:grpSpPr bwMode="auto">
          <a:xfrm>
            <a:off x="6741854" y="4629059"/>
            <a:ext cx="1785964" cy="1627172"/>
            <a:chOff x="1876" y="1327"/>
            <a:chExt cx="1125" cy="1025"/>
          </a:xfrm>
        </p:grpSpPr>
        <p:sp>
          <p:nvSpPr>
            <p:cNvPr id="165" name="Line 16"/>
            <p:cNvSpPr>
              <a:spLocks noChangeShapeType="1"/>
            </p:cNvSpPr>
            <p:nvPr/>
          </p:nvSpPr>
          <p:spPr bwMode="auto">
            <a:xfrm flipH="1">
              <a:off x="2371" y="1890"/>
              <a:ext cx="193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7" name="Line 16"/>
            <p:cNvSpPr>
              <a:spLocks noChangeShapeType="1"/>
            </p:cNvSpPr>
            <p:nvPr/>
          </p:nvSpPr>
          <p:spPr bwMode="auto">
            <a:xfrm flipH="1">
              <a:off x="2011" y="1529"/>
              <a:ext cx="193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8" name="Line 16"/>
            <p:cNvSpPr>
              <a:spLocks noChangeShapeType="1"/>
            </p:cNvSpPr>
            <p:nvPr/>
          </p:nvSpPr>
          <p:spPr bwMode="auto">
            <a:xfrm flipH="1" flipV="1">
              <a:off x="2341" y="1568"/>
              <a:ext cx="524" cy="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59" name="Group 11"/>
            <p:cNvGrpSpPr>
              <a:grpSpLocks/>
            </p:cNvGrpSpPr>
            <p:nvPr/>
          </p:nvGrpSpPr>
          <p:grpSpPr bwMode="auto">
            <a:xfrm>
              <a:off x="2132" y="1327"/>
              <a:ext cx="869" cy="959"/>
              <a:chOff x="1235" y="1265"/>
              <a:chExt cx="869" cy="959"/>
            </a:xfrm>
          </p:grpSpPr>
          <p:sp>
            <p:nvSpPr>
              <p:cNvPr id="162" name="Oval 13"/>
              <p:cNvSpPr>
                <a:spLocks noChangeArrowheads="1"/>
              </p:cNvSpPr>
              <p:nvPr/>
            </p:nvSpPr>
            <p:spPr bwMode="auto">
              <a:xfrm>
                <a:off x="1532" y="1642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 smtClean="0">
                    <a:ea typeface="宋体" pitchFamily="2" charset="-122"/>
                  </a:rPr>
                  <a:t>53</a:t>
                </a:r>
                <a:endParaRPr lang="en-US" altLang="zh-CN" sz="2000" b="0" dirty="0">
                  <a:ea typeface="宋体" pitchFamily="2" charset="-122"/>
                </a:endParaRPr>
              </a:p>
            </p:txBody>
          </p:sp>
          <p:sp>
            <p:nvSpPr>
              <p:cNvPr id="163" name="Oval 12"/>
              <p:cNvSpPr>
                <a:spLocks noChangeArrowheads="1"/>
              </p:cNvSpPr>
              <p:nvPr/>
            </p:nvSpPr>
            <p:spPr bwMode="auto">
              <a:xfrm>
                <a:off x="1235" y="1265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 smtClean="0">
                    <a:ea typeface="宋体" pitchFamily="2" charset="-122"/>
                  </a:rPr>
                  <a:t>24</a:t>
                </a:r>
                <a:endParaRPr lang="en-US" altLang="zh-CN" sz="2000" b="0" dirty="0">
                  <a:ea typeface="宋体" pitchFamily="2" charset="-122"/>
                </a:endParaRPr>
              </a:p>
            </p:txBody>
          </p:sp>
          <p:sp>
            <p:nvSpPr>
              <p:cNvPr id="164" name="Oval 13"/>
              <p:cNvSpPr>
                <a:spLocks noChangeArrowheads="1"/>
              </p:cNvSpPr>
              <p:nvPr/>
            </p:nvSpPr>
            <p:spPr bwMode="auto">
              <a:xfrm>
                <a:off x="1832" y="1952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 smtClean="0">
                    <a:ea typeface="宋体" pitchFamily="2" charset="-122"/>
                  </a:rPr>
                  <a:t>90</a:t>
                </a:r>
                <a:endParaRPr lang="en-US" altLang="zh-CN" sz="2000" b="0" dirty="0">
                  <a:ea typeface="宋体" pitchFamily="2" charset="-122"/>
                </a:endParaRPr>
              </a:p>
            </p:txBody>
          </p:sp>
        </p:grpSp>
        <p:sp>
          <p:nvSpPr>
            <p:cNvPr id="160" name="Oval 15"/>
            <p:cNvSpPr>
              <a:spLocks noChangeArrowheads="1"/>
            </p:cNvSpPr>
            <p:nvPr/>
          </p:nvSpPr>
          <p:spPr bwMode="auto">
            <a:xfrm>
              <a:off x="1876" y="1685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 dirty="0" smtClean="0">
                  <a:ea typeface="宋体" pitchFamily="2" charset="-122"/>
                </a:rPr>
                <a:t>13</a:t>
              </a:r>
              <a:endParaRPr lang="en-US" altLang="zh-CN" sz="2000" b="0" dirty="0">
                <a:ea typeface="宋体" pitchFamily="2" charset="-122"/>
              </a:endParaRPr>
            </a:p>
          </p:txBody>
        </p:sp>
        <p:sp>
          <p:nvSpPr>
            <p:cNvPr id="161" name="Oval 15"/>
            <p:cNvSpPr>
              <a:spLocks noChangeArrowheads="1"/>
            </p:cNvSpPr>
            <p:nvPr/>
          </p:nvSpPr>
          <p:spPr bwMode="auto">
            <a:xfrm>
              <a:off x="2205" y="2080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dirty="0" smtClean="0">
                  <a:ea typeface="宋体" pitchFamily="2" charset="-122"/>
                </a:rPr>
                <a:t>37</a:t>
              </a:r>
              <a:endParaRPr lang="en-US" altLang="zh-CN" sz="2000" b="0" dirty="0">
                <a:ea typeface="宋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87980" y="2668560"/>
            <a:ext cx="1357768" cy="1598601"/>
            <a:chOff x="4287980" y="2668560"/>
            <a:chExt cx="1357768" cy="1598601"/>
          </a:xfrm>
        </p:grpSpPr>
        <p:grpSp>
          <p:nvGrpSpPr>
            <p:cNvPr id="69" name="Group 10"/>
            <p:cNvGrpSpPr>
              <a:grpSpLocks/>
            </p:cNvGrpSpPr>
            <p:nvPr/>
          </p:nvGrpSpPr>
          <p:grpSpPr bwMode="auto">
            <a:xfrm>
              <a:off x="4287980" y="2668560"/>
              <a:ext cx="1263661" cy="1598601"/>
              <a:chOff x="2034" y="1334"/>
              <a:chExt cx="796" cy="1007"/>
            </a:xfrm>
          </p:grpSpPr>
          <p:sp>
            <p:nvSpPr>
              <p:cNvPr id="98" name="Line 16"/>
              <p:cNvSpPr>
                <a:spLocks noChangeShapeType="1"/>
              </p:cNvSpPr>
              <p:nvPr/>
            </p:nvSpPr>
            <p:spPr bwMode="auto">
              <a:xfrm flipH="1" flipV="1">
                <a:off x="2215" y="1557"/>
                <a:ext cx="398" cy="5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grpSp>
            <p:nvGrpSpPr>
              <p:cNvPr id="99" name="Group 11"/>
              <p:cNvGrpSpPr>
                <a:grpSpLocks/>
              </p:cNvGrpSpPr>
              <p:nvPr/>
            </p:nvGrpSpPr>
            <p:grpSpPr bwMode="auto">
              <a:xfrm>
                <a:off x="2034" y="1334"/>
                <a:ext cx="527" cy="656"/>
                <a:chOff x="1137" y="1272"/>
                <a:chExt cx="527" cy="656"/>
              </a:xfrm>
            </p:grpSpPr>
            <p:sp>
              <p:nvSpPr>
                <p:cNvPr id="101" name="Oval 13"/>
                <p:cNvSpPr>
                  <a:spLocks noChangeArrowheads="1"/>
                </p:cNvSpPr>
                <p:nvPr/>
              </p:nvSpPr>
              <p:spPr bwMode="auto">
                <a:xfrm>
                  <a:off x="1392" y="1656"/>
                  <a:ext cx="272" cy="27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b="0" dirty="0" smtClean="0">
                      <a:ea typeface="宋体" pitchFamily="2" charset="-122"/>
                    </a:rPr>
                    <a:t>24</a:t>
                  </a:r>
                  <a:endParaRPr lang="en-US" altLang="zh-CN" sz="2000" b="0" dirty="0">
                    <a:ea typeface="宋体" pitchFamily="2" charset="-122"/>
                  </a:endParaRPr>
                </a:p>
              </p:txBody>
            </p:sp>
            <p:sp>
              <p:nvSpPr>
                <p:cNvPr id="102" name="Oval 12"/>
                <p:cNvSpPr>
                  <a:spLocks noChangeArrowheads="1"/>
                </p:cNvSpPr>
                <p:nvPr/>
              </p:nvSpPr>
              <p:spPr bwMode="auto">
                <a:xfrm>
                  <a:off x="1137" y="1272"/>
                  <a:ext cx="272" cy="27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b="0" dirty="0" smtClean="0">
                      <a:ea typeface="宋体" pitchFamily="2" charset="-122"/>
                    </a:rPr>
                    <a:t>13</a:t>
                  </a:r>
                  <a:endParaRPr lang="en-US" altLang="zh-CN" sz="2000" b="0" dirty="0">
                    <a:ea typeface="宋体" pitchFamily="2" charset="-122"/>
                  </a:endParaRPr>
                </a:p>
              </p:txBody>
            </p:sp>
          </p:grpSp>
          <p:sp>
            <p:nvSpPr>
              <p:cNvPr id="100" name="Oval 15"/>
              <p:cNvSpPr>
                <a:spLocks noChangeArrowheads="1"/>
              </p:cNvSpPr>
              <p:nvPr/>
            </p:nvSpPr>
            <p:spPr bwMode="auto">
              <a:xfrm>
                <a:off x="2558" y="2069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 smtClean="0">
                    <a:ea typeface="宋体" pitchFamily="2" charset="-122"/>
                  </a:rPr>
                  <a:t>37</a:t>
                </a:r>
                <a:endParaRPr lang="en-US" altLang="zh-CN" sz="2000" b="0" dirty="0">
                  <a:ea typeface="宋体" pitchFamily="2" charset="-122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4948121" y="274152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</a:rPr>
                <a:t>逆向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398756" y="4597404"/>
            <a:ext cx="1911469" cy="1993880"/>
            <a:chOff x="2398756" y="4597404"/>
            <a:chExt cx="1911469" cy="1993880"/>
          </a:xfrm>
        </p:grpSpPr>
        <p:grpSp>
          <p:nvGrpSpPr>
            <p:cNvPr id="146" name="Group 10"/>
            <p:cNvGrpSpPr>
              <a:grpSpLocks/>
            </p:cNvGrpSpPr>
            <p:nvPr/>
          </p:nvGrpSpPr>
          <p:grpSpPr bwMode="auto">
            <a:xfrm>
              <a:off x="2398756" y="4597404"/>
              <a:ext cx="1785964" cy="1993880"/>
              <a:chOff x="1876" y="1327"/>
              <a:chExt cx="1125" cy="1256"/>
            </a:xfrm>
          </p:grpSpPr>
          <p:sp>
            <p:nvSpPr>
              <p:cNvPr id="155" name="Line 16"/>
              <p:cNvSpPr>
                <a:spLocks noChangeShapeType="1"/>
              </p:cNvSpPr>
              <p:nvPr/>
            </p:nvSpPr>
            <p:spPr bwMode="auto">
              <a:xfrm flipH="1">
                <a:off x="2631" y="2216"/>
                <a:ext cx="199" cy="1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47" name="Line 16"/>
              <p:cNvSpPr>
                <a:spLocks noChangeShapeType="1"/>
              </p:cNvSpPr>
              <p:nvPr/>
            </p:nvSpPr>
            <p:spPr bwMode="auto">
              <a:xfrm flipH="1">
                <a:off x="2064" y="1529"/>
                <a:ext cx="140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48" name="Line 16"/>
              <p:cNvSpPr>
                <a:spLocks noChangeShapeType="1"/>
              </p:cNvSpPr>
              <p:nvPr/>
            </p:nvSpPr>
            <p:spPr bwMode="auto">
              <a:xfrm flipH="1" flipV="1">
                <a:off x="2341" y="1568"/>
                <a:ext cx="489" cy="5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grpSp>
            <p:nvGrpSpPr>
              <p:cNvPr id="149" name="Group 11"/>
              <p:cNvGrpSpPr>
                <a:grpSpLocks/>
              </p:cNvGrpSpPr>
              <p:nvPr/>
            </p:nvGrpSpPr>
            <p:grpSpPr bwMode="auto">
              <a:xfrm>
                <a:off x="2132" y="1327"/>
                <a:ext cx="869" cy="959"/>
                <a:chOff x="1235" y="1265"/>
                <a:chExt cx="869" cy="959"/>
              </a:xfrm>
            </p:grpSpPr>
            <p:sp>
              <p:nvSpPr>
                <p:cNvPr id="152" name="Oval 13"/>
                <p:cNvSpPr>
                  <a:spLocks noChangeArrowheads="1"/>
                </p:cNvSpPr>
                <p:nvPr/>
              </p:nvSpPr>
              <p:spPr bwMode="auto">
                <a:xfrm>
                  <a:off x="1532" y="1642"/>
                  <a:ext cx="272" cy="27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b="0" dirty="0" smtClean="0">
                      <a:ea typeface="宋体" pitchFamily="2" charset="-122"/>
                    </a:rPr>
                    <a:t>37</a:t>
                  </a:r>
                  <a:endParaRPr lang="en-US" altLang="zh-CN" sz="2000" b="0" dirty="0">
                    <a:ea typeface="宋体" pitchFamily="2" charset="-122"/>
                  </a:endParaRPr>
                </a:p>
              </p:txBody>
            </p:sp>
            <p:sp>
              <p:nvSpPr>
                <p:cNvPr id="153" name="Oval 12"/>
                <p:cNvSpPr>
                  <a:spLocks noChangeArrowheads="1"/>
                </p:cNvSpPr>
                <p:nvPr/>
              </p:nvSpPr>
              <p:spPr bwMode="auto">
                <a:xfrm>
                  <a:off x="1235" y="1265"/>
                  <a:ext cx="272" cy="27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b="0" dirty="0" smtClean="0">
                      <a:ea typeface="宋体" pitchFamily="2" charset="-122"/>
                    </a:rPr>
                    <a:t>24</a:t>
                  </a:r>
                  <a:endParaRPr lang="en-US" altLang="zh-CN" sz="2000" b="0" dirty="0">
                    <a:ea typeface="宋体" pitchFamily="2" charset="-122"/>
                  </a:endParaRPr>
                </a:p>
              </p:txBody>
            </p:sp>
            <p:sp>
              <p:nvSpPr>
                <p:cNvPr id="154" name="Oval 13"/>
                <p:cNvSpPr>
                  <a:spLocks noChangeArrowheads="1"/>
                </p:cNvSpPr>
                <p:nvPr/>
              </p:nvSpPr>
              <p:spPr bwMode="auto">
                <a:xfrm>
                  <a:off x="1832" y="1952"/>
                  <a:ext cx="272" cy="27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b="0" dirty="0" smtClean="0">
                      <a:ea typeface="宋体" pitchFamily="2" charset="-122"/>
                    </a:rPr>
                    <a:t>90</a:t>
                  </a:r>
                  <a:endParaRPr lang="en-US" altLang="zh-CN" sz="2000" b="0" dirty="0">
                    <a:ea typeface="宋体" pitchFamily="2" charset="-122"/>
                  </a:endParaRPr>
                </a:p>
              </p:txBody>
            </p:sp>
          </p:grpSp>
          <p:sp>
            <p:nvSpPr>
              <p:cNvPr id="150" name="Oval 15"/>
              <p:cNvSpPr>
                <a:spLocks noChangeArrowheads="1"/>
              </p:cNvSpPr>
              <p:nvPr/>
            </p:nvSpPr>
            <p:spPr bwMode="auto">
              <a:xfrm>
                <a:off x="1876" y="1685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 smtClean="0">
                    <a:ea typeface="宋体" pitchFamily="2" charset="-122"/>
                  </a:rPr>
                  <a:t>13</a:t>
                </a:r>
                <a:endParaRPr lang="en-US" altLang="zh-CN" sz="2000" b="0" dirty="0">
                  <a:ea typeface="宋体" pitchFamily="2" charset="-122"/>
                </a:endParaRPr>
              </a:p>
            </p:txBody>
          </p:sp>
          <p:sp>
            <p:nvSpPr>
              <p:cNvPr id="151" name="Oval 15"/>
              <p:cNvSpPr>
                <a:spLocks noChangeArrowheads="1"/>
              </p:cNvSpPr>
              <p:nvPr/>
            </p:nvSpPr>
            <p:spPr bwMode="auto">
              <a:xfrm>
                <a:off x="2457" y="2311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 smtClean="0">
                    <a:ea typeface="宋体" pitchFamily="2" charset="-122"/>
                  </a:rPr>
                  <a:t>53</a:t>
                </a:r>
                <a:endParaRPr lang="en-US" altLang="zh-CN" sz="2000" b="0" dirty="0">
                  <a:ea typeface="宋体" pitchFamily="2" charset="-122"/>
                </a:endParaRPr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3351308" y="4645078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</a:rPr>
                <a:t>先顺向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75320" y="4629059"/>
            <a:ext cx="2197132" cy="2031980"/>
            <a:chOff x="4575320" y="4629059"/>
            <a:chExt cx="2197132" cy="2031980"/>
          </a:xfrm>
        </p:grpSpPr>
        <p:grpSp>
          <p:nvGrpSpPr>
            <p:cNvPr id="137" name="Group 10"/>
            <p:cNvGrpSpPr>
              <a:grpSpLocks/>
            </p:cNvGrpSpPr>
            <p:nvPr/>
          </p:nvGrpSpPr>
          <p:grpSpPr bwMode="auto">
            <a:xfrm>
              <a:off x="4575320" y="4629059"/>
              <a:ext cx="2197132" cy="2031980"/>
              <a:chOff x="1876" y="1327"/>
              <a:chExt cx="1384" cy="1280"/>
            </a:xfrm>
          </p:grpSpPr>
          <p:sp>
            <p:nvSpPr>
              <p:cNvPr id="138" name="Line 16"/>
              <p:cNvSpPr>
                <a:spLocks noChangeShapeType="1"/>
              </p:cNvSpPr>
              <p:nvPr/>
            </p:nvSpPr>
            <p:spPr bwMode="auto">
              <a:xfrm flipH="1">
                <a:off x="2011" y="1529"/>
                <a:ext cx="193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39" name="Line 16"/>
              <p:cNvSpPr>
                <a:spLocks noChangeShapeType="1"/>
              </p:cNvSpPr>
              <p:nvPr/>
            </p:nvSpPr>
            <p:spPr bwMode="auto">
              <a:xfrm flipH="1" flipV="1">
                <a:off x="2341" y="1568"/>
                <a:ext cx="703" cy="7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grpSp>
            <p:nvGrpSpPr>
              <p:cNvPr id="140" name="Group 11"/>
              <p:cNvGrpSpPr>
                <a:grpSpLocks/>
              </p:cNvGrpSpPr>
              <p:nvPr/>
            </p:nvGrpSpPr>
            <p:grpSpPr bwMode="auto">
              <a:xfrm>
                <a:off x="2132" y="1327"/>
                <a:ext cx="869" cy="959"/>
                <a:chOff x="1235" y="1265"/>
                <a:chExt cx="869" cy="959"/>
              </a:xfrm>
            </p:grpSpPr>
            <p:sp>
              <p:nvSpPr>
                <p:cNvPr id="143" name="Oval 13"/>
                <p:cNvSpPr>
                  <a:spLocks noChangeArrowheads="1"/>
                </p:cNvSpPr>
                <p:nvPr/>
              </p:nvSpPr>
              <p:spPr bwMode="auto">
                <a:xfrm>
                  <a:off x="1532" y="1642"/>
                  <a:ext cx="272" cy="27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b="0" dirty="0" smtClean="0">
                      <a:ea typeface="宋体" pitchFamily="2" charset="-122"/>
                    </a:rPr>
                    <a:t>37</a:t>
                  </a:r>
                  <a:endParaRPr lang="en-US" altLang="zh-CN" sz="2000" b="0" dirty="0">
                    <a:ea typeface="宋体" pitchFamily="2" charset="-122"/>
                  </a:endParaRPr>
                </a:p>
              </p:txBody>
            </p:sp>
            <p:sp>
              <p:nvSpPr>
                <p:cNvPr id="144" name="Oval 12"/>
                <p:cNvSpPr>
                  <a:spLocks noChangeArrowheads="1"/>
                </p:cNvSpPr>
                <p:nvPr/>
              </p:nvSpPr>
              <p:spPr bwMode="auto">
                <a:xfrm>
                  <a:off x="1235" y="1265"/>
                  <a:ext cx="272" cy="27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b="0" dirty="0" smtClean="0">
                      <a:ea typeface="宋体" pitchFamily="2" charset="-122"/>
                    </a:rPr>
                    <a:t>24</a:t>
                  </a:r>
                  <a:endParaRPr lang="en-US" altLang="zh-CN" sz="2000" b="0" dirty="0">
                    <a:ea typeface="宋体" pitchFamily="2" charset="-122"/>
                  </a:endParaRPr>
                </a:p>
              </p:txBody>
            </p:sp>
            <p:sp>
              <p:nvSpPr>
                <p:cNvPr id="145" name="Oval 13"/>
                <p:cNvSpPr>
                  <a:spLocks noChangeArrowheads="1"/>
                </p:cNvSpPr>
                <p:nvPr/>
              </p:nvSpPr>
              <p:spPr bwMode="auto">
                <a:xfrm>
                  <a:off x="1832" y="1952"/>
                  <a:ext cx="272" cy="27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b="0" dirty="0" smtClean="0">
                      <a:ea typeface="宋体" pitchFamily="2" charset="-122"/>
                    </a:rPr>
                    <a:t>53</a:t>
                  </a:r>
                  <a:endParaRPr lang="en-US" altLang="zh-CN" sz="2000" b="0" dirty="0">
                    <a:ea typeface="宋体" pitchFamily="2" charset="-122"/>
                  </a:endParaRPr>
                </a:p>
              </p:txBody>
            </p:sp>
          </p:grpSp>
          <p:sp>
            <p:nvSpPr>
              <p:cNvPr id="141" name="Oval 15"/>
              <p:cNvSpPr>
                <a:spLocks noChangeArrowheads="1"/>
              </p:cNvSpPr>
              <p:nvPr/>
            </p:nvSpPr>
            <p:spPr bwMode="auto">
              <a:xfrm>
                <a:off x="1876" y="1685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 smtClean="0">
                    <a:ea typeface="宋体" pitchFamily="2" charset="-122"/>
                  </a:rPr>
                  <a:t>13</a:t>
                </a:r>
                <a:endParaRPr lang="en-US" altLang="zh-CN" sz="2000" b="0" dirty="0">
                  <a:ea typeface="宋体" pitchFamily="2" charset="-122"/>
                </a:endParaRPr>
              </a:p>
            </p:txBody>
          </p:sp>
          <p:sp>
            <p:nvSpPr>
              <p:cNvPr id="142" name="Oval 15"/>
              <p:cNvSpPr>
                <a:spLocks noChangeArrowheads="1"/>
              </p:cNvSpPr>
              <p:nvPr/>
            </p:nvSpPr>
            <p:spPr bwMode="auto">
              <a:xfrm>
                <a:off x="2988" y="2335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 smtClean="0">
                    <a:ea typeface="宋体" pitchFamily="2" charset="-122"/>
                  </a:rPr>
                  <a:t>90</a:t>
                </a:r>
                <a:endParaRPr lang="en-US" altLang="zh-CN" sz="2000" b="0" dirty="0">
                  <a:ea typeface="宋体" pitchFamily="2" charset="-122"/>
                </a:endParaRPr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>
              <a:off x="5597632" y="4660745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</a:rPr>
                <a:t>再逆向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5529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 autoUpdateAnimBg="0"/>
      <p:bldP spid="10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动态查找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7.3.3  B</a:t>
            </a:r>
            <a:r>
              <a:rPr lang="en-US" altLang="zh-CN" sz="2800" b="1" baseline="-250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树</a:t>
            </a:r>
            <a:r>
              <a:rPr lang="en-US" altLang="zh-CN" sz="28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8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了解</a:t>
            </a:r>
            <a:r>
              <a:rPr lang="en-US" altLang="zh-CN" sz="28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  <a:endParaRPr lang="zh-CN" altLang="en-US" sz="2800" b="1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37305" y="1556792"/>
            <a:ext cx="839130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 B-</a:t>
            </a:r>
            <a:r>
              <a:rPr kumimoji="1"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树又称为多路平衡查找树</a:t>
            </a:r>
            <a:r>
              <a:rPr kumimoji="1" lang="en-US" altLang="zh-CN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,</a:t>
            </a:r>
            <a:r>
              <a:rPr kumimoji="1"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是一种组织和维护外存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文件系统的</a:t>
            </a:r>
            <a:r>
              <a:rPr kumimoji="1"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数据结构。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2000" dirty="0" smtClean="0">
                <a:latin typeface="幼圆" pitchFamily="49" charset="-122"/>
                <a:ea typeface="幼圆" pitchFamily="49" charset="-122"/>
              </a:rPr>
              <a:t>B-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树中所有结点的孩子结点最大值称为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B-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树的阶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,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通常用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m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表示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,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从查找效率考虑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,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要求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m≥3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。一棵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m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阶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B-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树或者是一棵空树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,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或者是满足下列要求的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m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叉树：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2000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1) 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树中每个结点至多有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m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个孩子结点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(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即至多有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m-1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个关键字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)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；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2000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2) 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除根结点外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,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其他结点至少有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  <a:sym typeface="Symbol" pitchFamily="18" charset="2"/>
              </a:rPr>
              <a:t>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  <a:sym typeface="Symbol" pitchFamily="18" charset="2"/>
              </a:rPr>
              <a:t>m/2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个孩子结点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(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即至少有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  <a:sym typeface="Symbol" pitchFamily="18" charset="2"/>
              </a:rPr>
              <a:t>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  <a:sym typeface="Symbol" pitchFamily="18" charset="2"/>
              </a:rPr>
              <a:t>m/2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-1=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  <a:sym typeface="Symbol" pitchFamily="18" charset="2"/>
              </a:rPr>
              <a:t>(m-1)/2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个关键字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)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；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(3) 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若根结点不是叶子结点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,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则根结点至少有两个孩子结点；</a:t>
            </a:r>
          </a:p>
        </p:txBody>
      </p:sp>
    </p:spTree>
    <p:extLst>
      <p:ext uri="{BB962C8B-B14F-4D97-AF65-F5344CB8AC3E}">
        <p14:creationId xmlns:p14="http://schemas.microsoft.com/office/powerpoint/2010/main" val="3642381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7.1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查找概述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5817"/>
              </p:ext>
            </p:extLst>
          </p:nvPr>
        </p:nvGraphicFramePr>
        <p:xfrm>
          <a:off x="874667" y="3284984"/>
          <a:ext cx="6715171" cy="28575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24929"/>
                <a:gridCol w="1254639"/>
                <a:gridCol w="1354439"/>
                <a:gridCol w="1126325"/>
                <a:gridCol w="1154839"/>
              </a:tblGrid>
              <a:tr h="3175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rgbClr val="FF0000"/>
                          </a:solidFill>
                          <a:latin typeface="幼圆" pitchFamily="49" charset="-122"/>
                          <a:ea typeface="幼圆" pitchFamily="49" charset="-122"/>
                        </a:rPr>
                        <a:t>学号</a:t>
                      </a:r>
                      <a:endParaRPr lang="zh-CN" altLang="en-US" sz="1800" b="1" i="0" u="none" strike="noStrike" dirty="0">
                        <a:solidFill>
                          <a:srgbClr val="FF0000"/>
                        </a:solidFill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rgbClr val="FF0000"/>
                          </a:solidFill>
                          <a:latin typeface="幼圆" pitchFamily="49" charset="-122"/>
                          <a:ea typeface="幼圆" pitchFamily="49" charset="-122"/>
                        </a:rPr>
                        <a:t>姓名</a:t>
                      </a:r>
                      <a:endParaRPr lang="zh-CN" altLang="en-US" sz="1800" b="1" i="0" u="none" strike="noStrike" dirty="0">
                        <a:solidFill>
                          <a:srgbClr val="FF0000"/>
                        </a:solidFill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rgbClr val="FF0000"/>
                          </a:solidFill>
                          <a:latin typeface="幼圆" pitchFamily="49" charset="-122"/>
                          <a:ea typeface="幼圆" pitchFamily="49" charset="-122"/>
                        </a:rPr>
                        <a:t>性别</a:t>
                      </a:r>
                      <a:endParaRPr lang="zh-CN" altLang="en-US" sz="1800" b="1" i="0" u="none" strike="noStrike" dirty="0">
                        <a:solidFill>
                          <a:srgbClr val="FF0000"/>
                        </a:solidFill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rgbClr val="FF0000"/>
                          </a:solidFill>
                          <a:latin typeface="幼圆" pitchFamily="49" charset="-122"/>
                          <a:ea typeface="幼圆" pitchFamily="49" charset="-122"/>
                        </a:rPr>
                        <a:t>籍贯</a:t>
                      </a:r>
                      <a:endParaRPr lang="zh-CN" altLang="en-US" sz="1800" b="1" i="0" u="none" strike="noStrike" dirty="0">
                        <a:solidFill>
                          <a:srgbClr val="FF0000"/>
                        </a:solidFill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 smtClean="0">
                          <a:solidFill>
                            <a:srgbClr val="FF0000"/>
                          </a:solidFill>
                          <a:latin typeface="幼圆" pitchFamily="49" charset="-122"/>
                          <a:ea typeface="幼圆" pitchFamily="49" charset="-122"/>
                        </a:rPr>
                        <a:t>成绩</a:t>
                      </a:r>
                      <a:endParaRPr lang="zh-CN" altLang="en-US" sz="1800" b="1" i="0" u="none" strike="noStrike" dirty="0">
                        <a:solidFill>
                          <a:srgbClr val="FF0000"/>
                        </a:solidFill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L="7620" marR="7620" marT="7620" marB="0" anchor="ctr"/>
                </a:tc>
              </a:tr>
              <a:tr h="3175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0000FF"/>
                          </a:solidFill>
                        </a:rPr>
                        <a:t>201415001</a:t>
                      </a:r>
                      <a:endParaRPr lang="en-US" altLang="zh-CN" sz="1800" b="1" i="0" u="none" strike="noStrike" dirty="0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卜焰祯</a:t>
                      </a:r>
                      <a:endParaRPr lang="zh-CN" altLang="en-US" sz="1800" b="0" i="0" u="none" strike="noStrike" dirty="0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男</a:t>
                      </a:r>
                      <a:endParaRPr lang="zh-CN" altLang="en-US" sz="1800" b="0" i="0" u="none" strike="noStrike" dirty="0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 smtClean="0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郑州</a:t>
                      </a:r>
                      <a:endParaRPr lang="zh-CN" altLang="en-US" sz="1800" b="0" i="0" u="none" strike="noStrike" dirty="0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 smtClean="0">
                          <a:solidFill>
                            <a:srgbClr val="0000FF"/>
                          </a:solidFill>
                        </a:rPr>
                        <a:t>67 </a:t>
                      </a:r>
                      <a:endParaRPr lang="en-US" altLang="zh-CN" sz="1800" b="0" i="0" u="none" strike="noStrike" dirty="0">
                        <a:solidFill>
                          <a:srgbClr val="0000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3175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0000FF"/>
                          </a:solidFill>
                        </a:rPr>
                        <a:t>201415002</a:t>
                      </a:r>
                      <a:endParaRPr lang="en-US" altLang="zh-CN" sz="1800" b="1" i="0" u="none" strike="noStrike" dirty="0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常亚彬</a:t>
                      </a:r>
                      <a:endParaRPr lang="zh-CN" altLang="en-US" sz="1800" b="0" i="0" u="none" strike="noStrike" dirty="0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男</a:t>
                      </a:r>
                      <a:endParaRPr lang="zh-CN" altLang="en-US" sz="1800" b="0" i="0" u="none" strike="noStrike" dirty="0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郑州</a:t>
                      </a:r>
                      <a:endParaRPr lang="zh-CN" altLang="en-US" sz="1800" b="0" i="0" u="none" strike="noStrike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 smtClean="0">
                          <a:solidFill>
                            <a:srgbClr val="0000FF"/>
                          </a:solidFill>
                        </a:rPr>
                        <a:t>62 </a:t>
                      </a:r>
                      <a:endParaRPr lang="en-US" altLang="zh-CN" sz="1800" b="0" i="0" u="none" strike="noStrike" dirty="0">
                        <a:solidFill>
                          <a:srgbClr val="0000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3175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0000FF"/>
                          </a:solidFill>
                        </a:rPr>
                        <a:t>201415003</a:t>
                      </a:r>
                      <a:endParaRPr lang="en-US" altLang="zh-CN" sz="1800" b="1" i="0" u="none" strike="noStrike" dirty="0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崔若楠</a:t>
                      </a:r>
                      <a:endParaRPr lang="zh-CN" altLang="en-US" sz="1800" b="0" i="0" u="none" strike="noStrike" dirty="0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女</a:t>
                      </a:r>
                      <a:endParaRPr lang="zh-CN" altLang="en-US" sz="1800" b="0" i="0" u="none" strike="noStrike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洛阳</a:t>
                      </a:r>
                      <a:endParaRPr lang="zh-CN" altLang="en-US" sz="1800" b="0" i="0" u="none" strike="noStrike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0000FF"/>
                          </a:solidFill>
                        </a:rPr>
                        <a:t>80 </a:t>
                      </a:r>
                      <a:endParaRPr lang="en-US" altLang="zh-CN" sz="1800" b="0" i="0" u="none" strike="noStrike">
                        <a:solidFill>
                          <a:srgbClr val="0000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3175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0000FF"/>
                          </a:solidFill>
                        </a:rPr>
                        <a:t>201415004</a:t>
                      </a:r>
                      <a:endParaRPr lang="en-US" altLang="zh-CN" sz="1800" b="1" i="0" u="none" strike="noStrike" dirty="0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丁光辉</a:t>
                      </a:r>
                      <a:endParaRPr lang="zh-CN" altLang="en-US" sz="1800" b="0" i="0" u="none" strike="noStrike" dirty="0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男</a:t>
                      </a:r>
                      <a:endParaRPr lang="zh-CN" altLang="en-US" sz="1800" b="0" i="0" u="none" strike="noStrike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开封</a:t>
                      </a:r>
                      <a:endParaRPr lang="zh-CN" altLang="en-US" sz="1800" b="0" i="0" u="none" strike="noStrike" dirty="0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0000FF"/>
                          </a:solidFill>
                        </a:rPr>
                        <a:t>73 </a:t>
                      </a:r>
                      <a:endParaRPr lang="en-US" altLang="zh-CN" sz="1800" b="0" i="0" u="none" strike="noStrike">
                        <a:solidFill>
                          <a:srgbClr val="0000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3175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0000FF"/>
                          </a:solidFill>
                        </a:rPr>
                        <a:t>201415005</a:t>
                      </a:r>
                      <a:endParaRPr lang="en-US" altLang="zh-CN" sz="1800" b="1" i="0" u="none" strike="noStrike" dirty="0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符加金</a:t>
                      </a:r>
                      <a:endParaRPr lang="zh-CN" altLang="en-US" sz="1800" b="0" i="0" u="none" strike="noStrike" dirty="0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男</a:t>
                      </a:r>
                      <a:endParaRPr lang="zh-CN" altLang="en-US" sz="1800" b="0" i="0" u="none" strike="noStrike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郑州</a:t>
                      </a:r>
                      <a:endParaRPr lang="zh-CN" altLang="en-US" sz="1800" b="0" i="0" u="none" strike="noStrike" dirty="0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0000FF"/>
                          </a:solidFill>
                        </a:rPr>
                        <a:t>79 </a:t>
                      </a:r>
                      <a:endParaRPr lang="en-US" altLang="zh-CN" sz="1800" b="0" i="0" u="none" strike="noStrike">
                        <a:solidFill>
                          <a:srgbClr val="0000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3175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0000FF"/>
                          </a:solidFill>
                        </a:rPr>
                        <a:t>201415006</a:t>
                      </a:r>
                      <a:endParaRPr lang="en-US" altLang="zh-CN" sz="1800" b="1" i="0" u="none" strike="noStrike" dirty="0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郭东昌</a:t>
                      </a:r>
                      <a:endParaRPr lang="zh-CN" altLang="en-US" sz="1800" b="0" i="0" u="none" strike="noStrike" dirty="0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男</a:t>
                      </a:r>
                      <a:endParaRPr lang="zh-CN" altLang="en-US" sz="1800" b="0" i="0" u="none" strike="noStrike" dirty="0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洛阳</a:t>
                      </a:r>
                      <a:endParaRPr lang="zh-CN" altLang="en-US" sz="1800" b="0" i="0" u="none" strike="noStrike" dirty="0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0000FF"/>
                          </a:solidFill>
                        </a:rPr>
                        <a:t>81 </a:t>
                      </a:r>
                      <a:endParaRPr lang="en-US" altLang="zh-CN" sz="1800" b="0" i="0" u="none" strike="noStrike">
                        <a:solidFill>
                          <a:srgbClr val="0000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3175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0000FF"/>
                          </a:solidFill>
                        </a:rPr>
                        <a:t>201415007</a:t>
                      </a:r>
                      <a:endParaRPr lang="en-US" altLang="zh-CN" sz="1800" b="1" i="0" u="none" strike="noStrike" dirty="0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胡亚南</a:t>
                      </a:r>
                      <a:endParaRPr lang="zh-CN" altLang="en-US" sz="1800" b="0" i="0" u="none" strike="noStrike" dirty="0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女</a:t>
                      </a:r>
                      <a:endParaRPr lang="zh-CN" altLang="en-US" sz="1800" b="0" i="0" u="none" strike="noStrike" dirty="0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开封</a:t>
                      </a:r>
                      <a:endParaRPr lang="zh-CN" altLang="en-US" sz="1800" b="0" i="0" u="none" strike="noStrike" dirty="0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rgbClr val="0000FF"/>
                          </a:solidFill>
                        </a:rPr>
                        <a:t>91 </a:t>
                      </a:r>
                      <a:endParaRPr lang="en-US" altLang="zh-CN" sz="1800" b="0" i="0" u="none" strike="noStrike">
                        <a:solidFill>
                          <a:srgbClr val="0000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3175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0000FF"/>
                          </a:solidFill>
                        </a:rPr>
                        <a:t>201415008</a:t>
                      </a:r>
                      <a:endParaRPr lang="en-US" altLang="zh-CN" sz="1800" b="1" i="0" u="none" strike="noStrike" dirty="0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黄晨晨</a:t>
                      </a:r>
                      <a:endParaRPr lang="zh-CN" altLang="en-US" sz="1800" b="0" i="0" u="none" strike="noStrike" dirty="0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女</a:t>
                      </a:r>
                      <a:endParaRPr lang="zh-CN" altLang="en-US" sz="1800" b="0" i="0" u="none" strike="noStrike" dirty="0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rgbClr val="0000FF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开封</a:t>
                      </a:r>
                      <a:endParaRPr lang="zh-CN" altLang="en-US" sz="1800" b="0" i="0" u="none" strike="noStrike" dirty="0">
                        <a:solidFill>
                          <a:srgbClr val="0000FF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rgbClr val="0000FF"/>
                          </a:solidFill>
                        </a:rPr>
                        <a:t>83 </a:t>
                      </a:r>
                      <a:endParaRPr lang="en-US" altLang="zh-CN" sz="1800" b="0" i="0" u="none" strike="noStrike" dirty="0">
                        <a:solidFill>
                          <a:srgbClr val="0000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7158" y="1000109"/>
            <a:ext cx="8286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 查找表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(Search Table)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：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同类数据元素构成的集合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数据元素之间的关系较为松散，可以采用的存储结构包括：</a:t>
            </a:r>
            <a:r>
              <a:rPr lang="zh-CN" altLang="en-US" sz="2000" b="1" kern="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线性表、链表、索引表、散列表。</a:t>
            </a:r>
            <a:endParaRPr lang="en-US" altLang="zh-CN" sz="2000" b="1" kern="0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0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b="1" kern="0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后面两章</a:t>
            </a:r>
            <a:r>
              <a:rPr lang="zh-CN" altLang="en-US" sz="2000" kern="0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b="1" kern="0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数据元素多称“记录”，可以包括</a:t>
            </a:r>
            <a:r>
              <a:rPr lang="zh-CN" altLang="en-US" sz="20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若干数据项（列名）</a:t>
            </a:r>
            <a:r>
              <a:rPr lang="zh-CN" altLang="en-US" sz="2000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zh-CN" altLang="en-US" sz="2000" dirty="0">
              <a:solidFill>
                <a:srgbClr val="00B05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树表的查找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7.3.3  B</a:t>
            </a:r>
            <a:r>
              <a:rPr lang="en-US" altLang="zh-CN" sz="2800" b="1" baseline="-250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树</a:t>
            </a:r>
            <a:endParaRPr lang="zh-CN" altLang="en-US" sz="28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57412" y="1340768"/>
            <a:ext cx="7239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  (4) 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每个结点的结构为：</a:t>
            </a:r>
          </a:p>
        </p:txBody>
      </p:sp>
      <p:graphicFrame>
        <p:nvGraphicFramePr>
          <p:cNvPr id="11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792963"/>
              </p:ext>
            </p:extLst>
          </p:nvPr>
        </p:nvGraphicFramePr>
        <p:xfrm>
          <a:off x="1312701" y="2204864"/>
          <a:ext cx="6172200" cy="660400"/>
        </p:xfrm>
        <a:graphic>
          <a:graphicData uri="http://schemas.openxmlformats.org/drawingml/2006/table">
            <a:tbl>
              <a:tblPr/>
              <a:tblGrid>
                <a:gridCol w="7540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k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k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-122"/>
                          <a:cs typeface="Tahoma" pitchFamily="34" charset="0"/>
                        </a:rPr>
                        <a:t>…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k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n</a:t>
                      </a:r>
                      <a:endParaRPr kumimoji="0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360201" y="3284984"/>
            <a:ext cx="8077200" cy="279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2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其中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,n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为该结点中的关键字个数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,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除根结点外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,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其他所有结点的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n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大于等于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  <a:sym typeface="Symbol" pitchFamily="18" charset="2"/>
              </a:rPr>
              <a:t>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  <a:sym typeface="Symbol" pitchFamily="18" charset="2"/>
              </a:rPr>
              <a:t>m/2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-1,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且小于等于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m-1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；</a:t>
            </a:r>
            <a:r>
              <a:rPr kumimoji="1" lang="en-US" altLang="zh-CN" sz="2000" dirty="0" err="1">
                <a:latin typeface="幼圆" pitchFamily="49" charset="-122"/>
                <a:ea typeface="幼圆" pitchFamily="49" charset="-122"/>
              </a:rPr>
              <a:t>k</a:t>
            </a:r>
            <a:r>
              <a:rPr kumimoji="1" lang="en-US" altLang="zh-CN" sz="2000" baseline="-30000" dirty="0" err="1">
                <a:latin typeface="幼圆" pitchFamily="49" charset="-122"/>
                <a:ea typeface="幼圆" pitchFamily="49" charset="-122"/>
              </a:rPr>
              <a:t>i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(1≤i≤n)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为该结点的关键字且满足</a:t>
            </a:r>
            <a:r>
              <a:rPr kumimoji="1" lang="en-US" altLang="zh-CN" sz="2000" dirty="0" err="1">
                <a:latin typeface="幼圆" pitchFamily="49" charset="-122"/>
                <a:ea typeface="幼圆" pitchFamily="49" charset="-122"/>
              </a:rPr>
              <a:t>k</a:t>
            </a:r>
            <a:r>
              <a:rPr kumimoji="1" lang="en-US" altLang="zh-CN" sz="2000" baseline="-30000" dirty="0" err="1">
                <a:latin typeface="幼圆" pitchFamily="49" charset="-122"/>
                <a:ea typeface="幼圆" pitchFamily="49" charset="-122"/>
              </a:rPr>
              <a:t>i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＜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k</a:t>
            </a:r>
            <a:r>
              <a:rPr kumimoji="1" lang="en-US" altLang="zh-CN" sz="2000" baseline="-30000" dirty="0">
                <a:latin typeface="幼圆" pitchFamily="49" charset="-122"/>
                <a:ea typeface="幼圆" pitchFamily="49" charset="-122"/>
              </a:rPr>
              <a:t>i+1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；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p</a:t>
            </a:r>
            <a:r>
              <a:rPr kumimoji="1" lang="en-US" altLang="zh-CN" sz="2000" baseline="-30000" dirty="0">
                <a:latin typeface="幼圆" pitchFamily="49" charset="-122"/>
                <a:ea typeface="幼圆" pitchFamily="49" charset="-122"/>
              </a:rPr>
              <a:t>i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(0≤i≤n)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为该结点的孩子结点指针且满足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p</a:t>
            </a:r>
            <a:r>
              <a:rPr kumimoji="1" lang="en-US" altLang="zh-CN" sz="2000" baseline="-30000" dirty="0">
                <a:latin typeface="幼圆" pitchFamily="49" charset="-122"/>
                <a:ea typeface="幼圆" pitchFamily="49" charset="-122"/>
              </a:rPr>
              <a:t>i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(0≤i≤n-1)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结点上的关键字大于等于</a:t>
            </a:r>
            <a:r>
              <a:rPr kumimoji="1" lang="en-US" altLang="zh-CN" sz="2000" dirty="0" err="1">
                <a:latin typeface="幼圆" pitchFamily="49" charset="-122"/>
                <a:ea typeface="幼圆" pitchFamily="49" charset="-122"/>
              </a:rPr>
              <a:t>k</a:t>
            </a:r>
            <a:r>
              <a:rPr kumimoji="1" lang="en-US" altLang="zh-CN" sz="2000" baseline="-30000" dirty="0" err="1">
                <a:latin typeface="幼圆" pitchFamily="49" charset="-122"/>
                <a:ea typeface="幼圆" pitchFamily="49" charset="-122"/>
              </a:rPr>
              <a:t>i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且小于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k</a:t>
            </a:r>
            <a:r>
              <a:rPr kumimoji="1" lang="en-US" altLang="zh-CN" sz="2000" baseline="-30000" dirty="0">
                <a:latin typeface="幼圆" pitchFamily="49" charset="-122"/>
                <a:ea typeface="幼圆" pitchFamily="49" charset="-122"/>
              </a:rPr>
              <a:t>i+1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,p</a:t>
            </a:r>
            <a:r>
              <a:rPr kumimoji="1" lang="en-US" altLang="zh-CN" sz="2000" baseline="-30000" dirty="0">
                <a:latin typeface="幼圆" pitchFamily="49" charset="-122"/>
                <a:ea typeface="幼圆" pitchFamily="49" charset="-122"/>
              </a:rPr>
              <a:t>n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结点上的关键字大于</a:t>
            </a:r>
            <a:r>
              <a:rPr kumimoji="1" lang="en-US" altLang="zh-CN" sz="2000" dirty="0" err="1">
                <a:latin typeface="幼圆" pitchFamily="49" charset="-122"/>
                <a:ea typeface="幼圆" pitchFamily="49" charset="-122"/>
              </a:rPr>
              <a:t>k</a:t>
            </a:r>
            <a:r>
              <a:rPr kumimoji="1" lang="en-US" altLang="zh-CN" sz="2000" baseline="-30000" dirty="0" err="1">
                <a:latin typeface="幼圆" pitchFamily="49" charset="-122"/>
                <a:ea typeface="幼圆" pitchFamily="49" charset="-122"/>
              </a:rPr>
              <a:t>n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(5) 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所有叶子结点都在同一层上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,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即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B-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树是所有结点的平衡因子均等于</a:t>
            </a:r>
            <a:r>
              <a:rPr kumimoji="1" lang="en-US" altLang="zh-CN" sz="2000" dirty="0">
                <a:latin typeface="幼圆" pitchFamily="49" charset="-122"/>
                <a:ea typeface="幼圆" pitchFamily="49" charset="-122"/>
              </a:rPr>
              <a:t>0</a:t>
            </a:r>
            <a:r>
              <a:rPr kumimoji="1" lang="zh-CN" altLang="en-US" sz="2000" dirty="0">
                <a:latin typeface="幼圆" pitchFamily="49" charset="-122"/>
                <a:ea typeface="幼圆" pitchFamily="49" charset="-122"/>
              </a:rPr>
              <a:t>的多路查找树。</a:t>
            </a:r>
          </a:p>
        </p:txBody>
      </p:sp>
    </p:spTree>
    <p:extLst>
      <p:ext uri="{BB962C8B-B14F-4D97-AF65-F5344CB8AC3E}">
        <p14:creationId xmlns:p14="http://schemas.microsoft.com/office/powerpoint/2010/main" val="274261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7.3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动态查找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7.3.4  B</a:t>
            </a:r>
            <a:r>
              <a:rPr lang="en-US" altLang="zh-CN" sz="2800" b="1" baseline="300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+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树</a:t>
            </a:r>
            <a:r>
              <a:rPr lang="en-US" altLang="zh-CN" sz="28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8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了解</a:t>
            </a:r>
            <a:r>
              <a:rPr lang="en-US" altLang="zh-CN" sz="28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  <a:endParaRPr lang="zh-CN" altLang="en-US" sz="2800" b="1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07685" y="1484783"/>
            <a:ext cx="8163644" cy="5116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2127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defTabSz="2127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defTabSz="2127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defTabSz="2127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defTabSz="2127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defTabSz="212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defTabSz="212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defTabSz="212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defTabSz="212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ctr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在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索引文件组织中</a:t>
            </a:r>
            <a:r>
              <a:rPr lang="en-US" altLang="zh-CN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经常使用</a:t>
            </a:r>
            <a:r>
              <a:rPr lang="en-US" altLang="zh-CN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B-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树的一些变形</a:t>
            </a:r>
            <a:r>
              <a:rPr lang="en-US" altLang="zh-CN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其中</a:t>
            </a:r>
            <a:r>
              <a:rPr lang="en-US" altLang="zh-CN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B+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树是一种应用广泛的变形。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一棵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m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阶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B+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树满足下列条件：</a:t>
            </a:r>
          </a:p>
          <a:p>
            <a:pPr algn="just" fontAlgn="ctr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    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(1) 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每个分支结点至多有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m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棵子树。</a:t>
            </a:r>
          </a:p>
          <a:p>
            <a:pPr algn="just" fontAlgn="ctr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    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(2) 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除根结点外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其他每个分支结点至少有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  <a:sym typeface="Symbol" pitchFamily="18" charset="2"/>
              </a:rPr>
              <a:t>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  <a:sym typeface="Symbol" pitchFamily="18" charset="2"/>
              </a:rPr>
              <a:t>(m+1)/2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棵子树。</a:t>
            </a:r>
          </a:p>
          <a:p>
            <a:pPr algn="just" fontAlgn="ctr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    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(3) 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根结点至少有两棵子树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至多有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m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棵子树。</a:t>
            </a:r>
          </a:p>
          <a:p>
            <a:pPr algn="just" fontAlgn="ctr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    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(4) 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有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n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棵子树的结点有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n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个关键字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algn="just" fontAlgn="ctr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  (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5) 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所有叶子结点包含全部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数据文件中记录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) 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关键字及指向相应记录的指针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或存放数据文件分块后每块的最大关键字及指向该块的指针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),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而且叶子结点按关键字大小顺序链接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可以把每个叶子结点看成是一个基本索引块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它的指针不再指向另一级索引块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而是直接指向数据文件中的记录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。</a:t>
            </a:r>
          </a:p>
          <a:p>
            <a:pPr algn="just" fontAlgn="ctr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(6) 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所有分支结点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可看成是索引的索引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中仅包含它的各个子结点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即下级索引的索引块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中最大关键字及指向子结点的指针。 </a:t>
            </a:r>
          </a:p>
        </p:txBody>
      </p:sp>
    </p:spTree>
    <p:extLst>
      <p:ext uri="{BB962C8B-B14F-4D97-AF65-F5344CB8AC3E}">
        <p14:creationId xmlns:p14="http://schemas.microsoft.com/office/powerpoint/2010/main" val="961075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571480"/>
            <a:ext cx="7772400" cy="1080000"/>
          </a:xfrm>
        </p:spPr>
        <p:txBody>
          <a:bodyPr anchor="ctr" anchorCtr="0"/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altLang="zh-CN" sz="36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</a:t>
            </a:r>
            <a:r>
              <a:rPr lang="zh-CN" altLang="en-US" sz="36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　</a:t>
            </a:r>
            <a:r>
              <a:rPr lang="zh-CN" altLang="en-US" sz="36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</a:t>
            </a:r>
            <a:r>
              <a:rPr lang="zh-CN" altLang="en-US" sz="36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列查找</a:t>
            </a:r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（哈希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查找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重点）</a:t>
            </a:r>
            <a:endParaRPr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2060848"/>
            <a:ext cx="5904656" cy="3168352"/>
          </a:xfrm>
        </p:spPr>
        <p:txBody>
          <a:bodyPr/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7.4.1  </a:t>
            </a: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散列表的基本概念</a:t>
            </a:r>
            <a:endParaRPr lang="en-US" altLang="zh-CN" sz="2800" dirty="0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7.4.2  </a:t>
            </a: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散列函数的构造方法</a:t>
            </a:r>
            <a:endParaRPr lang="en-US" altLang="zh-CN" sz="2800" dirty="0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7.4.3  </a:t>
            </a: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处理冲突的方法</a:t>
            </a:r>
            <a:endParaRPr lang="en-US" altLang="zh-CN" sz="2800" dirty="0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7.4.4  </a:t>
            </a: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散列查找的算法实现</a:t>
            </a:r>
            <a:endParaRPr lang="en-US" altLang="zh-CN" sz="2800" dirty="0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7.4.5  </a:t>
            </a:r>
            <a:r>
              <a:rPr lang="zh-CN" altLang="en-US" sz="2800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散列查找的</a:t>
            </a:r>
            <a:r>
              <a:rPr lang="zh-CN" altLang="en-US" sz="28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算法分析</a:t>
            </a:r>
            <a:endParaRPr lang="en-US" altLang="zh-CN" sz="2800" dirty="0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0" y="1714488"/>
            <a:ext cx="5400000" cy="71437"/>
            <a:chOff x="0" y="1943"/>
            <a:chExt cx="2818" cy="78"/>
          </a:xfrm>
        </p:grpSpPr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0" y="1943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2" name="Rectangle 82"/>
            <p:cNvSpPr>
              <a:spLocks noChangeArrowheads="1"/>
            </p:cNvSpPr>
            <p:nvPr/>
          </p:nvSpPr>
          <p:spPr bwMode="auto">
            <a:xfrm>
              <a:off x="0" y="1985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tx1">
                    <a:alpha val="28999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8733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395" y="785793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7.4.1  </a:t>
            </a:r>
            <a:r>
              <a:rPr lang="zh-CN" altLang="en-US" sz="28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散列查找概述</a:t>
            </a:r>
            <a:r>
              <a:rPr lang="en-US" altLang="zh-CN" sz="28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8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示例</a:t>
            </a:r>
            <a:r>
              <a:rPr lang="en-US" altLang="zh-CN" sz="28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1</a:t>
            </a:r>
            <a:endParaRPr lang="zh-CN" altLang="en-US" sz="28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27322"/>
              </p:ext>
            </p:extLst>
          </p:nvPr>
        </p:nvGraphicFramePr>
        <p:xfrm>
          <a:off x="387391" y="1484784"/>
          <a:ext cx="6634625" cy="31624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76297"/>
                <a:gridCol w="864096"/>
                <a:gridCol w="720080"/>
                <a:gridCol w="720080"/>
                <a:gridCol w="648072"/>
                <a:gridCol w="2306000"/>
              </a:tblGrid>
              <a:tr h="3430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学号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姓名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性别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籍贯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成绩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800" b="1" i="0" u="none" strike="noStrike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             存储地址</a:t>
                      </a:r>
                      <a:endParaRPr lang="zh-CN" altLang="en-US" sz="1800" b="1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0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2014150</a:t>
                      </a:r>
                      <a:r>
                        <a:rPr lang="en-US" altLang="zh-CN" sz="1800" u="none" strike="noStrik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卜焰祯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男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郑州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67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    V[01]</a:t>
                      </a:r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0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2014150</a:t>
                      </a:r>
                      <a:r>
                        <a:rPr lang="en-US" altLang="zh-CN" sz="1800" u="none" strike="noStrik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常亚彬</a:t>
                      </a:r>
                      <a:endParaRPr lang="zh-CN" altLang="en-US" sz="1800" b="0" i="0" u="none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男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郑州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  V[02]</a:t>
                      </a:r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0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2014150</a:t>
                      </a:r>
                      <a:r>
                        <a:rPr lang="en-US" altLang="zh-CN" sz="1800" u="none" strike="noStrik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崔若楠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女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洛阳</a:t>
                      </a:r>
                      <a:endParaRPr lang="zh-CN" altLang="en-US" sz="1800" b="0" i="0" u="none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V[03]</a:t>
                      </a:r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0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2014150</a:t>
                      </a:r>
                      <a:r>
                        <a:rPr lang="en-US" altLang="zh-CN" sz="1800" u="none" strike="noStrik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丁光辉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男</a:t>
                      </a:r>
                      <a:endParaRPr lang="zh-CN" altLang="en-US" sz="1800" b="0" i="0" u="none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开封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73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V[04]</a:t>
                      </a:r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0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2014150</a:t>
                      </a:r>
                      <a:r>
                        <a:rPr lang="en-US" altLang="zh-CN" sz="1800" u="none" strike="noStrik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符加金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男</a:t>
                      </a:r>
                      <a:endParaRPr lang="zh-CN" altLang="en-US" sz="1800" b="0" i="0" u="none" strike="noStrik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郑州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79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V[05]</a:t>
                      </a:r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0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2014150</a:t>
                      </a:r>
                      <a:r>
                        <a:rPr lang="en-US" altLang="zh-CN" sz="1800" u="none" strike="noStrik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郭东昌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男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洛阳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81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V[06]</a:t>
                      </a:r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0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2014150</a:t>
                      </a:r>
                      <a:r>
                        <a:rPr lang="en-US" altLang="zh-CN" sz="1800" u="none" strike="noStrik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胡亚南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女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开封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91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V[07]</a:t>
                      </a:r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0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2014150</a:t>
                      </a:r>
                      <a:r>
                        <a:rPr lang="en-US" altLang="zh-CN" sz="1800" u="none" strike="noStrik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黄晨晨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女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开封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83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V[08]</a:t>
                      </a:r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0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……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0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2014150</a:t>
                      </a:r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陈聪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郑州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V[79]</a:t>
                      </a:r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479267" y="5512895"/>
            <a:ext cx="8098505" cy="975538"/>
            <a:chOff x="467544" y="5512895"/>
            <a:chExt cx="8098505" cy="975538"/>
          </a:xfrm>
        </p:grpSpPr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467544" y="5512895"/>
              <a:ext cx="3816424" cy="975538"/>
            </a:xfrm>
            <a:prstGeom prst="horizontalScroll">
              <a:avLst/>
            </a:pr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wrap="none" lIns="0" rIns="0" anchor="t" anchorCtr="0"/>
            <a:lstStyle/>
            <a:p>
              <a:pPr marL="72000"/>
              <a:r>
                <a:rPr lang="zh-CN" altLang="en-US" sz="2000" b="1" dirty="0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散列存储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：</a:t>
              </a:r>
              <a:endParaRPr lang="en-US" altLang="zh-CN" sz="2000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  <a:p>
              <a:pPr marL="72000"/>
              <a:r>
                <a:rPr lang="zh-CN" altLang="en-US" sz="2000" dirty="0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根据学号，存入数组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V[i]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。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 </a:t>
              </a:r>
            </a:p>
            <a:p>
              <a:pPr marL="72000"/>
              <a:r>
                <a:rPr lang="en-US" altLang="zh-CN" sz="2000" dirty="0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  </a:t>
              </a:r>
            </a:p>
            <a:p>
              <a:pPr marL="72000"/>
              <a:endParaRPr lang="zh-CN" altLang="en-US" sz="20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5004048" y="5546136"/>
              <a:ext cx="3562001" cy="942297"/>
            </a:xfrm>
            <a:prstGeom prst="horizontalScroll">
              <a:avLst>
                <a:gd name="adj" fmla="val 7713"/>
              </a:avLst>
            </a:prstGeom>
            <a:solidFill>
              <a:srgbClr val="FF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lIns="0" rIns="0" anchor="t" anchorCtr="0"/>
            <a:lstStyle/>
            <a:p>
              <a:pPr marL="180000">
                <a:lnSpc>
                  <a:spcPts val="2800"/>
                </a:lnSpc>
              </a:pPr>
              <a:r>
                <a:rPr lang="zh-CN" altLang="en-US" sz="2000" b="1" dirty="0" smtClean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  散列查找：</a:t>
              </a:r>
              <a:endParaRPr lang="en-US" altLang="zh-CN" sz="20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endParaRPr>
            </a:p>
            <a:p>
              <a:pPr marL="180000">
                <a:lnSpc>
                  <a:spcPts val="2800"/>
                </a:lnSpc>
              </a:pPr>
              <a:r>
                <a:rPr lang="zh-CN" altLang="en-US" sz="2000" b="1" dirty="0" smtClean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  根据学号，直接取出。</a:t>
              </a:r>
              <a:endParaRPr lang="en-US" altLang="zh-CN" sz="20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endParaRPr>
            </a:p>
            <a:p>
              <a:pPr marL="180000">
                <a:lnSpc>
                  <a:spcPts val="2800"/>
                </a:lnSpc>
              </a:pPr>
              <a:endParaRPr lang="zh-CN" altLang="en-US" sz="20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55576" y="4753677"/>
            <a:ext cx="6389512" cy="662128"/>
            <a:chOff x="755576" y="4753677"/>
            <a:chExt cx="6389512" cy="662128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755576" y="4753677"/>
              <a:ext cx="864096" cy="540000"/>
            </a:xfrm>
            <a:prstGeom prst="roundRect">
              <a:avLst/>
            </a:pr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wrap="none" lIns="0" rIns="0" anchor="t" anchorCtr="0"/>
            <a:lstStyle/>
            <a:p>
              <a:pPr marL="72000"/>
              <a:r>
                <a:rPr lang="zh-CN" altLang="en-US" sz="2000" dirty="0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学号</a:t>
              </a:r>
              <a:endParaRPr lang="en-US" altLang="zh-CN" sz="2000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  <a:p>
              <a:pPr marL="72000"/>
              <a:endParaRPr lang="zh-CN" altLang="en-US" sz="20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724128" y="4753677"/>
              <a:ext cx="1420960" cy="540000"/>
            </a:xfrm>
            <a:prstGeom prst="roundRect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lIns="0" rIns="0" anchor="t" anchorCtr="0"/>
            <a:lstStyle/>
            <a:p>
              <a:pPr marL="180000">
                <a:lnSpc>
                  <a:spcPts val="2800"/>
                </a:lnSpc>
              </a:pPr>
              <a:r>
                <a:rPr lang="zh-CN" altLang="en-US" sz="2000" b="1" dirty="0" smtClean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存储地址</a:t>
              </a:r>
              <a:endParaRPr lang="en-US" altLang="zh-CN" sz="20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endParaRPr>
            </a:p>
            <a:p>
              <a:pPr marL="180000">
                <a:lnSpc>
                  <a:spcPts val="2800"/>
                </a:lnSpc>
              </a:pPr>
              <a:endParaRPr lang="zh-CN" altLang="en-US" sz="20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3" name="右箭头 2"/>
            <p:cNvSpPr/>
            <p:nvPr/>
          </p:nvSpPr>
          <p:spPr>
            <a:xfrm>
              <a:off x="1691680" y="4918913"/>
              <a:ext cx="3960000" cy="180000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2387478" y="5055805"/>
              <a:ext cx="2520000" cy="3600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rIns="0" anchor="t" anchorCtr="0"/>
            <a:lstStyle/>
            <a:p>
              <a:pPr marL="72000"/>
              <a:r>
                <a:rPr lang="zh-CN" altLang="en-US" b="1" dirty="0" smtClean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关键字与存储地址对应</a:t>
              </a:r>
              <a:endParaRPr lang="zh-CN" altLang="en-US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1085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7.4.1  </a:t>
            </a:r>
            <a:r>
              <a:rPr lang="zh-CN" altLang="en-US" sz="28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散列查找概述</a:t>
            </a:r>
            <a:r>
              <a:rPr lang="en-US" altLang="zh-CN" sz="28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8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示例</a:t>
            </a:r>
            <a:r>
              <a:rPr lang="en-US" altLang="zh-CN" sz="28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2</a:t>
            </a:r>
            <a:endParaRPr lang="zh-CN" altLang="en-US" sz="28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57158" y="1428736"/>
            <a:ext cx="7358114" cy="4286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rIns="0" anchor="t" anchorCtr="0"/>
          <a:lstStyle/>
          <a:p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已知：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个记录的关键字（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18,27,1,20,22,6,10,13,41,15,25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）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2662"/>
              </p:ext>
            </p:extLst>
          </p:nvPr>
        </p:nvGraphicFramePr>
        <p:xfrm>
          <a:off x="760888" y="3629961"/>
          <a:ext cx="621511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010"/>
                <a:gridCol w="565010"/>
                <a:gridCol w="565010"/>
                <a:gridCol w="565010"/>
                <a:gridCol w="565010"/>
                <a:gridCol w="565010"/>
                <a:gridCol w="565010"/>
                <a:gridCol w="565010"/>
                <a:gridCol w="565010"/>
                <a:gridCol w="565010"/>
                <a:gridCol w="565010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85786" y="2000240"/>
            <a:ext cx="6357982" cy="1214446"/>
          </a:xfrm>
          <a:prstGeom prst="horizontalScroll">
            <a:avLst>
              <a:gd name="adj" fmla="val 11096"/>
            </a:avLst>
          </a:prstGeom>
          <a:solidFill>
            <a:srgbClr val="0070C0"/>
          </a:solidFill>
          <a:ln w="9525">
            <a:solidFill>
              <a:srgbClr val="00B050"/>
            </a:solidFill>
            <a:round/>
            <a:headEnd/>
            <a:tailEnd/>
          </a:ln>
        </p:spPr>
        <p:txBody>
          <a:bodyPr wrap="none" lIns="0" rIns="0" anchor="ctr" anchorCtr="0"/>
          <a:lstStyle/>
          <a:p>
            <a:r>
              <a:rPr lang="zh-CN" altLang="en-US" sz="20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 散列存储：</a:t>
            </a:r>
            <a:r>
              <a:rPr lang="en-US" altLang="zh-CN" sz="2000" b="1" dirty="0" err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i</a:t>
            </a:r>
            <a:r>
              <a:rPr lang="en-US" altLang="zh-CN" sz="20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=H(key)=key % 11 (</a:t>
            </a:r>
            <a:r>
              <a:rPr lang="zh-CN" altLang="en-US" sz="20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取余</a:t>
            </a:r>
            <a:r>
              <a:rPr lang="en-US" altLang="zh-CN" sz="20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)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3228" y="4641246"/>
            <a:ext cx="6286544" cy="2000264"/>
          </a:xfrm>
          <a:prstGeom prst="horizontalScroll">
            <a:avLst>
              <a:gd name="adj" fmla="val 8858"/>
            </a:avLst>
          </a:prstGeom>
          <a:solidFill>
            <a:srgbClr val="FF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lIns="0" rIns="0" anchor="t" anchorCtr="0"/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 散列查找：</a:t>
            </a:r>
            <a:endParaRPr lang="en-US" altLang="zh-CN" sz="2000" b="1" dirty="0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28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 存储地址与关键字存在对应关系，直接取出即可。</a:t>
            </a:r>
            <a:r>
              <a:rPr lang="en-US" altLang="zh-CN" sz="20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 </a:t>
            </a:r>
          </a:p>
          <a:p>
            <a:r>
              <a:rPr lang="en-US" altLang="zh-CN" sz="20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20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计算地址：</a:t>
            </a:r>
            <a:r>
              <a:rPr lang="en-US" altLang="zh-CN" sz="20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i=H(Key) = key % 11</a:t>
            </a:r>
          </a:p>
          <a:p>
            <a:r>
              <a:rPr lang="en-US" altLang="zh-CN" sz="20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20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输出元素：</a:t>
            </a:r>
            <a:r>
              <a:rPr lang="en-US" altLang="zh-CN" sz="2000" b="1" dirty="0" err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cout</a:t>
            </a:r>
            <a:r>
              <a:rPr lang="en-US" altLang="zh-CN" sz="20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&lt;&lt;A[</a:t>
            </a:r>
            <a:r>
              <a:rPr lang="en-US" altLang="zh-CN" sz="2000" b="1" dirty="0" err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i</a:t>
            </a:r>
            <a:r>
              <a:rPr lang="en-US" altLang="zh-CN" sz="20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];</a:t>
            </a:r>
          </a:p>
          <a:p>
            <a:pPr>
              <a:lnSpc>
                <a:spcPts val="2800"/>
              </a:lnSpc>
            </a:pPr>
            <a:endParaRPr lang="en-US" altLang="zh-CN" sz="2000" b="1" dirty="0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2800"/>
              </a:lnSpc>
            </a:pPr>
            <a:endParaRPr lang="zh-CN" altLang="en-US" sz="2000" b="1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3311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散列查找（哈希查找）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7.4.1  </a:t>
            </a:r>
            <a:r>
              <a:rPr lang="zh-CN" altLang="en-US" sz="28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散列查找概述</a:t>
            </a:r>
            <a:endParaRPr lang="zh-CN" altLang="en-US" sz="280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57158" y="1357298"/>
            <a:ext cx="842968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2000">
              <a:lnSpc>
                <a:spcPct val="1500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记录的存储地址与关键字之间存在对应关系；通过关键字，直接得到所要查找的记录，不需比较关键字。</a:t>
            </a:r>
            <a:r>
              <a:rPr lang="zh-CN" altLang="en-US" sz="2000" dirty="0" smtClean="0"/>
              <a:t>查找效率为</a:t>
            </a:r>
            <a:r>
              <a:rPr lang="en-US" altLang="zh-CN" sz="2000" dirty="0" smtClean="0">
                <a:solidFill>
                  <a:srgbClr val="FF3300"/>
                </a:solidFill>
              </a:rPr>
              <a:t>O(1)</a:t>
            </a:r>
            <a:r>
              <a:rPr lang="zh-CN" altLang="en-US" sz="2000" dirty="0" smtClean="0">
                <a:solidFill>
                  <a:srgbClr val="FF3300"/>
                </a:solidFill>
              </a:rPr>
              <a:t>，</a:t>
            </a:r>
            <a:r>
              <a:rPr lang="zh-CN" altLang="en-US" sz="2000" dirty="0" smtClean="0"/>
              <a:t>与记录个数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无关。</a:t>
            </a:r>
          </a:p>
          <a:p>
            <a:pPr marL="72000">
              <a:lnSpc>
                <a:spcPct val="150000"/>
              </a:lnSpc>
            </a:pPr>
            <a:endParaRPr lang="en-US" altLang="zh-CN" sz="2000" dirty="0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28728" y="2407622"/>
            <a:ext cx="5715001" cy="2244461"/>
            <a:chOff x="1428728" y="2407622"/>
            <a:chExt cx="5715001" cy="2244461"/>
          </a:xfrm>
        </p:grpSpPr>
        <p:grpSp>
          <p:nvGrpSpPr>
            <p:cNvPr id="18" name="Group 12"/>
            <p:cNvGrpSpPr>
              <a:grpSpLocks/>
            </p:cNvGrpSpPr>
            <p:nvPr/>
          </p:nvGrpSpPr>
          <p:grpSpPr bwMode="auto">
            <a:xfrm>
              <a:off x="1428728" y="2407622"/>
              <a:ext cx="5715001" cy="857251"/>
              <a:chOff x="1616" y="3166"/>
              <a:chExt cx="3600" cy="540"/>
            </a:xfrm>
          </p:grpSpPr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1616" y="3256"/>
                <a:ext cx="1328" cy="45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sz="2000" b="1" dirty="0" smtClean="0">
                    <a:solidFill>
                      <a:srgbClr val="FF3300"/>
                    </a:solidFill>
                  </a:rPr>
                  <a:t>关键字集合</a:t>
                </a:r>
                <a:endParaRPr lang="zh-CN" altLang="en-US" sz="2000" b="1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>
                <a:off x="4046" y="3211"/>
                <a:ext cx="1170" cy="49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rgbClr val="FF3300"/>
                    </a:solidFill>
                  </a:rPr>
                  <a:t>存储</a:t>
                </a:r>
                <a:r>
                  <a:rPr lang="zh-CN" altLang="en-US" sz="2000" b="1" dirty="0" smtClean="0">
                    <a:solidFill>
                      <a:srgbClr val="FF3300"/>
                    </a:solidFill>
                  </a:rPr>
                  <a:t>地址集合</a:t>
                </a:r>
                <a:endParaRPr lang="zh-CN" altLang="en-US" sz="2000" b="1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21" name="AutoShape 15"/>
              <p:cNvSpPr>
                <a:spLocks noChangeArrowheads="1"/>
              </p:cNvSpPr>
              <p:nvPr/>
            </p:nvSpPr>
            <p:spPr bwMode="auto">
              <a:xfrm>
                <a:off x="2980" y="3436"/>
                <a:ext cx="1043" cy="105"/>
              </a:xfrm>
              <a:prstGeom prst="rightArrow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3056" y="3166"/>
                <a:ext cx="81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 b="0" dirty="0" smtClean="0">
                    <a:solidFill>
                      <a:srgbClr val="FF3300"/>
                    </a:solidFill>
                    <a:ea typeface="宋体" pitchFamily="2" charset="-122"/>
                  </a:rPr>
                  <a:t>Hash</a:t>
                </a:r>
                <a:r>
                  <a:rPr lang="zh-CN" altLang="en-US" sz="2000" b="0" dirty="0" smtClean="0">
                    <a:solidFill>
                      <a:srgbClr val="FF3300"/>
                    </a:solidFill>
                    <a:ea typeface="宋体" pitchFamily="2" charset="-122"/>
                  </a:rPr>
                  <a:t>函数</a:t>
                </a:r>
                <a:endParaRPr lang="en-US" altLang="zh-CN" sz="2000" b="0" dirty="0">
                  <a:ea typeface="宋体" pitchFamily="2" charset="-122"/>
                </a:endParaRPr>
              </a:p>
            </p:txBody>
          </p:sp>
        </p:grpSp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1477573" y="3430107"/>
              <a:ext cx="5631440" cy="1221976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0" rIns="0" anchor="t" anchorCtr="0"/>
            <a:lstStyle/>
            <a:p>
              <a:pPr marL="180000">
                <a:lnSpc>
                  <a:spcPts val="3000"/>
                </a:lnSpc>
              </a:pPr>
              <a:r>
                <a:rPr lang="zh-CN" altLang="en-US" sz="2000" b="1" dirty="0" smtClean="0">
                  <a:latin typeface="华文楷体" pitchFamily="2" charset="-122"/>
                  <a:ea typeface="华文楷体" pitchFamily="2" charset="-122"/>
                </a:rPr>
                <a:t>散列函数：</a:t>
              </a:r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i=H(</a:t>
              </a:r>
              <a:r>
                <a:rPr lang="en-US" altLang="zh-CN" sz="2000" b="1" dirty="0" err="1" smtClean="0">
                  <a:latin typeface="华文楷体" pitchFamily="2" charset="-122"/>
                  <a:ea typeface="华文楷体" pitchFamily="2" charset="-122"/>
                </a:rPr>
                <a:t>key</a:t>
              </a:r>
              <a:r>
                <a:rPr lang="en-US" altLang="zh-CN" sz="2000" b="1" baseline="-25000" dirty="0" err="1" smtClean="0">
                  <a:latin typeface="华文楷体" pitchFamily="2" charset="-122"/>
                  <a:ea typeface="华文楷体" pitchFamily="2" charset="-122"/>
                </a:rPr>
                <a:t>i</a:t>
              </a:r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)   </a:t>
              </a:r>
            </a:p>
            <a:p>
              <a:pPr marL="180000">
                <a:lnSpc>
                  <a:spcPts val="3000"/>
                </a:lnSpc>
              </a:pPr>
              <a:r>
                <a:rPr lang="en-US" altLang="zh-CN" sz="2000" b="1" dirty="0">
                  <a:latin typeface="华文楷体" pitchFamily="2" charset="-122"/>
                  <a:ea typeface="华文楷体" pitchFamily="2" charset="-122"/>
                </a:rPr>
                <a:t> </a:t>
              </a:r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     </a:t>
              </a:r>
              <a:r>
                <a:rPr lang="zh-CN" altLang="en-US" sz="2000" b="1" dirty="0" smtClean="0">
                  <a:latin typeface="华文楷体" pitchFamily="2" charset="-122"/>
                  <a:ea typeface="华文楷体" pitchFamily="2" charset="-122"/>
                </a:rPr>
                <a:t>给定记录的关键字</a:t>
              </a:r>
              <a:r>
                <a:rPr lang="en-US" altLang="zh-CN" sz="2000" b="1" dirty="0" err="1" smtClean="0">
                  <a:latin typeface="华文楷体" pitchFamily="2" charset="-122"/>
                  <a:ea typeface="华文楷体" pitchFamily="2" charset="-122"/>
                </a:rPr>
                <a:t>key</a:t>
              </a:r>
              <a:r>
                <a:rPr lang="en-US" altLang="zh-CN" sz="2000" b="1" baseline="-25000" dirty="0" err="1" smtClean="0">
                  <a:latin typeface="华文楷体" pitchFamily="2" charset="-122"/>
                  <a:ea typeface="华文楷体" pitchFamily="2" charset="-122"/>
                </a:rPr>
                <a:t>i</a:t>
              </a:r>
              <a:r>
                <a:rPr lang="zh-CN" altLang="en-US" sz="2000" b="1" dirty="0" smtClean="0">
                  <a:latin typeface="华文楷体" pitchFamily="2" charset="-122"/>
                  <a:ea typeface="华文楷体" pitchFamily="2" charset="-122"/>
                </a:rPr>
                <a:t>，计算存储地址</a:t>
              </a:r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i</a:t>
              </a:r>
              <a:r>
                <a:rPr lang="zh-CN" altLang="en-US" sz="2000" b="1" dirty="0" smtClean="0">
                  <a:latin typeface="华文楷体" pitchFamily="2" charset="-122"/>
                  <a:ea typeface="华文楷体" pitchFamily="2" charset="-122"/>
                </a:rPr>
                <a:t>；</a:t>
              </a:r>
              <a:endParaRPr lang="en-US" altLang="zh-CN" sz="2000" b="1" dirty="0" smtClean="0">
                <a:latin typeface="华文楷体" pitchFamily="2" charset="-122"/>
                <a:ea typeface="华文楷体" pitchFamily="2" charset="-122"/>
              </a:endParaRPr>
            </a:p>
            <a:p>
              <a:pPr marL="180000">
                <a:lnSpc>
                  <a:spcPts val="3000"/>
                </a:lnSpc>
              </a:pPr>
              <a:r>
                <a:rPr lang="zh-CN" altLang="en-US" sz="2000" b="1" dirty="0" smtClean="0">
                  <a:latin typeface="华文楷体" pitchFamily="2" charset="-122"/>
                  <a:ea typeface="华文楷体" pitchFamily="2" charset="-122"/>
                </a:rPr>
                <a:t>      怎么存就怎么取，存到哪儿就去哪儿取。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5" name="Oval 13"/>
          <p:cNvSpPr>
            <a:spLocks noChangeArrowheads="1"/>
          </p:cNvSpPr>
          <p:nvPr/>
        </p:nvSpPr>
        <p:spPr bwMode="auto">
          <a:xfrm>
            <a:off x="642910" y="4755176"/>
            <a:ext cx="8143932" cy="122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rIns="0" anchor="t" anchorCtr="0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散列技术是一种存储方法，又是一种查找方法。</a:t>
            </a:r>
            <a:r>
              <a:rPr lang="zh-CN" altLang="en-US" sz="20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基本思想：</a:t>
            </a:r>
            <a:endParaRPr lang="en-US" altLang="zh-CN" sz="2000" b="1" dirty="0" smtClean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散列存储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：选取一个函数，用关键字计算存储地址，存储到散列表；</a:t>
            </a:r>
            <a:endParaRPr lang="en-US" altLang="zh-CN" sz="2000" b="1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：采用同一函数，根据给定值</a:t>
            </a:r>
            <a:r>
              <a:rPr lang="en-US" altLang="zh-CN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k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计算地址，在散列表中查找。</a:t>
            </a:r>
            <a:endParaRPr lang="zh-CN" altLang="en-US" sz="2000" b="1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3214678" y="5857868"/>
            <a:ext cx="7000924" cy="10001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rIns="0" anchor="t" anchorCtr="0"/>
          <a:lstStyle/>
          <a:p>
            <a:r>
              <a:rPr lang="en-US" altLang="zh-CN" sz="2000" dirty="0" smtClean="0">
                <a:latin typeface="+mn-ea"/>
              </a:rPr>
              <a:t>     </a:t>
            </a:r>
          </a:p>
          <a:p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Oval 13"/>
          <p:cNvSpPr>
            <a:spLocks noChangeArrowheads="1"/>
          </p:cNvSpPr>
          <p:nvPr/>
        </p:nvSpPr>
        <p:spPr bwMode="auto">
          <a:xfrm>
            <a:off x="678116" y="6049286"/>
            <a:ext cx="7643866" cy="3454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rIns="0" anchor="t" anchorCtr="0"/>
          <a:lstStyle/>
          <a:p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散列查找</a:t>
            </a: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—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哈希查找；散列方法</a:t>
            </a: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—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哈希方法；散列函数</a:t>
            </a: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—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哈希函数</a:t>
            </a: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7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7.4.1  </a:t>
            </a:r>
            <a:r>
              <a:rPr lang="zh-CN" altLang="en-US" sz="28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散列查找概述</a:t>
            </a:r>
            <a:r>
              <a:rPr lang="en-US" altLang="zh-CN" sz="28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8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冲突现象</a:t>
            </a:r>
            <a:endParaRPr lang="zh-CN" altLang="en-US" sz="28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22380" y="1475628"/>
            <a:ext cx="82868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地址转换：</a:t>
            </a:r>
            <a:endParaRPr lang="en-US" altLang="zh-CN" sz="20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通过散列函数将关键字转换为存储地址。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理想情况，一个关键字对应一个散列地址（示例如前）；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在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实际应用中，可能多个关键字对应一个散列地址。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Rectangle 37"/>
          <p:cNvSpPr>
            <a:spLocks noChangeArrowheads="1"/>
          </p:cNvSpPr>
          <p:nvPr/>
        </p:nvSpPr>
        <p:spPr bwMode="auto">
          <a:xfrm>
            <a:off x="500033" y="3642214"/>
            <a:ext cx="7866885" cy="18792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地址冲突：</a:t>
            </a:r>
            <a:endParaRPr lang="en-US" altLang="zh-CN" sz="20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marL="7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 多个不同的关键字，具有相同的函数取值，对应同一散列地址。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marL="72000" lvl="3" eaLnBrk="1" hangingPunct="1">
              <a:lnSpc>
                <a:spcPct val="150000"/>
              </a:lnSpc>
              <a:spcBef>
                <a:spcPts val="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FF"/>
                </a:solidFill>
              </a:rPr>
              <a:t>    不同</a:t>
            </a:r>
            <a:r>
              <a:rPr lang="zh-CN" altLang="en-US" sz="2000" b="1" dirty="0">
                <a:solidFill>
                  <a:srgbClr val="0000FF"/>
                </a:solidFill>
              </a:rPr>
              <a:t>的关键字：</a:t>
            </a:r>
            <a:r>
              <a:rPr lang="en-US" altLang="zh-CN" sz="2000" b="1" dirty="0">
                <a:solidFill>
                  <a:srgbClr val="0000FF"/>
                </a:solidFill>
              </a:rPr>
              <a:t>key1</a:t>
            </a:r>
            <a:r>
              <a:rPr lang="en-US" altLang="zh-CN" sz="2000" b="1" dirty="0">
                <a:solidFill>
                  <a:srgbClr val="0000FF"/>
                </a:solidFill>
                <a:sym typeface="Symbol" pitchFamily="18" charset="2"/>
              </a:rPr>
              <a:t>key2key3</a:t>
            </a:r>
          </a:p>
          <a:p>
            <a:pPr marL="72000" lvl="3" eaLnBrk="1" hangingPunct="1">
              <a:lnSpc>
                <a:spcPct val="150000"/>
              </a:lnSpc>
              <a:spcBef>
                <a:spcPts val="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sym typeface="Symbol" pitchFamily="18" charset="2"/>
              </a:rPr>
              <a:t>    相同</a:t>
            </a:r>
            <a:r>
              <a:rPr lang="zh-CN" altLang="en-US" sz="2000" b="1" dirty="0">
                <a:solidFill>
                  <a:srgbClr val="0000FF"/>
                </a:solidFill>
                <a:sym typeface="Symbol" pitchFamily="18" charset="2"/>
              </a:rPr>
              <a:t>函数取值：</a:t>
            </a:r>
            <a:r>
              <a:rPr lang="en-US" altLang="zh-CN" sz="2000" b="1" dirty="0">
                <a:solidFill>
                  <a:srgbClr val="0000FF"/>
                </a:solidFill>
                <a:sym typeface="Symbol" pitchFamily="18" charset="2"/>
              </a:rPr>
              <a:t>H(key1)=H(key2) =H(key3</a:t>
            </a:r>
            <a:r>
              <a:rPr lang="en-US" altLang="zh-CN" sz="2000" b="1" dirty="0" smtClean="0">
                <a:solidFill>
                  <a:srgbClr val="0000FF"/>
                </a:solidFill>
                <a:sym typeface="Symbol" pitchFamily="18" charset="2"/>
              </a:rPr>
              <a:t>)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Rectangle 111"/>
          <p:cNvSpPr>
            <a:spLocks noChangeArrowheads="1"/>
          </p:cNvSpPr>
          <p:nvPr/>
        </p:nvSpPr>
        <p:spPr bwMode="auto">
          <a:xfrm>
            <a:off x="574772" y="5764108"/>
            <a:ext cx="5286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同义词：具有相同</a:t>
            </a:r>
            <a:r>
              <a:rPr lang="zh-CN" altLang="en-US" sz="2000" b="1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函数取值的若干个关键字。</a:t>
            </a:r>
            <a:endParaRPr lang="zh-CN" altLang="en-US" sz="2000" b="1" dirty="0">
              <a:solidFill>
                <a:srgbClr val="FF33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5011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7.4.1  </a:t>
            </a:r>
            <a:r>
              <a:rPr lang="zh-CN" altLang="en-US" sz="28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散列查找概述</a:t>
            </a:r>
            <a:r>
              <a:rPr lang="en-US" altLang="zh-CN" sz="28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8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冲突举例</a:t>
            </a:r>
            <a:endParaRPr lang="zh-CN" altLang="en-US" sz="2800" b="1" dirty="0">
              <a:solidFill>
                <a:srgbClr val="00B05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908058" y="1803145"/>
            <a:ext cx="5715040" cy="1015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记录序列：（</a:t>
            </a:r>
            <a:r>
              <a:rPr lang="en-US" altLang="zh-CN" sz="2000" b="1" dirty="0"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b="1" dirty="0">
                <a:latin typeface="幼圆" pitchFamily="49" charset="-122"/>
                <a:ea typeface="幼圆" pitchFamily="49" charset="-122"/>
              </a:rPr>
              <a:t>23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b="1" dirty="0">
                <a:latin typeface="幼圆" pitchFamily="49" charset="-122"/>
                <a:ea typeface="幼圆" pitchFamily="49" charset="-122"/>
              </a:rPr>
              <a:t>39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b="1" dirty="0"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b="1" dirty="0">
                <a:latin typeface="幼圆" pitchFamily="49" charset="-122"/>
                <a:ea typeface="幼圆" pitchFamily="49" charset="-122"/>
              </a:rPr>
              <a:t>25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b="1" dirty="0"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）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哈希函数：</a:t>
            </a:r>
            <a:r>
              <a:rPr lang="en-US" altLang="zh-CN" sz="2000" b="1" dirty="0">
                <a:latin typeface="幼圆" pitchFamily="49" charset="-122"/>
                <a:ea typeface="幼圆" pitchFamily="49" charset="-122"/>
              </a:rPr>
              <a:t>H(k)=k  </a:t>
            </a: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%  </a:t>
            </a:r>
            <a:r>
              <a:rPr lang="en-US" altLang="zh-CN" sz="2000" b="1" dirty="0">
                <a:latin typeface="幼圆" pitchFamily="49" charset="-122"/>
                <a:ea typeface="幼圆" pitchFamily="49" charset="-122"/>
              </a:rPr>
              <a:t>7</a:t>
            </a:r>
          </a:p>
        </p:txBody>
      </p:sp>
      <p:sp>
        <p:nvSpPr>
          <p:cNvPr id="11" name="AutoShape 38"/>
          <p:cNvSpPr>
            <a:spLocks noChangeArrowheads="1"/>
          </p:cNvSpPr>
          <p:nvPr/>
        </p:nvSpPr>
        <p:spPr bwMode="auto">
          <a:xfrm>
            <a:off x="472228" y="4629308"/>
            <a:ext cx="1785950" cy="502768"/>
          </a:xfrm>
          <a:prstGeom prst="wedgeRectCallout">
            <a:avLst>
              <a:gd name="adj1" fmla="val 71865"/>
              <a:gd name="adj2" fmla="val -150832"/>
            </a:avLst>
          </a:prstGeom>
          <a:solidFill>
            <a:srgbClr val="CCFFFF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dirty="0">
                <a:ea typeface="楷体_GB2312" pitchFamily="49" charset="-122"/>
                <a:cs typeface="+mn-cs"/>
              </a:rPr>
              <a:t>H(14)=</a:t>
            </a:r>
            <a:r>
              <a:rPr lang="en-US" altLang="zh-CN" dirty="0" smtClean="0">
                <a:ea typeface="楷体_GB2312" pitchFamily="49" charset="-122"/>
                <a:cs typeface="+mn-cs"/>
              </a:rPr>
              <a:t>14%7=0</a:t>
            </a:r>
            <a:endParaRPr lang="en-US" altLang="zh-CN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12" name="AutoShape 40"/>
          <p:cNvSpPr>
            <a:spLocks noChangeArrowheads="1"/>
          </p:cNvSpPr>
          <p:nvPr/>
        </p:nvSpPr>
        <p:spPr bwMode="auto">
          <a:xfrm>
            <a:off x="6245883" y="4439540"/>
            <a:ext cx="2298280" cy="1437732"/>
          </a:xfrm>
          <a:prstGeom prst="wedgeRoundRectCallout">
            <a:avLst>
              <a:gd name="adj1" fmla="val -103050"/>
              <a:gd name="adj2" fmla="val -49752"/>
              <a:gd name="adj3" fmla="val 16667"/>
            </a:avLst>
          </a:prstGeom>
          <a:solidFill>
            <a:srgbClr val="CCFFFF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500"/>
              </a:lnSpc>
            </a:pPr>
            <a:r>
              <a:rPr lang="en-US" altLang="zh-CN" dirty="0" smtClean="0"/>
              <a:t>H(25)=39%7=4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</a:pPr>
            <a:r>
              <a:rPr lang="en-US" altLang="zh-CN" dirty="0" smtClean="0"/>
              <a:t>H(25</a:t>
            </a:r>
            <a:r>
              <a:rPr lang="en-US" altLang="zh-CN" dirty="0"/>
              <a:t>)=25%7=4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</a:pPr>
            <a:r>
              <a:rPr lang="en-US" altLang="zh-CN" dirty="0"/>
              <a:t>H(11)=11%7=4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</a:pPr>
            <a:r>
              <a:rPr lang="zh-CN" altLang="en-US" dirty="0" smtClean="0"/>
              <a:t>同义词，地址冲突</a:t>
            </a:r>
            <a:endParaRPr lang="zh-CN" altLang="en-US" dirty="0"/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 bwMode="auto">
          <a:xfrm>
            <a:off x="4470445" y="4150616"/>
            <a:ext cx="492125" cy="431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dirty="0">
                <a:ea typeface="仿宋_GB2312"/>
                <a:cs typeface="仿宋_GB2312"/>
              </a:rPr>
              <a:t>25</a:t>
            </a:r>
          </a:p>
        </p:txBody>
      </p:sp>
      <p:sp>
        <p:nvSpPr>
          <p:cNvPr id="40" name="Rectangle 32"/>
          <p:cNvSpPr>
            <a:spLocks noChangeArrowheads="1"/>
          </p:cNvSpPr>
          <p:nvPr/>
        </p:nvSpPr>
        <p:spPr bwMode="auto">
          <a:xfrm>
            <a:off x="4448210" y="3648968"/>
            <a:ext cx="492125" cy="431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dirty="0">
                <a:ea typeface="仿宋_GB2312"/>
                <a:cs typeface="仿宋_GB2312"/>
              </a:rPr>
              <a:t>39</a:t>
            </a:r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3514770" y="3648968"/>
            <a:ext cx="490538" cy="431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dirty="0">
                <a:ea typeface="仿宋_GB2312"/>
                <a:cs typeface="仿宋_GB2312"/>
              </a:rPr>
              <a:t>23</a:t>
            </a:r>
          </a:p>
        </p:txBody>
      </p:sp>
      <p:sp>
        <p:nvSpPr>
          <p:cNvPr id="42" name="Rectangle 34"/>
          <p:cNvSpPr>
            <a:spLocks noChangeArrowheads="1"/>
          </p:cNvSpPr>
          <p:nvPr/>
        </p:nvSpPr>
        <p:spPr bwMode="auto">
          <a:xfrm>
            <a:off x="3519516" y="4150616"/>
            <a:ext cx="492125" cy="431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dirty="0">
                <a:ea typeface="仿宋_GB2312"/>
                <a:cs typeface="仿宋_GB2312"/>
              </a:rPr>
              <a:t>9</a:t>
            </a:r>
          </a:p>
        </p:txBody>
      </p:sp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2524170" y="3648968"/>
            <a:ext cx="492125" cy="431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dirty="0">
                <a:ea typeface="仿宋_GB2312"/>
                <a:cs typeface="仿宋_GB2312"/>
              </a:rPr>
              <a:t>14</a:t>
            </a: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4470445" y="4507806"/>
            <a:ext cx="492125" cy="431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dirty="0">
                <a:ea typeface="仿宋_GB2312"/>
                <a:cs typeface="仿宋_GB2312"/>
              </a:rPr>
              <a:t>11</a:t>
            </a:r>
          </a:p>
        </p:txBody>
      </p:sp>
      <p:grpSp>
        <p:nvGrpSpPr>
          <p:cNvPr id="45" name="Group 42"/>
          <p:cNvGrpSpPr>
            <a:grpSpLocks/>
          </p:cNvGrpSpPr>
          <p:nvPr/>
        </p:nvGrpSpPr>
        <p:grpSpPr bwMode="auto">
          <a:xfrm>
            <a:off x="2447970" y="3140968"/>
            <a:ext cx="3429000" cy="965200"/>
            <a:chOff x="3024" y="1936"/>
            <a:chExt cx="2160" cy="608"/>
          </a:xfrm>
        </p:grpSpPr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3024" y="1936"/>
              <a:ext cx="2157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宋体" pitchFamily="2" charset="-122"/>
                </a:rPr>
                <a:t> </a:t>
              </a:r>
              <a:r>
                <a:rPr lang="en-US" altLang="zh-CN" sz="2000" dirty="0">
                  <a:ea typeface="宋体" pitchFamily="2" charset="-122"/>
                </a:rPr>
                <a:t>0   </a:t>
              </a:r>
              <a:r>
                <a:rPr lang="en-US" altLang="zh-CN" sz="2000" dirty="0" smtClean="0">
                  <a:ea typeface="宋体" pitchFamily="2" charset="-122"/>
                </a:rPr>
                <a:t>  1      2     3     </a:t>
              </a:r>
              <a:r>
                <a:rPr lang="en-US" altLang="zh-CN" sz="2000" dirty="0">
                  <a:ea typeface="宋体" pitchFamily="2" charset="-122"/>
                </a:rPr>
                <a:t>4  </a:t>
              </a:r>
              <a:r>
                <a:rPr lang="en-US" altLang="zh-CN" sz="2000" dirty="0" smtClean="0">
                  <a:ea typeface="宋体" pitchFamily="2" charset="-122"/>
                </a:rPr>
                <a:t>   5    6</a:t>
              </a:r>
              <a:endParaRPr lang="en-US" altLang="zh-CN" sz="2000" dirty="0">
                <a:ea typeface="宋体" pitchFamily="2" charset="-122"/>
              </a:endParaRP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3024" y="2256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3024" y="2272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4272" y="225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 flipV="1">
              <a:off x="3024" y="2544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5184" y="225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4608" y="22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4896" y="22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3984" y="22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3648" y="22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3360" y="22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" name="AutoShape 40"/>
          <p:cNvSpPr>
            <a:spLocks noChangeArrowheads="1"/>
          </p:cNvSpPr>
          <p:nvPr/>
        </p:nvSpPr>
        <p:spPr bwMode="auto">
          <a:xfrm>
            <a:off x="2224548" y="5390029"/>
            <a:ext cx="2195492" cy="1192259"/>
          </a:xfrm>
          <a:prstGeom prst="wedgeRoundRectCallout">
            <a:avLst>
              <a:gd name="adj1" fmla="val 20714"/>
              <a:gd name="adj2" fmla="val -120714"/>
              <a:gd name="adj3" fmla="val 16667"/>
            </a:avLst>
          </a:prstGeom>
          <a:solidFill>
            <a:srgbClr val="CCFFFF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500"/>
              </a:lnSpc>
              <a:spcBef>
                <a:spcPct val="0"/>
              </a:spcBef>
            </a:pPr>
            <a:r>
              <a:rPr lang="en-US" altLang="zh-CN" dirty="0" smtClean="0"/>
              <a:t>H(23)=23%7=2</a:t>
            </a:r>
            <a:endParaRPr lang="en-US" altLang="zh-CN" dirty="0"/>
          </a:p>
          <a:p>
            <a:pPr eaLnBrk="1" hangingPunct="1">
              <a:lnSpc>
                <a:spcPts val="2500"/>
              </a:lnSpc>
              <a:spcBef>
                <a:spcPct val="0"/>
              </a:spcBef>
            </a:pPr>
            <a:r>
              <a:rPr lang="en-US" altLang="zh-CN" dirty="0" smtClean="0"/>
              <a:t>H(9)=9%7=2</a:t>
            </a:r>
            <a:endParaRPr lang="en-US" altLang="zh-CN" dirty="0"/>
          </a:p>
          <a:p>
            <a:pPr eaLnBrk="1" hangingPunct="1">
              <a:lnSpc>
                <a:spcPts val="2500"/>
              </a:lnSpc>
              <a:spcBef>
                <a:spcPct val="0"/>
              </a:spcBef>
            </a:pPr>
            <a:r>
              <a:rPr lang="zh-CN" altLang="en-US" dirty="0" smtClean="0"/>
              <a:t>同义词，地址冲突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888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57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097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7.4.1  </a:t>
            </a:r>
            <a:r>
              <a:rPr lang="zh-CN" altLang="en-US" sz="28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散列查找概述</a:t>
            </a:r>
            <a:r>
              <a:rPr lang="en-US" altLang="zh-CN" sz="28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8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冲突现象</a:t>
            </a:r>
            <a:endParaRPr lang="zh-CN" altLang="en-US" sz="2800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59"/>
          <p:cNvSpPr>
            <a:spLocks noChangeArrowheads="1"/>
          </p:cNvSpPr>
          <p:nvPr/>
        </p:nvSpPr>
        <p:spPr bwMode="auto">
          <a:xfrm>
            <a:off x="441324" y="1417232"/>
            <a:ext cx="8400924" cy="106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通常情况下，散列函数是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多对一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映射，多个函数值对应一个存储地址。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冲突不可避免，只能尽量减少冲突，并采取相应措施，解决冲突问题。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Rectangle 59"/>
          <p:cNvSpPr>
            <a:spLocks noChangeArrowheads="1"/>
          </p:cNvSpPr>
          <p:nvPr/>
        </p:nvSpPr>
        <p:spPr bwMode="auto">
          <a:xfrm>
            <a:off x="1658326" y="2564904"/>
            <a:ext cx="4968552" cy="2031287"/>
          </a:xfrm>
          <a:prstGeom prst="horizontalScroll">
            <a:avLst/>
          </a:prstGeom>
          <a:solidFill>
            <a:srgbClr val="00B050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  如何解决冲突？</a:t>
            </a:r>
            <a:endParaRPr lang="en-US" altLang="zh-CN" sz="2400" dirty="0" smtClean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     ◆ 精心构造散列函数</a:t>
            </a:r>
            <a:endParaRPr lang="en-US" altLang="zh-CN" sz="2400" dirty="0" smtClean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     ◆ 制定冲突解决方案</a:t>
            </a:r>
            <a:endParaRPr lang="zh-CN" altLang="en-US" sz="2400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36488" y="4725144"/>
            <a:ext cx="7840603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构造散列函数应当考虑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因素：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① 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函数计算速度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；      ② 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关键字的长度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；   ③ 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散列表的大小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；    ④ 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关键字的分布情况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；  ⑤ 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记录的查找频率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014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820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7.4.2  </a:t>
            </a:r>
            <a:r>
              <a:rPr lang="zh-CN" altLang="en-US" sz="28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散列函数的构造</a:t>
            </a:r>
            <a:endParaRPr lang="zh-CN" altLang="en-US" sz="280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223781" y="4980386"/>
            <a:ext cx="8696438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57250" indent="-85725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solidFill>
                  <a:srgbClr val="FF00FF"/>
                </a:solidFill>
                <a:latin typeface="幼圆" pitchFamily="49" charset="-122"/>
                <a:ea typeface="幼圆" pitchFamily="49" charset="-122"/>
              </a:rPr>
              <a:t>优点：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计算简单，地址分布均匀，不会出现冲突，适合记录较少且连续情况。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  <a:p>
            <a:pPr marL="857250" indent="-85725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solidFill>
                  <a:srgbClr val="FF00FF"/>
                </a:solidFill>
                <a:latin typeface="幼圆" pitchFamily="49" charset="-122"/>
                <a:ea typeface="幼圆" pitchFamily="49" charset="-122"/>
              </a:rPr>
              <a:t>缺点：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空间利用效率低，虽然简单，并不常用。 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46"/>
          <p:cNvSpPr>
            <a:spLocks noChangeArrowheads="1"/>
          </p:cNvSpPr>
          <p:nvPr/>
        </p:nvSpPr>
        <p:spPr bwMode="auto">
          <a:xfrm>
            <a:off x="500034" y="1428736"/>
            <a:ext cx="678661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1. 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直接</a:t>
            </a:r>
            <a:r>
              <a:rPr lang="zh-CN" altLang="en-US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定址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法</a:t>
            </a:r>
            <a:endParaRPr lang="en-US" altLang="zh-CN" sz="2000" b="1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2400" dirty="0" smtClean="0">
              <a:latin typeface="楷体_GB2312"/>
            </a:endParaRPr>
          </a:p>
          <a:p>
            <a:r>
              <a:rPr lang="en-US" altLang="zh-CN" sz="2400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400" dirty="0" smtClean="0">
                <a:solidFill>
                  <a:srgbClr val="FF3300"/>
                </a:solidFill>
                <a:latin typeface="+mn-ea"/>
              </a:rPr>
              <a:t>H(key) = a × key + b    (a</a:t>
            </a:r>
            <a:r>
              <a:rPr lang="zh-CN" altLang="en-US" sz="2400" dirty="0" smtClean="0">
                <a:solidFill>
                  <a:srgbClr val="FF3300"/>
                </a:solidFill>
                <a:latin typeface="+mn-ea"/>
              </a:rPr>
              <a:t>、</a:t>
            </a:r>
            <a:r>
              <a:rPr lang="en-US" altLang="zh-CN" sz="2400" dirty="0" smtClean="0">
                <a:solidFill>
                  <a:srgbClr val="FF3300"/>
                </a:solidFill>
                <a:latin typeface="+mn-ea"/>
              </a:rPr>
              <a:t>b</a:t>
            </a:r>
            <a:r>
              <a:rPr lang="zh-CN" altLang="en-US" sz="2400" dirty="0" smtClean="0">
                <a:solidFill>
                  <a:srgbClr val="FF3300"/>
                </a:solidFill>
                <a:latin typeface="+mn-ea"/>
              </a:rPr>
              <a:t>为常数</a:t>
            </a:r>
            <a:r>
              <a:rPr lang="en-US" altLang="zh-CN" sz="2400" dirty="0" smtClean="0">
                <a:solidFill>
                  <a:srgbClr val="FF3300"/>
                </a:solidFill>
                <a:latin typeface="+mn-ea"/>
              </a:rPr>
              <a:t>)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59071" y="2636912"/>
            <a:ext cx="5584134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例如：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{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100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300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500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700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900}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散列函数：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H(key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)=key/100</a:t>
            </a:r>
          </a:p>
        </p:txBody>
      </p: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840851" y="3763240"/>
            <a:ext cx="6200776" cy="1063627"/>
            <a:chOff x="960" y="3081"/>
            <a:chExt cx="3906" cy="670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016" y="3081"/>
              <a:ext cx="3850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0      </a:t>
              </a:r>
              <a:r>
                <a:rPr lang="en-US" altLang="zh-CN" sz="2000" dirty="0" smtClean="0">
                  <a:ea typeface="宋体" pitchFamily="2" charset="-122"/>
                </a:rPr>
                <a:t> 1        2      </a:t>
              </a:r>
              <a:r>
                <a:rPr lang="en-US" altLang="zh-CN" sz="2000" dirty="0">
                  <a:ea typeface="宋体" pitchFamily="2" charset="-122"/>
                </a:rPr>
                <a:t>3     </a:t>
              </a:r>
              <a:r>
                <a:rPr lang="en-US" altLang="zh-CN" sz="2000" dirty="0" smtClean="0">
                  <a:ea typeface="宋体" pitchFamily="2" charset="-122"/>
                </a:rPr>
                <a:t>  </a:t>
              </a:r>
              <a:r>
                <a:rPr lang="en-US" altLang="zh-CN" sz="2000" dirty="0">
                  <a:ea typeface="宋体" pitchFamily="2" charset="-122"/>
                </a:rPr>
                <a:t>4    </a:t>
              </a:r>
              <a:r>
                <a:rPr lang="en-US" altLang="zh-CN" sz="2000" dirty="0" smtClean="0">
                  <a:ea typeface="宋体" pitchFamily="2" charset="-122"/>
                </a:rPr>
                <a:t>   </a:t>
              </a:r>
              <a:r>
                <a:rPr lang="en-US" altLang="zh-CN" sz="2000" dirty="0">
                  <a:ea typeface="宋体" pitchFamily="2" charset="-122"/>
                </a:rPr>
                <a:t>5      </a:t>
              </a:r>
              <a:r>
                <a:rPr lang="en-US" altLang="zh-CN" sz="2000" dirty="0" smtClean="0">
                  <a:ea typeface="宋体" pitchFamily="2" charset="-122"/>
                </a:rPr>
                <a:t>6      </a:t>
              </a:r>
              <a:r>
                <a:rPr lang="en-US" altLang="zh-CN" sz="2000" dirty="0">
                  <a:ea typeface="宋体" pitchFamily="2" charset="-122"/>
                </a:rPr>
                <a:t>7      8     </a:t>
              </a:r>
              <a:r>
                <a:rPr lang="en-US" altLang="zh-CN" sz="2000" dirty="0" smtClean="0">
                  <a:ea typeface="宋体" pitchFamily="2" charset="-122"/>
                </a:rPr>
                <a:t>  </a:t>
              </a:r>
              <a:r>
                <a:rPr lang="en-US" altLang="zh-CN" sz="2000" dirty="0">
                  <a:ea typeface="宋体" pitchFamily="2" charset="-122"/>
                </a:rPr>
                <a:t>9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416" y="3431"/>
              <a:ext cx="384" cy="3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dirty="0">
                  <a:ea typeface="仿宋_GB2312"/>
                  <a:cs typeface="仿宋_GB2312"/>
                </a:rPr>
                <a:t>900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648" y="3425"/>
              <a:ext cx="384" cy="3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dirty="0">
                  <a:ea typeface="仿宋_GB2312"/>
                  <a:cs typeface="仿宋_GB2312"/>
                </a:rPr>
                <a:t>700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264" y="3370"/>
              <a:ext cx="384" cy="3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2000">
                <a:ea typeface="仿宋_GB2312"/>
                <a:cs typeface="仿宋_GB2312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880" y="3412"/>
              <a:ext cx="384" cy="3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dirty="0">
                  <a:ea typeface="仿宋_GB2312"/>
                  <a:cs typeface="仿宋_GB2312"/>
                </a:rPr>
                <a:t>500</a:t>
              </a: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496" y="3370"/>
              <a:ext cx="384" cy="3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2000">
                <a:ea typeface="仿宋_GB2312"/>
                <a:cs typeface="仿宋_GB2312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112" y="3396"/>
              <a:ext cx="384" cy="3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dirty="0">
                  <a:ea typeface="仿宋_GB2312"/>
                  <a:cs typeface="仿宋_GB2312"/>
                </a:rPr>
                <a:t>300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728" y="3370"/>
              <a:ext cx="384" cy="3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2000">
                <a:ea typeface="仿宋_GB2312"/>
                <a:cs typeface="仿宋_GB2312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1344" y="3396"/>
              <a:ext cx="384" cy="3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dirty="0">
                  <a:ea typeface="仿宋_GB2312"/>
                  <a:cs typeface="仿宋_GB2312"/>
                </a:rPr>
                <a:t>100</a:t>
              </a: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960" y="3370"/>
              <a:ext cx="384" cy="3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2000">
                <a:ea typeface="仿宋_GB2312"/>
                <a:cs typeface="仿宋_GB2312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960" y="337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960" y="369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960" y="3370"/>
              <a:ext cx="0" cy="3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1344" y="3370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1728" y="3370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2112" y="3370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2496" y="3370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2880" y="3370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3264" y="3370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3648" y="3370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4032" y="3370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4416" y="3370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4800" y="3370"/>
              <a:ext cx="0" cy="3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750878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7.1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查找概述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218" y="1071267"/>
            <a:ext cx="8463314" cy="240065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7200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  关键字</a:t>
            </a:r>
            <a:endParaRPr lang="en-US" altLang="zh-CN" sz="20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marL="72000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关键字就是某个数据项的取值，如“学号”取值、“姓名”取值、“性别”取值等，可以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用关键字来</a:t>
            </a:r>
            <a:r>
              <a:rPr lang="zh-CN" altLang="en-US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标识记录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marL="72000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主关键字：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唯一标识一个记录（数据元素），如“学号”。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marL="72000"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次关键字：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可以标识若干记录，如“姓名”、“性别”、“成绩”等。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784" y="3973128"/>
            <a:ext cx="8240182" cy="240065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72000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查找</a:t>
            </a:r>
            <a:endParaRPr lang="en-US" altLang="zh-CN" sz="20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marL="72000">
              <a:lnSpc>
                <a:spcPct val="1500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查找又称检索。</a:t>
            </a:r>
            <a:r>
              <a:rPr lang="zh-CN" altLang="en-US" sz="2000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在查找表中，确定关键字等于给定值的记录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。查找表中存在这样的记录，则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查找成功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，查找结果为该记录在查找表中的位置或者整个记录信息；查找表中不存在这样的记录，则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查找失败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，查找结果为“空”记录或“空”指针。</a:t>
            </a:r>
            <a:r>
              <a:rPr lang="en-US" altLang="zh-CN" sz="20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820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7.4.2  </a:t>
            </a:r>
            <a:r>
              <a:rPr lang="zh-CN" altLang="en-US" sz="28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散列函数的构造方法</a:t>
            </a:r>
            <a:endParaRPr lang="zh-CN" altLang="en-US" sz="280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Rectangle 87"/>
          <p:cNvSpPr>
            <a:spLocks noChangeArrowheads="1"/>
          </p:cNvSpPr>
          <p:nvPr/>
        </p:nvSpPr>
        <p:spPr bwMode="auto">
          <a:xfrm>
            <a:off x="1500166" y="1928802"/>
            <a:ext cx="5857916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altLang="zh-CN" sz="2400" dirty="0" smtClean="0">
                <a:solidFill>
                  <a:srgbClr val="FF3300"/>
                </a:solidFill>
              </a:rPr>
              <a:t>H(key</a:t>
            </a:r>
            <a:r>
              <a:rPr lang="en-US" altLang="zh-CN" sz="2400" dirty="0">
                <a:solidFill>
                  <a:srgbClr val="FF3300"/>
                </a:solidFill>
              </a:rPr>
              <a:t>)=key  </a:t>
            </a:r>
            <a:r>
              <a:rPr lang="en-US" altLang="zh-CN" sz="2400" dirty="0" smtClean="0">
                <a:solidFill>
                  <a:srgbClr val="FF3300"/>
                </a:solidFill>
              </a:rPr>
              <a:t>%  </a:t>
            </a:r>
            <a:r>
              <a:rPr lang="en-US" altLang="zh-CN" sz="2400" dirty="0">
                <a:solidFill>
                  <a:srgbClr val="FF3300"/>
                </a:solidFill>
              </a:rPr>
              <a:t>p    </a:t>
            </a:r>
            <a:r>
              <a:rPr lang="en-US" altLang="zh-CN" sz="2400" dirty="0" smtClean="0">
                <a:solidFill>
                  <a:srgbClr val="FF3300"/>
                </a:solidFill>
              </a:rPr>
              <a:t>(</a:t>
            </a:r>
            <a:r>
              <a:rPr lang="zh-CN" altLang="en-US" sz="2400" dirty="0" smtClean="0">
                <a:solidFill>
                  <a:srgbClr val="FF3300"/>
                </a:solidFill>
              </a:rPr>
              <a:t>取余，</a:t>
            </a:r>
            <a:r>
              <a:rPr lang="en-US" altLang="zh-CN" sz="2400" dirty="0" smtClean="0">
                <a:solidFill>
                  <a:srgbClr val="FF3300"/>
                </a:solidFill>
              </a:rPr>
              <a:t>p</a:t>
            </a:r>
            <a:r>
              <a:rPr lang="zh-CN" altLang="en-US" sz="2400" dirty="0">
                <a:solidFill>
                  <a:srgbClr val="FF3300"/>
                </a:solidFill>
              </a:rPr>
              <a:t>是一个整数</a:t>
            </a:r>
            <a:r>
              <a:rPr lang="en-US" altLang="zh-CN" sz="2400" dirty="0" smtClean="0">
                <a:solidFill>
                  <a:srgbClr val="FF3300"/>
                </a:solidFill>
              </a:rPr>
              <a:t>)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/>
              </a:rPr>
              <a:t>     </a:t>
            </a:r>
            <a:endParaRPr lang="zh-CN" altLang="en-US" sz="2400" dirty="0">
              <a:latin typeface="楷体_GB2312"/>
            </a:endParaRPr>
          </a:p>
        </p:txBody>
      </p:sp>
      <p:sp>
        <p:nvSpPr>
          <p:cNvPr id="10" name="Rectangle 88"/>
          <p:cNvSpPr>
            <a:spLocks noChangeArrowheads="1"/>
          </p:cNvSpPr>
          <p:nvPr/>
        </p:nvSpPr>
        <p:spPr bwMode="auto">
          <a:xfrm>
            <a:off x="500034" y="1357298"/>
            <a:ext cx="2928958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2. 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除</a:t>
            </a:r>
            <a:r>
              <a:rPr lang="zh-CN" altLang="en-US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留余数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法（重点）</a:t>
            </a:r>
            <a:endParaRPr lang="zh-CN" altLang="en-US" sz="2000" b="1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Rectangle 87"/>
          <p:cNvSpPr>
            <a:spLocks noChangeArrowheads="1"/>
          </p:cNvSpPr>
          <p:nvPr/>
        </p:nvSpPr>
        <p:spPr bwMode="auto">
          <a:xfrm>
            <a:off x="830855" y="2465137"/>
            <a:ext cx="5143536" cy="14773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最常用的构造散列函数的方法。</a:t>
            </a:r>
            <a:endParaRPr lang="en-US" altLang="zh-CN" sz="2000" b="1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关键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：如何选取合适的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p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？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技巧：设表长为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m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，取</a:t>
            </a:r>
            <a:r>
              <a:rPr lang="en-US" altLang="zh-CN" sz="2000" dirty="0" err="1">
                <a:latin typeface="幼圆" pitchFamily="49" charset="-122"/>
                <a:ea typeface="幼圆" pitchFamily="49" charset="-122"/>
              </a:rPr>
              <a:t>p≤</a:t>
            </a:r>
            <a:r>
              <a:rPr lang="en-US" altLang="zh-CN" sz="2000" dirty="0" err="1" smtClean="0">
                <a:latin typeface="幼圆" pitchFamily="49" charset="-122"/>
                <a:ea typeface="幼圆" pitchFamily="49" charset="-122"/>
              </a:rPr>
              <a:t>m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，且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p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为质数     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Rectangle 87"/>
          <p:cNvSpPr>
            <a:spLocks noChangeArrowheads="1"/>
          </p:cNvSpPr>
          <p:nvPr/>
        </p:nvSpPr>
        <p:spPr bwMode="auto">
          <a:xfrm>
            <a:off x="784686" y="3908920"/>
            <a:ext cx="7675746" cy="14773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假定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m=12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，关键字序列如下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: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  </a:t>
            </a:r>
            <a:r>
              <a:rPr lang="en-US" altLang="zh-CN" sz="2000" dirty="0" smtClean="0">
                <a:latin typeface="+mn-ea"/>
              </a:rPr>
              <a:t>12, 24, 36, 48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60, 72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84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96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108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120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132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144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选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p=12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，地址全部为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0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，全部冲突；选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p=11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，只有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12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和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144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有冲突。 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91605"/>
              </p:ext>
            </p:extLst>
          </p:nvPr>
        </p:nvGraphicFramePr>
        <p:xfrm>
          <a:off x="857224" y="5597786"/>
          <a:ext cx="692948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457"/>
                <a:gridCol w="577457"/>
                <a:gridCol w="577457"/>
                <a:gridCol w="577457"/>
                <a:gridCol w="577457"/>
                <a:gridCol w="577457"/>
                <a:gridCol w="577457"/>
                <a:gridCol w="577457"/>
                <a:gridCol w="577457"/>
                <a:gridCol w="577457"/>
                <a:gridCol w="577457"/>
                <a:gridCol w="577457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144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080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169458" y="908720"/>
            <a:ext cx="850112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3. 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数字分析法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endParaRPr lang="zh-CN" altLang="en-US" sz="2000" b="1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从关键字中</a:t>
            </a:r>
            <a:r>
              <a:rPr lang="zh-CN" altLang="en-US" sz="20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抽取分布比较均匀的几位作为散列地址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。例如：学号、工号、书号、手机号码等。</a:t>
            </a:r>
            <a:endParaRPr lang="zh-CN" altLang="en-US" sz="2000" dirty="0">
              <a:solidFill>
                <a:srgbClr val="FF33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733017"/>
              </p:ext>
            </p:extLst>
          </p:nvPr>
        </p:nvGraphicFramePr>
        <p:xfrm>
          <a:off x="323528" y="2524085"/>
          <a:ext cx="4533653" cy="28362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2222"/>
                <a:gridCol w="892034"/>
                <a:gridCol w="773335"/>
                <a:gridCol w="718931"/>
                <a:gridCol w="737131"/>
              </a:tblGrid>
              <a:tr h="2988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学号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姓名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性别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籍贯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成绩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2014150</a:t>
                      </a:r>
                      <a:r>
                        <a:rPr lang="en-US" altLang="zh-CN" sz="1800" u="none" strike="noStrik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卜焰祯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男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郑州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67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2014150</a:t>
                      </a:r>
                      <a:r>
                        <a:rPr lang="en-US" altLang="zh-CN" sz="1800" u="none" strike="noStrik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常亚彬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男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郑州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2014150</a:t>
                      </a:r>
                      <a:r>
                        <a:rPr lang="en-US" altLang="zh-CN" sz="1800" u="none" strike="noStrik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崔若楠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女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洛阳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2014150</a:t>
                      </a:r>
                      <a:r>
                        <a:rPr lang="en-US" altLang="zh-CN" sz="1800" u="none" strike="noStrik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丁光辉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男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开封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73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2014150</a:t>
                      </a:r>
                      <a:r>
                        <a:rPr lang="en-US" altLang="zh-CN" sz="1800" u="none" strike="noStrik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符加金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男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郑州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79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2014150</a:t>
                      </a:r>
                      <a:r>
                        <a:rPr lang="en-US" altLang="zh-CN" sz="1800" u="none" strike="noStrik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郭东昌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男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洛阳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81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2014150</a:t>
                      </a:r>
                      <a:r>
                        <a:rPr lang="en-US" altLang="zh-CN" sz="1800" u="none" strike="noStrik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胡亚南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女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开封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91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2014150</a:t>
                      </a:r>
                      <a:r>
                        <a:rPr lang="en-US" altLang="zh-CN" sz="1800" u="none" strike="noStrik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黄晨晨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女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开封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83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2014150</a:t>
                      </a:r>
                      <a:r>
                        <a:rPr lang="en-US" altLang="zh-CN" sz="1800" b="0" i="0" u="none" strike="noStrik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张樊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郑州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98135"/>
              </p:ext>
            </p:extLst>
          </p:nvPr>
        </p:nvGraphicFramePr>
        <p:xfrm>
          <a:off x="5292080" y="2564904"/>
          <a:ext cx="2371590" cy="19904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71590"/>
              </a:tblGrid>
              <a:tr h="2988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手机号码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</a:tr>
              <a:tr h="24559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130    </a:t>
                      </a:r>
                      <a:r>
                        <a:rPr lang="en-US" altLang="zh-CN" sz="1800" u="none" strike="noStrike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XXXX</a:t>
                      </a:r>
                      <a:r>
                        <a:rPr lang="en-US" altLang="zh-CN" sz="18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zh-CN" sz="1800" u="none" strike="noStrike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1234</a:t>
                      </a:r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</a:tr>
              <a:tr h="24559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130    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XXXX </a:t>
                      </a:r>
                      <a:r>
                        <a:rPr lang="en-US" altLang="zh-CN" sz="18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1235</a:t>
                      </a:r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</a:tr>
              <a:tr h="24559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135    </a:t>
                      </a:r>
                      <a:r>
                        <a:rPr lang="en-US" altLang="zh-CN" sz="1800" u="none" strike="noStrike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XXXX</a:t>
                      </a:r>
                      <a:r>
                        <a:rPr lang="en-US" altLang="zh-CN" sz="18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zh-CN" sz="1800" u="none" strike="noStrike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1111</a:t>
                      </a:r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</a:tr>
              <a:tr h="24559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135    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XXXX </a:t>
                      </a:r>
                      <a:r>
                        <a:rPr lang="en-US" altLang="zh-CN" sz="18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1122</a:t>
                      </a:r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</a:tr>
              <a:tr h="24559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136    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XXXX </a:t>
                      </a:r>
                      <a:r>
                        <a:rPr lang="en-US" altLang="zh-CN" sz="18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1238</a:t>
                      </a:r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</a:tr>
              <a:tr h="24559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136    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XXXX </a:t>
                      </a:r>
                      <a:r>
                        <a:rPr lang="en-US" altLang="zh-CN" sz="18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2356</a:t>
                      </a:r>
                      <a:endParaRPr lang="en-US" altLang="zh-CN" sz="1800" b="0" i="0" u="none" strike="noStrik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220072" y="4738823"/>
            <a:ext cx="360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前三位是营运公司，中间四位是所属地域，最后四位是</a:t>
            </a:r>
            <a:r>
              <a:rPr lang="zh-CN" altLang="en-US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用户编号。</a:t>
            </a:r>
            <a:endParaRPr lang="zh-CN" altLang="en-US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" name="Rectangle 88"/>
          <p:cNvSpPr>
            <a:spLocks noChangeArrowheads="1"/>
          </p:cNvSpPr>
          <p:nvPr/>
        </p:nvSpPr>
        <p:spPr bwMode="auto">
          <a:xfrm>
            <a:off x="395536" y="5517232"/>
            <a:ext cx="6838566" cy="56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适合情况：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事先知道关键字的集合，且关键字的位数较多。</a:t>
            </a:r>
            <a:r>
              <a:rPr lang="zh-CN" altLang="en-US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endParaRPr lang="zh-CN" altLang="en-US" sz="2000" dirty="0">
              <a:solidFill>
                <a:srgbClr val="FF33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4463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88"/>
          <p:cNvSpPr>
            <a:spLocks noChangeArrowheads="1"/>
          </p:cNvSpPr>
          <p:nvPr/>
        </p:nvSpPr>
        <p:spPr bwMode="auto">
          <a:xfrm>
            <a:off x="333893" y="1052736"/>
            <a:ext cx="842968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4. 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平方取中法</a:t>
            </a:r>
            <a:endParaRPr lang="en-US" altLang="zh-CN" sz="2000" b="1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一个数取平方后，中间几位数与每位数都相关，适合作为散列地址。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假设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key=12345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，取平方后</a:t>
            </a:r>
            <a:r>
              <a:rPr lang="en-US" altLang="zh-CN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152 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399</a:t>
            </a:r>
            <a:r>
              <a:rPr lang="en-US" altLang="zh-CN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025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，中间三位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399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作为散列地址。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适合情况：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不知道关键字分布，且位数较少，是一种较为常用的方法。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357158" y="3429000"/>
            <a:ext cx="814393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5. 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分割折叠法：</a:t>
            </a:r>
            <a:endParaRPr lang="en-US" altLang="zh-CN" sz="2000" b="1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将关键字从左到右，分割成位数相等的几个部分（最后一部分的位数可能较少），然后将几个部分折叠求和，舍去进位。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假设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key=45387765321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，从左到右按三位分割，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453  877  652 13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求和： 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453+877+652+13=1995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，舍去进位得到：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995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适合情况：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散列地址位数较少，关键字位数较多，难于直接抽取。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8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277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散列函数的应用</a:t>
            </a:r>
            <a:endParaRPr lang="zh-CN" altLang="en-US" sz="280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14" name="Picture 5" descr="wz-002-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92187"/>
            <a:ext cx="7704000" cy="533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68518" y="1556792"/>
            <a:ext cx="612934" cy="48446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散列</a:t>
            </a:r>
            <a:r>
              <a:rPr lang="zh-CN" altLang="en-US" sz="2400" b="0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函数</a:t>
            </a:r>
            <a:r>
              <a:rPr lang="zh-CN" altLang="en-US" sz="2400" b="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在信息安全领域中的应用</a:t>
            </a:r>
          </a:p>
        </p:txBody>
      </p:sp>
    </p:spTree>
    <p:extLst>
      <p:ext uri="{BB962C8B-B14F-4D97-AF65-F5344CB8AC3E}">
        <p14:creationId xmlns:p14="http://schemas.microsoft.com/office/powerpoint/2010/main" val="1266360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908720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7.4.3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处理冲突的方法</a:t>
            </a:r>
            <a:endParaRPr lang="zh-CN" altLang="en-US" sz="28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Rectangle 322"/>
          <p:cNvSpPr>
            <a:spLocks noChangeArrowheads="1"/>
          </p:cNvSpPr>
          <p:nvPr/>
        </p:nvSpPr>
        <p:spPr bwMode="auto">
          <a:xfrm>
            <a:off x="388916" y="1640036"/>
            <a:ext cx="7825078" cy="14773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通过精心构造散列函数，可在一定程度上减少冲突。在实际应用中，很难完全避免冲突，因此需要寻找一个处理冲突的办法，一旦出现冲突，得以有效解决。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Rectangle 322"/>
          <p:cNvSpPr>
            <a:spLocks noChangeArrowheads="1"/>
          </p:cNvSpPr>
          <p:nvPr/>
        </p:nvSpPr>
        <p:spPr bwMode="auto">
          <a:xfrm>
            <a:off x="409204" y="5301207"/>
            <a:ext cx="8051227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创建散列表和查找散列表的处理冲突的方法应当保持一致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。仅以创建散列表为例，说明处理冲突的方法。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" name="Rectangle 322"/>
          <p:cNvSpPr>
            <a:spLocks noChangeArrowheads="1"/>
          </p:cNvSpPr>
          <p:nvPr/>
        </p:nvSpPr>
        <p:spPr bwMode="auto">
          <a:xfrm>
            <a:off x="1351383" y="3159943"/>
            <a:ext cx="5184576" cy="19389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处理冲突的方法取决于散列表的组织形式，按组织形式，分为两大类：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marL="720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1. 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开放地址法</a:t>
            </a:r>
            <a:endParaRPr lang="en-US" altLang="zh-CN" sz="2000" b="1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 marL="720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2. 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拉链地址法</a:t>
            </a:r>
            <a:endParaRPr lang="zh-CN" altLang="en-US" sz="2000" b="1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589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7.4.3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处理冲突的方法</a:t>
            </a:r>
            <a:endParaRPr lang="zh-CN" altLang="en-US" sz="28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Rectangle 322"/>
          <p:cNvSpPr>
            <a:spLocks noChangeArrowheads="1"/>
          </p:cNvSpPr>
          <p:nvPr/>
        </p:nvSpPr>
        <p:spPr bwMode="auto">
          <a:xfrm>
            <a:off x="444291" y="1875006"/>
            <a:ext cx="8208962" cy="8088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2000" eaLnBrk="1" hangingPunct="1">
              <a:lnSpc>
                <a:spcPts val="3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基本思想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一旦出现冲突，寻找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下一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个空的散列地址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只要散列表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足够大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，总能找到空的散列地址，并存入记录关键字。 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323"/>
          <p:cNvSpPr>
            <a:spLocks noChangeArrowheads="1"/>
          </p:cNvSpPr>
          <p:nvPr/>
        </p:nvSpPr>
        <p:spPr bwMode="auto">
          <a:xfrm>
            <a:off x="328848" y="1297938"/>
            <a:ext cx="3706778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. 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开放地址法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开放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定址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法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)</a:t>
            </a:r>
            <a:endParaRPr lang="zh-CN" altLang="en-US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Rectangle 322"/>
          <p:cNvSpPr>
            <a:spLocks noChangeArrowheads="1"/>
          </p:cNvSpPr>
          <p:nvPr/>
        </p:nvSpPr>
        <p:spPr bwMode="auto">
          <a:xfrm>
            <a:off x="697335" y="2976845"/>
            <a:ext cx="7538723" cy="1631216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>
              <a:lnSpc>
                <a:spcPts val="30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假定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</a:t>
            </a:r>
            <a:r>
              <a:rPr lang="en-US" altLang="zh-CN" sz="2000" baseline="-25000" dirty="0" smtClean="0">
                <a:latin typeface="幼圆" pitchFamily="49" charset="-122"/>
                <a:ea typeface="幼圆" pitchFamily="49" charset="-122"/>
              </a:rPr>
              <a:t>0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=H(key)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，散列地址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</a:t>
            </a:r>
            <a:r>
              <a:rPr lang="en-US" altLang="zh-CN" sz="2000" baseline="-25000" dirty="0" smtClean="0">
                <a:latin typeface="幼圆" pitchFamily="49" charset="-122"/>
                <a:ea typeface="幼圆" pitchFamily="49" charset="-122"/>
              </a:rPr>
              <a:t>0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已用，处理冲突办法如下：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marL="72000">
              <a:lnSpc>
                <a:spcPts val="30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</a:t>
            </a:r>
            <a:r>
              <a:rPr lang="en-US" altLang="zh-CN" sz="2000" baseline="-25000" dirty="0" smtClean="0">
                <a:latin typeface="幼圆" pitchFamily="49" charset="-122"/>
                <a:ea typeface="幼圆" pitchFamily="49" charset="-122"/>
              </a:rPr>
              <a:t>i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=(H(key)+d</a:t>
            </a:r>
            <a:r>
              <a:rPr lang="en-US" altLang="zh-CN" sz="2000" baseline="-25000" dirty="0" smtClean="0">
                <a:latin typeface="幼圆" pitchFamily="49" charset="-122"/>
                <a:ea typeface="幼圆" pitchFamily="49" charset="-122"/>
              </a:rPr>
              <a:t>i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) % m 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1 ≤ i ≤ m-1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m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为散列表的长度）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marL="72000">
              <a:lnSpc>
                <a:spcPts val="3000"/>
              </a:lnSpc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 H</a:t>
            </a:r>
            <a:r>
              <a:rPr lang="en-US" altLang="zh-CN" sz="2000" baseline="-25000" dirty="0" smtClean="0">
                <a:latin typeface="幼圆" pitchFamily="49" charset="-122"/>
                <a:ea typeface="幼圆" pitchFamily="49" charset="-122"/>
              </a:rPr>
              <a:t>0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冲突，求取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</a:t>
            </a:r>
            <a:r>
              <a:rPr lang="en-US" altLang="zh-CN" sz="2000" baseline="-250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；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</a:t>
            </a:r>
            <a:r>
              <a:rPr lang="en-US" altLang="zh-CN" sz="2000" baseline="-250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冲突，求取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</a:t>
            </a:r>
            <a:r>
              <a:rPr lang="en-US" altLang="zh-CN" sz="2000" baseline="-25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；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</a:t>
            </a:r>
            <a:r>
              <a:rPr lang="en-US" altLang="zh-CN" sz="2000" baseline="-25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还冲突，再求取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</a:t>
            </a:r>
            <a:r>
              <a:rPr lang="en-US" altLang="zh-CN" sz="2000" baseline="-25000" dirty="0" smtClean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；依次类推，直到</a:t>
            </a:r>
            <a:r>
              <a:rPr lang="en-US" altLang="zh-CN" sz="2000" dirty="0" err="1" smtClean="0">
                <a:latin typeface="幼圆" pitchFamily="49" charset="-122"/>
                <a:ea typeface="幼圆" pitchFamily="49" charset="-122"/>
              </a:rPr>
              <a:t>H</a:t>
            </a:r>
            <a:r>
              <a:rPr lang="en-US" altLang="zh-CN" sz="2000" baseline="-25000" dirty="0" err="1" smtClean="0">
                <a:latin typeface="幼圆" pitchFamily="49" charset="-122"/>
                <a:ea typeface="幼圆" pitchFamily="49" charset="-122"/>
              </a:rPr>
              <a:t>k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不再发生冲突为止。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Rectangle 322"/>
          <p:cNvSpPr>
            <a:spLocks noChangeArrowheads="1"/>
          </p:cNvSpPr>
          <p:nvPr/>
        </p:nvSpPr>
        <p:spPr bwMode="auto">
          <a:xfrm>
            <a:off x="202958" y="4978007"/>
            <a:ext cx="8784976" cy="124649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）线性</a:t>
            </a:r>
            <a:r>
              <a:rPr lang="zh-CN" altLang="en-US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探测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法：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000" baseline="-30000" dirty="0">
                <a:latin typeface="幼圆" pitchFamily="49" charset="-122"/>
                <a:ea typeface="幼圆" pitchFamily="49" charset="-122"/>
              </a:rPr>
              <a:t>i 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为增量序列 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…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m-1 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000" baseline="-30000" dirty="0">
                <a:latin typeface="幼圆" pitchFamily="49" charset="-122"/>
                <a:ea typeface="幼圆" pitchFamily="49" charset="-122"/>
              </a:rPr>
              <a:t>i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=i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）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）二</a:t>
            </a:r>
            <a:r>
              <a:rPr lang="zh-CN" altLang="en-US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次探测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法：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000" baseline="-30000" dirty="0" smtClean="0">
                <a:latin typeface="幼圆" pitchFamily="49" charset="-122"/>
                <a:ea typeface="幼圆" pitchFamily="49" charset="-122"/>
              </a:rPr>
              <a:t>i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为增量序列 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1</a:t>
            </a:r>
            <a:r>
              <a:rPr lang="en-US" altLang="zh-CN" sz="2000" baseline="30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-1</a:t>
            </a:r>
            <a:r>
              <a:rPr lang="en-US" altLang="zh-CN" sz="2000" baseline="30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000" baseline="30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-2</a:t>
            </a:r>
            <a:r>
              <a:rPr lang="en-US" altLang="zh-CN" sz="2000" baseline="30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…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+k</a:t>
            </a:r>
            <a:r>
              <a:rPr lang="en-US" altLang="zh-CN" sz="2000" baseline="30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, -k</a:t>
            </a:r>
            <a:r>
              <a:rPr lang="en-US" altLang="zh-CN" sz="2000" baseline="30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 (</a:t>
            </a:r>
            <a:r>
              <a:rPr lang="en-US" altLang="zh-CN" sz="2000" dirty="0" err="1">
                <a:latin typeface="幼圆" pitchFamily="49" charset="-122"/>
                <a:ea typeface="幼圆" pitchFamily="49" charset="-122"/>
              </a:rPr>
              <a:t>k≦m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/2)</a:t>
            </a:r>
            <a:endParaRPr lang="zh-CN" altLang="en-US" sz="2000" b="1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）伪</a:t>
            </a:r>
            <a:r>
              <a:rPr lang="zh-CN" altLang="en-US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随机探测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法：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000" baseline="-30000" dirty="0">
                <a:latin typeface="幼圆" pitchFamily="49" charset="-122"/>
                <a:ea typeface="幼圆" pitchFamily="49" charset="-122"/>
              </a:rPr>
              <a:t>i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=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伪随机数序列  </a:t>
            </a:r>
            <a:endParaRPr lang="en-US" altLang="zh-CN" sz="2000" b="1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427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7.4.3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处理冲突的方法</a:t>
            </a:r>
            <a:endParaRPr lang="zh-CN" altLang="en-US" sz="28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969576" y="2844141"/>
            <a:ext cx="6569816" cy="861774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关键字集合：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{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25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16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18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29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22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}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  <a:p>
            <a:pPr algn="just">
              <a:lnSpc>
                <a:spcPts val="30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选散列函数：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H(key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)=key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% m 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（散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列表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长度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m=11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）</a:t>
            </a:r>
            <a:endParaRPr lang="en-US" altLang="zh-CN" sz="2000" dirty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2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19361"/>
              </p:ext>
            </p:extLst>
          </p:nvPr>
        </p:nvGraphicFramePr>
        <p:xfrm>
          <a:off x="971600" y="3751027"/>
          <a:ext cx="6827306" cy="863600"/>
        </p:xfrm>
        <a:graphic>
          <a:graphicData uri="http://schemas.openxmlformats.org/drawingml/2006/table">
            <a:tbl>
              <a:tblPr/>
              <a:tblGrid>
                <a:gridCol w="593679"/>
                <a:gridCol w="647275"/>
                <a:gridCol w="620477"/>
                <a:gridCol w="620478"/>
                <a:gridCol w="618415"/>
                <a:gridCol w="626660"/>
                <a:gridCol w="618415"/>
                <a:gridCol w="620477"/>
                <a:gridCol w="674073"/>
                <a:gridCol w="566879"/>
                <a:gridCol w="620478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Rectangle 55"/>
          <p:cNvSpPr>
            <a:spLocks noChangeArrowheads="1"/>
          </p:cNvSpPr>
          <p:nvPr/>
        </p:nvSpPr>
        <p:spPr bwMode="auto">
          <a:xfrm>
            <a:off x="6165059" y="4179493"/>
            <a:ext cx="285335" cy="38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lnSpc>
                <a:spcPct val="14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29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2" name="Rectangle 57"/>
          <p:cNvSpPr>
            <a:spLocks noChangeArrowheads="1"/>
          </p:cNvSpPr>
          <p:nvPr/>
        </p:nvSpPr>
        <p:spPr bwMode="auto">
          <a:xfrm>
            <a:off x="502615" y="4847130"/>
            <a:ext cx="8234126" cy="165846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① 11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25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16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18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没有冲突，直接存入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② H(29)=7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，冲突，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H</a:t>
            </a:r>
            <a:r>
              <a:rPr lang="en-US" altLang="zh-CN" sz="2000" baseline="-30000" dirty="0">
                <a:latin typeface="幼圆" pitchFamily="49" charset="-122"/>
                <a:ea typeface="幼圆" pitchFamily="49" charset="-122"/>
              </a:rPr>
              <a:t>1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=(H(29)+1) % 11=8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，散列地址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为空，存入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29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③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H(22)=0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冲突，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H</a:t>
            </a:r>
            <a:r>
              <a:rPr lang="en-US" altLang="zh-CN" sz="2000" baseline="-30000" dirty="0">
                <a:latin typeface="幼圆" pitchFamily="49" charset="-122"/>
                <a:ea typeface="幼圆" pitchFamily="49" charset="-122"/>
              </a:rPr>
              <a:t>1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=(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H(22)+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1) %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11=1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散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列地址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为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空，存入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22</a:t>
            </a:r>
            <a:endParaRPr lang="en-US" altLang="zh-CN" sz="2000" dirty="0">
              <a:latin typeface="幼圆" pitchFamily="49" charset="-122"/>
              <a:ea typeface="幼圆" pitchFamily="49" charset="-122"/>
            </a:endParaRP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④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H(8)=8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 冲突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H</a:t>
            </a:r>
            <a:r>
              <a:rPr lang="en-US" altLang="zh-CN" sz="2000" baseline="-30000" dirty="0">
                <a:latin typeface="幼圆" pitchFamily="49" charset="-122"/>
                <a:ea typeface="幼圆" pitchFamily="49" charset="-122"/>
              </a:rPr>
              <a:t>1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=(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H(8)+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1)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% 11=9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，散列地址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为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空，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存入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8</a:t>
            </a:r>
            <a:endParaRPr lang="en-US" altLang="zh-CN" sz="2000" dirty="0">
              <a:latin typeface="幼圆" pitchFamily="49" charset="-122"/>
              <a:ea typeface="幼圆" pitchFamily="49" charset="-122"/>
            </a:endParaRP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⑤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H(</a:t>
            </a:r>
            <a:r>
              <a:rPr lang="en-US" altLang="zh-CN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幼圆" pitchFamily="49" charset="-122"/>
                <a:ea typeface="幼圆" pitchFamily="49" charset="-122"/>
              </a:rPr>
              <a:t>3)=3</a:t>
            </a:r>
            <a:r>
              <a:rPr lang="zh-CN" alt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幼圆" pitchFamily="49" charset="-122"/>
                <a:ea typeface="幼圆" pitchFamily="49" charset="-122"/>
              </a:rPr>
              <a:t>， 连续冲突</a:t>
            </a:r>
            <a:r>
              <a:rPr lang="en-US" altLang="zh-CN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幼圆" pitchFamily="49" charset="-122"/>
                <a:ea typeface="幼圆" pitchFamily="49" charset="-122"/>
              </a:rPr>
              <a:t>次，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散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列地址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为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空，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存入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3</a:t>
            </a:r>
            <a:endParaRPr lang="en-US" altLang="zh-CN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5" name="Rectangle 317"/>
          <p:cNvSpPr>
            <a:spLocks noChangeArrowheads="1"/>
          </p:cNvSpPr>
          <p:nvPr/>
        </p:nvSpPr>
        <p:spPr bwMode="auto">
          <a:xfrm>
            <a:off x="1008741" y="1927427"/>
            <a:ext cx="5508008" cy="865257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 anchor="t" anchorCtr="0"/>
          <a:lstStyle/>
          <a:p>
            <a:pPr>
              <a:lnSpc>
                <a:spcPts val="3000"/>
              </a:lnSpc>
              <a:spcBef>
                <a:spcPct val="0"/>
              </a:spcBef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</a:t>
            </a:r>
            <a:r>
              <a:rPr lang="en-US" altLang="zh-CN" sz="2000" baseline="-30000" dirty="0" smtClean="0">
                <a:latin typeface="幼圆" pitchFamily="49" charset="-122"/>
                <a:ea typeface="幼圆" pitchFamily="49" charset="-122"/>
              </a:rPr>
              <a:t>i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=(H(key)+d</a:t>
            </a:r>
            <a:r>
              <a:rPr lang="en-US" altLang="zh-CN" sz="2000" baseline="-30000" dirty="0" smtClean="0">
                <a:latin typeface="幼圆" pitchFamily="49" charset="-122"/>
                <a:ea typeface="幼圆" pitchFamily="49" charset="-122"/>
              </a:rPr>
              <a:t>i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)  %  m       (1 ≦ i &lt; m )</a:t>
            </a:r>
          </a:p>
          <a:p>
            <a:pPr algn="just">
              <a:lnSpc>
                <a:spcPts val="3000"/>
              </a:lnSpc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000" baseline="-30000" dirty="0" smtClean="0">
                <a:latin typeface="幼圆" pitchFamily="49" charset="-122"/>
                <a:ea typeface="幼圆" pitchFamily="49" charset="-122"/>
              </a:rPr>
              <a:t>i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为增量序列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…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m-1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000" baseline="-30000" dirty="0" smtClean="0">
                <a:latin typeface="幼圆" pitchFamily="49" charset="-122"/>
                <a:ea typeface="幼圆" pitchFamily="49" charset="-122"/>
              </a:rPr>
              <a:t>i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=i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）</a:t>
            </a:r>
            <a:endParaRPr lang="zh-CN" altLang="en-US" sz="200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6" name="Rectangle 55"/>
          <p:cNvSpPr>
            <a:spLocks noChangeArrowheads="1"/>
          </p:cNvSpPr>
          <p:nvPr/>
        </p:nvSpPr>
        <p:spPr bwMode="auto">
          <a:xfrm>
            <a:off x="1775843" y="4179493"/>
            <a:ext cx="285335" cy="38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lnSpc>
                <a:spcPct val="14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22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7" name="Rectangle 55"/>
          <p:cNvSpPr>
            <a:spLocks noChangeArrowheads="1"/>
          </p:cNvSpPr>
          <p:nvPr/>
        </p:nvSpPr>
        <p:spPr bwMode="auto">
          <a:xfrm>
            <a:off x="6801843" y="4179493"/>
            <a:ext cx="142667" cy="38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lnSpc>
                <a:spcPct val="14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8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8" name="Rectangle 55"/>
          <p:cNvSpPr>
            <a:spLocks noChangeArrowheads="1"/>
          </p:cNvSpPr>
          <p:nvPr/>
        </p:nvSpPr>
        <p:spPr bwMode="auto">
          <a:xfrm>
            <a:off x="4930309" y="4179493"/>
            <a:ext cx="142667" cy="38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lnSpc>
                <a:spcPct val="14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3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412776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(1)</a:t>
            </a:r>
            <a:r>
              <a:rPr lang="zh-CN" altLang="en-US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线性探测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法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83652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27" grpId="0"/>
      <p:bldP spid="2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097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7.4.3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处理冲突的方法</a:t>
            </a:r>
            <a:endParaRPr lang="zh-CN" altLang="en-US" sz="28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11560" y="1463784"/>
            <a:ext cx="2485510" cy="515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线性探测法的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特点</a:t>
            </a:r>
            <a:r>
              <a:rPr lang="en-US" altLang="zh-CN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</a:t>
            </a:r>
            <a:endParaRPr lang="zh-CN" altLang="en-US" sz="2000" b="1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61546" y="2193200"/>
            <a:ext cx="7775321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优点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只要哈希表未被填满，保证能找到一个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空地址存放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有冲突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的关键字。  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68760" y="5229200"/>
            <a:ext cx="478634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62000" indent="-762000" eaLnBrk="1" hangingPunct="1">
              <a:spcBef>
                <a:spcPct val="50000"/>
              </a:spcBef>
            </a:pP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解决方案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：采用二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次探测法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61546" y="3453432"/>
            <a:ext cx="7775321" cy="14773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缺点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可能使第</a:t>
            </a:r>
            <a:r>
              <a:rPr lang="en-US" altLang="zh-CN" sz="2000" dirty="0" err="1">
                <a:latin typeface="幼圆" pitchFamily="49" charset="-122"/>
                <a:ea typeface="幼圆" pitchFamily="49" charset="-122"/>
              </a:rPr>
              <a:t>i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个哈希地址的同义词存入第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i+1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个地址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，而本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应存入第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i+1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个哈希地址的元素变成了第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i+2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个哈希地址的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同义词（如上面示例中的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），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…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产生“聚集”现象，降低查找效率。</a:t>
            </a:r>
          </a:p>
        </p:txBody>
      </p:sp>
    </p:spTree>
    <p:extLst>
      <p:ext uri="{BB962C8B-B14F-4D97-AF65-F5344CB8AC3E}">
        <p14:creationId xmlns:p14="http://schemas.microsoft.com/office/powerpoint/2010/main" val="2811506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543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7.4.3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处理冲突的方法</a:t>
            </a:r>
            <a:endParaRPr lang="zh-CN" altLang="en-US" sz="28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54959" y="1367921"/>
            <a:ext cx="2297174" cy="46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(2)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次探测法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856493" y="1989366"/>
            <a:ext cx="6860446" cy="73353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defRPr/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H</a:t>
            </a:r>
            <a:r>
              <a:rPr lang="en-US" altLang="zh-CN" sz="2000" baseline="-30000" dirty="0" smtClean="0">
                <a:latin typeface="幼圆" pitchFamily="49" charset="-122"/>
                <a:ea typeface="幼圆" pitchFamily="49" charset="-122"/>
              </a:rPr>
              <a:t>i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=(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H(key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)±d</a:t>
            </a:r>
            <a:r>
              <a:rPr lang="en-US" altLang="zh-CN" sz="2000" baseline="-30000" dirty="0">
                <a:latin typeface="幼圆" pitchFamily="49" charset="-122"/>
                <a:ea typeface="幼圆" pitchFamily="49" charset="-122"/>
              </a:rPr>
              <a:t>i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)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%  m 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m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为散列表长度）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  <a:p>
            <a:pPr algn="just">
              <a:lnSpc>
                <a:spcPts val="2500"/>
              </a:lnSpc>
              <a:defRPr/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d</a:t>
            </a:r>
            <a:r>
              <a:rPr lang="en-US" altLang="zh-CN" sz="2000" baseline="-30000" dirty="0" smtClean="0">
                <a:latin typeface="幼圆" pitchFamily="49" charset="-122"/>
                <a:ea typeface="幼圆" pitchFamily="49" charset="-122"/>
              </a:rPr>
              <a:t>i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为增量序列 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1</a:t>
            </a:r>
            <a:r>
              <a:rPr lang="en-US" altLang="zh-CN" sz="2000" baseline="30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-1</a:t>
            </a:r>
            <a:r>
              <a:rPr lang="en-US" altLang="zh-CN" sz="2000" baseline="30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000" baseline="30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-2</a:t>
            </a:r>
            <a:r>
              <a:rPr lang="en-US" altLang="zh-CN" sz="2000" baseline="30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…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+k</a:t>
            </a:r>
            <a:r>
              <a:rPr lang="en-US" altLang="zh-CN" sz="2000" baseline="30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, -k</a:t>
            </a:r>
            <a:r>
              <a:rPr lang="en-US" altLang="zh-CN" sz="2000" baseline="30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(</a:t>
            </a:r>
            <a:r>
              <a:rPr lang="en-US" altLang="zh-CN" sz="2000" dirty="0" err="1" smtClean="0">
                <a:latin typeface="幼圆" pitchFamily="49" charset="-122"/>
                <a:ea typeface="幼圆" pitchFamily="49" charset="-122"/>
              </a:rPr>
              <a:t>k≦m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/2)</a:t>
            </a:r>
            <a:endParaRPr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357158" y="4735479"/>
            <a:ext cx="8660646" cy="2015936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① 11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25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16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18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没有冲突，直接存入</a:t>
            </a:r>
            <a:endParaRPr lang="en-US" altLang="zh-CN" sz="2000" dirty="0">
              <a:latin typeface="幼圆" pitchFamily="49" charset="-122"/>
              <a:ea typeface="幼圆" pitchFamily="49" charset="-122"/>
            </a:endParaRP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② H(29)=7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，冲突，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H</a:t>
            </a:r>
            <a:r>
              <a:rPr lang="en-US" altLang="zh-CN" sz="2000" baseline="-30000" dirty="0">
                <a:latin typeface="幼圆" pitchFamily="49" charset="-122"/>
                <a:ea typeface="幼圆" pitchFamily="49" charset="-122"/>
              </a:rPr>
              <a:t>1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=(H(29)+1) % 11=8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，散列地址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为空，存入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29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③ H(22)=0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，冲突，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H</a:t>
            </a:r>
            <a:r>
              <a:rPr lang="en-US" altLang="zh-CN" sz="2000" baseline="-30000" dirty="0">
                <a:latin typeface="幼圆" pitchFamily="49" charset="-122"/>
                <a:ea typeface="幼圆" pitchFamily="49" charset="-122"/>
              </a:rPr>
              <a:t>1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=(H(22)+1) % 11=1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，散列地址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为空，存入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22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④ 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H(8)=8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 冲突，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H</a:t>
            </a:r>
            <a:r>
              <a:rPr lang="en-US" altLang="zh-CN" sz="2000" baseline="-30000" dirty="0">
                <a:latin typeface="幼圆" pitchFamily="49" charset="-122"/>
                <a:ea typeface="幼圆" pitchFamily="49" charset="-122"/>
              </a:rPr>
              <a:t>1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=(H(8)+1)  % 11=9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，散列地址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为空，存入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8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⑤ </a:t>
            </a:r>
            <a:r>
              <a:rPr lang="en-US" altLang="zh-CN" sz="2000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H(3</a:t>
            </a:r>
            <a:r>
              <a:rPr lang="en-US" altLang="zh-CN" sz="2000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)=3</a:t>
            </a:r>
            <a:r>
              <a:rPr lang="zh-CN" altLang="en-US" sz="2000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， 冲突；</a:t>
            </a:r>
            <a:r>
              <a:rPr lang="en-US" altLang="zh-CN" sz="2000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H</a:t>
            </a:r>
            <a:r>
              <a:rPr lang="en-US" altLang="zh-CN" sz="2000" baseline="-30000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en-US" altLang="zh-CN" sz="2000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=(</a:t>
            </a:r>
            <a:r>
              <a:rPr lang="en-US" altLang="zh-CN" sz="2000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H(3</a:t>
            </a:r>
            <a:r>
              <a:rPr lang="en-US" altLang="zh-CN" sz="2000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)+1</a:t>
            </a:r>
            <a:r>
              <a:rPr lang="en-US" altLang="zh-CN" sz="2000" baseline="30000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000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) </a:t>
            </a:r>
            <a:r>
              <a:rPr lang="en-US" altLang="zh-CN" sz="2000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% </a:t>
            </a:r>
            <a:r>
              <a:rPr lang="en-US" altLang="zh-CN" sz="2000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11=4</a:t>
            </a:r>
            <a:r>
              <a:rPr lang="zh-CN" altLang="en-US" sz="2000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，仍然冲突；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                  H</a:t>
            </a:r>
            <a:r>
              <a:rPr lang="en-US" altLang="zh-CN" sz="2000" baseline="-30000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000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=(</a:t>
            </a:r>
            <a:r>
              <a:rPr lang="en-US" altLang="zh-CN" sz="2000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H(3</a:t>
            </a:r>
            <a:r>
              <a:rPr lang="en-US" altLang="zh-CN" sz="2000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)-1</a:t>
            </a:r>
            <a:r>
              <a:rPr lang="en-US" altLang="zh-CN" sz="2000" baseline="30000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000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) </a:t>
            </a:r>
            <a:r>
              <a:rPr lang="en-US" altLang="zh-CN" sz="2000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% </a:t>
            </a:r>
            <a:r>
              <a:rPr lang="en-US" altLang="zh-CN" sz="2000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11=2</a:t>
            </a:r>
            <a:r>
              <a:rPr lang="zh-CN" altLang="en-US" sz="2000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，散列地址</a:t>
            </a:r>
            <a:r>
              <a:rPr lang="en-US" altLang="zh-CN" sz="2000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为空，存入</a:t>
            </a:r>
            <a:r>
              <a:rPr lang="en-US" altLang="zh-CN" sz="2000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000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zh-CN" altLang="en-US" sz="2000" dirty="0">
              <a:solidFill>
                <a:srgbClr val="FF33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735816" y="2856475"/>
            <a:ext cx="6981124" cy="696666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关键字集合：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{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25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16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18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29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22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}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  <a:p>
            <a:pPr algn="just">
              <a:lnSpc>
                <a:spcPts val="25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选散列函数：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H(key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)=key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% m 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（散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列表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长度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m=11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）</a:t>
            </a:r>
            <a:endParaRPr lang="en-US" altLang="zh-CN" sz="2000" dirty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4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54608"/>
              </p:ext>
            </p:extLst>
          </p:nvPr>
        </p:nvGraphicFramePr>
        <p:xfrm>
          <a:off x="1112276" y="3586409"/>
          <a:ext cx="6827306" cy="863600"/>
        </p:xfrm>
        <a:graphic>
          <a:graphicData uri="http://schemas.openxmlformats.org/drawingml/2006/table">
            <a:tbl>
              <a:tblPr/>
              <a:tblGrid>
                <a:gridCol w="593679"/>
                <a:gridCol w="647275"/>
                <a:gridCol w="620477"/>
                <a:gridCol w="620478"/>
                <a:gridCol w="618415"/>
                <a:gridCol w="626660"/>
                <a:gridCol w="618415"/>
                <a:gridCol w="620477"/>
                <a:gridCol w="674073"/>
                <a:gridCol w="566879"/>
                <a:gridCol w="620478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6305735" y="4003152"/>
            <a:ext cx="285335" cy="38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lnSpc>
                <a:spcPct val="14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29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916519" y="4003152"/>
            <a:ext cx="285335" cy="38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lnSpc>
                <a:spcPct val="14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22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6942519" y="4003152"/>
            <a:ext cx="142667" cy="38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lnSpc>
                <a:spcPct val="14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8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48" name="Rectangle 55"/>
          <p:cNvSpPr>
            <a:spLocks noChangeArrowheads="1"/>
          </p:cNvSpPr>
          <p:nvPr/>
        </p:nvSpPr>
        <p:spPr bwMode="auto">
          <a:xfrm>
            <a:off x="2627784" y="4003152"/>
            <a:ext cx="142667" cy="38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lnSpc>
                <a:spcPct val="14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3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4064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820" y="785794"/>
            <a:ext cx="4093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7.4.3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处理冲突的方法</a:t>
            </a:r>
            <a:endParaRPr lang="zh-CN" altLang="en-US" sz="28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374176" y="1328339"/>
            <a:ext cx="357651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.  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链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地址法</a:t>
            </a:r>
            <a:r>
              <a:rPr lang="en-US" altLang="zh-CN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拉链法）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4125602" y="2870729"/>
            <a:ext cx="484002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00">
              <a:lnSpc>
                <a:spcPts val="3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基本思想</a:t>
            </a:r>
            <a:r>
              <a:rPr lang="zh-CN" altLang="en-US" b="1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：</a:t>
            </a:r>
            <a:endParaRPr lang="en-US" altLang="zh-CN" b="1" dirty="0" smtClean="0">
              <a:solidFill>
                <a:srgbClr val="FF3300"/>
              </a:solidFill>
              <a:latin typeface="幼圆" pitchFamily="49" charset="-122"/>
              <a:ea typeface="幼圆" pitchFamily="49" charset="-122"/>
            </a:endParaRPr>
          </a:p>
          <a:p>
            <a:pPr marL="36000">
              <a:lnSpc>
                <a:spcPts val="3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散</a:t>
            </a:r>
            <a:r>
              <a:rPr lang="zh-CN" altLang="en-US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列地址相同的</a:t>
            </a:r>
            <a:r>
              <a:rPr lang="zh-CN" altLang="en-US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记录组成一个单</a:t>
            </a:r>
            <a:r>
              <a:rPr lang="zh-CN" altLang="en-US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链表，</a:t>
            </a:r>
            <a:r>
              <a:rPr lang="en-US" altLang="zh-CN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m</a:t>
            </a:r>
            <a:r>
              <a:rPr lang="zh-CN" altLang="en-US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个散列地址构成</a:t>
            </a:r>
            <a:r>
              <a:rPr lang="en-US" altLang="zh-CN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个单</a:t>
            </a:r>
            <a:r>
              <a:rPr lang="zh-CN" altLang="en-US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链表，一维数组存储</a:t>
            </a:r>
            <a:r>
              <a:rPr lang="en-US" altLang="zh-CN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个单链表的表头</a:t>
            </a:r>
            <a:r>
              <a:rPr lang="zh-CN" altLang="en-US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指针，</a:t>
            </a:r>
            <a:r>
              <a:rPr lang="zh-CN" altLang="en-US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形成一个</a:t>
            </a:r>
            <a:r>
              <a:rPr lang="zh-CN" altLang="en-US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动态存储结构。</a:t>
            </a:r>
            <a:endParaRPr lang="zh-CN" altLang="en-US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11" name="Group 168"/>
          <p:cNvGrpSpPr>
            <a:grpSpLocks/>
          </p:cNvGrpSpPr>
          <p:nvPr/>
        </p:nvGrpSpPr>
        <p:grpSpPr bwMode="auto">
          <a:xfrm>
            <a:off x="334986" y="2077415"/>
            <a:ext cx="5772498" cy="4212853"/>
            <a:chOff x="1023" y="1448"/>
            <a:chExt cx="3695" cy="2595"/>
          </a:xfrm>
        </p:grpSpPr>
        <p:grpSp>
          <p:nvGrpSpPr>
            <p:cNvPr id="12" name="Group 169"/>
            <p:cNvGrpSpPr>
              <a:grpSpLocks/>
            </p:cNvGrpSpPr>
            <p:nvPr/>
          </p:nvGrpSpPr>
          <p:grpSpPr bwMode="auto">
            <a:xfrm>
              <a:off x="1303" y="1448"/>
              <a:ext cx="373" cy="2576"/>
              <a:chOff x="1303" y="1448"/>
              <a:chExt cx="373" cy="2576"/>
            </a:xfrm>
          </p:grpSpPr>
          <p:sp>
            <p:nvSpPr>
              <p:cNvPr id="75" name="Rectangle 170"/>
              <p:cNvSpPr>
                <a:spLocks noChangeArrowheads="1"/>
              </p:cNvSpPr>
              <p:nvPr/>
            </p:nvSpPr>
            <p:spPr bwMode="auto">
              <a:xfrm>
                <a:off x="1303" y="1448"/>
                <a:ext cx="373" cy="2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Line 171"/>
              <p:cNvSpPr>
                <a:spLocks noChangeShapeType="1"/>
              </p:cNvSpPr>
              <p:nvPr/>
            </p:nvSpPr>
            <p:spPr bwMode="auto">
              <a:xfrm>
                <a:off x="1303" y="164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Line 172"/>
              <p:cNvSpPr>
                <a:spLocks noChangeShapeType="1"/>
              </p:cNvSpPr>
              <p:nvPr/>
            </p:nvSpPr>
            <p:spPr bwMode="auto">
              <a:xfrm>
                <a:off x="1303" y="184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Line 173"/>
              <p:cNvSpPr>
                <a:spLocks noChangeShapeType="1"/>
              </p:cNvSpPr>
              <p:nvPr/>
            </p:nvSpPr>
            <p:spPr bwMode="auto">
              <a:xfrm>
                <a:off x="1303" y="204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174"/>
              <p:cNvSpPr>
                <a:spLocks noChangeShapeType="1"/>
              </p:cNvSpPr>
              <p:nvPr/>
            </p:nvSpPr>
            <p:spPr bwMode="auto">
              <a:xfrm>
                <a:off x="1303" y="223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Line 175"/>
              <p:cNvSpPr>
                <a:spLocks noChangeShapeType="1"/>
              </p:cNvSpPr>
              <p:nvPr/>
            </p:nvSpPr>
            <p:spPr bwMode="auto">
              <a:xfrm>
                <a:off x="1303" y="243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176"/>
              <p:cNvSpPr>
                <a:spLocks noChangeShapeType="1"/>
              </p:cNvSpPr>
              <p:nvPr/>
            </p:nvSpPr>
            <p:spPr bwMode="auto">
              <a:xfrm>
                <a:off x="1303" y="263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Line 177"/>
              <p:cNvSpPr>
                <a:spLocks noChangeShapeType="1"/>
              </p:cNvSpPr>
              <p:nvPr/>
            </p:nvSpPr>
            <p:spPr bwMode="auto">
              <a:xfrm>
                <a:off x="1303" y="283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Line 178"/>
              <p:cNvSpPr>
                <a:spLocks noChangeShapeType="1"/>
              </p:cNvSpPr>
              <p:nvPr/>
            </p:nvSpPr>
            <p:spPr bwMode="auto">
              <a:xfrm>
                <a:off x="1303" y="302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Line 179"/>
              <p:cNvSpPr>
                <a:spLocks noChangeShapeType="1"/>
              </p:cNvSpPr>
              <p:nvPr/>
            </p:nvSpPr>
            <p:spPr bwMode="auto">
              <a:xfrm>
                <a:off x="1303" y="322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Line 180"/>
              <p:cNvSpPr>
                <a:spLocks noChangeShapeType="1"/>
              </p:cNvSpPr>
              <p:nvPr/>
            </p:nvSpPr>
            <p:spPr bwMode="auto">
              <a:xfrm>
                <a:off x="1303" y="342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Line 181"/>
              <p:cNvSpPr>
                <a:spLocks noChangeShapeType="1"/>
              </p:cNvSpPr>
              <p:nvPr/>
            </p:nvSpPr>
            <p:spPr bwMode="auto">
              <a:xfrm>
                <a:off x="1303" y="362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Line 182"/>
              <p:cNvSpPr>
                <a:spLocks noChangeShapeType="1"/>
              </p:cNvSpPr>
              <p:nvPr/>
            </p:nvSpPr>
            <p:spPr bwMode="auto">
              <a:xfrm>
                <a:off x="1303" y="3818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" name="Text Box 183"/>
            <p:cNvSpPr txBox="1">
              <a:spLocks noChangeArrowheads="1"/>
            </p:cNvSpPr>
            <p:nvPr/>
          </p:nvSpPr>
          <p:spPr bwMode="auto">
            <a:xfrm>
              <a:off x="1023" y="1463"/>
              <a:ext cx="291" cy="2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>
              <a:noAutofit/>
            </a:bodyPr>
            <a:lstStyle/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dirty="0" smtClean="0">
                  <a:ea typeface="宋体" pitchFamily="2" charset="-122"/>
                </a:rPr>
                <a:t>  0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dirty="0" smtClean="0">
                  <a:ea typeface="宋体" pitchFamily="2" charset="-122"/>
                </a:rPr>
                <a:t>  1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dirty="0" smtClean="0">
                  <a:ea typeface="宋体" pitchFamily="2" charset="-122"/>
                </a:rPr>
                <a:t>  2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dirty="0" smtClean="0">
                  <a:ea typeface="宋体" pitchFamily="2" charset="-122"/>
                </a:rPr>
                <a:t>  3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dirty="0" smtClean="0">
                  <a:ea typeface="宋体" pitchFamily="2" charset="-122"/>
                </a:rPr>
                <a:t>  4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dirty="0" smtClean="0">
                  <a:ea typeface="宋体" pitchFamily="2" charset="-122"/>
                </a:rPr>
                <a:t>  5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dirty="0" smtClean="0">
                  <a:ea typeface="宋体" pitchFamily="2" charset="-122"/>
                </a:rPr>
                <a:t>  6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dirty="0" smtClean="0">
                  <a:ea typeface="宋体" pitchFamily="2" charset="-122"/>
                </a:rPr>
                <a:t>  7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dirty="0" smtClean="0">
                  <a:ea typeface="宋体" pitchFamily="2" charset="-122"/>
                </a:rPr>
                <a:t>  8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dirty="0" smtClean="0">
                  <a:ea typeface="宋体" pitchFamily="2" charset="-122"/>
                </a:rPr>
                <a:t>  9  </a:t>
              </a:r>
              <a:r>
                <a:rPr lang="en-US" altLang="zh-CN" dirty="0">
                  <a:ea typeface="宋体" pitchFamily="2" charset="-122"/>
                </a:rPr>
                <a:t>10 11 </a:t>
              </a:r>
              <a:r>
                <a:rPr lang="en-US" altLang="zh-CN" dirty="0" smtClean="0">
                  <a:ea typeface="宋体" pitchFamily="2" charset="-122"/>
                </a:rPr>
                <a:t>12</a:t>
              </a:r>
              <a:endParaRPr lang="en-US" altLang="zh-CN" dirty="0">
                <a:ea typeface="宋体" pitchFamily="2" charset="-122"/>
              </a:endParaRPr>
            </a:p>
          </p:txBody>
        </p:sp>
        <p:grpSp>
          <p:nvGrpSpPr>
            <p:cNvPr id="14" name="Group 184"/>
            <p:cNvGrpSpPr>
              <a:grpSpLocks/>
            </p:cNvGrpSpPr>
            <p:nvPr/>
          </p:nvGrpSpPr>
          <p:grpSpPr bwMode="auto">
            <a:xfrm>
              <a:off x="1552" y="1623"/>
              <a:ext cx="869" cy="218"/>
              <a:chOff x="1976" y="2813"/>
              <a:chExt cx="869" cy="218"/>
            </a:xfrm>
          </p:grpSpPr>
          <p:sp>
            <p:nvSpPr>
              <p:cNvPr id="72" name="Rectangle 185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dirty="0">
                    <a:ea typeface="宋体" pitchFamily="2" charset="-122"/>
                  </a:rPr>
                  <a:t>14</a:t>
                </a:r>
              </a:p>
            </p:txBody>
          </p:sp>
          <p:sp>
            <p:nvSpPr>
              <p:cNvPr id="73" name="Line 186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187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Text Box 188"/>
            <p:cNvSpPr txBox="1">
              <a:spLocks noChangeArrowheads="1"/>
            </p:cNvSpPr>
            <p:nvPr/>
          </p:nvSpPr>
          <p:spPr bwMode="auto">
            <a:xfrm>
              <a:off x="1362" y="1448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  <p:grpSp>
          <p:nvGrpSpPr>
            <p:cNvPr id="16" name="Group 189"/>
            <p:cNvGrpSpPr>
              <a:grpSpLocks/>
            </p:cNvGrpSpPr>
            <p:nvPr/>
          </p:nvGrpSpPr>
          <p:grpSpPr bwMode="auto">
            <a:xfrm>
              <a:off x="2317" y="1623"/>
              <a:ext cx="869" cy="218"/>
              <a:chOff x="1976" y="2813"/>
              <a:chExt cx="869" cy="218"/>
            </a:xfrm>
          </p:grpSpPr>
          <p:sp>
            <p:nvSpPr>
              <p:cNvPr id="69" name="Rectangle 190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dirty="0"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70" name="Line 191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192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193"/>
            <p:cNvGrpSpPr>
              <a:grpSpLocks/>
            </p:cNvGrpSpPr>
            <p:nvPr/>
          </p:nvGrpSpPr>
          <p:grpSpPr bwMode="auto">
            <a:xfrm>
              <a:off x="3094" y="1622"/>
              <a:ext cx="869" cy="218"/>
              <a:chOff x="1976" y="2813"/>
              <a:chExt cx="869" cy="218"/>
            </a:xfrm>
          </p:grpSpPr>
          <p:sp>
            <p:nvSpPr>
              <p:cNvPr id="66" name="Rectangle 194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</a:rPr>
                  <a:t>27</a:t>
                </a:r>
              </a:p>
            </p:txBody>
          </p:sp>
          <p:sp>
            <p:nvSpPr>
              <p:cNvPr id="67" name="Line 195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196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197"/>
            <p:cNvGrpSpPr>
              <a:grpSpLocks/>
            </p:cNvGrpSpPr>
            <p:nvPr/>
          </p:nvGrpSpPr>
          <p:grpSpPr bwMode="auto">
            <a:xfrm>
              <a:off x="3849" y="1624"/>
              <a:ext cx="869" cy="218"/>
              <a:chOff x="1976" y="2813"/>
              <a:chExt cx="869" cy="218"/>
            </a:xfrm>
          </p:grpSpPr>
          <p:sp>
            <p:nvSpPr>
              <p:cNvPr id="63" name="Rectangle 198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</a:rPr>
                  <a:t>79</a:t>
                </a:r>
              </a:p>
            </p:txBody>
          </p:sp>
          <p:sp>
            <p:nvSpPr>
              <p:cNvPr id="64" name="Line 199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Line 200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201"/>
            <p:cNvGrpSpPr>
              <a:grpSpLocks/>
            </p:cNvGrpSpPr>
            <p:nvPr/>
          </p:nvGrpSpPr>
          <p:grpSpPr bwMode="auto">
            <a:xfrm>
              <a:off x="1563" y="2007"/>
              <a:ext cx="869" cy="218"/>
              <a:chOff x="1976" y="2813"/>
              <a:chExt cx="869" cy="218"/>
            </a:xfrm>
          </p:grpSpPr>
          <p:sp>
            <p:nvSpPr>
              <p:cNvPr id="60" name="Rectangle 202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</a:rPr>
                  <a:t>68</a:t>
                </a:r>
              </a:p>
            </p:txBody>
          </p:sp>
          <p:sp>
            <p:nvSpPr>
              <p:cNvPr id="61" name="Line 203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Line 204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205"/>
            <p:cNvGrpSpPr>
              <a:grpSpLocks/>
            </p:cNvGrpSpPr>
            <p:nvPr/>
          </p:nvGrpSpPr>
          <p:grpSpPr bwMode="auto">
            <a:xfrm>
              <a:off x="2338" y="2006"/>
              <a:ext cx="869" cy="218"/>
              <a:chOff x="1976" y="2813"/>
              <a:chExt cx="869" cy="218"/>
            </a:xfrm>
          </p:grpSpPr>
          <p:sp>
            <p:nvSpPr>
              <p:cNvPr id="57" name="Rectangle 206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</a:rPr>
                  <a:t>55</a:t>
                </a:r>
              </a:p>
            </p:txBody>
          </p:sp>
          <p:sp>
            <p:nvSpPr>
              <p:cNvPr id="58" name="Line 207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208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Group 209"/>
            <p:cNvGrpSpPr>
              <a:grpSpLocks/>
            </p:cNvGrpSpPr>
            <p:nvPr/>
          </p:nvGrpSpPr>
          <p:grpSpPr bwMode="auto">
            <a:xfrm>
              <a:off x="1573" y="2617"/>
              <a:ext cx="869" cy="218"/>
              <a:chOff x="1976" y="2813"/>
              <a:chExt cx="869" cy="218"/>
            </a:xfrm>
          </p:grpSpPr>
          <p:sp>
            <p:nvSpPr>
              <p:cNvPr id="54" name="Rectangle 210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</a:rPr>
                  <a:t>19</a:t>
                </a:r>
              </a:p>
            </p:txBody>
          </p:sp>
          <p:sp>
            <p:nvSpPr>
              <p:cNvPr id="55" name="Line 211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212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213"/>
            <p:cNvGrpSpPr>
              <a:grpSpLocks/>
            </p:cNvGrpSpPr>
            <p:nvPr/>
          </p:nvGrpSpPr>
          <p:grpSpPr bwMode="auto">
            <a:xfrm>
              <a:off x="2338" y="2617"/>
              <a:ext cx="869" cy="218"/>
              <a:chOff x="1976" y="2813"/>
              <a:chExt cx="869" cy="218"/>
            </a:xfrm>
          </p:grpSpPr>
          <p:sp>
            <p:nvSpPr>
              <p:cNvPr id="51" name="Rectangle 214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</a:rPr>
                  <a:t>84</a:t>
                </a:r>
              </a:p>
            </p:txBody>
          </p:sp>
          <p:sp>
            <p:nvSpPr>
              <p:cNvPr id="52" name="Line 215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216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217"/>
            <p:cNvGrpSpPr>
              <a:grpSpLocks/>
            </p:cNvGrpSpPr>
            <p:nvPr/>
          </p:nvGrpSpPr>
          <p:grpSpPr bwMode="auto">
            <a:xfrm>
              <a:off x="1572" y="2875"/>
              <a:ext cx="869" cy="218"/>
              <a:chOff x="1976" y="2813"/>
              <a:chExt cx="869" cy="218"/>
            </a:xfrm>
          </p:grpSpPr>
          <p:sp>
            <p:nvSpPr>
              <p:cNvPr id="48" name="Rectangle 218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</a:rPr>
                  <a:t>20</a:t>
                </a:r>
              </a:p>
            </p:txBody>
          </p:sp>
          <p:sp>
            <p:nvSpPr>
              <p:cNvPr id="49" name="Line 219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220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" name="Group 221"/>
            <p:cNvGrpSpPr>
              <a:grpSpLocks/>
            </p:cNvGrpSpPr>
            <p:nvPr/>
          </p:nvGrpSpPr>
          <p:grpSpPr bwMode="auto">
            <a:xfrm>
              <a:off x="1583" y="3382"/>
              <a:ext cx="869" cy="218"/>
              <a:chOff x="1976" y="2813"/>
              <a:chExt cx="869" cy="218"/>
            </a:xfrm>
          </p:grpSpPr>
          <p:sp>
            <p:nvSpPr>
              <p:cNvPr id="45" name="Rectangle 222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</a:rPr>
                  <a:t>23</a:t>
                </a:r>
              </a:p>
            </p:txBody>
          </p:sp>
          <p:sp>
            <p:nvSpPr>
              <p:cNvPr id="46" name="Line 223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224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" name="Group 225"/>
            <p:cNvGrpSpPr>
              <a:grpSpLocks/>
            </p:cNvGrpSpPr>
            <p:nvPr/>
          </p:nvGrpSpPr>
          <p:grpSpPr bwMode="auto">
            <a:xfrm>
              <a:off x="2338" y="3382"/>
              <a:ext cx="869" cy="218"/>
              <a:chOff x="1976" y="2813"/>
              <a:chExt cx="869" cy="218"/>
            </a:xfrm>
          </p:grpSpPr>
          <p:sp>
            <p:nvSpPr>
              <p:cNvPr id="42" name="Rectangle 226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43" name="Line 227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228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229"/>
            <p:cNvGrpSpPr>
              <a:grpSpLocks/>
            </p:cNvGrpSpPr>
            <p:nvPr/>
          </p:nvGrpSpPr>
          <p:grpSpPr bwMode="auto">
            <a:xfrm>
              <a:off x="1583" y="3630"/>
              <a:ext cx="869" cy="218"/>
              <a:chOff x="1976" y="2813"/>
              <a:chExt cx="869" cy="218"/>
            </a:xfrm>
          </p:grpSpPr>
          <p:sp>
            <p:nvSpPr>
              <p:cNvPr id="39" name="Rectangle 230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40" name="Line 231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232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" name="Text Box 233"/>
            <p:cNvSpPr txBox="1">
              <a:spLocks noChangeArrowheads="1"/>
            </p:cNvSpPr>
            <p:nvPr/>
          </p:nvSpPr>
          <p:spPr bwMode="auto">
            <a:xfrm>
              <a:off x="1362" y="1844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dirty="0">
                  <a:ea typeface="宋体" pitchFamily="2" charset="-122"/>
                </a:rPr>
                <a:t>^</a:t>
              </a:r>
            </a:p>
          </p:txBody>
        </p:sp>
        <p:sp>
          <p:nvSpPr>
            <p:cNvPr id="28" name="Text Box 234"/>
            <p:cNvSpPr txBox="1">
              <a:spLocks noChangeArrowheads="1"/>
            </p:cNvSpPr>
            <p:nvPr/>
          </p:nvSpPr>
          <p:spPr bwMode="auto">
            <a:xfrm>
              <a:off x="1362" y="2216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  <p:sp>
          <p:nvSpPr>
            <p:cNvPr id="29" name="Text Box 235"/>
            <p:cNvSpPr txBox="1">
              <a:spLocks noChangeArrowheads="1"/>
            </p:cNvSpPr>
            <p:nvPr/>
          </p:nvSpPr>
          <p:spPr bwMode="auto">
            <a:xfrm>
              <a:off x="1362" y="2423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  <p:sp>
          <p:nvSpPr>
            <p:cNvPr id="30" name="Text Box 236"/>
            <p:cNvSpPr txBox="1">
              <a:spLocks noChangeArrowheads="1"/>
            </p:cNvSpPr>
            <p:nvPr/>
          </p:nvSpPr>
          <p:spPr bwMode="auto">
            <a:xfrm>
              <a:off x="1362" y="3034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  <p:sp>
          <p:nvSpPr>
            <p:cNvPr id="31" name="Text Box 237"/>
            <p:cNvSpPr txBox="1">
              <a:spLocks noChangeArrowheads="1"/>
            </p:cNvSpPr>
            <p:nvPr/>
          </p:nvSpPr>
          <p:spPr bwMode="auto">
            <a:xfrm>
              <a:off x="1362" y="3231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  <p:sp>
          <p:nvSpPr>
            <p:cNvPr id="32" name="Text Box 238"/>
            <p:cNvSpPr txBox="1">
              <a:spLocks noChangeArrowheads="1"/>
            </p:cNvSpPr>
            <p:nvPr/>
          </p:nvSpPr>
          <p:spPr bwMode="auto">
            <a:xfrm>
              <a:off x="1362" y="3810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  <p:sp>
          <p:nvSpPr>
            <p:cNvPr id="33" name="Text Box 239"/>
            <p:cNvSpPr txBox="1">
              <a:spLocks noChangeArrowheads="1"/>
            </p:cNvSpPr>
            <p:nvPr/>
          </p:nvSpPr>
          <p:spPr bwMode="auto">
            <a:xfrm>
              <a:off x="4497" y="1616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  <p:sp>
          <p:nvSpPr>
            <p:cNvPr id="34" name="Text Box 240"/>
            <p:cNvSpPr txBox="1">
              <a:spLocks noChangeArrowheads="1"/>
            </p:cNvSpPr>
            <p:nvPr/>
          </p:nvSpPr>
          <p:spPr bwMode="auto">
            <a:xfrm>
              <a:off x="2967" y="2010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  <p:sp>
          <p:nvSpPr>
            <p:cNvPr id="35" name="Text Box 241"/>
            <p:cNvSpPr txBox="1">
              <a:spLocks noChangeArrowheads="1"/>
            </p:cNvSpPr>
            <p:nvPr/>
          </p:nvSpPr>
          <p:spPr bwMode="auto">
            <a:xfrm>
              <a:off x="2956" y="2599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  <p:sp>
          <p:nvSpPr>
            <p:cNvPr id="36" name="Text Box 242"/>
            <p:cNvSpPr txBox="1">
              <a:spLocks noChangeArrowheads="1"/>
            </p:cNvSpPr>
            <p:nvPr/>
          </p:nvSpPr>
          <p:spPr bwMode="auto">
            <a:xfrm>
              <a:off x="2201" y="2868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  <p:sp>
          <p:nvSpPr>
            <p:cNvPr id="37" name="Text Box 243"/>
            <p:cNvSpPr txBox="1">
              <a:spLocks noChangeArrowheads="1"/>
            </p:cNvSpPr>
            <p:nvPr/>
          </p:nvSpPr>
          <p:spPr bwMode="auto">
            <a:xfrm>
              <a:off x="2956" y="3374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  <p:sp>
          <p:nvSpPr>
            <p:cNvPr id="38" name="Text Box 244"/>
            <p:cNvSpPr txBox="1">
              <a:spLocks noChangeArrowheads="1"/>
            </p:cNvSpPr>
            <p:nvPr/>
          </p:nvSpPr>
          <p:spPr bwMode="auto">
            <a:xfrm>
              <a:off x="2211" y="3624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</p:grpSp>
      <p:sp>
        <p:nvSpPr>
          <p:cNvPr id="88" name="Text Box 23"/>
          <p:cNvSpPr txBox="1">
            <a:spLocks noChangeArrowheads="1"/>
          </p:cNvSpPr>
          <p:nvPr/>
        </p:nvSpPr>
        <p:spPr bwMode="auto">
          <a:xfrm>
            <a:off x="4315392" y="4653136"/>
            <a:ext cx="450507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00">
              <a:lnSpc>
                <a:spcPts val="3000"/>
              </a:lnSpc>
              <a:spcBef>
                <a:spcPts val="0"/>
              </a:spcBef>
            </a:pP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关键字集合：</a:t>
            </a: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  <a:p>
            <a:pPr marL="36000">
              <a:lnSpc>
                <a:spcPts val="3000"/>
              </a:lnSpc>
              <a:spcBef>
                <a:spcPts val="0"/>
              </a:spcBef>
            </a:pPr>
            <a:r>
              <a:rPr lang="en-US" altLang="zh-CN" dirty="0" smtClean="0">
                <a:latin typeface="幼圆" pitchFamily="49" charset="-122"/>
                <a:ea typeface="幼圆" pitchFamily="49" charset="-122"/>
              </a:rPr>
              <a:t>{</a:t>
            </a:r>
            <a:r>
              <a:rPr lang="en-US" altLang="zh-CN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14,1,27,79</a:t>
            </a:r>
            <a:r>
              <a:rPr lang="en-US" altLang="zh-CN" dirty="0" smtClean="0">
                <a:latin typeface="幼圆" pitchFamily="49" charset="-122"/>
                <a:ea typeface="幼圆" pitchFamily="49" charset="-122"/>
              </a:rPr>
              <a:t>,68,55,</a:t>
            </a:r>
            <a:r>
              <a:rPr lang="en-US" altLang="zh-CN" b="1" dirty="0" smtClean="0">
                <a:solidFill>
                  <a:srgbClr val="E13FE1"/>
                </a:solidFill>
                <a:latin typeface="幼圆" pitchFamily="49" charset="-122"/>
                <a:ea typeface="幼圆" pitchFamily="49" charset="-122"/>
              </a:rPr>
              <a:t>19,84</a:t>
            </a:r>
            <a:r>
              <a:rPr lang="en-US" altLang="zh-CN" dirty="0" smtClean="0">
                <a:latin typeface="幼圆" pitchFamily="49" charset="-122"/>
                <a:ea typeface="幼圆" pitchFamily="49" charset="-122"/>
              </a:rPr>
              <a:t>,20,</a:t>
            </a:r>
            <a:r>
              <a:rPr lang="en-US" altLang="zh-CN" b="1" dirty="0" smtClean="0">
                <a:solidFill>
                  <a:srgbClr val="E13FE1"/>
                </a:solidFill>
                <a:latin typeface="幼圆" pitchFamily="49" charset="-122"/>
                <a:ea typeface="幼圆" pitchFamily="49" charset="-122"/>
              </a:rPr>
              <a:t>23,10</a:t>
            </a:r>
            <a:r>
              <a:rPr lang="en-US" altLang="zh-CN" dirty="0" smtClean="0">
                <a:latin typeface="幼圆" pitchFamily="49" charset="-122"/>
                <a:ea typeface="幼圆" pitchFamily="49" charset="-122"/>
              </a:rPr>
              <a:t>,11}</a:t>
            </a:r>
          </a:p>
          <a:p>
            <a:pPr marL="36000">
              <a:lnSpc>
                <a:spcPts val="3000"/>
              </a:lnSpc>
              <a:spcBef>
                <a:spcPts val="0"/>
              </a:spcBef>
            </a:pPr>
            <a:r>
              <a:rPr lang="zh-CN" altLang="en-US" dirty="0">
                <a:latin typeface="幼圆" pitchFamily="49" charset="-122"/>
                <a:ea typeface="幼圆" pitchFamily="49" charset="-122"/>
              </a:rPr>
              <a:t>选散列函数： </a:t>
            </a: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  <a:p>
            <a:pPr marL="36000">
              <a:lnSpc>
                <a:spcPts val="3000"/>
              </a:lnSpc>
              <a:spcBef>
                <a:spcPts val="0"/>
              </a:spcBef>
            </a:pPr>
            <a:r>
              <a:rPr lang="en-US" altLang="zh-CN" dirty="0" smtClean="0">
                <a:latin typeface="幼圆" pitchFamily="49" charset="-122"/>
                <a:ea typeface="幼圆" pitchFamily="49" charset="-122"/>
              </a:rPr>
              <a:t>H(key</a:t>
            </a:r>
            <a:r>
              <a:rPr lang="en-US" altLang="zh-CN" dirty="0">
                <a:latin typeface="幼圆" pitchFamily="49" charset="-122"/>
                <a:ea typeface="幼圆" pitchFamily="49" charset="-122"/>
              </a:rPr>
              <a:t>)=key % m 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散列表长度</a:t>
            </a:r>
            <a:r>
              <a:rPr lang="en-US" altLang="zh-CN" dirty="0" smtClean="0">
                <a:latin typeface="幼圆" pitchFamily="49" charset="-122"/>
                <a:ea typeface="幼圆" pitchFamily="49" charset="-122"/>
              </a:rPr>
              <a:t>m=13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）</a:t>
            </a:r>
            <a:endParaRPr lang="zh-CN" altLang="en-US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4614038" y="1328339"/>
            <a:ext cx="4051299" cy="720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优点</a:t>
            </a:r>
            <a:r>
              <a:rPr lang="zh-CN" altLang="en-US" b="1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无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“聚集”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现象，动态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申请结点，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适合于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表长不确定的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情况。</a:t>
            </a:r>
            <a:endParaRPr lang="en-US" altLang="zh-CN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364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8" grpId="0"/>
      <p:bldP spid="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7.1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查找概述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1056523"/>
            <a:ext cx="8358246" cy="101566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 静态查找</a:t>
            </a:r>
            <a:endParaRPr lang="en-US" altLang="zh-CN" sz="20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仅查找某个特定记录是否存在、属性如何，并不改变查找表中的数据。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2424468"/>
            <a:ext cx="8358246" cy="193899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 动态查找</a:t>
            </a:r>
            <a:endParaRPr lang="en-US" altLang="zh-CN" sz="20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在查找过程中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动态创建查找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表，伴随插入和删除操作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，插入不存在的记录，删除已有记录。如果查找表中存在要查找的记录，则查找成功；如果查找表中不存在要查找的记录，则插入关键字等于给定值的记录。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4743453"/>
            <a:ext cx="8358246" cy="147732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 内部查找：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整个查找过程只访问内存。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外部查找：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查找过程中需要访问外存（磁盘）。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重点讲解内部查找，简要了解外部查找。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4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4226602" y="1687272"/>
            <a:ext cx="4455659" cy="4637619"/>
            <a:chOff x="1294" y="1105"/>
            <a:chExt cx="1788" cy="2277"/>
          </a:xfrm>
        </p:grpSpPr>
        <p:grpSp>
          <p:nvGrpSpPr>
            <p:cNvPr id="11" name="Group 40"/>
            <p:cNvGrpSpPr>
              <a:grpSpLocks/>
            </p:cNvGrpSpPr>
            <p:nvPr/>
          </p:nvGrpSpPr>
          <p:grpSpPr bwMode="auto">
            <a:xfrm>
              <a:off x="1294" y="1105"/>
              <a:ext cx="1788" cy="2277"/>
              <a:chOff x="1066" y="1446"/>
              <a:chExt cx="1788" cy="2277"/>
            </a:xfrm>
          </p:grpSpPr>
          <p:sp>
            <p:nvSpPr>
              <p:cNvPr id="16" name="AutoShape 41"/>
              <p:cNvSpPr>
                <a:spLocks noChangeArrowheads="1"/>
              </p:cNvSpPr>
              <p:nvPr/>
            </p:nvSpPr>
            <p:spPr bwMode="auto">
              <a:xfrm>
                <a:off x="1779" y="1557"/>
                <a:ext cx="807" cy="212"/>
              </a:xfrm>
              <a:prstGeom prst="flowChartProcess">
                <a:avLst/>
              </a:prstGeom>
              <a:noFill/>
              <a:ln w="1905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sz="2000" dirty="0" smtClean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给定关键字值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key</a:t>
                </a:r>
                <a:endParaRPr lang="zh-CN" altLang="en-US" sz="2000" dirty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7" name="AutoShape 42"/>
              <p:cNvSpPr>
                <a:spLocks noChangeArrowheads="1"/>
              </p:cNvSpPr>
              <p:nvPr/>
            </p:nvSpPr>
            <p:spPr bwMode="auto">
              <a:xfrm>
                <a:off x="1787" y="1880"/>
                <a:ext cx="807" cy="212"/>
              </a:xfrm>
              <a:prstGeom prst="flowChartProcess">
                <a:avLst/>
              </a:prstGeom>
              <a:noFill/>
              <a:ln w="1905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计算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H(key)</a:t>
                </a:r>
                <a:endParaRPr lang="en-US" altLang="zh-CN" sz="2000" dirty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8" name="AutoShape 43"/>
              <p:cNvSpPr>
                <a:spLocks noChangeArrowheads="1"/>
              </p:cNvSpPr>
              <p:nvPr/>
            </p:nvSpPr>
            <p:spPr bwMode="auto">
              <a:xfrm>
                <a:off x="1607" y="2279"/>
                <a:ext cx="1156" cy="365"/>
              </a:xfrm>
              <a:prstGeom prst="flowChartDecision">
                <a:avLst/>
              </a:prstGeom>
              <a:noFill/>
              <a:ln w="1905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sz="2000" dirty="0" smtClean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地址空否？</a:t>
                </a:r>
                <a:endParaRPr lang="zh-CN" altLang="en-US" sz="2000" dirty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9" name="AutoShape 44"/>
              <p:cNvSpPr>
                <a:spLocks noChangeArrowheads="1"/>
              </p:cNvSpPr>
              <p:nvPr/>
            </p:nvSpPr>
            <p:spPr bwMode="auto">
              <a:xfrm>
                <a:off x="1611" y="2831"/>
                <a:ext cx="1156" cy="365"/>
              </a:xfrm>
              <a:prstGeom prst="flowChartDecision">
                <a:avLst/>
              </a:prstGeom>
              <a:noFill/>
              <a:ln w="1905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关键字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==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key</a:t>
                </a:r>
                <a:endParaRPr lang="en-US" altLang="zh-CN" sz="2000" dirty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0" name="AutoShape 45"/>
              <p:cNvSpPr>
                <a:spLocks noChangeArrowheads="1"/>
              </p:cNvSpPr>
              <p:nvPr/>
            </p:nvSpPr>
            <p:spPr bwMode="auto">
              <a:xfrm>
                <a:off x="1069" y="2567"/>
                <a:ext cx="506" cy="212"/>
              </a:xfrm>
              <a:prstGeom prst="flowChartProcess">
                <a:avLst/>
              </a:prstGeom>
              <a:noFill/>
              <a:ln w="1905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查找失败</a:t>
                </a:r>
              </a:p>
            </p:txBody>
          </p:sp>
          <p:sp>
            <p:nvSpPr>
              <p:cNvPr id="21" name="AutoShape 46"/>
              <p:cNvSpPr>
                <a:spLocks noChangeArrowheads="1"/>
              </p:cNvSpPr>
              <p:nvPr/>
            </p:nvSpPr>
            <p:spPr bwMode="auto">
              <a:xfrm>
                <a:off x="1066" y="3115"/>
                <a:ext cx="506" cy="212"/>
              </a:xfrm>
              <a:prstGeom prst="flowChartProcess">
                <a:avLst/>
              </a:prstGeom>
              <a:noFill/>
              <a:ln w="1905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查找成功</a:t>
                </a:r>
              </a:p>
            </p:txBody>
          </p:sp>
          <p:sp>
            <p:nvSpPr>
              <p:cNvPr id="22" name="AutoShape 47"/>
              <p:cNvSpPr>
                <a:spLocks noChangeArrowheads="1"/>
              </p:cNvSpPr>
              <p:nvPr/>
            </p:nvSpPr>
            <p:spPr bwMode="auto">
              <a:xfrm>
                <a:off x="1649" y="3376"/>
                <a:ext cx="1100" cy="196"/>
              </a:xfrm>
              <a:prstGeom prst="flowChartProcess">
                <a:avLst/>
              </a:prstGeom>
              <a:noFill/>
              <a:ln w="1905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按处理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冲突方法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计算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H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i</a:t>
                </a:r>
              </a:p>
            </p:txBody>
          </p:sp>
          <p:sp>
            <p:nvSpPr>
              <p:cNvPr id="23" name="Line 48"/>
              <p:cNvSpPr>
                <a:spLocks noChangeShapeType="1"/>
              </p:cNvSpPr>
              <p:nvPr/>
            </p:nvSpPr>
            <p:spPr bwMode="auto">
              <a:xfrm>
                <a:off x="2187" y="1446"/>
                <a:ext cx="0" cy="106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" name="Line 49"/>
              <p:cNvSpPr>
                <a:spLocks noChangeShapeType="1"/>
              </p:cNvSpPr>
              <p:nvPr/>
            </p:nvSpPr>
            <p:spPr bwMode="auto">
              <a:xfrm>
                <a:off x="2189" y="1768"/>
                <a:ext cx="0" cy="106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" name="Line 50"/>
              <p:cNvSpPr>
                <a:spLocks noChangeShapeType="1"/>
              </p:cNvSpPr>
              <p:nvPr/>
            </p:nvSpPr>
            <p:spPr bwMode="auto">
              <a:xfrm>
                <a:off x="2183" y="2097"/>
                <a:ext cx="0" cy="177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" name="Line 51"/>
              <p:cNvSpPr>
                <a:spLocks noChangeShapeType="1"/>
              </p:cNvSpPr>
              <p:nvPr/>
            </p:nvSpPr>
            <p:spPr bwMode="auto">
              <a:xfrm>
                <a:off x="2188" y="2648"/>
                <a:ext cx="0" cy="186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7" name="Line 52"/>
              <p:cNvSpPr>
                <a:spLocks noChangeShapeType="1"/>
              </p:cNvSpPr>
              <p:nvPr/>
            </p:nvSpPr>
            <p:spPr bwMode="auto">
              <a:xfrm>
                <a:off x="2198" y="3190"/>
                <a:ext cx="0" cy="177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8" name="Line 53"/>
              <p:cNvSpPr>
                <a:spLocks noChangeShapeType="1"/>
              </p:cNvSpPr>
              <p:nvPr/>
            </p:nvSpPr>
            <p:spPr bwMode="auto">
              <a:xfrm flipH="1">
                <a:off x="1316" y="2467"/>
                <a:ext cx="289" cy="0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9" name="Line 54"/>
              <p:cNvSpPr>
                <a:spLocks noChangeShapeType="1"/>
              </p:cNvSpPr>
              <p:nvPr/>
            </p:nvSpPr>
            <p:spPr bwMode="auto">
              <a:xfrm>
                <a:off x="1321" y="2462"/>
                <a:ext cx="0" cy="106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0" name="Line 55"/>
              <p:cNvSpPr>
                <a:spLocks noChangeShapeType="1"/>
              </p:cNvSpPr>
              <p:nvPr/>
            </p:nvSpPr>
            <p:spPr bwMode="auto">
              <a:xfrm flipH="1">
                <a:off x="1322" y="3016"/>
                <a:ext cx="289" cy="0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1" name="Line 56"/>
              <p:cNvSpPr>
                <a:spLocks noChangeShapeType="1"/>
              </p:cNvSpPr>
              <p:nvPr/>
            </p:nvSpPr>
            <p:spPr bwMode="auto">
              <a:xfrm>
                <a:off x="1322" y="3014"/>
                <a:ext cx="0" cy="106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2" name="Line 57"/>
              <p:cNvSpPr>
                <a:spLocks noChangeShapeType="1"/>
              </p:cNvSpPr>
              <p:nvPr/>
            </p:nvSpPr>
            <p:spPr bwMode="auto">
              <a:xfrm>
                <a:off x="2193" y="3576"/>
                <a:ext cx="0" cy="141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3" name="Line 58"/>
              <p:cNvSpPr>
                <a:spLocks noChangeShapeType="1"/>
              </p:cNvSpPr>
              <p:nvPr/>
            </p:nvSpPr>
            <p:spPr bwMode="auto">
              <a:xfrm>
                <a:off x="2189" y="3721"/>
                <a:ext cx="665" cy="0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4" name="Line 59"/>
              <p:cNvSpPr>
                <a:spLocks noChangeShapeType="1"/>
              </p:cNvSpPr>
              <p:nvPr/>
            </p:nvSpPr>
            <p:spPr bwMode="auto">
              <a:xfrm flipV="1">
                <a:off x="2848" y="2203"/>
                <a:ext cx="0" cy="1520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5" name="Line 60"/>
              <p:cNvSpPr>
                <a:spLocks noChangeShapeType="1"/>
              </p:cNvSpPr>
              <p:nvPr/>
            </p:nvSpPr>
            <p:spPr bwMode="auto">
              <a:xfrm flipH="1">
                <a:off x="2188" y="2203"/>
                <a:ext cx="665" cy="0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1630" y="1934"/>
              <a:ext cx="52" cy="1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Y</a:t>
              </a:r>
            </a:p>
          </p:txBody>
        </p:sp>
        <p:sp>
          <p:nvSpPr>
            <p:cNvPr id="13" name="Text Box 62"/>
            <p:cNvSpPr txBox="1">
              <a:spLocks noChangeArrowheads="1"/>
            </p:cNvSpPr>
            <p:nvPr/>
          </p:nvSpPr>
          <p:spPr bwMode="auto">
            <a:xfrm>
              <a:off x="2503" y="2311"/>
              <a:ext cx="52" cy="1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N</a:t>
              </a:r>
            </a:p>
          </p:txBody>
        </p:sp>
        <p:sp>
          <p:nvSpPr>
            <p:cNvPr id="14" name="Text Box 63"/>
            <p:cNvSpPr txBox="1">
              <a:spLocks noChangeArrowheads="1"/>
            </p:cNvSpPr>
            <p:nvPr/>
          </p:nvSpPr>
          <p:spPr bwMode="auto">
            <a:xfrm>
              <a:off x="1728" y="2509"/>
              <a:ext cx="52" cy="1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Y</a:t>
              </a:r>
            </a:p>
          </p:txBody>
        </p:sp>
        <p:sp>
          <p:nvSpPr>
            <p:cNvPr id="15" name="Text Box 64"/>
            <p:cNvSpPr txBox="1">
              <a:spLocks noChangeArrowheads="1"/>
            </p:cNvSpPr>
            <p:nvPr/>
          </p:nvSpPr>
          <p:spPr bwMode="auto">
            <a:xfrm>
              <a:off x="2479" y="2860"/>
              <a:ext cx="52" cy="1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N</a:t>
              </a:r>
            </a:p>
          </p:txBody>
        </p:sp>
      </p:grpSp>
      <p:sp>
        <p:nvSpPr>
          <p:cNvPr id="36" name="Rectangle 65"/>
          <p:cNvSpPr>
            <a:spLocks noChangeArrowheads="1"/>
          </p:cNvSpPr>
          <p:nvPr/>
        </p:nvSpPr>
        <p:spPr bwMode="auto">
          <a:xfrm>
            <a:off x="395536" y="1687272"/>
            <a:ext cx="3206160" cy="45118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3500"/>
              </a:lnSpc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算法步骤：</a:t>
            </a:r>
            <a:endParaRPr lang="en-US" altLang="zh-CN" sz="2000" b="1" dirty="0" smtClean="0"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ts val="35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计算散列地址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H=(key)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，若散列地址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为空，则查找失败；若散列地址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中的关键字等于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key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，则查找成功，否则重复执行：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ts val="3500"/>
              </a:lnSpc>
            </a:pP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① 计算下一散列地址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Hi;</a:t>
            </a:r>
          </a:p>
          <a:p>
            <a:pPr eaLnBrk="1" hangingPunct="1">
              <a:lnSpc>
                <a:spcPts val="35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② 若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Hi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为空，查找失败；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ts val="3500"/>
              </a:lnSpc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③ 若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Hi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中的关键字为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key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，则查找成功。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5718" y="857232"/>
            <a:ext cx="6230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7.4.4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算法实现</a:t>
            </a:r>
            <a:r>
              <a:rPr lang="en-US" altLang="zh-CN" sz="28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800" b="1" dirty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开放地址</a:t>
            </a:r>
            <a:r>
              <a:rPr lang="zh-CN" altLang="en-US" sz="28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法</a:t>
            </a:r>
            <a:endParaRPr lang="zh-CN" altLang="en-US" sz="2800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294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923" y="867855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7.4.4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算法实现</a:t>
            </a:r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8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开放地址法</a:t>
            </a:r>
            <a:endParaRPr lang="zh-CN" altLang="en-US" sz="2800" b="1" dirty="0">
              <a:solidFill>
                <a:srgbClr val="00B05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474" y="2203194"/>
            <a:ext cx="748883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ts val="3000"/>
              </a:lnSpc>
            </a:pPr>
            <a:r>
              <a:rPr lang="en-US" altLang="zh-CN" sz="2000" dirty="0" smtClean="0">
                <a:latin typeface="+mn-ea"/>
              </a:rPr>
              <a:t>#define   m  16          	    //</a:t>
            </a:r>
            <a:r>
              <a:rPr lang="zh-CN" altLang="en-US" sz="2000" dirty="0" smtClean="0">
                <a:latin typeface="+mn-ea"/>
              </a:rPr>
              <a:t>散列表的长度</a:t>
            </a:r>
          </a:p>
          <a:p>
            <a:pPr marL="180000">
              <a:lnSpc>
                <a:spcPts val="3000"/>
              </a:lnSpc>
            </a:pPr>
            <a:r>
              <a:rPr lang="en-US" altLang="zh-CN" sz="2000" dirty="0" smtClean="0">
                <a:latin typeface="+mn-ea"/>
              </a:rPr>
              <a:t>#define   p  13                  //</a:t>
            </a:r>
            <a:r>
              <a:rPr lang="zh-CN" altLang="en-US" sz="2000" dirty="0" smtClean="0">
                <a:latin typeface="+mn-ea"/>
              </a:rPr>
              <a:t>小于</a:t>
            </a:r>
            <a:r>
              <a:rPr lang="en-US" altLang="zh-CN" sz="2000" dirty="0" smtClean="0">
                <a:latin typeface="+mn-ea"/>
              </a:rPr>
              <a:t>m</a:t>
            </a:r>
            <a:r>
              <a:rPr lang="zh-CN" altLang="en-US" sz="2000" dirty="0" smtClean="0">
                <a:latin typeface="+mn-ea"/>
              </a:rPr>
              <a:t>的最大质数</a:t>
            </a:r>
          </a:p>
          <a:p>
            <a:pPr marL="180000">
              <a:lnSpc>
                <a:spcPts val="3000"/>
              </a:lnSpc>
            </a:pPr>
            <a:r>
              <a:rPr lang="en-US" altLang="zh-CN" sz="2000" dirty="0" smtClean="0">
                <a:latin typeface="+mn-ea"/>
              </a:rPr>
              <a:t>#define  NULLKEY   0      //</a:t>
            </a:r>
            <a:r>
              <a:rPr lang="zh-CN" altLang="en-US" sz="2000" dirty="0" smtClean="0">
                <a:latin typeface="+mn-ea"/>
              </a:rPr>
              <a:t>单元为空的标记</a:t>
            </a:r>
          </a:p>
          <a:p>
            <a:pPr marL="180000">
              <a:lnSpc>
                <a:spcPts val="3000"/>
              </a:lnSpc>
            </a:pPr>
            <a:r>
              <a:rPr lang="en-US" altLang="zh-CN" sz="2000" dirty="0" err="1" smtClean="0">
                <a:latin typeface="+mn-ea"/>
              </a:rPr>
              <a:t>typedef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 err="1" smtClean="0">
                <a:latin typeface="+mn-ea"/>
              </a:rPr>
              <a:t>struct</a:t>
            </a:r>
            <a:r>
              <a:rPr lang="en-US" altLang="zh-CN" sz="2000" dirty="0" smtClean="0">
                <a:latin typeface="+mn-ea"/>
              </a:rPr>
              <a:t>                  //</a:t>
            </a:r>
            <a:r>
              <a:rPr lang="zh-CN" altLang="en-US" sz="2000" dirty="0" smtClean="0">
                <a:latin typeface="+mn-ea"/>
              </a:rPr>
              <a:t>开放地址法的存储结构</a:t>
            </a:r>
          </a:p>
          <a:p>
            <a:pPr marL="180000">
              <a:lnSpc>
                <a:spcPts val="3000"/>
              </a:lnSpc>
            </a:pPr>
            <a:r>
              <a:rPr lang="en-US" altLang="zh-CN" sz="2000" dirty="0" smtClean="0">
                <a:latin typeface="+mn-ea"/>
              </a:rPr>
              <a:t>{  </a:t>
            </a:r>
          </a:p>
          <a:p>
            <a:pPr marL="180000">
              <a:lnSpc>
                <a:spcPts val="3000"/>
              </a:lnSpc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 key;	   	   //</a:t>
            </a:r>
            <a:r>
              <a:rPr lang="zh-CN" altLang="en-US" sz="2000" dirty="0" smtClean="0">
                <a:latin typeface="+mn-ea"/>
              </a:rPr>
              <a:t>关键字项</a:t>
            </a:r>
          </a:p>
          <a:p>
            <a:pPr marL="180000">
              <a:lnSpc>
                <a:spcPts val="3000"/>
              </a:lnSpc>
            </a:pPr>
            <a:r>
              <a:rPr lang="en-US" altLang="zh-CN" sz="2000" dirty="0" smtClean="0">
                <a:latin typeface="+mn-ea"/>
              </a:rPr>
              <a:t>}</a:t>
            </a:r>
            <a:r>
              <a:rPr lang="en-US" altLang="zh-CN" sz="2000" dirty="0" err="1" smtClean="0">
                <a:latin typeface="+mn-ea"/>
              </a:rPr>
              <a:t>HashTable</a:t>
            </a:r>
            <a:r>
              <a:rPr lang="en-US" altLang="zh-CN" sz="2000" dirty="0" smtClean="0">
                <a:latin typeface="+mn-ea"/>
              </a:rPr>
              <a:t>[m];</a:t>
            </a:r>
          </a:p>
          <a:p>
            <a:pPr marL="180000">
              <a:lnSpc>
                <a:spcPts val="3000"/>
              </a:lnSpc>
            </a:pPr>
            <a:endParaRPr lang="en-US" altLang="zh-CN" sz="2000" dirty="0" smtClean="0">
              <a:latin typeface="+mn-ea"/>
            </a:endParaRPr>
          </a:p>
          <a:p>
            <a:pPr marL="180000">
              <a:lnSpc>
                <a:spcPts val="3000"/>
              </a:lnSpc>
            </a:pP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 H(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 key)                 //</a:t>
            </a:r>
            <a:r>
              <a:rPr lang="zh-CN" altLang="en-US" sz="2000" dirty="0" smtClean="0">
                <a:latin typeface="+mn-ea"/>
              </a:rPr>
              <a:t>散列函数</a:t>
            </a:r>
          </a:p>
          <a:p>
            <a:pPr marL="180000">
              <a:lnSpc>
                <a:spcPts val="3000"/>
              </a:lnSpc>
            </a:pPr>
            <a:r>
              <a:rPr lang="en-US" altLang="zh-CN" sz="2000" dirty="0" smtClean="0">
                <a:latin typeface="+mn-ea"/>
              </a:rPr>
              <a:t>{   return  key % p;      }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192" y="1637348"/>
            <a:ext cx="235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定义存储结构：</a:t>
            </a:r>
            <a:endParaRPr lang="zh-CN" altLang="en-US" sz="24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17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7.4.4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算法实现</a:t>
            </a:r>
            <a:r>
              <a:rPr lang="en-US" altLang="zh-CN" sz="28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800" b="1" dirty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开放地址</a:t>
            </a:r>
            <a:r>
              <a:rPr lang="zh-CN" altLang="en-US" sz="28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法</a:t>
            </a:r>
            <a:endParaRPr lang="zh-CN" altLang="en-US" sz="2800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865" y="1998893"/>
            <a:ext cx="8640000" cy="201593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180000">
              <a:lnSpc>
                <a:spcPts val="2500"/>
              </a:lnSpc>
            </a:pPr>
            <a:r>
              <a:rPr lang="en-US" altLang="zh-CN" sz="2000" dirty="0" smtClean="0">
                <a:latin typeface="+mn-ea"/>
              </a:rPr>
              <a:t>void  </a:t>
            </a:r>
            <a:r>
              <a:rPr lang="en-US" altLang="zh-CN" sz="2000" dirty="0" err="1" smtClean="0">
                <a:latin typeface="+mn-ea"/>
              </a:rPr>
              <a:t>CreateHT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err="1" smtClean="0">
                <a:latin typeface="+mn-ea"/>
              </a:rPr>
              <a:t>HashTable</a:t>
            </a:r>
            <a:r>
              <a:rPr lang="en-US" altLang="zh-CN" sz="2000" dirty="0" smtClean="0">
                <a:latin typeface="+mn-ea"/>
              </a:rPr>
              <a:t>  HT,  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 key)  //</a:t>
            </a:r>
            <a:r>
              <a:rPr lang="zh-CN" altLang="en-US" sz="2000" dirty="0" smtClean="0">
                <a:latin typeface="+mn-ea"/>
              </a:rPr>
              <a:t>构造散列表</a:t>
            </a:r>
          </a:p>
          <a:p>
            <a:pPr marL="180000">
              <a:lnSpc>
                <a:spcPts val="2500"/>
              </a:lnSpc>
            </a:pPr>
            <a:r>
              <a:rPr lang="en-US" altLang="zh-CN" sz="2000" dirty="0" smtClean="0">
                <a:latin typeface="+mn-ea"/>
              </a:rPr>
              <a:t>{    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 Hi=H(key);                                //</a:t>
            </a:r>
            <a:r>
              <a:rPr lang="zh-CN" altLang="en-US" sz="2000" dirty="0" smtClean="0">
                <a:latin typeface="+mn-ea"/>
              </a:rPr>
              <a:t>调用散列函数，计算散列地址</a:t>
            </a:r>
          </a:p>
          <a:p>
            <a:pPr marL="180000">
              <a:lnSpc>
                <a:spcPts val="2500"/>
              </a:lnSpc>
            </a:pPr>
            <a:r>
              <a:rPr lang="en-US" altLang="zh-CN" sz="2000" dirty="0" smtClean="0">
                <a:latin typeface="+mn-ea"/>
              </a:rPr>
              <a:t>     while( HT[Hi].key 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!=</a:t>
            </a:r>
            <a:r>
              <a:rPr lang="en-US" altLang="zh-CN" sz="2000" dirty="0" smtClean="0">
                <a:latin typeface="+mn-ea"/>
              </a:rPr>
              <a:t>  NULLKEY )  //</a:t>
            </a:r>
            <a:r>
              <a:rPr lang="zh-CN" altLang="en-US" sz="2000" dirty="0" smtClean="0">
                <a:latin typeface="+mn-ea"/>
              </a:rPr>
              <a:t>已存储关键字，不为</a:t>
            </a:r>
            <a:r>
              <a:rPr lang="en-US" altLang="zh-CN" sz="2000" dirty="0" smtClean="0">
                <a:latin typeface="+mn-ea"/>
              </a:rPr>
              <a:t>0</a:t>
            </a:r>
            <a:r>
              <a:rPr lang="zh-CN" altLang="en-US" sz="2000" dirty="0" smtClean="0">
                <a:latin typeface="+mn-ea"/>
              </a:rPr>
              <a:t>，冲突</a:t>
            </a:r>
          </a:p>
          <a:p>
            <a:pPr marL="180000">
              <a:lnSpc>
                <a:spcPts val="2500"/>
              </a:lnSpc>
            </a:pPr>
            <a:r>
              <a:rPr lang="zh-CN" altLang="en-US" sz="2000" dirty="0" smtClean="0">
                <a:latin typeface="+mn-ea"/>
              </a:rPr>
              <a:t>	</a:t>
            </a:r>
            <a:r>
              <a:rPr lang="en-US" altLang="zh-CN" sz="2000" dirty="0" smtClean="0">
                <a:latin typeface="+mn-ea"/>
              </a:rPr>
              <a:t>Hi = (Hi+1) %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m</a:t>
            </a:r>
            <a:r>
              <a:rPr lang="en-US" altLang="zh-CN" sz="2000" dirty="0" smtClean="0">
                <a:latin typeface="+mn-ea"/>
              </a:rPr>
              <a:t>;                       //</a:t>
            </a:r>
            <a:r>
              <a:rPr lang="zh-CN" altLang="en-US" sz="2000" dirty="0" smtClean="0">
                <a:latin typeface="+mn-ea"/>
              </a:rPr>
              <a:t>开放定址法，线性探测</a:t>
            </a:r>
          </a:p>
          <a:p>
            <a:pPr marL="180000">
              <a:lnSpc>
                <a:spcPts val="2500"/>
              </a:lnSpc>
            </a:pPr>
            <a:r>
              <a:rPr lang="en-US" altLang="zh-CN" sz="2000" dirty="0" smtClean="0">
                <a:latin typeface="+mn-ea"/>
              </a:rPr>
              <a:t>     HT[Hi].key = key;                            //</a:t>
            </a:r>
            <a:r>
              <a:rPr lang="zh-CN" altLang="en-US" sz="2000" dirty="0" smtClean="0">
                <a:latin typeface="+mn-ea"/>
              </a:rPr>
              <a:t>直到有空位，插入关键字</a:t>
            </a:r>
          </a:p>
          <a:p>
            <a:pPr marL="180000">
              <a:lnSpc>
                <a:spcPts val="2500"/>
              </a:lnSpc>
            </a:pPr>
            <a:r>
              <a:rPr lang="en-US" altLang="zh-CN" sz="2000" dirty="0" smtClean="0">
                <a:latin typeface="+mn-ea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414521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构造散列表：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912" y="4230804"/>
            <a:ext cx="8640000" cy="233653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void   main()</a:t>
            </a:r>
          </a:p>
          <a:p>
            <a:pPr>
              <a:lnSpc>
                <a:spcPts val="25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{ </a:t>
            </a:r>
            <a:r>
              <a:rPr lang="en-US" altLang="zh-CN" sz="2000" dirty="0" err="1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   K[m]={19,14,23,1,68,20,84,27,55,11,10,79};   //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</a:rPr>
              <a:t>关键字集合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P227</a:t>
            </a:r>
            <a:endParaRPr lang="zh-CN" altLang="en-US" sz="20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+mn-ea"/>
              </a:rPr>
              <a:t>HashTable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   HT</a:t>
            </a: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={0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};</a:t>
            </a:r>
            <a:r>
              <a:rPr lang="zh-CN" altLang="en-US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</a:rPr>
              <a:t>设置初值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0</a:t>
            </a:r>
          </a:p>
          <a:p>
            <a:pPr>
              <a:lnSpc>
                <a:spcPts val="25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 for(i=0; </a:t>
            </a: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i&lt;m; 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 i++)    </a:t>
            </a:r>
          </a:p>
          <a:p>
            <a:pPr>
              <a:lnSpc>
                <a:spcPts val="25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        </a:t>
            </a:r>
            <a:r>
              <a:rPr lang="en-US" altLang="zh-CN" sz="2000" dirty="0" err="1">
                <a:solidFill>
                  <a:srgbClr val="0000FF"/>
                </a:solidFill>
                <a:latin typeface="+mn-ea"/>
              </a:rPr>
              <a:t>CreateHT</a:t>
            </a: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(HT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, K[i]);</a:t>
            </a:r>
          </a:p>
          <a:p>
            <a:pPr>
              <a:lnSpc>
                <a:spcPts val="25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 </a:t>
            </a:r>
          </a:p>
          <a:p>
            <a:pPr>
              <a:lnSpc>
                <a:spcPts val="25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+mn-ea"/>
              </a:rPr>
              <a:t>执行结果：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HT[m</a:t>
            </a: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] 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={14,1,68,27,55,19,20,84,79,23,11,10}//</a:t>
            </a:r>
            <a:r>
              <a:rPr lang="zh-CN" altLang="en-US" sz="2000" dirty="0" smtClean="0">
                <a:solidFill>
                  <a:srgbClr val="0000FF"/>
                </a:solidFill>
                <a:latin typeface="+mn-ea"/>
              </a:rPr>
              <a:t>教材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P227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9063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820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7.4.4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算法实现</a:t>
            </a:r>
            <a:r>
              <a:rPr lang="en-US" altLang="zh-CN" sz="28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800" b="1" dirty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开放地址</a:t>
            </a:r>
            <a:r>
              <a:rPr lang="zh-CN" altLang="en-US" sz="28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法</a:t>
            </a:r>
            <a:endParaRPr lang="zh-CN" altLang="en-US" sz="2800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115" y="1859887"/>
            <a:ext cx="8607330" cy="2956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SearchHash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HashTable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HT,int</a:t>
            </a:r>
            <a:r>
              <a:rPr lang="en-US" altLang="zh-CN" sz="2000" dirty="0" smtClean="0"/>
              <a:t> key)   //</a:t>
            </a:r>
            <a:r>
              <a:rPr lang="zh-CN" altLang="en-US" sz="2000" dirty="0" smtClean="0"/>
              <a:t>散列查找</a:t>
            </a:r>
          </a:p>
          <a:p>
            <a:pPr>
              <a:lnSpc>
                <a:spcPts val="2500"/>
              </a:lnSpc>
            </a:pPr>
            <a:r>
              <a:rPr lang="en-US" altLang="zh-CN" sz="2000" dirty="0" smtClean="0"/>
              <a:t>{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Hi = H(key);                          //</a:t>
            </a:r>
            <a:r>
              <a:rPr lang="zh-CN" altLang="en-US" sz="2000" dirty="0" smtClean="0"/>
              <a:t>调用散列函数，计算散列地址</a:t>
            </a:r>
          </a:p>
          <a:p>
            <a:pPr>
              <a:lnSpc>
                <a:spcPts val="2500"/>
              </a:lnSpc>
            </a:pPr>
            <a:r>
              <a:rPr lang="en-US" altLang="zh-CN" sz="2000" dirty="0" smtClean="0"/>
              <a:t>     while(HT[Hi].key  </a:t>
            </a:r>
            <a:r>
              <a:rPr lang="en-US" altLang="zh-CN" sz="2000" dirty="0" smtClean="0">
                <a:solidFill>
                  <a:srgbClr val="FF0000"/>
                </a:solidFill>
              </a:rPr>
              <a:t>!=</a:t>
            </a:r>
            <a:r>
              <a:rPr lang="en-US" altLang="zh-CN" sz="2000" dirty="0" smtClean="0"/>
              <a:t>  key)           //</a:t>
            </a:r>
            <a:r>
              <a:rPr lang="zh-CN" altLang="en-US" sz="2000" dirty="0" smtClean="0"/>
              <a:t>不等于关键字，则冲突</a:t>
            </a:r>
          </a:p>
          <a:p>
            <a:pPr>
              <a:lnSpc>
                <a:spcPts val="2500"/>
              </a:lnSpc>
            </a:pPr>
            <a:r>
              <a:rPr lang="en-US" altLang="zh-CN" sz="2000" dirty="0" smtClean="0"/>
              <a:t>     {  Hi = (Hi+1) % </a:t>
            </a:r>
            <a:r>
              <a:rPr lang="en-US" altLang="zh-CN" sz="2000" dirty="0" smtClean="0">
                <a:solidFill>
                  <a:srgbClr val="FF0000"/>
                </a:solidFill>
              </a:rPr>
              <a:t>m</a:t>
            </a:r>
            <a:r>
              <a:rPr lang="en-US" altLang="zh-CN" sz="2000" dirty="0" smtClean="0"/>
              <a:t>;                      //</a:t>
            </a:r>
            <a:r>
              <a:rPr lang="zh-CN" altLang="en-US" sz="2000" dirty="0" smtClean="0"/>
              <a:t>开放定址，线性探测</a:t>
            </a:r>
          </a:p>
          <a:p>
            <a:pPr>
              <a:lnSpc>
                <a:spcPts val="2500"/>
              </a:lnSpc>
            </a:pPr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if( HT[Hi].key==NULLKEY  ||  Hi==H(key) ) </a:t>
            </a:r>
          </a:p>
          <a:p>
            <a:pPr>
              <a:lnSpc>
                <a:spcPts val="2500"/>
              </a:lnSpc>
            </a:pPr>
            <a:r>
              <a:rPr lang="en-US" altLang="zh-CN" sz="2000" dirty="0" smtClean="0"/>
              <a:t>                    return   -1;   //</a:t>
            </a:r>
            <a:r>
              <a:rPr lang="zh-CN" altLang="en-US" sz="2000" dirty="0" smtClean="0"/>
              <a:t>循环回到原点，关键字不存在，查找失败</a:t>
            </a:r>
          </a:p>
          <a:p>
            <a:pPr>
              <a:lnSpc>
                <a:spcPts val="2500"/>
              </a:lnSpc>
            </a:pPr>
            <a:r>
              <a:rPr lang="en-US" altLang="zh-CN" sz="2000" dirty="0" smtClean="0"/>
              <a:t>      }</a:t>
            </a:r>
          </a:p>
          <a:p>
            <a:pPr>
              <a:lnSpc>
                <a:spcPts val="2500"/>
              </a:lnSpc>
            </a:pPr>
            <a:r>
              <a:rPr lang="en-US" altLang="zh-CN" sz="2000" dirty="0" smtClean="0"/>
              <a:t>    return  Hi;     //</a:t>
            </a:r>
            <a:r>
              <a:rPr lang="zh-CN" altLang="en-US" sz="2000" dirty="0" smtClean="0"/>
              <a:t>查找成功</a:t>
            </a:r>
          </a:p>
          <a:p>
            <a:pPr>
              <a:lnSpc>
                <a:spcPts val="2500"/>
              </a:lnSpc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39130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散列查找：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87392"/>
              </p:ext>
            </p:extLst>
          </p:nvPr>
        </p:nvGraphicFramePr>
        <p:xfrm>
          <a:off x="934907" y="5435171"/>
          <a:ext cx="6827308" cy="863600"/>
        </p:xfrm>
        <a:graphic>
          <a:graphicData uri="http://schemas.openxmlformats.org/drawingml/2006/table">
            <a:tbl>
              <a:tblPr/>
              <a:tblGrid>
                <a:gridCol w="544219"/>
                <a:gridCol w="593350"/>
                <a:gridCol w="568785"/>
                <a:gridCol w="568786"/>
                <a:gridCol w="566895"/>
                <a:gridCol w="574453"/>
                <a:gridCol w="566895"/>
                <a:gridCol w="568785"/>
                <a:gridCol w="617916"/>
                <a:gridCol w="519652"/>
                <a:gridCol w="568786"/>
                <a:gridCol w="568786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46521" y="4872500"/>
            <a:ext cx="6864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循环到原点情况：假定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H(key)   =key  %  11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，查找关键字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22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237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27179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7.4.4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算法实现</a:t>
            </a:r>
            <a:r>
              <a:rPr lang="en-US" altLang="zh-CN" sz="28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8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单链地址法</a:t>
            </a:r>
            <a:endParaRPr lang="zh-CN" altLang="en-US" sz="2800" b="1" dirty="0">
              <a:solidFill>
                <a:srgbClr val="00B05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735" y="1756049"/>
            <a:ext cx="7920000" cy="23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180000">
              <a:lnSpc>
                <a:spcPts val="2500"/>
              </a:lnSpc>
            </a:pPr>
            <a:r>
              <a:rPr lang="en-US" altLang="zh-CN" sz="2000" dirty="0"/>
              <a:t>#define </a:t>
            </a:r>
            <a:r>
              <a:rPr lang="en-US" altLang="zh-CN" sz="2000" dirty="0" smtClean="0"/>
              <a:t>    m       </a:t>
            </a:r>
            <a:r>
              <a:rPr lang="en-US" altLang="zh-CN" sz="2000" dirty="0"/>
              <a:t>13     </a:t>
            </a:r>
            <a:r>
              <a:rPr lang="en-US" altLang="zh-CN" sz="2000" dirty="0" smtClean="0"/>
              <a:t>            // </a:t>
            </a:r>
            <a:r>
              <a:rPr lang="zh-CN" altLang="en-US" sz="2000" dirty="0"/>
              <a:t>定义散列表长为数组的长度 </a:t>
            </a:r>
            <a:endParaRPr lang="en-US" altLang="zh-CN" sz="2000" dirty="0"/>
          </a:p>
          <a:p>
            <a:pPr marL="180000">
              <a:lnSpc>
                <a:spcPts val="2500"/>
              </a:lnSpc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ElemType</a:t>
            </a:r>
            <a:r>
              <a:rPr lang="en-US" altLang="zh-CN" sz="2000" dirty="0"/>
              <a:t>;</a:t>
            </a:r>
          </a:p>
          <a:p>
            <a:pPr marL="180000">
              <a:lnSpc>
                <a:spcPts val="2500"/>
              </a:lnSpc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LNode</a:t>
            </a:r>
            <a:endParaRPr lang="en-US" altLang="zh-CN" sz="2000" dirty="0"/>
          </a:p>
          <a:p>
            <a:pPr marL="180000">
              <a:lnSpc>
                <a:spcPts val="2500"/>
              </a:lnSpc>
            </a:pPr>
            <a:r>
              <a:rPr lang="en-US" altLang="zh-CN" sz="2000" dirty="0"/>
              <a:t>{ 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ElemType</a:t>
            </a:r>
            <a:r>
              <a:rPr lang="en-US" altLang="zh-CN" sz="2000" dirty="0" smtClean="0"/>
              <a:t>    data</a:t>
            </a:r>
            <a:r>
              <a:rPr lang="en-US" altLang="zh-CN" sz="2000" dirty="0"/>
              <a:t>;</a:t>
            </a:r>
          </a:p>
          <a:p>
            <a:pPr marL="180000">
              <a:lnSpc>
                <a:spcPts val="2500"/>
              </a:lnSpc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LNode</a:t>
            </a:r>
            <a:r>
              <a:rPr lang="en-US" altLang="zh-CN" sz="2000" dirty="0" smtClean="0"/>
              <a:t>         *</a:t>
            </a:r>
            <a:r>
              <a:rPr lang="en-US" altLang="zh-CN" sz="2000" dirty="0"/>
              <a:t>next;</a:t>
            </a:r>
          </a:p>
          <a:p>
            <a:pPr marL="180000">
              <a:lnSpc>
                <a:spcPts val="2500"/>
              </a:lnSpc>
            </a:pPr>
            <a:r>
              <a:rPr lang="en-US" altLang="zh-CN" sz="2000" dirty="0" smtClean="0"/>
              <a:t>} </a:t>
            </a:r>
            <a:r>
              <a:rPr lang="en-US" altLang="zh-CN" sz="2000" dirty="0" err="1" smtClean="0"/>
              <a:t>LNode</a:t>
            </a:r>
            <a:r>
              <a:rPr lang="en-US" altLang="zh-CN" sz="2000" dirty="0"/>
              <a:t>;</a:t>
            </a:r>
          </a:p>
          <a:p>
            <a:pPr marL="180000">
              <a:lnSpc>
                <a:spcPts val="2500"/>
              </a:lnSpc>
            </a:pPr>
            <a:r>
              <a:rPr lang="en-US" altLang="zh-CN" sz="2000" dirty="0" err="1" smtClean="0"/>
              <a:t>typedef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LNode</a:t>
            </a:r>
            <a:r>
              <a:rPr lang="en-US" altLang="zh-CN" sz="2000" dirty="0" smtClean="0"/>
              <a:t>  *</a:t>
            </a:r>
            <a:r>
              <a:rPr lang="en-US" altLang="zh-CN" sz="2000" dirty="0" err="1"/>
              <a:t>LinkHashList</a:t>
            </a:r>
            <a:r>
              <a:rPr lang="en-US" altLang="zh-CN" sz="2000" dirty="0"/>
              <a:t>[m</a:t>
            </a:r>
            <a:r>
              <a:rPr lang="en-US" altLang="zh-CN" sz="2000" dirty="0" smtClean="0"/>
              <a:t>];  //</a:t>
            </a:r>
            <a:r>
              <a:rPr lang="zh-CN" altLang="en-US" sz="2000" dirty="0" smtClean="0"/>
              <a:t>存放指针的数组，指针数组</a:t>
            </a:r>
            <a:endParaRPr lang="en-US" altLang="zh-C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99735" y="5781818"/>
            <a:ext cx="7920000" cy="72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Hash(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key</a:t>
            </a:r>
            <a:r>
              <a:rPr lang="en-US" altLang="zh-CN" sz="2000" dirty="0"/>
              <a:t>) </a:t>
            </a:r>
          </a:p>
          <a:p>
            <a:pPr marL="180000"/>
            <a:r>
              <a:rPr lang="en-US" altLang="zh-CN" sz="2000" dirty="0"/>
              <a:t>{  </a:t>
            </a:r>
            <a:r>
              <a:rPr lang="en-US" altLang="zh-CN" sz="2000" dirty="0" smtClean="0"/>
              <a:t>  return </a:t>
            </a:r>
            <a:r>
              <a:rPr lang="en-US" altLang="zh-CN" sz="2000" dirty="0"/>
              <a:t>key % m; </a:t>
            </a:r>
            <a:r>
              <a:rPr lang="en-US" altLang="zh-CN" sz="2000" dirty="0" smtClean="0"/>
              <a:t>  } 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25215" y="1309014"/>
            <a:ext cx="2275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定义存储结构：</a:t>
            </a:r>
            <a:endParaRPr lang="zh-CN" altLang="en-US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735" y="4234972"/>
            <a:ext cx="7920000" cy="137473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180000">
              <a:lnSpc>
                <a:spcPts val="2500"/>
              </a:lnSpc>
            </a:pPr>
            <a:r>
              <a:rPr lang="en-US" altLang="zh-CN" sz="2000" dirty="0" smtClean="0"/>
              <a:t>void  </a:t>
            </a:r>
            <a:r>
              <a:rPr lang="en-US" altLang="zh-CN" sz="2000" dirty="0" err="1" smtClean="0"/>
              <a:t>InitHT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LinkHashList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HT)</a:t>
            </a:r>
          </a:p>
          <a:p>
            <a:pPr marL="180000">
              <a:lnSpc>
                <a:spcPts val="2500"/>
              </a:lnSpc>
            </a:pPr>
            <a:r>
              <a:rPr lang="en-US" altLang="zh-CN" sz="2000" dirty="0" smtClean="0"/>
              <a:t>{   for(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i=0</a:t>
            </a:r>
            <a:r>
              <a:rPr lang="en-US" altLang="zh-CN" sz="2000" dirty="0" smtClean="0"/>
              <a:t>;   </a:t>
            </a:r>
            <a:r>
              <a:rPr lang="en-US" altLang="zh-CN" sz="2000" dirty="0"/>
              <a:t>i&lt;m; </a:t>
            </a:r>
            <a:r>
              <a:rPr lang="en-US" altLang="zh-CN" sz="2000" dirty="0" smtClean="0"/>
              <a:t>  i</a:t>
            </a:r>
            <a:r>
              <a:rPr lang="en-US" altLang="zh-CN" sz="2000" dirty="0"/>
              <a:t>++)</a:t>
            </a:r>
          </a:p>
          <a:p>
            <a:pPr marL="180000">
              <a:lnSpc>
                <a:spcPts val="25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HT[i</a:t>
            </a:r>
            <a:r>
              <a:rPr lang="en-US" altLang="zh-CN" sz="2000" dirty="0"/>
              <a:t>]=NULL; </a:t>
            </a:r>
          </a:p>
          <a:p>
            <a:pPr marL="180000">
              <a:lnSpc>
                <a:spcPts val="2500"/>
              </a:lnSpc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2875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78579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7.4.4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算法实现</a:t>
            </a:r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8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单链地址法</a:t>
            </a:r>
            <a:endParaRPr lang="zh-CN" altLang="en-US" sz="2800" b="1" dirty="0">
              <a:solidFill>
                <a:srgbClr val="00B05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849" y="1437967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构造散列表：</a:t>
            </a:r>
            <a:endParaRPr lang="zh-CN" altLang="en-US" sz="24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610" y="2010615"/>
            <a:ext cx="7163852" cy="278537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180000">
              <a:lnSpc>
                <a:spcPts val="3000"/>
              </a:lnSpc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CreateHT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LinkHashList</a:t>
            </a:r>
            <a:r>
              <a:rPr lang="en-US" altLang="zh-CN" sz="2000" dirty="0"/>
              <a:t> HT</a:t>
            </a:r>
            <a:r>
              <a:rPr lang="en-US" altLang="zh-CN" sz="2000" dirty="0" smtClean="0"/>
              <a:t>,  </a:t>
            </a:r>
            <a:r>
              <a:rPr lang="en-US" altLang="zh-CN" sz="2000" dirty="0" err="1" smtClean="0"/>
              <a:t>ElemType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key)</a:t>
            </a:r>
          </a:p>
          <a:p>
            <a:pPr marL="180000">
              <a:lnSpc>
                <a:spcPts val="3000"/>
              </a:lnSpc>
            </a:pPr>
            <a:r>
              <a:rPr lang="en-US" altLang="zh-CN" sz="2000" dirty="0"/>
              <a:t>{ //m</a:t>
            </a:r>
            <a:r>
              <a:rPr lang="zh-CN" altLang="en-US" sz="2000" dirty="0"/>
              <a:t>为表长，</a:t>
            </a:r>
            <a:r>
              <a:rPr lang="en-US" altLang="zh-CN" sz="2000" dirty="0"/>
              <a:t>key</a:t>
            </a:r>
            <a:r>
              <a:rPr lang="zh-CN" altLang="en-US" sz="2000" dirty="0"/>
              <a:t>为插入的元素</a:t>
            </a:r>
            <a:r>
              <a:rPr lang="en-US" altLang="zh-CN" sz="2000" dirty="0"/>
              <a:t>,</a:t>
            </a:r>
            <a:r>
              <a:rPr lang="zh-CN" altLang="en-US" sz="2000" dirty="0"/>
              <a:t>没有判断插入相同元素</a:t>
            </a:r>
          </a:p>
          <a:p>
            <a:pPr marL="180000">
              <a:lnSpc>
                <a:spcPts val="3000"/>
              </a:lnSpc>
            </a:pPr>
            <a:r>
              <a:rPr lang="zh-CN" altLang="en-US" sz="2000" dirty="0"/>
              <a:t>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d=Hash(key);</a:t>
            </a:r>
          </a:p>
          <a:p>
            <a:pPr marL="180000">
              <a:lnSpc>
                <a:spcPts val="3000"/>
              </a:lnSpc>
            </a:pPr>
            <a:r>
              <a:rPr lang="en-US" altLang="zh-CN" sz="2000" dirty="0"/>
              <a:t>   </a:t>
            </a:r>
            <a:r>
              <a:rPr lang="en-US" altLang="zh-CN" sz="2000" dirty="0" err="1" smtClean="0"/>
              <a:t>Lnode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*p=new </a:t>
            </a:r>
            <a:r>
              <a:rPr lang="en-US" altLang="zh-CN" sz="2000" dirty="0" err="1"/>
              <a:t>LNode</a:t>
            </a:r>
            <a:r>
              <a:rPr lang="en-US" altLang="zh-CN" sz="2000" dirty="0"/>
              <a:t>;</a:t>
            </a:r>
          </a:p>
          <a:p>
            <a:pPr marL="180000">
              <a:lnSpc>
                <a:spcPts val="3000"/>
              </a:lnSpc>
            </a:pPr>
            <a:r>
              <a:rPr lang="en-US" altLang="zh-CN" sz="2000" dirty="0"/>
              <a:t>   p-&gt;data = key;</a:t>
            </a:r>
          </a:p>
          <a:p>
            <a:pPr marL="180000">
              <a:lnSpc>
                <a:spcPts val="3000"/>
              </a:lnSpc>
            </a:pPr>
            <a:r>
              <a:rPr lang="en-US" altLang="zh-CN" sz="2000" dirty="0"/>
              <a:t>   p-&gt;next = HT[d]; </a:t>
            </a:r>
            <a:r>
              <a:rPr lang="en-US" altLang="zh-CN" sz="2000" dirty="0" smtClean="0"/>
              <a:t>  HT[d</a:t>
            </a:r>
            <a:r>
              <a:rPr lang="en-US" altLang="zh-CN" sz="2000" dirty="0"/>
              <a:t>]=p;   //</a:t>
            </a:r>
            <a:r>
              <a:rPr lang="zh-CN" altLang="en-US" sz="2000" dirty="0"/>
              <a:t>前插</a:t>
            </a:r>
          </a:p>
          <a:p>
            <a:pPr marL="180000">
              <a:lnSpc>
                <a:spcPts val="3000"/>
              </a:lnSpc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57324" y="4961240"/>
            <a:ext cx="7157137" cy="163121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180000">
              <a:lnSpc>
                <a:spcPts val="3000"/>
              </a:lnSpc>
            </a:pPr>
            <a:r>
              <a:rPr lang="zh-CN" altLang="en-US" sz="2000" dirty="0" smtClean="0"/>
              <a:t>主函数代码：</a:t>
            </a:r>
            <a:endParaRPr lang="nn-NO" altLang="zh-CN" sz="2000" dirty="0" smtClean="0"/>
          </a:p>
          <a:p>
            <a:pPr marL="180000">
              <a:lnSpc>
                <a:spcPts val="3000"/>
              </a:lnSpc>
            </a:pPr>
            <a:r>
              <a:rPr lang="nn-NO" altLang="zh-CN" sz="2000" dirty="0" smtClean="0"/>
              <a:t>for(i=0</a:t>
            </a:r>
            <a:r>
              <a:rPr lang="nn-NO" altLang="zh-CN" sz="2000" dirty="0"/>
              <a:t>; i&lt;m ; i++)</a:t>
            </a:r>
          </a:p>
          <a:p>
            <a:pPr marL="180000">
              <a:lnSpc>
                <a:spcPts val="3000"/>
              </a:lnSpc>
            </a:pPr>
            <a:r>
              <a:rPr lang="nn-NO" altLang="zh-CN" sz="2000" dirty="0" smtClean="0"/>
              <a:t>     </a:t>
            </a:r>
            <a:r>
              <a:rPr lang="nn-NO" altLang="zh-CN" sz="2000" dirty="0"/>
              <a:t>CreateHT(HT</a:t>
            </a:r>
            <a:r>
              <a:rPr lang="nn-NO" altLang="zh-CN" sz="2000" dirty="0" smtClean="0"/>
              <a:t>,  K[i</a:t>
            </a:r>
            <a:r>
              <a:rPr lang="nn-NO" altLang="zh-CN" sz="2000" dirty="0"/>
              <a:t>]);</a:t>
            </a:r>
          </a:p>
          <a:p>
            <a:pPr marL="180000">
              <a:lnSpc>
                <a:spcPts val="3000"/>
              </a:lnSpc>
            </a:pPr>
            <a:r>
              <a:rPr lang="nn-NO" altLang="zh-CN" sz="2000" dirty="0" smtClean="0"/>
              <a:t> </a:t>
            </a:r>
            <a:r>
              <a:rPr lang="nn-NO" altLang="zh-CN" sz="2000" dirty="0"/>
              <a:t>cout&lt;&lt;"</a:t>
            </a:r>
            <a:r>
              <a:rPr lang="zh-CN" altLang="nn-NO" sz="2000" dirty="0"/>
              <a:t>构建成功！</a:t>
            </a:r>
            <a:r>
              <a:rPr lang="nn-NO" altLang="zh-CN" sz="2000" dirty="0"/>
              <a:t>"&lt;&lt;endl;</a:t>
            </a:r>
          </a:p>
        </p:txBody>
      </p:sp>
    </p:spTree>
    <p:extLst>
      <p:ext uri="{BB962C8B-B14F-4D97-AF65-F5344CB8AC3E}">
        <p14:creationId xmlns:p14="http://schemas.microsoft.com/office/powerpoint/2010/main" val="1593693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820" y="844409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7.4.4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算法实现</a:t>
            </a:r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8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单链地址法</a:t>
            </a:r>
            <a:endParaRPr lang="zh-CN" altLang="en-US" sz="2800" b="1" dirty="0">
              <a:solidFill>
                <a:srgbClr val="00B05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728" y="163576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散列查找：</a:t>
            </a:r>
            <a:endParaRPr lang="zh-CN" altLang="en-US" sz="24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2204864"/>
            <a:ext cx="7163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ElemType</a:t>
            </a:r>
            <a:r>
              <a:rPr lang="en-US" altLang="zh-CN" sz="2000" dirty="0"/>
              <a:t>  Search(</a:t>
            </a:r>
            <a:r>
              <a:rPr lang="en-US" altLang="zh-CN" sz="2000" dirty="0" err="1"/>
              <a:t>LinkHashList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HT,  </a:t>
            </a:r>
            <a:r>
              <a:rPr lang="en-US" altLang="zh-CN" sz="2000" dirty="0" err="1" smtClean="0"/>
              <a:t>ElemType</a:t>
            </a:r>
            <a:r>
              <a:rPr lang="en-US" altLang="zh-CN" sz="2000" dirty="0" smtClean="0"/>
              <a:t>   key</a:t>
            </a:r>
            <a:r>
              <a:rPr lang="en-US" altLang="zh-CN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{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d=Hash(key</a:t>
            </a:r>
            <a:r>
              <a:rPr lang="en-US" altLang="zh-CN" sz="20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</a:t>
            </a:r>
            <a:r>
              <a:rPr lang="en-US" altLang="zh-CN" sz="2000" dirty="0" err="1" smtClean="0"/>
              <a:t>Lnode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*p=HT[d];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while</a:t>
            </a:r>
            <a:r>
              <a:rPr lang="en-US" altLang="zh-CN" sz="2000" dirty="0" smtClean="0"/>
              <a:t>( p != NULL )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{  if(p-&gt;data ==key ) 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return  (p-&gt;data );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else              </a:t>
            </a:r>
            <a:r>
              <a:rPr lang="en-US" altLang="zh-CN" sz="2000" dirty="0" smtClean="0"/>
              <a:t>            p=p-</a:t>
            </a:r>
            <a:r>
              <a:rPr lang="en-US" altLang="zh-CN" sz="2000" dirty="0"/>
              <a:t>&gt;next;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}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return </a:t>
            </a:r>
            <a:r>
              <a:rPr lang="en-US" altLang="zh-CN" sz="2000" dirty="0" smtClean="0"/>
              <a:t>  NULL</a:t>
            </a:r>
            <a:r>
              <a:rPr lang="en-US" altLang="zh-CN" sz="20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9991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Text Box 129"/>
          <p:cNvSpPr txBox="1">
            <a:spLocks noChangeArrowheads="1"/>
          </p:cNvSpPr>
          <p:nvPr/>
        </p:nvSpPr>
        <p:spPr bwMode="auto">
          <a:xfrm>
            <a:off x="491047" y="1473112"/>
            <a:ext cx="6911041" cy="120597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</a:rPr>
              <a:t> 关键字集合：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>
                <a:latin typeface="+mn-ea"/>
              </a:rPr>
              <a:t>19</a:t>
            </a:r>
            <a:r>
              <a:rPr lang="en-US" altLang="zh-CN" sz="2000" dirty="0" smtClean="0">
                <a:latin typeface="+mn-ea"/>
              </a:rPr>
              <a:t>, 14, 23, 1, 68, 20, 84, 27, 55, 11, 10, 79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选散列函数：</a:t>
            </a:r>
            <a:r>
              <a:rPr lang="en-US" altLang="zh-CN" sz="2000" dirty="0">
                <a:latin typeface="+mn-ea"/>
              </a:rPr>
              <a:t>H(key)=key </a:t>
            </a:r>
            <a:r>
              <a:rPr lang="en-US" altLang="zh-CN" sz="2000" dirty="0" smtClean="0">
                <a:latin typeface="+mn-ea"/>
              </a:rPr>
              <a:t> %  13  </a:t>
            </a:r>
            <a:r>
              <a:rPr lang="zh-CN" altLang="en-US" sz="2000" dirty="0" smtClean="0">
                <a:latin typeface="+mn-ea"/>
              </a:rPr>
              <a:t>（散列</a:t>
            </a:r>
            <a:r>
              <a:rPr lang="zh-CN" altLang="zh-CN" sz="2000" dirty="0" smtClean="0">
                <a:latin typeface="+mn-ea"/>
              </a:rPr>
              <a:t>表长</a:t>
            </a:r>
            <a:r>
              <a:rPr lang="zh-CN" altLang="en-US" sz="2000" dirty="0" smtClean="0">
                <a:latin typeface="+mn-ea"/>
              </a:rPr>
              <a:t>度</a:t>
            </a:r>
            <a:r>
              <a:rPr lang="en-US" altLang="zh-CN" sz="2000" dirty="0" smtClean="0">
                <a:latin typeface="+mn-ea"/>
              </a:rPr>
              <a:t>m=16</a:t>
            </a:r>
            <a:r>
              <a:rPr lang="zh-CN" altLang="en-US" sz="2000" dirty="0" smtClean="0">
                <a:latin typeface="+mn-ea"/>
              </a:rPr>
              <a:t>）</a:t>
            </a:r>
            <a:endParaRPr lang="zh-CN" altLang="en-US" sz="2000" dirty="0">
              <a:latin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假定</a:t>
            </a:r>
            <a:r>
              <a:rPr lang="zh-CN" altLang="zh-CN" sz="2000" dirty="0" smtClean="0">
                <a:latin typeface="+mn-ea"/>
              </a:rPr>
              <a:t>每个</a:t>
            </a:r>
            <a:r>
              <a:rPr lang="zh-CN" altLang="zh-CN" sz="2000" dirty="0">
                <a:latin typeface="+mn-ea"/>
              </a:rPr>
              <a:t>记录的查找概率</a:t>
            </a:r>
            <a:r>
              <a:rPr lang="zh-CN" altLang="zh-CN" sz="2000" dirty="0" smtClean="0">
                <a:latin typeface="+mn-ea"/>
              </a:rPr>
              <a:t>相等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2" name="Text Box 130"/>
          <p:cNvSpPr txBox="1">
            <a:spLocks noChangeArrowheads="1"/>
          </p:cNvSpPr>
          <p:nvPr/>
        </p:nvSpPr>
        <p:spPr bwMode="auto">
          <a:xfrm>
            <a:off x="397263" y="2819027"/>
            <a:ext cx="33182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(1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用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线性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探测处理冲突</a:t>
            </a:r>
            <a:endParaRPr lang="en-US" altLang="zh-CN" sz="20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4" name="Text Box 181"/>
          <p:cNvSpPr txBox="1">
            <a:spLocks noChangeArrowheads="1"/>
          </p:cNvSpPr>
          <p:nvPr/>
        </p:nvSpPr>
        <p:spPr bwMode="auto">
          <a:xfrm>
            <a:off x="396271" y="5932656"/>
            <a:ext cx="6354625" cy="40011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ASL=(</a:t>
            </a:r>
            <a:r>
              <a:rPr lang="en-US" altLang="zh-CN" sz="2000" dirty="0" smtClean="0">
                <a:ea typeface="宋体" pitchFamily="2" charset="-122"/>
              </a:rPr>
              <a:t>1×6  +  2×1  +  3×3  +  4×1  +  9×1 )/</a:t>
            </a:r>
            <a:r>
              <a:rPr lang="en-US" altLang="zh-CN" sz="2000" dirty="0">
                <a:ea typeface="宋体" pitchFamily="2" charset="-122"/>
              </a:rPr>
              <a:t>12=2.5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86820" y="785794"/>
            <a:ext cx="659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7.4.5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算法分析</a:t>
            </a:r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800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实例分析</a:t>
            </a:r>
            <a:endParaRPr lang="zh-CN" altLang="en-US" sz="2800" dirty="0">
              <a:solidFill>
                <a:srgbClr val="00B05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56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62681"/>
              </p:ext>
            </p:extLst>
          </p:nvPr>
        </p:nvGraphicFramePr>
        <p:xfrm>
          <a:off x="375729" y="3318483"/>
          <a:ext cx="8692596" cy="1188720"/>
        </p:xfrm>
        <a:graphic>
          <a:graphicData uri="http://schemas.openxmlformats.org/drawingml/2006/table">
            <a:tbl>
              <a:tblPr/>
              <a:tblGrid>
                <a:gridCol w="1275772"/>
                <a:gridCol w="452419"/>
                <a:gridCol w="393880"/>
                <a:gridCol w="509268"/>
                <a:gridCol w="507574"/>
                <a:gridCol w="514340"/>
                <a:gridCol w="507574"/>
                <a:gridCol w="509267"/>
                <a:gridCol w="442473"/>
                <a:gridCol w="504056"/>
                <a:gridCol w="504056"/>
                <a:gridCol w="483685"/>
                <a:gridCol w="576064"/>
                <a:gridCol w="504056"/>
                <a:gridCol w="504056"/>
                <a:gridCol w="504056"/>
              </a:tblGrid>
              <a:tr h="380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散列地址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882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散列表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</a:t>
                      </a:r>
                      <a:endParaRPr lang="zh-CN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84</a:t>
                      </a:r>
                      <a:endParaRPr lang="zh-CN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79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8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比较次数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Text Box 181"/>
          <p:cNvSpPr txBox="1">
            <a:spLocks noChangeArrowheads="1"/>
          </p:cNvSpPr>
          <p:nvPr/>
        </p:nvSpPr>
        <p:spPr bwMode="auto">
          <a:xfrm>
            <a:off x="397263" y="4746438"/>
            <a:ext cx="2521844" cy="10156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ea typeface="宋体" pitchFamily="2" charset="-122"/>
              </a:rPr>
              <a:t>比较</a:t>
            </a:r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zh-CN" altLang="en-US" sz="2000" dirty="0" smtClean="0">
                <a:ea typeface="宋体" pitchFamily="2" charset="-122"/>
              </a:rPr>
              <a:t>次：</a:t>
            </a:r>
            <a:r>
              <a:rPr lang="en-US" altLang="zh-CN" sz="2000" dirty="0" smtClean="0">
                <a:ea typeface="宋体" pitchFamily="2" charset="-122"/>
              </a:rPr>
              <a:t>6</a:t>
            </a:r>
            <a:r>
              <a:rPr lang="zh-CN" altLang="en-US" sz="2000" dirty="0" smtClean="0">
                <a:ea typeface="宋体" pitchFamily="2" charset="-122"/>
              </a:rPr>
              <a:t>个关键字</a:t>
            </a:r>
            <a:endParaRPr lang="en-US" altLang="zh-CN" sz="2000" dirty="0" smtClean="0">
              <a:ea typeface="宋体" pitchFamily="2" charset="-122"/>
            </a:endParaRPr>
          </a:p>
          <a:p>
            <a:r>
              <a:rPr lang="zh-CN" altLang="en-US" sz="2000" dirty="0">
                <a:ea typeface="宋体" pitchFamily="2" charset="-122"/>
              </a:rPr>
              <a:t>比较</a:t>
            </a:r>
            <a:r>
              <a:rPr lang="en-US" altLang="zh-CN" sz="2000" dirty="0">
                <a:ea typeface="宋体" pitchFamily="2" charset="-122"/>
              </a:rPr>
              <a:t>2</a:t>
            </a:r>
            <a:r>
              <a:rPr lang="zh-CN" altLang="en-US" sz="2000" dirty="0">
                <a:ea typeface="宋体" pitchFamily="2" charset="-122"/>
              </a:rPr>
              <a:t>次：</a:t>
            </a:r>
            <a:r>
              <a:rPr lang="en-US" altLang="zh-CN" sz="2000" dirty="0">
                <a:ea typeface="宋体" pitchFamily="2" charset="-122"/>
              </a:rPr>
              <a:t>1</a:t>
            </a:r>
            <a:r>
              <a:rPr lang="zh-CN" altLang="en-US" sz="2000" dirty="0">
                <a:ea typeface="宋体" pitchFamily="2" charset="-122"/>
              </a:rPr>
              <a:t>个关键字</a:t>
            </a:r>
            <a:endParaRPr lang="en-US" altLang="zh-CN" sz="2000" dirty="0">
              <a:ea typeface="宋体" pitchFamily="2" charset="-122"/>
            </a:endParaRPr>
          </a:p>
          <a:p>
            <a:r>
              <a:rPr lang="zh-CN" altLang="en-US" sz="2000" dirty="0">
                <a:ea typeface="宋体" pitchFamily="2" charset="-122"/>
              </a:rPr>
              <a:t>比较</a:t>
            </a:r>
            <a:r>
              <a:rPr lang="en-US" altLang="zh-CN" sz="2000" dirty="0">
                <a:ea typeface="宋体" pitchFamily="2" charset="-122"/>
              </a:rPr>
              <a:t>3</a:t>
            </a:r>
            <a:r>
              <a:rPr lang="zh-CN" altLang="en-US" sz="2000" dirty="0">
                <a:ea typeface="宋体" pitchFamily="2" charset="-122"/>
              </a:rPr>
              <a:t>次：</a:t>
            </a:r>
            <a:r>
              <a:rPr lang="en-US" altLang="zh-CN" sz="2000" dirty="0">
                <a:ea typeface="宋体" pitchFamily="2" charset="-122"/>
              </a:rPr>
              <a:t>3</a:t>
            </a:r>
            <a:r>
              <a:rPr lang="zh-CN" altLang="en-US" sz="2000" dirty="0">
                <a:ea typeface="宋体" pitchFamily="2" charset="-122"/>
              </a:rPr>
              <a:t>个</a:t>
            </a:r>
            <a:r>
              <a:rPr lang="zh-CN" altLang="en-US" sz="2000" dirty="0" smtClean="0">
                <a:ea typeface="宋体" pitchFamily="2" charset="-122"/>
              </a:rPr>
              <a:t>关键字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64" name="Text Box 181"/>
          <p:cNvSpPr txBox="1">
            <a:spLocks noChangeArrowheads="1"/>
          </p:cNvSpPr>
          <p:nvPr/>
        </p:nvSpPr>
        <p:spPr bwMode="auto">
          <a:xfrm>
            <a:off x="3902151" y="4753004"/>
            <a:ext cx="2521844" cy="707886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ea typeface="宋体" pitchFamily="2" charset="-122"/>
              </a:rPr>
              <a:t>比较</a:t>
            </a:r>
            <a:r>
              <a:rPr lang="en-US" altLang="zh-CN" sz="2000" dirty="0" smtClean="0">
                <a:ea typeface="宋体" pitchFamily="2" charset="-122"/>
              </a:rPr>
              <a:t>4</a:t>
            </a:r>
            <a:r>
              <a:rPr lang="zh-CN" altLang="en-US" sz="2000" dirty="0" smtClean="0">
                <a:ea typeface="宋体" pitchFamily="2" charset="-122"/>
              </a:rPr>
              <a:t>次：</a:t>
            </a:r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zh-CN" altLang="en-US" sz="2000" dirty="0" smtClean="0">
                <a:ea typeface="宋体" pitchFamily="2" charset="-122"/>
              </a:rPr>
              <a:t>个关键字</a:t>
            </a:r>
            <a:endParaRPr lang="en-US" altLang="zh-CN" sz="2000" dirty="0" smtClean="0">
              <a:ea typeface="宋体" pitchFamily="2" charset="-122"/>
            </a:endParaRPr>
          </a:p>
          <a:p>
            <a:r>
              <a:rPr lang="zh-CN" altLang="en-US" sz="2000" dirty="0">
                <a:ea typeface="宋体" pitchFamily="2" charset="-122"/>
              </a:rPr>
              <a:t>比较</a:t>
            </a:r>
            <a:r>
              <a:rPr lang="en-US" altLang="zh-CN" sz="2000" dirty="0">
                <a:ea typeface="宋体" pitchFamily="2" charset="-122"/>
              </a:rPr>
              <a:t>9</a:t>
            </a:r>
            <a:r>
              <a:rPr lang="zh-CN" altLang="en-US" sz="2000" dirty="0">
                <a:ea typeface="宋体" pitchFamily="2" charset="-122"/>
              </a:rPr>
              <a:t>次：</a:t>
            </a:r>
            <a:r>
              <a:rPr lang="en-US" altLang="zh-CN" sz="2000" dirty="0">
                <a:ea typeface="宋体" pitchFamily="2" charset="-122"/>
              </a:rPr>
              <a:t>1</a:t>
            </a:r>
            <a:r>
              <a:rPr lang="zh-CN" altLang="en-US" sz="2000" dirty="0">
                <a:ea typeface="宋体" pitchFamily="2" charset="-122"/>
              </a:rPr>
              <a:t>个</a:t>
            </a:r>
            <a:r>
              <a:rPr lang="zh-CN" altLang="en-US" sz="2000" dirty="0" smtClean="0">
                <a:ea typeface="宋体" pitchFamily="2" charset="-122"/>
              </a:rPr>
              <a:t>关键字</a:t>
            </a:r>
            <a:endParaRPr lang="en-US" altLang="zh-CN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721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85720" y="1404190"/>
            <a:ext cx="28777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(2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用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链地址法处理冲突</a:t>
            </a:r>
          </a:p>
        </p:txBody>
      </p:sp>
      <p:sp>
        <p:nvSpPr>
          <p:cNvPr id="88" name="Text Box 82"/>
          <p:cNvSpPr txBox="1">
            <a:spLocks noChangeArrowheads="1"/>
          </p:cNvSpPr>
          <p:nvPr/>
        </p:nvSpPr>
        <p:spPr bwMode="auto">
          <a:xfrm>
            <a:off x="4548481" y="4990437"/>
            <a:ext cx="4217821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ASL=(</a:t>
            </a:r>
            <a:r>
              <a:rPr lang="en-US" altLang="zh-CN" dirty="0" smtClean="0">
                <a:ea typeface="宋体" pitchFamily="2" charset="-122"/>
              </a:rPr>
              <a:t>1×6  +  2×4  +  3  +  4</a:t>
            </a:r>
            <a:r>
              <a:rPr lang="en-US" altLang="zh-CN" dirty="0">
                <a:ea typeface="宋体" pitchFamily="2" charset="-122"/>
              </a:rPr>
              <a:t>)/12=1.75</a:t>
            </a:r>
          </a:p>
        </p:txBody>
      </p:sp>
      <p:sp>
        <p:nvSpPr>
          <p:cNvPr id="89" name="Rectangle 83"/>
          <p:cNvSpPr>
            <a:spLocks noChangeArrowheads="1"/>
          </p:cNvSpPr>
          <p:nvPr/>
        </p:nvSpPr>
        <p:spPr bwMode="auto">
          <a:xfrm>
            <a:off x="2202694" y="1940735"/>
            <a:ext cx="56751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 dirty="0" smtClean="0"/>
              <a:t>关键字集合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>
                <a:ea typeface="宋体" pitchFamily="2" charset="-122"/>
              </a:rPr>
              <a:t>19,14,23,1,68,20,84,27,55,11,10,79)</a:t>
            </a:r>
          </a:p>
        </p:txBody>
      </p:sp>
      <p:grpSp>
        <p:nvGrpSpPr>
          <p:cNvPr id="91" name="Group 168"/>
          <p:cNvGrpSpPr>
            <a:grpSpLocks/>
          </p:cNvGrpSpPr>
          <p:nvPr/>
        </p:nvGrpSpPr>
        <p:grpSpPr bwMode="auto">
          <a:xfrm>
            <a:off x="500034" y="2357430"/>
            <a:ext cx="5853113" cy="4214842"/>
            <a:chOff x="1031" y="1407"/>
            <a:chExt cx="3687" cy="2684"/>
          </a:xfrm>
        </p:grpSpPr>
        <p:grpSp>
          <p:nvGrpSpPr>
            <p:cNvPr id="92" name="Group 169"/>
            <p:cNvGrpSpPr>
              <a:grpSpLocks/>
            </p:cNvGrpSpPr>
            <p:nvPr/>
          </p:nvGrpSpPr>
          <p:grpSpPr bwMode="auto">
            <a:xfrm>
              <a:off x="1303" y="1448"/>
              <a:ext cx="373" cy="2576"/>
              <a:chOff x="1303" y="1448"/>
              <a:chExt cx="373" cy="2576"/>
            </a:xfrm>
          </p:grpSpPr>
          <p:sp>
            <p:nvSpPr>
              <p:cNvPr id="155" name="Rectangle 170"/>
              <p:cNvSpPr>
                <a:spLocks noChangeArrowheads="1"/>
              </p:cNvSpPr>
              <p:nvPr/>
            </p:nvSpPr>
            <p:spPr bwMode="auto">
              <a:xfrm>
                <a:off x="1303" y="1448"/>
                <a:ext cx="373" cy="2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" name="Line 171"/>
              <p:cNvSpPr>
                <a:spLocks noChangeShapeType="1"/>
              </p:cNvSpPr>
              <p:nvPr/>
            </p:nvSpPr>
            <p:spPr bwMode="auto">
              <a:xfrm>
                <a:off x="1303" y="164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" name="Line 172"/>
              <p:cNvSpPr>
                <a:spLocks noChangeShapeType="1"/>
              </p:cNvSpPr>
              <p:nvPr/>
            </p:nvSpPr>
            <p:spPr bwMode="auto">
              <a:xfrm>
                <a:off x="1303" y="184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" name="Line 173"/>
              <p:cNvSpPr>
                <a:spLocks noChangeShapeType="1"/>
              </p:cNvSpPr>
              <p:nvPr/>
            </p:nvSpPr>
            <p:spPr bwMode="auto">
              <a:xfrm>
                <a:off x="1303" y="204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" name="Line 174"/>
              <p:cNvSpPr>
                <a:spLocks noChangeShapeType="1"/>
              </p:cNvSpPr>
              <p:nvPr/>
            </p:nvSpPr>
            <p:spPr bwMode="auto">
              <a:xfrm>
                <a:off x="1303" y="223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" name="Line 175"/>
              <p:cNvSpPr>
                <a:spLocks noChangeShapeType="1"/>
              </p:cNvSpPr>
              <p:nvPr/>
            </p:nvSpPr>
            <p:spPr bwMode="auto">
              <a:xfrm>
                <a:off x="1303" y="243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" name="Line 176"/>
              <p:cNvSpPr>
                <a:spLocks noChangeShapeType="1"/>
              </p:cNvSpPr>
              <p:nvPr/>
            </p:nvSpPr>
            <p:spPr bwMode="auto">
              <a:xfrm>
                <a:off x="1303" y="263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" name="Line 177"/>
              <p:cNvSpPr>
                <a:spLocks noChangeShapeType="1"/>
              </p:cNvSpPr>
              <p:nvPr/>
            </p:nvSpPr>
            <p:spPr bwMode="auto">
              <a:xfrm>
                <a:off x="1303" y="283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" name="Line 178"/>
              <p:cNvSpPr>
                <a:spLocks noChangeShapeType="1"/>
              </p:cNvSpPr>
              <p:nvPr/>
            </p:nvSpPr>
            <p:spPr bwMode="auto">
              <a:xfrm>
                <a:off x="1303" y="302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" name="Line 179"/>
              <p:cNvSpPr>
                <a:spLocks noChangeShapeType="1"/>
              </p:cNvSpPr>
              <p:nvPr/>
            </p:nvSpPr>
            <p:spPr bwMode="auto">
              <a:xfrm>
                <a:off x="1303" y="322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" name="Line 180"/>
              <p:cNvSpPr>
                <a:spLocks noChangeShapeType="1"/>
              </p:cNvSpPr>
              <p:nvPr/>
            </p:nvSpPr>
            <p:spPr bwMode="auto">
              <a:xfrm>
                <a:off x="1303" y="342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" name="Line 181"/>
              <p:cNvSpPr>
                <a:spLocks noChangeShapeType="1"/>
              </p:cNvSpPr>
              <p:nvPr/>
            </p:nvSpPr>
            <p:spPr bwMode="auto">
              <a:xfrm>
                <a:off x="1303" y="362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" name="Line 182"/>
              <p:cNvSpPr>
                <a:spLocks noChangeShapeType="1"/>
              </p:cNvSpPr>
              <p:nvPr/>
            </p:nvSpPr>
            <p:spPr bwMode="auto">
              <a:xfrm>
                <a:off x="1303" y="3818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3" name="Text Box 183"/>
            <p:cNvSpPr txBox="1">
              <a:spLocks noChangeArrowheads="1"/>
            </p:cNvSpPr>
            <p:nvPr/>
          </p:nvSpPr>
          <p:spPr bwMode="auto">
            <a:xfrm>
              <a:off x="1031" y="1407"/>
              <a:ext cx="291" cy="2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>
              <a:spAutoFit/>
            </a:bodyPr>
            <a:lstStyle/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dirty="0">
                  <a:ea typeface="宋体" pitchFamily="2" charset="-122"/>
                </a:rPr>
                <a:t>0 1  2 3 4  5 6  7 8 9  10 11 12 </a:t>
              </a:r>
            </a:p>
          </p:txBody>
        </p:sp>
        <p:grpSp>
          <p:nvGrpSpPr>
            <p:cNvPr id="94" name="Group 184"/>
            <p:cNvGrpSpPr>
              <a:grpSpLocks/>
            </p:cNvGrpSpPr>
            <p:nvPr/>
          </p:nvGrpSpPr>
          <p:grpSpPr bwMode="auto">
            <a:xfrm>
              <a:off x="1552" y="1623"/>
              <a:ext cx="869" cy="218"/>
              <a:chOff x="1976" y="2813"/>
              <a:chExt cx="869" cy="218"/>
            </a:xfrm>
          </p:grpSpPr>
          <p:sp>
            <p:nvSpPr>
              <p:cNvPr id="152" name="Rectangle 185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dirty="0">
                    <a:ea typeface="宋体" pitchFamily="2" charset="-122"/>
                  </a:rPr>
                  <a:t>14</a:t>
                </a:r>
              </a:p>
            </p:txBody>
          </p:sp>
          <p:sp>
            <p:nvSpPr>
              <p:cNvPr id="153" name="Line 186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" name="Line 187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5" name="Text Box 188"/>
            <p:cNvSpPr txBox="1">
              <a:spLocks noChangeArrowheads="1"/>
            </p:cNvSpPr>
            <p:nvPr/>
          </p:nvSpPr>
          <p:spPr bwMode="auto">
            <a:xfrm>
              <a:off x="1362" y="1448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  <p:grpSp>
          <p:nvGrpSpPr>
            <p:cNvPr id="96" name="Group 189"/>
            <p:cNvGrpSpPr>
              <a:grpSpLocks/>
            </p:cNvGrpSpPr>
            <p:nvPr/>
          </p:nvGrpSpPr>
          <p:grpSpPr bwMode="auto">
            <a:xfrm>
              <a:off x="2317" y="1623"/>
              <a:ext cx="869" cy="218"/>
              <a:chOff x="1976" y="2813"/>
              <a:chExt cx="869" cy="218"/>
            </a:xfrm>
          </p:grpSpPr>
          <p:sp>
            <p:nvSpPr>
              <p:cNvPr id="149" name="Rectangle 190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50" name="Line 191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" name="Line 192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193"/>
            <p:cNvGrpSpPr>
              <a:grpSpLocks/>
            </p:cNvGrpSpPr>
            <p:nvPr/>
          </p:nvGrpSpPr>
          <p:grpSpPr bwMode="auto">
            <a:xfrm>
              <a:off x="3094" y="1622"/>
              <a:ext cx="869" cy="218"/>
              <a:chOff x="1976" y="2813"/>
              <a:chExt cx="869" cy="218"/>
            </a:xfrm>
          </p:grpSpPr>
          <p:sp>
            <p:nvSpPr>
              <p:cNvPr id="146" name="Rectangle 194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</a:rPr>
                  <a:t>27</a:t>
                </a:r>
              </a:p>
            </p:txBody>
          </p:sp>
          <p:sp>
            <p:nvSpPr>
              <p:cNvPr id="147" name="Line 195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" name="Line 196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8" name="Group 197"/>
            <p:cNvGrpSpPr>
              <a:grpSpLocks/>
            </p:cNvGrpSpPr>
            <p:nvPr/>
          </p:nvGrpSpPr>
          <p:grpSpPr bwMode="auto">
            <a:xfrm>
              <a:off x="3849" y="1624"/>
              <a:ext cx="869" cy="218"/>
              <a:chOff x="1976" y="2813"/>
              <a:chExt cx="869" cy="218"/>
            </a:xfrm>
          </p:grpSpPr>
          <p:sp>
            <p:nvSpPr>
              <p:cNvPr id="143" name="Rectangle 198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</a:rPr>
                  <a:t>79</a:t>
                </a:r>
              </a:p>
            </p:txBody>
          </p:sp>
          <p:sp>
            <p:nvSpPr>
              <p:cNvPr id="144" name="Line 199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" name="Line 200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9" name="Group 201"/>
            <p:cNvGrpSpPr>
              <a:grpSpLocks/>
            </p:cNvGrpSpPr>
            <p:nvPr/>
          </p:nvGrpSpPr>
          <p:grpSpPr bwMode="auto">
            <a:xfrm>
              <a:off x="1563" y="2007"/>
              <a:ext cx="869" cy="218"/>
              <a:chOff x="1976" y="2813"/>
              <a:chExt cx="869" cy="218"/>
            </a:xfrm>
          </p:grpSpPr>
          <p:sp>
            <p:nvSpPr>
              <p:cNvPr id="140" name="Rectangle 202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</a:rPr>
                  <a:t>68</a:t>
                </a:r>
              </a:p>
            </p:txBody>
          </p:sp>
          <p:sp>
            <p:nvSpPr>
              <p:cNvPr id="141" name="Line 203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Line 204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0" name="Group 205"/>
            <p:cNvGrpSpPr>
              <a:grpSpLocks/>
            </p:cNvGrpSpPr>
            <p:nvPr/>
          </p:nvGrpSpPr>
          <p:grpSpPr bwMode="auto">
            <a:xfrm>
              <a:off x="2338" y="2006"/>
              <a:ext cx="869" cy="218"/>
              <a:chOff x="1976" y="2813"/>
              <a:chExt cx="869" cy="218"/>
            </a:xfrm>
          </p:grpSpPr>
          <p:sp>
            <p:nvSpPr>
              <p:cNvPr id="137" name="Rectangle 206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</a:rPr>
                  <a:t>55</a:t>
                </a:r>
              </a:p>
            </p:txBody>
          </p:sp>
          <p:sp>
            <p:nvSpPr>
              <p:cNvPr id="138" name="Line 207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" name="Line 208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1" name="Group 209"/>
            <p:cNvGrpSpPr>
              <a:grpSpLocks/>
            </p:cNvGrpSpPr>
            <p:nvPr/>
          </p:nvGrpSpPr>
          <p:grpSpPr bwMode="auto">
            <a:xfrm>
              <a:off x="1573" y="2617"/>
              <a:ext cx="869" cy="218"/>
              <a:chOff x="1976" y="2813"/>
              <a:chExt cx="869" cy="218"/>
            </a:xfrm>
          </p:grpSpPr>
          <p:sp>
            <p:nvSpPr>
              <p:cNvPr id="134" name="Rectangle 210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</a:rPr>
                  <a:t>19</a:t>
                </a:r>
              </a:p>
            </p:txBody>
          </p:sp>
          <p:sp>
            <p:nvSpPr>
              <p:cNvPr id="135" name="Line 211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" name="Line 212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" name="Group 213"/>
            <p:cNvGrpSpPr>
              <a:grpSpLocks/>
            </p:cNvGrpSpPr>
            <p:nvPr/>
          </p:nvGrpSpPr>
          <p:grpSpPr bwMode="auto">
            <a:xfrm>
              <a:off x="2338" y="2617"/>
              <a:ext cx="869" cy="218"/>
              <a:chOff x="1976" y="2813"/>
              <a:chExt cx="869" cy="218"/>
            </a:xfrm>
          </p:grpSpPr>
          <p:sp>
            <p:nvSpPr>
              <p:cNvPr id="131" name="Rectangle 214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</a:rPr>
                  <a:t>84</a:t>
                </a:r>
              </a:p>
            </p:txBody>
          </p:sp>
          <p:sp>
            <p:nvSpPr>
              <p:cNvPr id="132" name="Line 215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" name="Line 216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" name="Group 217"/>
            <p:cNvGrpSpPr>
              <a:grpSpLocks/>
            </p:cNvGrpSpPr>
            <p:nvPr/>
          </p:nvGrpSpPr>
          <p:grpSpPr bwMode="auto">
            <a:xfrm>
              <a:off x="1572" y="2875"/>
              <a:ext cx="869" cy="218"/>
              <a:chOff x="1976" y="2813"/>
              <a:chExt cx="869" cy="218"/>
            </a:xfrm>
          </p:grpSpPr>
          <p:sp>
            <p:nvSpPr>
              <p:cNvPr id="128" name="Rectangle 218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</a:rPr>
                  <a:t>20</a:t>
                </a:r>
              </a:p>
            </p:txBody>
          </p:sp>
          <p:sp>
            <p:nvSpPr>
              <p:cNvPr id="129" name="Line 219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" name="Line 220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" name="Group 221"/>
            <p:cNvGrpSpPr>
              <a:grpSpLocks/>
            </p:cNvGrpSpPr>
            <p:nvPr/>
          </p:nvGrpSpPr>
          <p:grpSpPr bwMode="auto">
            <a:xfrm>
              <a:off x="1583" y="3382"/>
              <a:ext cx="869" cy="218"/>
              <a:chOff x="1976" y="2813"/>
              <a:chExt cx="869" cy="218"/>
            </a:xfrm>
          </p:grpSpPr>
          <p:sp>
            <p:nvSpPr>
              <p:cNvPr id="125" name="Rectangle 222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</a:rPr>
                  <a:t>23</a:t>
                </a:r>
              </a:p>
            </p:txBody>
          </p:sp>
          <p:sp>
            <p:nvSpPr>
              <p:cNvPr id="126" name="Line 223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" name="Line 224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5" name="Group 225"/>
            <p:cNvGrpSpPr>
              <a:grpSpLocks/>
            </p:cNvGrpSpPr>
            <p:nvPr/>
          </p:nvGrpSpPr>
          <p:grpSpPr bwMode="auto">
            <a:xfrm>
              <a:off x="2338" y="3382"/>
              <a:ext cx="869" cy="218"/>
              <a:chOff x="1976" y="2813"/>
              <a:chExt cx="869" cy="218"/>
            </a:xfrm>
          </p:grpSpPr>
          <p:sp>
            <p:nvSpPr>
              <p:cNvPr id="122" name="Rectangle 226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123" name="Line 227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" name="Line 228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6" name="Group 229"/>
            <p:cNvGrpSpPr>
              <a:grpSpLocks/>
            </p:cNvGrpSpPr>
            <p:nvPr/>
          </p:nvGrpSpPr>
          <p:grpSpPr bwMode="auto">
            <a:xfrm>
              <a:off x="1583" y="3630"/>
              <a:ext cx="869" cy="218"/>
              <a:chOff x="1976" y="2813"/>
              <a:chExt cx="869" cy="218"/>
            </a:xfrm>
          </p:grpSpPr>
          <p:sp>
            <p:nvSpPr>
              <p:cNvPr id="119" name="Rectangle 230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120" name="Line 231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" name="Line 232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7" name="Text Box 233"/>
            <p:cNvSpPr txBox="1">
              <a:spLocks noChangeArrowheads="1"/>
            </p:cNvSpPr>
            <p:nvPr/>
          </p:nvSpPr>
          <p:spPr bwMode="auto">
            <a:xfrm>
              <a:off x="1362" y="1844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  <p:sp>
          <p:nvSpPr>
            <p:cNvPr id="108" name="Text Box 234"/>
            <p:cNvSpPr txBox="1">
              <a:spLocks noChangeArrowheads="1"/>
            </p:cNvSpPr>
            <p:nvPr/>
          </p:nvSpPr>
          <p:spPr bwMode="auto">
            <a:xfrm>
              <a:off x="1362" y="2216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  <p:sp>
          <p:nvSpPr>
            <p:cNvPr id="109" name="Text Box 235"/>
            <p:cNvSpPr txBox="1">
              <a:spLocks noChangeArrowheads="1"/>
            </p:cNvSpPr>
            <p:nvPr/>
          </p:nvSpPr>
          <p:spPr bwMode="auto">
            <a:xfrm>
              <a:off x="1362" y="2423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dirty="0">
                  <a:ea typeface="宋体" pitchFamily="2" charset="-122"/>
                </a:rPr>
                <a:t>^</a:t>
              </a:r>
            </a:p>
          </p:txBody>
        </p:sp>
        <p:sp>
          <p:nvSpPr>
            <p:cNvPr id="110" name="Text Box 236"/>
            <p:cNvSpPr txBox="1">
              <a:spLocks noChangeArrowheads="1"/>
            </p:cNvSpPr>
            <p:nvPr/>
          </p:nvSpPr>
          <p:spPr bwMode="auto">
            <a:xfrm>
              <a:off x="1362" y="3034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  <p:sp>
          <p:nvSpPr>
            <p:cNvPr id="111" name="Text Box 237"/>
            <p:cNvSpPr txBox="1">
              <a:spLocks noChangeArrowheads="1"/>
            </p:cNvSpPr>
            <p:nvPr/>
          </p:nvSpPr>
          <p:spPr bwMode="auto">
            <a:xfrm>
              <a:off x="1362" y="3231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  <p:sp>
          <p:nvSpPr>
            <p:cNvPr id="112" name="Text Box 238"/>
            <p:cNvSpPr txBox="1">
              <a:spLocks noChangeArrowheads="1"/>
            </p:cNvSpPr>
            <p:nvPr/>
          </p:nvSpPr>
          <p:spPr bwMode="auto">
            <a:xfrm>
              <a:off x="1362" y="3810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  <p:sp>
          <p:nvSpPr>
            <p:cNvPr id="113" name="Text Box 239"/>
            <p:cNvSpPr txBox="1">
              <a:spLocks noChangeArrowheads="1"/>
            </p:cNvSpPr>
            <p:nvPr/>
          </p:nvSpPr>
          <p:spPr bwMode="auto">
            <a:xfrm>
              <a:off x="4497" y="1616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  <p:sp>
          <p:nvSpPr>
            <p:cNvPr id="114" name="Text Box 240"/>
            <p:cNvSpPr txBox="1">
              <a:spLocks noChangeArrowheads="1"/>
            </p:cNvSpPr>
            <p:nvPr/>
          </p:nvSpPr>
          <p:spPr bwMode="auto">
            <a:xfrm>
              <a:off x="2967" y="2010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  <p:sp>
          <p:nvSpPr>
            <p:cNvPr id="115" name="Text Box 241"/>
            <p:cNvSpPr txBox="1">
              <a:spLocks noChangeArrowheads="1"/>
            </p:cNvSpPr>
            <p:nvPr/>
          </p:nvSpPr>
          <p:spPr bwMode="auto">
            <a:xfrm>
              <a:off x="2956" y="2599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  <p:sp>
          <p:nvSpPr>
            <p:cNvPr id="116" name="Text Box 242"/>
            <p:cNvSpPr txBox="1">
              <a:spLocks noChangeArrowheads="1"/>
            </p:cNvSpPr>
            <p:nvPr/>
          </p:nvSpPr>
          <p:spPr bwMode="auto">
            <a:xfrm>
              <a:off x="2201" y="2868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  <p:sp>
          <p:nvSpPr>
            <p:cNvPr id="117" name="Text Box 243"/>
            <p:cNvSpPr txBox="1">
              <a:spLocks noChangeArrowheads="1"/>
            </p:cNvSpPr>
            <p:nvPr/>
          </p:nvSpPr>
          <p:spPr bwMode="auto">
            <a:xfrm>
              <a:off x="2956" y="3374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  <p:sp>
          <p:nvSpPr>
            <p:cNvPr id="118" name="Text Box 244"/>
            <p:cNvSpPr txBox="1">
              <a:spLocks noChangeArrowheads="1"/>
            </p:cNvSpPr>
            <p:nvPr/>
          </p:nvSpPr>
          <p:spPr bwMode="auto">
            <a:xfrm>
              <a:off x="2211" y="3624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^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57158" y="785794"/>
            <a:ext cx="659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7.4.5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算法分析</a:t>
            </a:r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800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实例分析</a:t>
            </a:r>
            <a:endParaRPr lang="zh-CN" altLang="en-US" sz="2800" dirty="0">
              <a:solidFill>
                <a:srgbClr val="00B05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69" name="Text Box 181"/>
          <p:cNvSpPr txBox="1">
            <a:spLocks noChangeArrowheads="1"/>
          </p:cNvSpPr>
          <p:nvPr/>
        </p:nvSpPr>
        <p:spPr bwMode="auto">
          <a:xfrm>
            <a:off x="4572000" y="3409571"/>
            <a:ext cx="2521844" cy="132343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ea typeface="宋体" pitchFamily="2" charset="-122"/>
              </a:rPr>
              <a:t>比较</a:t>
            </a:r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zh-CN" altLang="en-US" sz="2000" dirty="0" smtClean="0">
                <a:ea typeface="宋体" pitchFamily="2" charset="-122"/>
              </a:rPr>
              <a:t>次：</a:t>
            </a:r>
            <a:r>
              <a:rPr lang="en-US" altLang="zh-CN" sz="2000" dirty="0" smtClean="0">
                <a:ea typeface="宋体" pitchFamily="2" charset="-122"/>
              </a:rPr>
              <a:t>6</a:t>
            </a:r>
            <a:r>
              <a:rPr lang="zh-CN" altLang="en-US" sz="2000" dirty="0" smtClean="0">
                <a:ea typeface="宋体" pitchFamily="2" charset="-122"/>
              </a:rPr>
              <a:t>个关键字</a:t>
            </a:r>
            <a:endParaRPr lang="en-US" altLang="zh-CN" sz="2000" dirty="0" smtClean="0">
              <a:ea typeface="宋体" pitchFamily="2" charset="-122"/>
            </a:endParaRPr>
          </a:p>
          <a:p>
            <a:r>
              <a:rPr lang="zh-CN" altLang="en-US" sz="2000" dirty="0">
                <a:ea typeface="宋体" pitchFamily="2" charset="-122"/>
              </a:rPr>
              <a:t>比较</a:t>
            </a:r>
            <a:r>
              <a:rPr lang="en-US" altLang="zh-CN" sz="2000" dirty="0">
                <a:ea typeface="宋体" pitchFamily="2" charset="-122"/>
              </a:rPr>
              <a:t>2</a:t>
            </a:r>
            <a:r>
              <a:rPr lang="zh-CN" altLang="en-US" sz="2000" dirty="0">
                <a:ea typeface="宋体" pitchFamily="2" charset="-122"/>
              </a:rPr>
              <a:t>次</a:t>
            </a:r>
            <a:r>
              <a:rPr lang="zh-CN" altLang="en-US" sz="2000" dirty="0" smtClean="0">
                <a:ea typeface="宋体" pitchFamily="2" charset="-122"/>
              </a:rPr>
              <a:t>：</a:t>
            </a:r>
            <a:r>
              <a:rPr lang="en-US" altLang="zh-CN" sz="2000" dirty="0" smtClean="0">
                <a:ea typeface="宋体" pitchFamily="2" charset="-122"/>
              </a:rPr>
              <a:t>4</a:t>
            </a:r>
            <a:r>
              <a:rPr lang="zh-CN" altLang="en-US" sz="2000" dirty="0" smtClean="0">
                <a:ea typeface="宋体" pitchFamily="2" charset="-122"/>
              </a:rPr>
              <a:t>个</a:t>
            </a:r>
            <a:r>
              <a:rPr lang="zh-CN" altLang="en-US" sz="2000" dirty="0">
                <a:ea typeface="宋体" pitchFamily="2" charset="-122"/>
              </a:rPr>
              <a:t>关键字</a:t>
            </a:r>
            <a:endParaRPr lang="en-US" altLang="zh-CN" sz="2000" dirty="0">
              <a:ea typeface="宋体" pitchFamily="2" charset="-122"/>
            </a:endParaRPr>
          </a:p>
          <a:p>
            <a:r>
              <a:rPr lang="zh-CN" altLang="en-US" sz="2000" dirty="0">
                <a:ea typeface="宋体" pitchFamily="2" charset="-122"/>
              </a:rPr>
              <a:t>比较</a:t>
            </a:r>
            <a:r>
              <a:rPr lang="en-US" altLang="zh-CN" sz="2000" dirty="0">
                <a:ea typeface="宋体" pitchFamily="2" charset="-122"/>
              </a:rPr>
              <a:t>3</a:t>
            </a:r>
            <a:r>
              <a:rPr lang="zh-CN" altLang="en-US" sz="2000" dirty="0">
                <a:ea typeface="宋体" pitchFamily="2" charset="-122"/>
              </a:rPr>
              <a:t>次</a:t>
            </a:r>
            <a:r>
              <a:rPr lang="zh-CN" altLang="en-US" sz="2000" dirty="0" smtClean="0">
                <a:ea typeface="宋体" pitchFamily="2" charset="-122"/>
              </a:rPr>
              <a:t>：</a:t>
            </a:r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zh-CN" altLang="en-US" sz="2000" dirty="0" smtClean="0">
                <a:ea typeface="宋体" pitchFamily="2" charset="-122"/>
              </a:rPr>
              <a:t>个关键字</a:t>
            </a:r>
            <a:endParaRPr lang="en-US" altLang="zh-CN" sz="2000" dirty="0" smtClean="0">
              <a:ea typeface="宋体" pitchFamily="2" charset="-122"/>
            </a:endParaRPr>
          </a:p>
          <a:p>
            <a:r>
              <a:rPr lang="zh-CN" altLang="en-US" sz="2000" dirty="0" smtClean="0">
                <a:ea typeface="宋体" pitchFamily="2" charset="-122"/>
              </a:rPr>
              <a:t>比较</a:t>
            </a:r>
            <a:r>
              <a:rPr lang="en-US" altLang="zh-CN" sz="2000" dirty="0" smtClean="0">
                <a:ea typeface="宋体" pitchFamily="2" charset="-122"/>
              </a:rPr>
              <a:t>4</a:t>
            </a:r>
            <a:r>
              <a:rPr lang="zh-CN" altLang="en-US" sz="2000" dirty="0" smtClean="0">
                <a:ea typeface="宋体" pitchFamily="2" charset="-122"/>
              </a:rPr>
              <a:t>次</a:t>
            </a:r>
            <a:r>
              <a:rPr lang="zh-CN" altLang="en-US" sz="2000" dirty="0">
                <a:ea typeface="宋体" pitchFamily="2" charset="-122"/>
              </a:rPr>
              <a:t>：</a:t>
            </a:r>
            <a:r>
              <a:rPr lang="en-US" altLang="zh-CN" sz="2000" dirty="0">
                <a:ea typeface="宋体" pitchFamily="2" charset="-122"/>
              </a:rPr>
              <a:t>1</a:t>
            </a:r>
            <a:r>
              <a:rPr lang="zh-CN" altLang="en-US" sz="2000" dirty="0">
                <a:ea typeface="宋体" pitchFamily="2" charset="-122"/>
              </a:rPr>
              <a:t>个</a:t>
            </a:r>
            <a:r>
              <a:rPr lang="zh-CN" altLang="en-US" sz="2000" dirty="0" smtClean="0">
                <a:ea typeface="宋体" pitchFamily="2" charset="-122"/>
              </a:rPr>
              <a:t>关键字</a:t>
            </a:r>
            <a:endParaRPr lang="en-US" altLang="zh-CN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17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0" y="0"/>
            <a:ext cx="9144001" cy="655110"/>
            <a:chOff x="0" y="0"/>
            <a:chExt cx="9144001" cy="655110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4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8438" y="-77000"/>
            <a:ext cx="9056687" cy="648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7.4  </a:t>
            </a:r>
            <a:r>
              <a:rPr lang="zh-CN" altLang="en-US" sz="3200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散列查找</a:t>
            </a:r>
            <a:endParaRPr lang="en-GB" altLang="zh-CN" sz="3200" dirty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266" y="809240"/>
            <a:ext cx="659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7.4.5  </a:t>
            </a:r>
            <a:r>
              <a:rPr lang="zh-CN" altLang="en-US" sz="28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算法分析</a:t>
            </a:r>
            <a:r>
              <a:rPr lang="en-US" altLang="zh-CN" sz="28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2800" b="1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查找效率</a:t>
            </a:r>
            <a:endParaRPr lang="zh-CN" altLang="en-US" sz="2800" b="1" dirty="0">
              <a:solidFill>
                <a:srgbClr val="00B05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899593" y="1556792"/>
            <a:ext cx="5544616" cy="18876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3500"/>
              </a:lnSpc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平均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查找长度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ASL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取决于：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  <a:p>
            <a:pPr marL="2171700" lvl="4" indent="-342900">
              <a:lnSpc>
                <a:spcPts val="3500"/>
              </a:lnSpc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散列函数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  <a:p>
            <a:pPr marL="2171700" lvl="4" indent="-342900">
              <a:lnSpc>
                <a:spcPts val="3500"/>
              </a:lnSpc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处理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冲突的方法</a:t>
            </a:r>
          </a:p>
          <a:p>
            <a:pPr marL="2171700" lvl="4" indent="-342900">
              <a:lnSpc>
                <a:spcPts val="3500"/>
              </a:lnSpc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散列表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的装填因子</a:t>
            </a:r>
          </a:p>
        </p:txBody>
      </p:sp>
      <p:graphicFrame>
        <p:nvGraphicFramePr>
          <p:cNvPr id="1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548844"/>
              </p:ext>
            </p:extLst>
          </p:nvPr>
        </p:nvGraphicFramePr>
        <p:xfrm>
          <a:off x="881578" y="3573016"/>
          <a:ext cx="6008216" cy="863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9" name="公式" r:id="rId5" imgW="2247840" imgH="419040" progId="Equation.3">
                  <p:embed/>
                </p:oleObj>
              </mc:Choice>
              <mc:Fallback>
                <p:oleObj name="公式" r:id="rId5" imgW="2247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578" y="3573016"/>
                        <a:ext cx="6008216" cy="8636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26"/>
          <p:cNvSpPr>
            <a:spLocks noChangeArrowheads="1"/>
          </p:cNvSpPr>
          <p:nvPr/>
        </p:nvSpPr>
        <p:spPr bwMode="auto">
          <a:xfrm>
            <a:off x="876147" y="4725144"/>
            <a:ext cx="7812438" cy="1656184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2060"/>
                </a:solidFill>
                <a:latin typeface="幼圆" pitchFamily="49" charset="-122"/>
                <a:ea typeface="幼圆" pitchFamily="49" charset="-122"/>
              </a:rPr>
              <a:t>  假定散列表的长度确定，表</a:t>
            </a:r>
            <a:r>
              <a:rPr lang="zh-CN" altLang="en-US" sz="2400" dirty="0">
                <a:solidFill>
                  <a:srgbClr val="002060"/>
                </a:solidFill>
                <a:latin typeface="幼圆" pitchFamily="49" charset="-122"/>
                <a:ea typeface="幼圆" pitchFamily="49" charset="-122"/>
              </a:rPr>
              <a:t>中</a:t>
            </a:r>
            <a:r>
              <a:rPr lang="zh-CN" altLang="en-US" sz="2400" dirty="0" smtClean="0">
                <a:solidFill>
                  <a:srgbClr val="002060"/>
                </a:solidFill>
                <a:latin typeface="幼圆" pitchFamily="49" charset="-122"/>
                <a:ea typeface="幼圆" pitchFamily="49" charset="-122"/>
              </a:rPr>
              <a:t>记录个数</a:t>
            </a:r>
            <a:r>
              <a:rPr lang="zh-CN" altLang="en-US" sz="2400" dirty="0">
                <a:solidFill>
                  <a:srgbClr val="002060"/>
                </a:solidFill>
                <a:latin typeface="幼圆" pitchFamily="49" charset="-122"/>
                <a:ea typeface="幼圆" pitchFamily="49" charset="-122"/>
              </a:rPr>
              <a:t>越多</a:t>
            </a:r>
            <a:r>
              <a:rPr lang="zh-CN" altLang="en-US" sz="2400" dirty="0" smtClean="0">
                <a:solidFill>
                  <a:srgbClr val="002060"/>
                </a:solidFill>
                <a:latin typeface="幼圆" pitchFamily="49" charset="-122"/>
                <a:ea typeface="幼圆" pitchFamily="49" charset="-122"/>
              </a:rPr>
              <a:t>，散列表</a:t>
            </a:r>
            <a:r>
              <a:rPr lang="zh-CN" altLang="en-US" sz="2400" dirty="0">
                <a:solidFill>
                  <a:srgbClr val="002060"/>
                </a:solidFill>
                <a:latin typeface="幼圆" pitchFamily="49" charset="-122"/>
                <a:ea typeface="幼圆" pitchFamily="49" charset="-122"/>
              </a:rPr>
              <a:t>装得越满</a:t>
            </a:r>
            <a:r>
              <a:rPr lang="zh-CN" altLang="en-US" sz="2400" dirty="0" smtClean="0">
                <a:solidFill>
                  <a:srgbClr val="00206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400" dirty="0" smtClean="0">
                <a:solidFill>
                  <a:srgbClr val="00206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</a:t>
            </a:r>
            <a:r>
              <a:rPr lang="zh-CN" altLang="en-US" sz="2400" dirty="0" smtClean="0">
                <a:solidFill>
                  <a:srgbClr val="00206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取值</a:t>
            </a:r>
            <a:r>
              <a:rPr lang="zh-CN" altLang="en-US" sz="2400" dirty="0" smtClean="0">
                <a:solidFill>
                  <a:srgbClr val="002060"/>
                </a:solidFill>
                <a:latin typeface="幼圆" pitchFamily="49" charset="-122"/>
                <a:ea typeface="幼圆" pitchFamily="49" charset="-122"/>
              </a:rPr>
              <a:t>越</a:t>
            </a:r>
            <a:r>
              <a:rPr lang="zh-CN" altLang="en-US" sz="2400" dirty="0">
                <a:solidFill>
                  <a:srgbClr val="002060"/>
                </a:solidFill>
                <a:latin typeface="幼圆" pitchFamily="49" charset="-122"/>
                <a:ea typeface="幼圆" pitchFamily="49" charset="-122"/>
              </a:rPr>
              <a:t>大，发生冲突的可能性就越大，查找时比较次数就越多。</a:t>
            </a:r>
          </a:p>
        </p:txBody>
      </p:sp>
    </p:spTree>
    <p:extLst>
      <p:ext uri="{BB962C8B-B14F-4D97-AF65-F5344CB8AC3E}">
        <p14:creationId xmlns:p14="http://schemas.microsoft.com/office/powerpoint/2010/main" val="1190587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out-PowerPoint-template">
  <a:themeElements>
    <a:clrScheme name="Office 主题 14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4D1979"/>
      </a:accent1>
      <a:accent2>
        <a:srgbClr val="97C523"/>
      </a:accent2>
      <a:accent3>
        <a:srgbClr val="FFFFFF"/>
      </a:accent3>
      <a:accent4>
        <a:srgbClr val="000000"/>
      </a:accent4>
      <a:accent5>
        <a:srgbClr val="B2ABBE"/>
      </a:accent5>
      <a:accent6>
        <a:srgbClr val="88B21F"/>
      </a:accent6>
      <a:hlink>
        <a:srgbClr val="C9E576"/>
      </a:hlink>
      <a:folHlink>
        <a:srgbClr val="DDDDDD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D1979"/>
        </a:accent1>
        <a:accent2>
          <a:srgbClr val="97C523"/>
        </a:accent2>
        <a:accent3>
          <a:srgbClr val="FFFFFF"/>
        </a:accent3>
        <a:accent4>
          <a:srgbClr val="000000"/>
        </a:accent4>
        <a:accent5>
          <a:srgbClr val="B2ABBE"/>
        </a:accent5>
        <a:accent6>
          <a:srgbClr val="88B21F"/>
        </a:accent6>
        <a:hlink>
          <a:srgbClr val="C9E576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D1979"/>
        </a:accent1>
        <a:accent2>
          <a:srgbClr val="97C523"/>
        </a:accent2>
        <a:accent3>
          <a:srgbClr val="FFFFFF"/>
        </a:accent3>
        <a:accent4>
          <a:srgbClr val="000000"/>
        </a:accent4>
        <a:accent5>
          <a:srgbClr val="B2ABBE"/>
        </a:accent5>
        <a:accent6>
          <a:srgbClr val="88B21F"/>
        </a:accent6>
        <a:hlink>
          <a:srgbClr val="C9E57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Scout-PowerPoint-template</Template>
  <TotalTime>7548</TotalTime>
  <Words>12614</Words>
  <Application>Microsoft Office PowerPoint</Application>
  <PresentationFormat>全屏显示(4:3)</PresentationFormat>
  <Paragraphs>2720</Paragraphs>
  <Slides>112</Slides>
  <Notes>111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112</vt:i4>
      </vt:variant>
    </vt:vector>
  </HeadingPairs>
  <TitlesOfParts>
    <vt:vector size="115" baseType="lpstr">
      <vt:lpstr>Scout-PowerPoint-template</vt:lpstr>
      <vt:lpstr>公式</vt:lpstr>
      <vt:lpstr>Equation</vt:lpstr>
      <vt:lpstr>第7章  查找</vt:lpstr>
      <vt:lpstr>章节内容</vt:lpstr>
      <vt:lpstr>章节内容</vt:lpstr>
      <vt:lpstr> 内容回顾</vt:lpstr>
      <vt:lpstr> 7.1  查找概述</vt:lpstr>
      <vt:lpstr>7.1　查找的基本概念</vt:lpstr>
      <vt:lpstr> 7.1  查找概述</vt:lpstr>
      <vt:lpstr> 7.1  查找概述</vt:lpstr>
      <vt:lpstr> 7.1  查找概述</vt:lpstr>
      <vt:lpstr> 7.1  查找概述</vt:lpstr>
      <vt:lpstr>7.2　线性表的查找</vt:lpstr>
      <vt:lpstr> 7.2  线性表查找</vt:lpstr>
      <vt:lpstr> 7.2 线性表查找</vt:lpstr>
      <vt:lpstr> 7.2 线性表查找</vt:lpstr>
      <vt:lpstr> 7.2  静态查找</vt:lpstr>
      <vt:lpstr> 7.2 线性表查找</vt:lpstr>
      <vt:lpstr> 7.2 线性表查找</vt:lpstr>
      <vt:lpstr> 7.2 线性表查找</vt:lpstr>
      <vt:lpstr> 7.2 线性表查找</vt:lpstr>
      <vt:lpstr> 7.2 线性表查找</vt:lpstr>
      <vt:lpstr>  7.2 线性表查找</vt:lpstr>
      <vt:lpstr> 7.2 线性表查找</vt:lpstr>
      <vt:lpstr>  7.2 线性表查找</vt:lpstr>
      <vt:lpstr>  7.2 线性表查找</vt:lpstr>
      <vt:lpstr>  7.2 线性表查找</vt:lpstr>
      <vt:lpstr>  7.2 线性表查找</vt:lpstr>
      <vt:lpstr>  7.2 线性表查找</vt:lpstr>
      <vt:lpstr>  7.2 线性表查找</vt:lpstr>
      <vt:lpstr>  7.2 线性表查找</vt:lpstr>
      <vt:lpstr>  7.2 线性表查找</vt:lpstr>
      <vt:lpstr>  7.2 线性表查找</vt:lpstr>
      <vt:lpstr>  7.2 线性表查找</vt:lpstr>
      <vt:lpstr>7.3　树表的查找</vt:lpstr>
      <vt:lpstr> 7.3  树表的查找</vt:lpstr>
      <vt:lpstr>7.3  树表的查找</vt:lpstr>
      <vt:lpstr> 7.3  树表的查找</vt:lpstr>
      <vt:lpstr> 7.3  树表的查找</vt:lpstr>
      <vt:lpstr>7.3  树表的查找</vt:lpstr>
      <vt:lpstr> 7.3  树表的查找</vt:lpstr>
      <vt:lpstr> 7.3  树表的查找</vt:lpstr>
      <vt:lpstr> 7.3  树表的查找</vt:lpstr>
      <vt:lpstr>7.3  树表的查找</vt:lpstr>
      <vt:lpstr> 7.3  树表的查找</vt:lpstr>
      <vt:lpstr> 7.3  树表的查找</vt:lpstr>
      <vt:lpstr> 7.3  树表的查找</vt:lpstr>
      <vt:lpstr> 7.3  树表的查找</vt:lpstr>
      <vt:lpstr> 7.3  树表的查找</vt:lpstr>
      <vt:lpstr> 7.3  树表的查找</vt:lpstr>
      <vt:lpstr> 7.3  树表的查找</vt:lpstr>
      <vt:lpstr> 7.3  树表的查找</vt:lpstr>
      <vt:lpstr> 7.3  树表的查找</vt:lpstr>
      <vt:lpstr> 7.3  树表的查找</vt:lpstr>
      <vt:lpstr> 7.3  树表的查找</vt:lpstr>
      <vt:lpstr> 7.3  树表的查找</vt:lpstr>
      <vt:lpstr> 7.3  树表的查找</vt:lpstr>
      <vt:lpstr> 7.3  树表的查找</vt:lpstr>
      <vt:lpstr> 7.3  树表的查找</vt:lpstr>
      <vt:lpstr> 7.3  动态查找</vt:lpstr>
      <vt:lpstr> 7.3  动态查找</vt:lpstr>
      <vt:lpstr> 7.3  动态查找</vt:lpstr>
      <vt:lpstr> 7.3  树表的查找</vt:lpstr>
      <vt:lpstr> 7.3  树表的查找</vt:lpstr>
      <vt:lpstr> 7.3  树表的查找</vt:lpstr>
      <vt:lpstr> 7.3  树表的查找</vt:lpstr>
      <vt:lpstr> 7.3  树表的查找</vt:lpstr>
      <vt:lpstr> 7.3  树表的查找</vt:lpstr>
      <vt:lpstr> 7.3  树表的查找</vt:lpstr>
      <vt:lpstr> 7.3  动态查找</vt:lpstr>
      <vt:lpstr> 7.3  动态查找</vt:lpstr>
      <vt:lpstr> 7.3  树表的查找</vt:lpstr>
      <vt:lpstr> 7.3  动态查找</vt:lpstr>
      <vt:lpstr>7.4　散列查找（哈希查找,重点）</vt:lpstr>
      <vt:lpstr> 7.4  散列查找</vt:lpstr>
      <vt:lpstr> 7.4  散列查找</vt:lpstr>
      <vt:lpstr> 7.4  散列查找（哈希查找）</vt:lpstr>
      <vt:lpstr> 7.4  散列查找</vt:lpstr>
      <vt:lpstr> 7.4  散列查找</vt:lpstr>
      <vt:lpstr> 7.4  散列查找</vt:lpstr>
      <vt:lpstr> 7.4  散列查找</vt:lpstr>
      <vt:lpstr> 7.4  散列查找</vt:lpstr>
      <vt:lpstr> 7.4  散列查找</vt:lpstr>
      <vt:lpstr> 7.4  散列查找</vt:lpstr>
      <vt:lpstr> 7.4  散列查找</vt:lpstr>
      <vt:lpstr> 7.4  散列查找</vt:lpstr>
      <vt:lpstr> 7.4  散列查找</vt:lpstr>
      <vt:lpstr> 7.4  散列查找</vt:lpstr>
      <vt:lpstr> 7.4  散列查找</vt:lpstr>
      <vt:lpstr> 7.4  散列查找</vt:lpstr>
      <vt:lpstr> 7.4  散列查找</vt:lpstr>
      <vt:lpstr> 7.4  散列查找</vt:lpstr>
      <vt:lpstr> 7.4  散列查找</vt:lpstr>
      <vt:lpstr> 7.4  散列查找</vt:lpstr>
      <vt:lpstr> 7.4  散列查找</vt:lpstr>
      <vt:lpstr> 7.4  散列查找</vt:lpstr>
      <vt:lpstr> 7.4  散列查找</vt:lpstr>
      <vt:lpstr> 7.4  散列查找</vt:lpstr>
      <vt:lpstr> 7.4  散列查找</vt:lpstr>
      <vt:lpstr> 7.4  散列查找</vt:lpstr>
      <vt:lpstr> 7.4  散列查找</vt:lpstr>
      <vt:lpstr> 7.4  散列查找</vt:lpstr>
      <vt:lpstr>本章作业</vt:lpstr>
      <vt:lpstr> 习题解答</vt:lpstr>
      <vt:lpstr> 习题解答</vt:lpstr>
      <vt:lpstr> 习题解答</vt:lpstr>
      <vt:lpstr> 习题解答</vt:lpstr>
      <vt:lpstr> 习题解答</vt:lpstr>
      <vt:lpstr>习题解答</vt:lpstr>
      <vt:lpstr> 习题解答</vt:lpstr>
      <vt:lpstr> 习题解答</vt:lpstr>
      <vt:lpstr> 习题解答</vt:lpstr>
      <vt:lpstr> 习题解答</vt:lpstr>
      <vt:lpstr> 习题解答</vt:lpstr>
    </vt:vector>
  </TitlesOfParts>
  <Company>河南大学计算中心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Presentation Title</dc:title>
  <dc:creator>申石磊</dc:creator>
  <dc:description>Background provided by m62 Visualcommunications, visit www.m62.net for more details</dc:description>
  <cp:lastModifiedBy>wjd</cp:lastModifiedBy>
  <cp:revision>206</cp:revision>
  <dcterms:created xsi:type="dcterms:W3CDTF">2015-07-21T04:12:08Z</dcterms:created>
  <dcterms:modified xsi:type="dcterms:W3CDTF">2018-12-06T05:56:22Z</dcterms:modified>
  <cp:category>Scouts Background</cp:category>
</cp:coreProperties>
</file>