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8" r:id="rId7"/>
    <p:sldId id="263" r:id="rId8"/>
    <p:sldId id="269" r:id="rId9"/>
    <p:sldId id="265" r:id="rId10"/>
    <p:sldId id="273" r:id="rId11"/>
    <p:sldId id="266" r:id="rId12"/>
    <p:sldId id="271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2090" autoAdjust="0"/>
  </p:normalViewPr>
  <p:slideViewPr>
    <p:cSldViewPr snapToGrid="0">
      <p:cViewPr varScale="1">
        <p:scale>
          <a:sx n="61" d="100"/>
          <a:sy n="61" d="100"/>
        </p:scale>
        <p:origin x="1650" y="42"/>
      </p:cViewPr>
      <p:guideLst>
        <p:guide orient="horz" pos="213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7631C-A9DC-41CB-8361-5DDD15E7CE5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1978-770D-48BB-9CCB-2A202B29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Doug</a:t>
            </a:r>
          </a:p>
          <a:p>
            <a:r>
              <a:rPr lang="en-US" dirty="0" smtClean="0"/>
              <a:t>Oncogenes</a:t>
            </a:r>
            <a:r>
              <a:rPr lang="en-US" baseline="0" dirty="0" smtClean="0"/>
              <a:t> and tumor suppression genes especially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Clinical data like</a:t>
            </a:r>
            <a:r>
              <a:rPr lang="en-US" baseline="0" dirty="0" smtClean="0"/>
              <a:t> tumor stage and survival time (which are all on ICGC)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doug</a:t>
            </a:r>
            <a:endParaRPr lang="en-US" sz="1200" dirty="0" smtClean="0"/>
          </a:p>
          <a:p>
            <a:r>
              <a:rPr lang="en-US" sz="1200" dirty="0" smtClean="0"/>
              <a:t>Lesson learned: look at you data very carefully!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F9EA-79D2-4A85-AF2B-6AD6962FCEAD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5631"/>
            <a:ext cx="6858000" cy="1790700"/>
          </a:xfrm>
        </p:spPr>
        <p:txBody>
          <a:bodyPr anchor="ctr"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Classifying Cancer: A Machine Learning Based Approach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3068"/>
            <a:ext cx="6858000" cy="21004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Artsiomenka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Sergey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Klimov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Mandric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Danny Kneller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Doug 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73" y="3904343"/>
            <a:ext cx="3737413" cy="29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telegraph.co.uk/multimedia/archive/02469/cancer-lambert_246973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928" y="4104912"/>
            <a:ext cx="3011413" cy="1884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450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9" y="198871"/>
            <a:ext cx="8645238" cy="9233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deviation in gene expression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89" y="1931432"/>
            <a:ext cx="6262254" cy="2585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if item[1]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+=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+=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else: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for key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Average[key] = Sum[key] / Count[key]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0" y="4991100"/>
            <a:ext cx="8645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increase in  expression = input change / average reference change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decrease in expression = largest expression of reference when input expression 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089" y="1457087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#Finds average expression for all reference data per cancer 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017"/>
            <a:ext cx="7886700" cy="5631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accuracy of each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1040"/>
              </p:ext>
            </p:extLst>
          </p:nvPr>
        </p:nvGraphicFramePr>
        <p:xfrm>
          <a:off x="2854035" y="969819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42655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 Learning (SVM)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864678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Forrest Machine Learning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58207"/>
              </p:ext>
            </p:extLst>
          </p:nvPr>
        </p:nvGraphicFramePr>
        <p:xfrm>
          <a:off x="252845" y="3936422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created a server that uses machine learning on mined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to predict cancer types from an entered gene expression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can find primary cancer site from biopsy data from metastatic sites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identify rare cancer subtypes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5"/>
            <a:ext cx="7886700" cy="673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85" y="980497"/>
            <a:ext cx="7886700" cy="53510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for oncogene and tumor suppression gene with largest changes in expression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prognosis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Histological features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efforts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treatment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user interface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Bioinformatics statistics 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input formats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on all the cancer 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900"/>
            <a:ext cx="7886700" cy="71459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Cancer?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http://media-3.web.britannica.com/eb-media/15/67715-004-DD03B3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" y="847493"/>
            <a:ext cx="8141009" cy="4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4693" y="5873836"/>
            <a:ext cx="70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 in gene expression are a hallmark of cancer cells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636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Characterizing cancer using gene expression or machine learning has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79" y="4223988"/>
            <a:ext cx="4206821" cy="1293028"/>
          </a:xfrm>
        </p:spPr>
        <p:txBody>
          <a:bodyPr>
            <a:normAutofit fontScale="32500" lnSpcReduction="2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applications in cancer prognosis and prediction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Kourou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epigenomics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to predict gene expression in lung cancer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(Li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high-throughput transcriptomic data for prognosis: a critical overview and perspectives.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Domany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Case-based retrieval framework for gene expression data.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Anaissi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 and Reproducibility of a Microarray-Based Gene Expression Test for Tumor Identification in Formalin-Fixed, Paraffin-Embedded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Specimens (Pillai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2011)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MicroRNAs accurately identify cancer tissue origin. (Rosenfeld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000" y="2044700"/>
            <a:ext cx="4585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Characterizing cancer</a:t>
            </a:r>
          </a:p>
          <a:p>
            <a:r>
              <a:rPr lang="en-US" dirty="0" smtClean="0"/>
              <a:t>BM, SVM, graph based, ANN</a:t>
            </a:r>
          </a:p>
          <a:p>
            <a:r>
              <a:rPr lang="en-US" dirty="0" smtClean="0"/>
              <a:t>Imaging SNP demographic </a:t>
            </a:r>
            <a:r>
              <a:rPr lang="en-US" smtClean="0"/>
              <a:t>clinical pathological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2479"/>
            <a:ext cx="7886700" cy="6994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and overview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Primary site cancer type can be determined from gene expression information taken from metastatic site biopsy tissue.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988" y="3430814"/>
            <a:ext cx="8094362" cy="2351348"/>
            <a:chOff x="-156243" y="0"/>
            <a:chExt cx="6090119" cy="1329658"/>
          </a:xfrm>
          <a:gradFill flip="none" rotWithShape="1">
            <a:gsLst>
              <a:gs pos="0">
                <a:schemeClr val="bg2"/>
              </a:gs>
              <a:gs pos="100000">
                <a:schemeClr val="accent1">
                  <a:shade val="67500"/>
                  <a:satMod val="11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cxnSp>
          <p:nvCxnSpPr>
            <p:cNvPr id="7" name="Straight Arrow Connector 6"/>
            <p:cNvCxnSpPr/>
            <p:nvPr/>
          </p:nvCxnSpPr>
          <p:spPr>
            <a:xfrm>
              <a:off x="2272352" y="423081"/>
              <a:ext cx="24201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6243" y="0"/>
              <a:ext cx="6090119" cy="1329658"/>
              <a:chOff x="-156243" y="0"/>
              <a:chExt cx="6090119" cy="1329658"/>
            </a:xfrm>
            <a:grpFill/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022376" y="757451"/>
                <a:ext cx="11691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-156243" y="0"/>
                <a:ext cx="6090119" cy="1329658"/>
                <a:chOff x="-156243" y="0"/>
                <a:chExt cx="6090119" cy="1329658"/>
              </a:xfrm>
              <a:grpFill/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1820346" y="1104969"/>
                  <a:ext cx="152835" cy="49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961564" y="1105469"/>
                  <a:ext cx="242012" cy="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156243" y="0"/>
                  <a:ext cx="6090119" cy="1329658"/>
                  <a:chOff x="-156243" y="0"/>
                  <a:chExt cx="6090119" cy="1329658"/>
                </a:xfrm>
                <a:grpFill/>
              </p:grpSpPr>
              <p:sp>
                <p:nvSpPr>
                  <p:cNvPr id="14" name="Rounded Rectangle 13"/>
                  <p:cNvSpPr>
                    <a:spLocks noChangeAspect="1"/>
                  </p:cNvSpPr>
                  <p:nvPr/>
                </p:nvSpPr>
                <p:spPr>
                  <a:xfrm>
                    <a:off x="5145206" y="409433"/>
                    <a:ext cx="788670" cy="597103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Output: Cancer type</a:t>
                    </a:r>
                    <a:endParaRPr lang="en-US" dirty="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-156243" y="0"/>
                    <a:ext cx="5676762" cy="1329658"/>
                    <a:chOff x="-156243" y="0"/>
                    <a:chExt cx="5676762" cy="1329658"/>
                  </a:xfrm>
                  <a:grpFill/>
                </p:grpSpPr>
                <p:sp>
                  <p:nvSpPr>
                    <p:cNvPr id="16" name="Rounded Rectangle 15"/>
                    <p:cNvSpPr>
                      <a:spLocks noChangeAspect="1"/>
                    </p:cNvSpPr>
                    <p:nvPr/>
                  </p:nvSpPr>
                  <p:spPr>
                    <a:xfrm>
                      <a:off x="-156243" y="436729"/>
                      <a:ext cx="1050322" cy="57277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Input: </a:t>
                      </a:r>
                      <a:r>
                        <a:rPr lang="en-US" sz="1400" dirty="0" smtClean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 expression </a:t>
                      </a: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893928" y="0"/>
                      <a:ext cx="4626591" cy="1329658"/>
                      <a:chOff x="0" y="0"/>
                      <a:chExt cx="4626591" cy="1329658"/>
                    </a:xfrm>
                    <a:grpFill/>
                  </p:grpSpPr>
                  <p:sp>
                    <p:nvSpPr>
                      <p:cNvPr id="18" name="Rounded Rectangl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678" y="184245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Web Server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4848" y="866633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ICGC Database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" name="Rounded Rectangl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05625" y="866240"/>
                        <a:ext cx="966174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Data Processing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" name="Rounded Rectangl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617260" y="184245"/>
                        <a:ext cx="1009655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Input data processing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" name="Rounded Rectangl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06472" y="880281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Machine Learning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ounded Rectangl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21970" y="498143"/>
                        <a:ext cx="1012668" cy="448945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Expression Comparison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 flipV="1">
                        <a:off x="0" y="416257"/>
                        <a:ext cx="590906" cy="338328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>
                        <a:off x="2626915" y="436729"/>
                        <a:ext cx="483227" cy="31785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3091218" y="947088"/>
                        <a:ext cx="239054" cy="153703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968991" y="0"/>
                        <a:ext cx="3657600" cy="411976"/>
                      </a:xfrm>
                      <a:custGeom>
                        <a:avLst/>
                        <a:gdLst>
                          <a:gd name="connsiteX0" fmla="*/ 3657600 w 3657600"/>
                          <a:gd name="connsiteY0" fmla="*/ 411976 h 411976"/>
                          <a:gd name="connsiteX1" fmla="*/ 2996907 w 3657600"/>
                          <a:gd name="connsiteY1" fmla="*/ 179412 h 411976"/>
                          <a:gd name="connsiteX2" fmla="*/ 1765374 w 3657600"/>
                          <a:gd name="connsiteY2" fmla="*/ 10275 h 411976"/>
                          <a:gd name="connsiteX3" fmla="*/ 512699 w 3657600"/>
                          <a:gd name="connsiteY3" fmla="*/ 36702 h 411976"/>
                          <a:gd name="connsiteX4" fmla="*/ 0 w 3657600"/>
                          <a:gd name="connsiteY4" fmla="*/ 184698 h 4119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57600" h="411976">
                            <a:moveTo>
                              <a:pt x="3657600" y="411976"/>
                            </a:moveTo>
                            <a:cubicBezTo>
                              <a:pt x="3484939" y="329169"/>
                              <a:pt x="3312278" y="246362"/>
                              <a:pt x="2996907" y="179412"/>
                            </a:cubicBezTo>
                            <a:cubicBezTo>
                              <a:pt x="2681536" y="112462"/>
                              <a:pt x="2179409" y="34060"/>
                              <a:pt x="1765374" y="10275"/>
                            </a:cubicBezTo>
                            <a:cubicBezTo>
                              <a:pt x="1351339" y="-13510"/>
                              <a:pt x="806928" y="7631"/>
                              <a:pt x="512699" y="36702"/>
                            </a:cubicBezTo>
                            <a:cubicBezTo>
                              <a:pt x="218470" y="65773"/>
                              <a:pt x="81926" y="165318"/>
                              <a:pt x="0" y="184698"/>
                            </a:cubicBezTo>
                          </a:path>
                        </a:pathLst>
                      </a:custGeom>
                      <a:noFill/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sz="320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995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412"/>
            <a:ext cx="7886700" cy="73796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87" y="885372"/>
            <a:ext cx="4271992" cy="27949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ICGC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 separated value files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cancer types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8,093 donors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52.7 GB compressed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61.0 GB uncompressed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icgc.org/files/ICGC_Logo_eng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" y="1266594"/>
            <a:ext cx="3614708" cy="11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746576" y="2765877"/>
            <a:ext cx="740228" cy="914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8" y="4001294"/>
            <a:ext cx="8834664" cy="2408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83918"/>
            <a:ext cx="7886700" cy="3315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Parser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20689"/>
            <a:ext cx="7886700" cy="7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#Serializes to .JSON file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1004420"/>
            <a:ext cx="8115300" cy="626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Foo.tsv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reader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delimiter='	')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331261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[[row[3], row[7], row[8]] for row in reader if 'GAF' in row[6]]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Specimen_Array.sort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(key=lambda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x: x[0])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64658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#Opens, reads, then iterates through raw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93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#Generates a sorted array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#Sample ID,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and expression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961753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#Creates objects as a dictionary in a dictionary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#{sample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{Gene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expression value}}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590840"/>
            <a:ext cx="8115300" cy="19298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item[0] == current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[item[1]] = float(item[2])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 = item[0]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gene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50" y="5880846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bar.json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', mode = 'w') as filename: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json.dump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filename)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7085" y="6451717"/>
            <a:ext cx="7886700" cy="40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#Total data from 61GB to 5GB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868"/>
            <a:ext cx="7886700" cy="8015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Parser Troubleshooting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50" y="1143000"/>
            <a:ext cx="824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		   Solutions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604665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3765085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Large data                                                      sets/files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2300" y="3765085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Cleared storage space and created test 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300" y="2839922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GO Annotation File (GAF)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" y="283992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    model/probe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180780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Microarray vs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50" y="1807801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samples for every type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" y="482862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Duplicate data in some samples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2300" y="4828621"/>
            <a:ext cx="576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Code to ignore duplicates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5755363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Specimen vs Donor vs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ample 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300" y="5755363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ID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Specimen 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3250" y="1604665"/>
            <a:ext cx="0" cy="5253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35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 model counter program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539"/>
              </p:ext>
            </p:extLst>
          </p:nvPr>
        </p:nvGraphicFramePr>
        <p:xfrm>
          <a:off x="331932" y="923640"/>
          <a:ext cx="7886700" cy="4000497"/>
        </p:xfrm>
        <a:graphic>
          <a:graphicData uri="http://schemas.openxmlformats.org/drawingml/2006/table">
            <a:tbl>
              <a:tblPr/>
              <a:tblGrid>
                <a:gridCol w="1051093"/>
                <a:gridCol w="952991"/>
                <a:gridCol w="784816"/>
                <a:gridCol w="784816"/>
                <a:gridCol w="830363"/>
                <a:gridCol w="956494"/>
                <a:gridCol w="784816"/>
                <a:gridCol w="910948"/>
                <a:gridCol w="830363"/>
              </a:tblGrid>
              <a:tr h="2644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8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 &amp; Neck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685800"/>
            <a:ext cx="1219200" cy="4749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750" y="5752067"/>
            <a:ext cx="70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ID in the GAF model had most unique samples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849</Words>
  <Application>Microsoft Office PowerPoint</Application>
  <PresentationFormat>On-screen Show (4:3)</PresentationFormat>
  <Paragraphs>340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Classifying Cancer: A Machine Learning Based Approach</vt:lpstr>
      <vt:lpstr>Why study Cancer?</vt:lpstr>
      <vt:lpstr>Characterizing cancer using gene expression or machine learning has precedence </vt:lpstr>
      <vt:lpstr>Hypothesis and overview</vt:lpstr>
      <vt:lpstr>Data Mining</vt:lpstr>
      <vt:lpstr>Data Parser</vt:lpstr>
      <vt:lpstr>Parser Troubleshooting</vt:lpstr>
      <vt:lpstr>Gene model counter program </vt:lpstr>
      <vt:lpstr>Machine learning development section goes here</vt:lpstr>
      <vt:lpstr>Identifying deviation in gene expression </vt:lpstr>
      <vt:lpstr>Web server development section goes here</vt:lpstr>
      <vt:lpstr>Testing accuracy of each model</vt:lpstr>
      <vt:lpstr>Summary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Danny</dc:creator>
  <cp:lastModifiedBy>biouser</cp:lastModifiedBy>
  <cp:revision>53</cp:revision>
  <dcterms:created xsi:type="dcterms:W3CDTF">2015-04-27T15:31:51Z</dcterms:created>
  <dcterms:modified xsi:type="dcterms:W3CDTF">2015-04-30T05:56:19Z</dcterms:modified>
</cp:coreProperties>
</file>