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2" r:id="rId6"/>
    <p:sldId id="268" r:id="rId7"/>
    <p:sldId id="263" r:id="rId8"/>
    <p:sldId id="269" r:id="rId9"/>
    <p:sldId id="265" r:id="rId10"/>
    <p:sldId id="274" r:id="rId11"/>
    <p:sldId id="275" r:id="rId12"/>
    <p:sldId id="273" r:id="rId13"/>
    <p:sldId id="266" r:id="rId14"/>
    <p:sldId id="271" r:id="rId15"/>
    <p:sldId id="267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2" autoAdjust="0"/>
    <p:restoredTop sz="82090" autoAdjust="0"/>
  </p:normalViewPr>
  <p:slideViewPr>
    <p:cSldViewPr snapToGrid="0">
      <p:cViewPr varScale="1">
        <p:scale>
          <a:sx n="95" d="100"/>
          <a:sy n="95" d="100"/>
        </p:scale>
        <p:origin x="2100" y="90"/>
      </p:cViewPr>
      <p:guideLst>
        <p:guide orient="horz" pos="2136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7631C-A9DC-41CB-8361-5DDD15E7CE5C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021978-770D-48BB-9CCB-2A202B29B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12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Doug</a:t>
            </a:r>
          </a:p>
          <a:p>
            <a:r>
              <a:rPr lang="en-US" dirty="0" smtClean="0"/>
              <a:t>Oncogenes</a:t>
            </a:r>
            <a:r>
              <a:rPr lang="en-US" baseline="0" dirty="0" smtClean="0"/>
              <a:t> and tumor suppression genes especially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1978-770D-48BB-9CCB-2A202B29B8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090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igor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1978-770D-48BB-9CCB-2A202B29B8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78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Danny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1978-770D-48BB-9CCB-2A202B29B8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380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Danny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1978-770D-48BB-9CCB-2A202B29B8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148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Sergey</a:t>
            </a:r>
          </a:p>
          <a:p>
            <a:r>
              <a:rPr lang="en-US" dirty="0" smtClean="0"/>
              <a:t>Clinical data like</a:t>
            </a:r>
            <a:r>
              <a:rPr lang="en-US" baseline="0" dirty="0" smtClean="0"/>
              <a:t> tumor stage and survival time (which are all on ICGC)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1978-770D-48BB-9CCB-2A202B29B8F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40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sergey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1978-770D-48BB-9CCB-2A202B29B8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30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danny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1978-770D-48BB-9CCB-2A202B29B8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10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Danny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1978-770D-48BB-9CCB-2A202B29B8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30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sergey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1978-770D-48BB-9CCB-2A202B29B8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09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 smtClean="0"/>
              <a:t>doug</a:t>
            </a:r>
            <a:endParaRPr lang="en-US" sz="1200" dirty="0" smtClean="0"/>
          </a:p>
          <a:p>
            <a:r>
              <a:rPr lang="en-US" sz="1200" dirty="0" smtClean="0"/>
              <a:t>Lesson learned: look at you data very carefully!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1978-770D-48BB-9CCB-2A202B29B8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83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doug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1978-770D-48BB-9CCB-2A202B29B8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09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alex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1978-770D-48BB-9CCB-2A202B29B8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45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Sergey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21978-770D-48BB-9CCB-2A202B29B8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6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9EA-79D2-4A85-AF2B-6AD6962FCEAD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0A64B-B967-46E6-A25B-ABB2A55A9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52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9EA-79D2-4A85-AF2B-6AD6962FCEAD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0A64B-B967-46E6-A25B-ABB2A55A9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4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9EA-79D2-4A85-AF2B-6AD6962FCEAD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0A64B-B967-46E6-A25B-ABB2A55A9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74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9EA-79D2-4A85-AF2B-6AD6962FCEAD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0A64B-B967-46E6-A25B-ABB2A55A9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54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9EA-79D2-4A85-AF2B-6AD6962FCEAD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0A64B-B967-46E6-A25B-ABB2A55A9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2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9EA-79D2-4A85-AF2B-6AD6962FCEAD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0A64B-B967-46E6-A25B-ABB2A55A9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97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9EA-79D2-4A85-AF2B-6AD6962FCEAD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0A64B-B967-46E6-A25B-ABB2A55A9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9EA-79D2-4A85-AF2B-6AD6962FCEAD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0A64B-B967-46E6-A25B-ABB2A55A9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1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9EA-79D2-4A85-AF2B-6AD6962FCEAD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0A64B-B967-46E6-A25B-ABB2A55A9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1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9EA-79D2-4A85-AF2B-6AD6962FCEAD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0A64B-B967-46E6-A25B-ABB2A55A9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3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9EA-79D2-4A85-AF2B-6AD6962FCEAD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0A64B-B967-46E6-A25B-ABB2A55A9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5F9EA-79D2-4A85-AF2B-6AD6962FCEAD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0A64B-B967-46E6-A25B-ABB2A55A9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92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galleryhip.com/support-vector-machine-hyperplane.html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hat-when-how.com/face-recognition/facial-landmark-localization-face-recognition-techniques-part-1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685631"/>
            <a:ext cx="6858000" cy="1790700"/>
          </a:xfrm>
        </p:spPr>
        <p:txBody>
          <a:bodyPr anchor="ctr">
            <a:noAutofit/>
          </a:bodyPr>
          <a:lstStyle/>
          <a:p>
            <a:r>
              <a:rPr lang="en-US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Classifying Cancer: A Machine Learning Based Approach</a:t>
            </a:r>
            <a:endParaRPr 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43068"/>
            <a:ext cx="6858000" cy="210043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Alex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Artsiomenka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Sergey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Klimov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Igor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Mandric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Danny Kneller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Doug Stone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://www.enterrasolutions.com/media/images/2013/10/6a00d8341c4ebd53ef019b00368dd7970d-p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873" y="3904343"/>
            <a:ext cx="3737413" cy="2953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i.telegraph.co.uk/multimedia/archive/02469/cancer-lambert_2469736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13928" y="4104912"/>
            <a:ext cx="3011413" cy="18845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54501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</a:t>
            </a:r>
            <a:r>
              <a:rPr lang="en-US" b="1" dirty="0" smtClean="0"/>
              <a:t>upport Vector Machine</a:t>
            </a:r>
            <a:endParaRPr lang="en-US" b="1" dirty="0"/>
          </a:p>
        </p:txBody>
      </p:sp>
      <p:pic>
        <p:nvPicPr>
          <p:cNvPr id="1026" name="Picture 2" descr="http://www.biomedcentral.com/content/figures/1471-2105-8-S7-S18-1-l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184" y="1690689"/>
            <a:ext cx="575066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28317" y="6270172"/>
            <a:ext cx="617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http://galleryhip.com/support-vector-machine-hyperplane.html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47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Random Forest Classifier</a:t>
            </a:r>
            <a:endParaRPr lang="en-US" b="1" dirty="0"/>
          </a:p>
        </p:txBody>
      </p:sp>
      <p:pic>
        <p:nvPicPr>
          <p:cNvPr id="2050" name="Picture 2" descr="http://what-when-how.com/wp-content/uploads/2012/06/tmp35b0459_thumb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211" y="2159985"/>
            <a:ext cx="7157776" cy="3545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52211" y="6036117"/>
            <a:ext cx="7063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3"/>
              </a:rPr>
              <a:t>http://what-when-how.com/face-recognition/facial-landmark-localization-face-recognition-techniques-part-1</a:t>
            </a:r>
            <a:r>
              <a:rPr lang="en-US" sz="12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532866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89" y="198871"/>
            <a:ext cx="8645238" cy="92334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Identifying deviation in gene expression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89" y="1931432"/>
            <a:ext cx="6262254" cy="258532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item in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Specimen_Array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   if item[1] in Count: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       Count[item[1]] += 1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       Sum[item[1]] += float(item[2])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   else: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       Count[item[1]] = 1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       Sum[item[1]] = float(item[2])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for key in Count: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   Average[key] = Sum[key] / Count[key]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7090" y="4991100"/>
            <a:ext cx="86452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#Largest increase in  expression = input change / average reference change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#Largest decrease in expression = largest expression of reference when input expression = 0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7089" y="1457087"/>
            <a:ext cx="7886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#Finds average expression for all reference data per cancer type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85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Web server development section goes here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6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5017"/>
            <a:ext cx="7886700" cy="56312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Testing accuracy of each model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071040"/>
              </p:ext>
            </p:extLst>
          </p:nvPr>
        </p:nvGraphicFramePr>
        <p:xfrm>
          <a:off x="2854035" y="969819"/>
          <a:ext cx="5943025" cy="2770911"/>
        </p:xfrm>
        <a:graphic>
          <a:graphicData uri="http://schemas.openxmlformats.org/drawingml/2006/table">
            <a:tbl>
              <a:tblPr/>
              <a:tblGrid>
                <a:gridCol w="1003974"/>
                <a:gridCol w="855081"/>
                <a:gridCol w="816794"/>
                <a:gridCol w="816794"/>
                <a:gridCol w="816794"/>
                <a:gridCol w="816794"/>
                <a:gridCol w="816794"/>
              </a:tblGrid>
              <a:tr h="692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Cancer Type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Tested Samples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Tissue of origin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63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Bladder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Blood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Brain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Cervix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3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Bladder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3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Blood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3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Brain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3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3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Cervix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1842655"/>
            <a:ext cx="2881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Support Vector Machine Learning (SVM)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05600" y="4864678"/>
            <a:ext cx="2881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Random Forrest Machine Learning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758207"/>
              </p:ext>
            </p:extLst>
          </p:nvPr>
        </p:nvGraphicFramePr>
        <p:xfrm>
          <a:off x="252845" y="3936422"/>
          <a:ext cx="5943025" cy="2770911"/>
        </p:xfrm>
        <a:graphic>
          <a:graphicData uri="http://schemas.openxmlformats.org/drawingml/2006/table">
            <a:tbl>
              <a:tblPr/>
              <a:tblGrid>
                <a:gridCol w="1003974"/>
                <a:gridCol w="855081"/>
                <a:gridCol w="816794"/>
                <a:gridCol w="816794"/>
                <a:gridCol w="816794"/>
                <a:gridCol w="816794"/>
                <a:gridCol w="816794"/>
              </a:tblGrid>
              <a:tr h="692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Cancer Type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Tested Samples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Tissue of origin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63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Bladder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Blood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Brain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Cervix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3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Bladder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3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Blood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3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Brain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3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3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Cervix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213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created a server that uses machine learning on mined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RNAseq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data to predict cancer types from an entered gene expression  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Significance: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This application can find primary cancer site from biopsy data from metastatic sites 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Can identify rare cancer subtypes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24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5745"/>
            <a:ext cx="7886700" cy="67396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Future Directions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085" y="980497"/>
            <a:ext cx="7886700" cy="535103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Information for oncogene and tumor suppression gene with largest changes in expression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Prediction of prognosis</a:t>
            </a: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Histological features</a:t>
            </a: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Clinical data</a:t>
            </a: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Treatment efforts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Prediction of treatment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Improved user interface</a:t>
            </a: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Bioinformatics statistics  </a:t>
            </a:r>
          </a:p>
          <a:p>
            <a:pPr lvl="2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Multiple input formats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Testing on all the cancer types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29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2900"/>
            <a:ext cx="7886700" cy="714593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Why study Cancer?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60" name="Picture 12" descr="http://media-3.web.britannica.com/eb-media/15/67715-004-DD03B36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96" y="847493"/>
            <a:ext cx="8141009" cy="468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04693" y="5873836"/>
            <a:ext cx="709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Changes in gene expression are a hallmark of cancer cells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3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Characterizing cancer using gene expression has precedence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54653"/>
            <a:ext cx="7886700" cy="435133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Machine learning applications in cancer prognosis and prediction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(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Kourou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et al.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2014)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epigenomics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data to predict gene expression in lung cancer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(Li 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et al.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2015)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Using high-throughput transcriptomic data for prognosis: a critical overview and perspectives.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Domany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2014)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Case-based retrieval framework for gene expression data.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Anaissi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et al.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2015)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Validation and Reproducibility of a Microarray-Based Gene Expression Test for Tumor Identification in Formalin-Fixed, Paraffin-Embedded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Specimens (Pillai 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et al.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2011)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MicroRNAs accurately identify cancer tissue origin. (Rosenfeld 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et al.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2008)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52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42479"/>
            <a:ext cx="7886700" cy="699471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Hypothesis and overview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4231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Primary site cancer type can be determined from gene expression information taken from metastatic site biopsy tissue.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20988" y="3430814"/>
            <a:ext cx="8094362" cy="2351348"/>
            <a:chOff x="-156243" y="0"/>
            <a:chExt cx="6090119" cy="1329658"/>
          </a:xfrm>
          <a:gradFill flip="none" rotWithShape="1">
            <a:gsLst>
              <a:gs pos="0">
                <a:schemeClr val="bg2"/>
              </a:gs>
              <a:gs pos="100000">
                <a:schemeClr val="accent1">
                  <a:shade val="67500"/>
                  <a:satMod val="115000"/>
                </a:schemeClr>
              </a:gs>
              <a:gs pos="97000">
                <a:schemeClr val="accent1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cxnSp>
          <p:nvCxnSpPr>
            <p:cNvPr id="7" name="Straight Arrow Connector 6"/>
            <p:cNvCxnSpPr/>
            <p:nvPr/>
          </p:nvCxnSpPr>
          <p:spPr>
            <a:xfrm>
              <a:off x="2272352" y="423081"/>
              <a:ext cx="242012" cy="0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-156243" y="0"/>
              <a:ext cx="6090119" cy="1329658"/>
              <a:chOff x="-156243" y="0"/>
              <a:chExt cx="6090119" cy="1329658"/>
            </a:xfrm>
            <a:grpFill/>
          </p:grpSpPr>
          <p:cxnSp>
            <p:nvCxnSpPr>
              <p:cNvPr id="9" name="Straight Arrow Connector 8"/>
              <p:cNvCxnSpPr/>
              <p:nvPr/>
            </p:nvCxnSpPr>
            <p:spPr>
              <a:xfrm>
                <a:off x="5022376" y="757451"/>
                <a:ext cx="116917" cy="0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-156243" y="0"/>
                <a:ext cx="6090119" cy="1329658"/>
                <a:chOff x="-156243" y="0"/>
                <a:chExt cx="6090119" cy="1329658"/>
              </a:xfrm>
              <a:grpFill/>
            </p:grpSpPr>
            <p:cxnSp>
              <p:nvCxnSpPr>
                <p:cNvPr id="11" name="Straight Arrow Connector 10"/>
                <p:cNvCxnSpPr/>
                <p:nvPr/>
              </p:nvCxnSpPr>
              <p:spPr>
                <a:xfrm flipV="1">
                  <a:off x="1820346" y="1104969"/>
                  <a:ext cx="152835" cy="499"/>
                </a:xfrm>
                <a:prstGeom prst="straightConnector1">
                  <a:avLst/>
                </a:prstGeom>
                <a:grpFill/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>
                  <a:off x="2961564" y="1105469"/>
                  <a:ext cx="242012" cy="0"/>
                </a:xfrm>
                <a:prstGeom prst="straightConnector1">
                  <a:avLst/>
                </a:prstGeom>
                <a:grpFill/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3" name="Group 12"/>
                <p:cNvGrpSpPr/>
                <p:nvPr/>
              </p:nvGrpSpPr>
              <p:grpSpPr>
                <a:xfrm>
                  <a:off x="-156243" y="0"/>
                  <a:ext cx="6090119" cy="1329658"/>
                  <a:chOff x="-156243" y="0"/>
                  <a:chExt cx="6090119" cy="1329658"/>
                </a:xfrm>
                <a:grpFill/>
              </p:grpSpPr>
              <p:sp>
                <p:nvSpPr>
                  <p:cNvPr id="14" name="Rounded Rectangle 13"/>
                  <p:cNvSpPr>
                    <a:spLocks noChangeAspect="1"/>
                  </p:cNvSpPr>
                  <p:nvPr/>
                </p:nvSpPr>
                <p:spPr>
                  <a:xfrm>
                    <a:off x="5145206" y="409433"/>
                    <a:ext cx="788670" cy="597103"/>
                  </a:xfrm>
                  <a:prstGeom prst="round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400" dirty="0">
                        <a:ln w="0"/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Output: Cancer type</a:t>
                    </a:r>
                    <a:endParaRPr lang="en-US" dirty="0">
                      <a:ln w="0"/>
                      <a:solidFill>
                        <a:schemeClr val="tx1"/>
                      </a:solidFill>
                      <a:latin typeface="Arial" panose="020B060402020202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15" name="Group 14"/>
                  <p:cNvGrpSpPr/>
                  <p:nvPr/>
                </p:nvGrpSpPr>
                <p:grpSpPr>
                  <a:xfrm>
                    <a:off x="-156243" y="0"/>
                    <a:ext cx="5676762" cy="1329658"/>
                    <a:chOff x="-156243" y="0"/>
                    <a:chExt cx="5676762" cy="1329658"/>
                  </a:xfrm>
                  <a:grpFill/>
                </p:grpSpPr>
                <p:sp>
                  <p:nvSpPr>
                    <p:cNvPr id="16" name="Rounded Rectangle 15"/>
                    <p:cNvSpPr>
                      <a:spLocks noChangeAspect="1"/>
                    </p:cNvSpPr>
                    <p:nvPr/>
                  </p:nvSpPr>
                  <p:spPr>
                    <a:xfrm>
                      <a:off x="-156243" y="436729"/>
                      <a:ext cx="1050322" cy="572770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 w="0"/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Input: </a:t>
                      </a:r>
                      <a:r>
                        <a:rPr lang="en-US" sz="1400" dirty="0" smtClean="0">
                          <a:ln w="0"/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Gene expression </a:t>
                      </a:r>
                      <a:r>
                        <a:rPr lang="en-US" sz="1400" dirty="0">
                          <a:ln w="0"/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data</a:t>
                      </a:r>
                      <a:endParaRPr lang="en-US" dirty="0">
                        <a:ln w="0"/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grpSp>
                  <p:nvGrpSpPr>
                    <p:cNvPr id="17" name="Group 16"/>
                    <p:cNvGrpSpPr/>
                    <p:nvPr/>
                  </p:nvGrpSpPr>
                  <p:grpSpPr>
                    <a:xfrm>
                      <a:off x="893928" y="0"/>
                      <a:ext cx="4626591" cy="1329658"/>
                      <a:chOff x="0" y="0"/>
                      <a:chExt cx="4626591" cy="1329658"/>
                    </a:xfrm>
                    <a:grpFill/>
                  </p:grpSpPr>
                  <p:sp>
                    <p:nvSpPr>
                      <p:cNvPr id="18" name="Rounded Rectangle 17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593678" y="184245"/>
                        <a:ext cx="789127" cy="449377"/>
                      </a:xfrm>
                      <a:prstGeom prst="round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400">
                            <a:ln w="0"/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a:t>Web Server</a:t>
                        </a:r>
                        <a:endParaRPr lang="en-US">
                          <a:ln w="0"/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9" name="Rounded Rectangle 18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34848" y="866633"/>
                        <a:ext cx="789127" cy="449377"/>
                      </a:xfrm>
                      <a:prstGeom prst="round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400">
                            <a:ln w="0"/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a:t>ICGC Database</a:t>
                        </a:r>
                        <a:endParaRPr lang="en-US">
                          <a:ln w="0"/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0" name="Rounded Rectangle 19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05625" y="866240"/>
                        <a:ext cx="966174" cy="449377"/>
                      </a:xfrm>
                      <a:prstGeom prst="round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400">
                            <a:ln w="0"/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a:t>Data Processing</a:t>
                        </a:r>
                        <a:endParaRPr lang="en-US">
                          <a:ln w="0"/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1" name="Rounded Rectangle 20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617260" y="184245"/>
                        <a:ext cx="1009655" cy="449377"/>
                      </a:xfrm>
                      <a:prstGeom prst="round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400" dirty="0">
                            <a:ln w="0"/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a:t>Input data processing</a:t>
                        </a:r>
                        <a:endParaRPr lang="en-US" dirty="0">
                          <a:ln w="0"/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2" name="Rounded Rectangle 21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306472" y="880281"/>
                        <a:ext cx="789127" cy="449377"/>
                      </a:xfrm>
                      <a:prstGeom prst="round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400" dirty="0">
                            <a:ln w="0"/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a:t>Machine Learning</a:t>
                        </a:r>
                        <a:endParaRPr lang="en-US" dirty="0">
                          <a:ln w="0"/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3" name="Rounded Rectangle 22"/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121970" y="498143"/>
                        <a:ext cx="1012668" cy="448945"/>
                      </a:xfrm>
                      <a:prstGeom prst="round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algn="ctr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400" dirty="0">
                            <a:ln w="0"/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a:t>Expression Comparison</a:t>
                        </a:r>
                        <a:endParaRPr lang="en-US" dirty="0">
                          <a:ln w="0"/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cxnSp>
                    <p:nvCxnSpPr>
                      <p:cNvPr id="24" name="Straight Arrow Connector 23"/>
                      <p:cNvCxnSpPr/>
                      <p:nvPr/>
                    </p:nvCxnSpPr>
                    <p:spPr>
                      <a:xfrm flipV="1">
                        <a:off x="0" y="416257"/>
                        <a:ext cx="590906" cy="338328"/>
                      </a:xfrm>
                      <a:prstGeom prst="straightConnector1">
                        <a:avLst/>
                      </a:prstGeom>
                      <a:grpFill/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Straight Arrow Connector 24"/>
                      <p:cNvCxnSpPr/>
                      <p:nvPr/>
                    </p:nvCxnSpPr>
                    <p:spPr>
                      <a:xfrm>
                        <a:off x="2626915" y="436729"/>
                        <a:ext cx="483227" cy="317855"/>
                      </a:xfrm>
                      <a:prstGeom prst="straightConnector1">
                        <a:avLst/>
                      </a:prstGeom>
                      <a:grpFill/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" name="Straight Arrow Connector 25"/>
                      <p:cNvCxnSpPr/>
                      <p:nvPr/>
                    </p:nvCxnSpPr>
                    <p:spPr>
                      <a:xfrm flipV="1">
                        <a:off x="3091218" y="947088"/>
                        <a:ext cx="239054" cy="153703"/>
                      </a:xfrm>
                      <a:prstGeom prst="straightConnector1">
                        <a:avLst/>
                      </a:prstGeom>
                      <a:grpFill/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7" name="Freeform 26"/>
                      <p:cNvSpPr/>
                      <p:nvPr/>
                    </p:nvSpPr>
                    <p:spPr>
                      <a:xfrm>
                        <a:off x="968991" y="0"/>
                        <a:ext cx="3657600" cy="411976"/>
                      </a:xfrm>
                      <a:custGeom>
                        <a:avLst/>
                        <a:gdLst>
                          <a:gd name="connsiteX0" fmla="*/ 3657600 w 3657600"/>
                          <a:gd name="connsiteY0" fmla="*/ 411976 h 411976"/>
                          <a:gd name="connsiteX1" fmla="*/ 2996907 w 3657600"/>
                          <a:gd name="connsiteY1" fmla="*/ 179412 h 411976"/>
                          <a:gd name="connsiteX2" fmla="*/ 1765374 w 3657600"/>
                          <a:gd name="connsiteY2" fmla="*/ 10275 h 411976"/>
                          <a:gd name="connsiteX3" fmla="*/ 512699 w 3657600"/>
                          <a:gd name="connsiteY3" fmla="*/ 36702 h 411976"/>
                          <a:gd name="connsiteX4" fmla="*/ 0 w 3657600"/>
                          <a:gd name="connsiteY4" fmla="*/ 184698 h 41197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657600" h="411976">
                            <a:moveTo>
                              <a:pt x="3657600" y="411976"/>
                            </a:moveTo>
                            <a:cubicBezTo>
                              <a:pt x="3484939" y="329169"/>
                              <a:pt x="3312278" y="246362"/>
                              <a:pt x="2996907" y="179412"/>
                            </a:cubicBezTo>
                            <a:cubicBezTo>
                              <a:pt x="2681536" y="112462"/>
                              <a:pt x="2179409" y="34060"/>
                              <a:pt x="1765374" y="10275"/>
                            </a:cubicBezTo>
                            <a:cubicBezTo>
                              <a:pt x="1351339" y="-13510"/>
                              <a:pt x="806928" y="7631"/>
                              <a:pt x="512699" y="36702"/>
                            </a:cubicBezTo>
                            <a:cubicBezTo>
                              <a:pt x="218470" y="65773"/>
                              <a:pt x="81926" y="165318"/>
                              <a:pt x="0" y="184698"/>
                            </a:cubicBezTo>
                          </a:path>
                        </a:pathLst>
                      </a:custGeom>
                      <a:noFill/>
                      <a:ln>
                        <a:headEnd type="none" w="med" len="med"/>
                        <a:tailEnd type="triangl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 sz="3200">
                          <a:ln w="0"/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269956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7412"/>
            <a:ext cx="7886700" cy="73796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Data Mining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987" y="885372"/>
            <a:ext cx="4271992" cy="279490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Downloaded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RNAseq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from ICGC</a:t>
            </a: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Tab separated value files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15 cancer types 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8,093 donors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52.7 GB compressed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61.0 GB uncompressed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https://icgc.org/files/ICGC_Logo_eng_larg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36" y="1266594"/>
            <a:ext cx="3614708" cy="118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own Arrow 3"/>
          <p:cNvSpPr/>
          <p:nvPr/>
        </p:nvSpPr>
        <p:spPr>
          <a:xfrm>
            <a:off x="1746576" y="2765877"/>
            <a:ext cx="740228" cy="9144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68" y="4001294"/>
            <a:ext cx="8834664" cy="24086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6802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183918"/>
            <a:ext cx="7886700" cy="33155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Data Parser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520689"/>
            <a:ext cx="7886700" cy="7203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#Serializes to .JSON file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0050" y="1004420"/>
            <a:ext cx="8115300" cy="62600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with open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(‘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Foo.tsv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') as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csvfile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	reader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csv.reader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csvfile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delimiter='	')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reader.next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" name="Rectangle 4"/>
          <p:cNvSpPr/>
          <p:nvPr/>
        </p:nvSpPr>
        <p:spPr>
          <a:xfrm>
            <a:off x="400050" y="2331261"/>
            <a:ext cx="8115300" cy="50159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Specimen_Array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[[row[3], row[7], row[8]] for row in reader if 'GAF' in row[6]]</a:t>
            </a:r>
          </a:p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Specimen_Array.sort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(key=lambda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x: x[0])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646580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#Opens, reads, then iterates through raw data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1684930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#Generates a sorted array with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only data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interest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#Sample ID,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 and expression value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0050" y="2961753"/>
            <a:ext cx="8115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#Creates objects as a dictionary in a dictionary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#{sample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 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{Gene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 : expression value}}</a:t>
            </a:r>
          </a:p>
        </p:txBody>
      </p:sp>
      <p:sp>
        <p:nvSpPr>
          <p:cNvPr id="9" name="Rectangle 8"/>
          <p:cNvSpPr/>
          <p:nvPr/>
        </p:nvSpPr>
        <p:spPr>
          <a:xfrm>
            <a:off x="400050" y="3590840"/>
            <a:ext cx="8115300" cy="192984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item in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Specimen_Array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	if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item[0] == current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genedict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[item[1]] = float(item[2])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TumorDict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[current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] =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genedict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genedict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{}	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current = item[0]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	gene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 []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TumorDict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[current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] =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genedict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0050" y="5880846"/>
            <a:ext cx="8115300" cy="50159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with open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(‘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bar.json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', mode = 'w') as filename: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json.dump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TumorDict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filename)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87085" y="6451717"/>
            <a:ext cx="7886700" cy="406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#Total data from 61GB to 5GB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46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9868"/>
            <a:ext cx="7886700" cy="801506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Parser Troubleshooting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350" y="1143000"/>
            <a:ext cx="824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Problems 		   Solutions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604665"/>
            <a:ext cx="9144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3350" y="3765085"/>
            <a:ext cx="3028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Large data                                                      sets/files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62300" y="3765085"/>
            <a:ext cx="5763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Cleared storage space and created test files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62300" y="2839922"/>
            <a:ext cx="5219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Gene model counter program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- GO Annotation File (GAF)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3350" y="2839921"/>
            <a:ext cx="3028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Gene     model/probe data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300" y="1807802"/>
            <a:ext cx="3028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Microarray vs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RNAseq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43250" y="1807801"/>
            <a:ext cx="5763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Gene model counter program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-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RNAseq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had samples for every type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3350" y="4828622"/>
            <a:ext cx="3028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4. Duplicate data in some samples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62300" y="4828621"/>
            <a:ext cx="5763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4. Code to ignore duplicates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3350" y="5755363"/>
            <a:ext cx="3028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5. Specimen vs Donor vs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ample ID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62300" y="5755363"/>
            <a:ext cx="5763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5. ID counter program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- Specimen ID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143250" y="1604665"/>
            <a:ext cx="0" cy="52533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79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803564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Gene model counter program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968539"/>
              </p:ext>
            </p:extLst>
          </p:nvPr>
        </p:nvGraphicFramePr>
        <p:xfrm>
          <a:off x="331932" y="923640"/>
          <a:ext cx="7886700" cy="4000497"/>
        </p:xfrm>
        <a:graphic>
          <a:graphicData uri="http://schemas.openxmlformats.org/drawingml/2006/table">
            <a:tbl>
              <a:tblPr/>
              <a:tblGrid>
                <a:gridCol w="1051093"/>
                <a:gridCol w="952991"/>
                <a:gridCol w="784816"/>
                <a:gridCol w="784816"/>
                <a:gridCol w="830363"/>
                <a:gridCol w="956494"/>
                <a:gridCol w="784816"/>
                <a:gridCol w="910948"/>
                <a:gridCol w="830363"/>
              </a:tblGrid>
              <a:tr h="264496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Ensembl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9806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specimen_id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sample_id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submitted sample_id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analysis_id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specimen_id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sample_id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submitted sample_id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analysis_id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Bladder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Blood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Brain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Breast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Cervix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Colorectal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Head &amp; Neck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Kidney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Liver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Lung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Ovary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Pancreas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Prostate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Skin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Uterus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159000" y="685800"/>
            <a:ext cx="1219200" cy="47498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93750" y="5752067"/>
            <a:ext cx="705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Sample ID in the GAF model had most unique samples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75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Machine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earning Methods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35953"/>
            <a:ext cx="7886700" cy="335932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3600" dirty="0" smtClean="0"/>
              <a:t>Supervised Learning</a:t>
            </a:r>
          </a:p>
          <a:p>
            <a:pPr lvl="1">
              <a:lnSpc>
                <a:spcPct val="150000"/>
              </a:lnSpc>
            </a:pPr>
            <a:r>
              <a:rPr lang="en-US" sz="3200" dirty="0" smtClean="0"/>
              <a:t>Support vector Machine (SVM)</a:t>
            </a:r>
          </a:p>
          <a:p>
            <a:pPr lvl="1">
              <a:lnSpc>
                <a:spcPct val="150000"/>
              </a:lnSpc>
            </a:pPr>
            <a:r>
              <a:rPr lang="en-US" sz="3200" dirty="0" smtClean="0"/>
              <a:t>Random Forest Classifier</a:t>
            </a:r>
            <a:endParaRPr lang="en-US" sz="3200" dirty="0"/>
          </a:p>
          <a:p>
            <a:pPr>
              <a:lnSpc>
                <a:spcPct val="150000"/>
              </a:lnSpc>
            </a:pPr>
            <a:r>
              <a:rPr lang="en-US" sz="3600" dirty="0" smtClean="0"/>
              <a:t>5-fold cross validation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023934"/>
              </p:ext>
            </p:extLst>
          </p:nvPr>
        </p:nvGraphicFramePr>
        <p:xfrm>
          <a:off x="1276143" y="5184949"/>
          <a:ext cx="6456300" cy="1483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41094"/>
                <a:gridCol w="640080"/>
                <a:gridCol w="640080"/>
                <a:gridCol w="692468"/>
                <a:gridCol w="640080"/>
                <a:gridCol w="640080"/>
                <a:gridCol w="15624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Model\Fold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Mean(+/- </a:t>
                      </a:r>
                      <a:r>
                        <a:rPr lang="en-US" dirty="0" err="1" smtClean="0"/>
                        <a:t>std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SVM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0.45 (+/- 0.01)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Linear SVM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0. 90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0.91 (+/- 0.03)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Random Forest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0.98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0.99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0.98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0.97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0.99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0.98</a:t>
                      </a:r>
                      <a:r>
                        <a:rPr lang="en-US" dirty="0" smtClean="0"/>
                        <a:t> (+/- 0.01)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26924" y="4533668"/>
            <a:ext cx="1490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Accuracy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4052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669</TotalTime>
  <Words>900</Words>
  <Application>Microsoft Office PowerPoint</Application>
  <PresentationFormat>On-screen Show (4:3)</PresentationFormat>
  <Paragraphs>374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Classifying Cancer: A Machine Learning Based Approach</vt:lpstr>
      <vt:lpstr>Why study Cancer?</vt:lpstr>
      <vt:lpstr>Characterizing cancer using gene expression has precedence </vt:lpstr>
      <vt:lpstr>Hypothesis and overview</vt:lpstr>
      <vt:lpstr>Data Mining</vt:lpstr>
      <vt:lpstr>Data Parser</vt:lpstr>
      <vt:lpstr>Parser Troubleshooting</vt:lpstr>
      <vt:lpstr>Gene model counter program </vt:lpstr>
      <vt:lpstr>Machine Learning Methods</vt:lpstr>
      <vt:lpstr>Support Vector Machine</vt:lpstr>
      <vt:lpstr>Random Forest Classifier</vt:lpstr>
      <vt:lpstr>Identifying deviation in gene expression </vt:lpstr>
      <vt:lpstr>Web server development section goes here</vt:lpstr>
      <vt:lpstr>Testing accuracy of each model</vt:lpstr>
      <vt:lpstr>Summary</vt:lpstr>
      <vt:lpstr>Future Directions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Danny</dc:creator>
  <cp:lastModifiedBy>Aliaksandr Artsiomenka</cp:lastModifiedBy>
  <cp:revision>55</cp:revision>
  <dcterms:created xsi:type="dcterms:W3CDTF">2015-04-27T15:31:51Z</dcterms:created>
  <dcterms:modified xsi:type="dcterms:W3CDTF">2015-04-30T01:55:55Z</dcterms:modified>
</cp:coreProperties>
</file>