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8.jpeg" ContentType="image/jpeg"/>
  <Override PartName="/ppt/media/image17.jpeg" ContentType="image/jpeg"/>
  <Override PartName="/ppt/media/image14.png" ContentType="image/png"/>
  <Override PartName="/ppt/media/image16.png" ContentType="image/png"/>
  <Override PartName="/ppt/media/image15.jpeg" ContentType="image/jpeg"/>
  <Override PartName="/ppt/media/image13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F20B68-35C5-4CA2-BDA4-D056AC9980B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Sergey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1662008-541A-46EA-9C69-28A21C44148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igor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C36E11-B30C-43E4-8593-04BF42073E0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igor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D599D1-E9EE-4AE8-9453-2BEDE03A2A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Danny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228AFC-BEDC-4AD2-941D-6973C0704B9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Danny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7A0464-CB86-48A8-97E3-3975AB3CB59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Sergey</a:t>
            </a:r>
            <a:endParaRPr/>
          </a:p>
          <a:p>
            <a:r>
              <a:rPr lang="en-US" sz="2000" strike="noStrike">
                <a:latin typeface="Arial"/>
              </a:rPr>
              <a:t>Clinical data like tumor stage and survival time (which are all on ICGC)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37436F-8A05-4210-BCBA-A8A2086AEDC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Doug</a:t>
            </a:r>
            <a:endParaRPr/>
          </a:p>
          <a:p>
            <a:r>
              <a:rPr lang="en-US" sz="2000" strike="noStrike">
                <a:latin typeface="Arial"/>
              </a:rPr>
              <a:t>Oncogenes and tumor suppression genes especially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CA0E430-38F3-4572-9095-27E45E2A641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sergey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FF782A-284E-42BF-802E-D0D3612FCDF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danny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490AF8-B10E-4A1F-8959-B8397ACA7A7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Danny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FA34BC-9ABF-4A28-AF3D-7485D88A95F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sergey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5E60EC-6299-46BB-8A4F-1AA909E1DF4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1200" strike="noStrike">
                <a:latin typeface="Arial"/>
              </a:rPr>
              <a:t>doug</a:t>
            </a:r>
            <a:endParaRPr/>
          </a:p>
          <a:p>
            <a:r>
              <a:rPr lang="en-US" sz="1200" strike="noStrike">
                <a:latin typeface="Arial"/>
              </a:rPr>
              <a:t>Lesson learned: look at you data very carefully!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EC2D11-F647-4A7B-A38D-C8A19F5F5B8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doug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8097D3-748C-4CE4-B28E-0D13F4AB7A5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alex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9159D0-8E30-458C-BDD0-83C1190199C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4/30/15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F9D7BB-D9BF-417B-A0C7-B798BC96F8D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4/30/15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C46B8C-E66D-405D-9CBB-543B845AC34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4/30/15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982B03-3B52-4B6C-AB28-DFC12E2C6AF2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68580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trike="noStrike">
                <a:solidFill>
                  <a:srgbClr val="000000"/>
                </a:solidFill>
                <a:latin typeface="Arial"/>
              </a:rPr>
              <a:t>Classifying Cancer: A Machine Learning Based Approach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143000" y="3043080"/>
            <a:ext cx="6857640" cy="21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Alex Artsiomenka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Sergey Klimov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Igor Mandric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Danny Kneller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Doug Stone</a:t>
            </a:r>
            <a:endParaRPr/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5697000" y="3904200"/>
            <a:ext cx="3737160" cy="2953440"/>
          </a:xfrm>
          <a:prstGeom prst="rect">
            <a:avLst/>
          </a:prstGeom>
          <a:ln>
            <a:noFill/>
          </a:ln>
        </p:spPr>
      </p:pic>
      <p:pic>
        <p:nvPicPr>
          <p:cNvPr id="127" name="Picture 10" descr=""/>
          <p:cNvPicPr/>
          <p:nvPr/>
        </p:nvPicPr>
        <p:blipFill>
          <a:blip r:embed="rId2"/>
          <a:stretch/>
        </p:blipFill>
        <p:spPr>
          <a:xfrm rot="5400000">
            <a:off x="113760" y="4104720"/>
            <a:ext cx="3011040" cy="18842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Support Vector Machine</a:t>
            </a:r>
            <a:endParaRPr/>
          </a:p>
        </p:txBody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1596240" y="1690560"/>
            <a:ext cx="5750280" cy="435096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1137960" y="6270120"/>
            <a:ext cx="735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 u="sng">
                <a:solidFill>
                  <a:srgbClr val="0563c1"/>
                </a:solidFill>
                <a:latin typeface="Calibri"/>
              </a:rPr>
              <a:t>http://galleryhip.com/support-vector-machine-hyperplane.html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Random Forest Classifier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152360" y="2160000"/>
            <a:ext cx="7157520" cy="35449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483480" y="6036120"/>
            <a:ext cx="840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 u="sng">
                <a:solidFill>
                  <a:srgbClr val="0563c1"/>
                </a:solidFill>
                <a:latin typeface="Calibri"/>
              </a:rPr>
              <a:t>http://what-when-how.com/face-recognition/facial-landmark-localization-face-recognition-techniques-part-1</a:t>
            </a:r>
            <a:r>
              <a:rPr lang="en-US" sz="1200" strike="noStrike">
                <a:solidFill>
                  <a:srgbClr val="000000"/>
                </a:solidFill>
                <a:latin typeface="Calibri"/>
              </a:rPr>
              <a:t>/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Calibri Light"/>
              </a:rPr>
              <a:t>Validation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628560" y="1825560"/>
            <a:ext cx="7886520" cy="89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5-fold cross validation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graphicFrame>
        <p:nvGraphicFramePr>
          <p:cNvPr id="194" name="Table 3"/>
          <p:cNvGraphicFramePr/>
          <p:nvPr/>
        </p:nvGraphicFramePr>
        <p:xfrm>
          <a:off x="150840" y="3046320"/>
          <a:ext cx="8921880" cy="3199680"/>
        </p:xfrm>
        <a:graphic>
          <a:graphicData uri="http://schemas.openxmlformats.org/drawingml/2006/table">
            <a:tbl>
              <a:tblPr/>
              <a:tblGrid>
                <a:gridCol w="1963800"/>
                <a:gridCol w="901800"/>
                <a:gridCol w="901800"/>
                <a:gridCol w="978120"/>
                <a:gridCol w="901800"/>
                <a:gridCol w="901800"/>
                <a:gridCol w="2372760"/>
              </a:tblGrid>
              <a:tr h="92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Model\Fold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Mean(+/- std)</a:t>
                      </a:r>
                      <a:endParaRPr/>
                    </a:p>
                  </a:txBody>
                  <a:tcPr/>
                </a:tc>
              </a:tr>
              <a:tr h="92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SVM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0.45 (+/- 0.01)</a:t>
                      </a:r>
                      <a:endParaRPr/>
                    </a:p>
                  </a:txBody>
                  <a:tcPr/>
                </a:tc>
              </a:tr>
              <a:tr h="92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SVM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0.92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0. 90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0.89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0.91 (+/- 0.03)</a:t>
                      </a:r>
                      <a:endParaRPr/>
                    </a:p>
                  </a:txBody>
                  <a:tcPr/>
                </a:tc>
              </a:tr>
              <a:tr h="921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Forest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0.98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0.98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0.97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  <a:endParaRPr/>
                    </a:p>
                  </a:txBody>
                  <a:tcPr/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trike="noStrike">
                          <a:solidFill>
                            <a:srgbClr val="ff0000"/>
                          </a:solidFill>
                          <a:latin typeface="Calibri"/>
                        </a:rPr>
                        <a:t>0.98</a:t>
                      </a:r>
                      <a:r>
                        <a:rPr lang="en-US" sz="2800" strike="noStrike">
                          <a:solidFill>
                            <a:srgbClr val="000000"/>
                          </a:solidFill>
                          <a:latin typeface="Calibri"/>
                        </a:rPr>
                        <a:t> (+/- 0.01)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" name="CustomShape 4"/>
          <p:cNvSpPr/>
          <p:nvPr/>
        </p:nvSpPr>
        <p:spPr>
          <a:xfrm>
            <a:off x="3615840" y="2399760"/>
            <a:ext cx="2362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000000"/>
                </a:solidFill>
                <a:latin typeface="Calibri"/>
              </a:rPr>
              <a:t>Accuracy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77200" y="198720"/>
            <a:ext cx="8645040" cy="92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Identifying deviation in gene expression 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67640" y="1931400"/>
            <a:ext cx="6261840" cy="25592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Arial"/>
              </a:rPr>
              <a:t>for item in Specimen_Array: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if item[1] in Count: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    Count[item[1]] += 1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    Sum[item[1]] += float(item[2])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else: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    Count[item[1]] = 1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    Sum[item[1]] = float(item[2])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for key in Count: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
</a:t>
            </a:r>
            <a:r>
              <a:rPr lang="en-US" strike="noStrike">
                <a:solidFill>
                  <a:srgbClr val="ffffff"/>
                </a:solidFill>
                <a:latin typeface="Arial"/>
              </a:rPr>
              <a:t>        Average[key] = Sum[key] / Count[key]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277200" y="4991040"/>
            <a:ext cx="86450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#Largest increase in  expression = input change / average reference change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#Largest decrease in expression = largest expression of reference when input expression = 0</a:t>
            </a:r>
            <a:endParaRPr/>
          </a:p>
        </p:txBody>
      </p:sp>
      <p:sp>
        <p:nvSpPr>
          <p:cNvPr id="199" name="CustomShape 4"/>
          <p:cNvSpPr/>
          <p:nvPr/>
        </p:nvSpPr>
        <p:spPr>
          <a:xfrm>
            <a:off x="277200" y="1456920"/>
            <a:ext cx="788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#Finds average expression for all reference data per cancer type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Web interface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28560" y="1825560"/>
            <a:ext cx="540648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Technologies used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alibri"/>
              </a:rPr>
              <a:t>Haskell Yesod web framework 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alibri"/>
              </a:rPr>
              <a:t>Heroku Cloud application platform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alibri"/>
              </a:rPr>
              <a:t>Python socket web server</a:t>
            </a:r>
            <a:endParaRPr/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394960" y="4077000"/>
            <a:ext cx="3247560" cy="14094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5640120" y="3200400"/>
            <a:ext cx="3046680" cy="95328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 rot="21592200">
            <a:off x="5487840" y="2014920"/>
            <a:ext cx="3209760" cy="12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Architecture</a:t>
            </a:r>
            <a:endParaRPr/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731520" y="4339080"/>
            <a:ext cx="2607840" cy="206172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5974560" y="131112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6066000" y="414576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4"/>
          <a:stretch/>
        </p:blipFill>
        <p:spPr>
          <a:xfrm>
            <a:off x="457200" y="1628280"/>
            <a:ext cx="3632760" cy="18464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tretch/>
        </p:blipFill>
        <p:spPr>
          <a:xfrm>
            <a:off x="3615840" y="3114360"/>
            <a:ext cx="1980360" cy="17042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480560" y="2194560"/>
            <a:ext cx="1280160" cy="3657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3749040" y="5760720"/>
            <a:ext cx="1737360" cy="36576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 rot="19784400">
            <a:off x="2282760" y="4180680"/>
            <a:ext cx="1280160" cy="3657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8412480" y="2926080"/>
            <a:ext cx="365760" cy="137160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28560" y="185040"/>
            <a:ext cx="7886520" cy="5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Testing accuracy of each model</a:t>
            </a:r>
            <a:endParaRPr/>
          </a:p>
        </p:txBody>
      </p:sp>
      <p:graphicFrame>
        <p:nvGraphicFramePr>
          <p:cNvPr id="216" name="Table 2"/>
          <p:cNvGraphicFramePr/>
          <p:nvPr/>
        </p:nvGraphicFramePr>
        <p:xfrm>
          <a:off x="2854080" y="969840"/>
          <a:ext cx="5942520" cy="2770560"/>
        </p:xfrm>
        <a:graphic>
          <a:graphicData uri="http://schemas.openxmlformats.org/drawingml/2006/table">
            <a:tbl>
              <a:tblPr/>
              <a:tblGrid>
                <a:gridCol w="1003680"/>
                <a:gridCol w="855000"/>
                <a:gridCol w="816480"/>
                <a:gridCol w="816480"/>
                <a:gridCol w="816480"/>
                <a:gridCol w="816480"/>
                <a:gridCol w="817920"/>
              </a:tblGrid>
              <a:tr h="692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Cancer Type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Tested Samples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Tissue of origin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Bladder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Brain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Breast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Cervix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Bladder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Brain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Breast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46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Cervix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7" name="CustomShape 3"/>
          <p:cNvSpPr/>
          <p:nvPr/>
        </p:nvSpPr>
        <p:spPr>
          <a:xfrm>
            <a:off x="0" y="1842480"/>
            <a:ext cx="2881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Support Vector Machine Learning (SVM)</a:t>
            </a:r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6705720" y="4864680"/>
            <a:ext cx="2881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Random Forrest Machine Learning</a:t>
            </a:r>
            <a:endParaRPr/>
          </a:p>
        </p:txBody>
      </p:sp>
      <p:graphicFrame>
        <p:nvGraphicFramePr>
          <p:cNvPr id="219" name="Table 5"/>
          <p:cNvGraphicFramePr/>
          <p:nvPr/>
        </p:nvGraphicFramePr>
        <p:xfrm>
          <a:off x="252720" y="3936600"/>
          <a:ext cx="5942520" cy="2770560"/>
        </p:xfrm>
        <a:graphic>
          <a:graphicData uri="http://schemas.openxmlformats.org/drawingml/2006/table">
            <a:tbl>
              <a:tblPr/>
              <a:tblGrid>
                <a:gridCol w="1003680"/>
                <a:gridCol w="855000"/>
                <a:gridCol w="816480"/>
                <a:gridCol w="816480"/>
                <a:gridCol w="816480"/>
                <a:gridCol w="816480"/>
                <a:gridCol w="817920"/>
              </a:tblGrid>
              <a:tr h="5954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Cancer Type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Tested Samples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Tissue of origin</a:t>
                      </a:r>
                      <a:endParaRPr/>
                    </a:p>
                  </a:txBody>
                  <a:tcPr/>
                </a:tc>
              </a:tr>
              <a:tr h="2977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Bladder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Brain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Breast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Cervix</a:t>
                      </a:r>
                      <a:endParaRPr/>
                    </a:p>
                  </a:txBody>
                  <a:tcPr/>
                </a:tc>
              </a:tr>
              <a:tr h="3754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Bladder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754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754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Brain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754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Breast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7548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trike="noStrike">
                          <a:solidFill>
                            <a:srgbClr val="000000"/>
                          </a:solidFill>
                          <a:latin typeface="Arial"/>
                        </a:rPr>
                        <a:t>Cervix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We created a server that uses machine learning on mined RNAseq data to predict cancer types from an entered gene expression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Significance: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This application can find primary cancer site from biopsy data from metastatic sites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Can identify rare cancer subtypes 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28560" y="115920"/>
            <a:ext cx="7886520" cy="67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Future Directions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587160" y="980640"/>
            <a:ext cx="7886520" cy="5350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Information for oncogene and tumor suppression gene with largest changes in expression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Prediction of prognosis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Histological features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Clinical data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Treatment efforts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Prediction of treatment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Improved user interface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Bioinformatics statistics 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Multiple input formats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Testing on all the cancer types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8560" y="132840"/>
            <a:ext cx="7886520" cy="71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Why study Cancer?</a:t>
            </a:r>
            <a:endParaRPr/>
          </a:p>
        </p:txBody>
      </p:sp>
      <p:pic>
        <p:nvPicPr>
          <p:cNvPr id="129" name="Picture 12" descr=""/>
          <p:cNvPicPr/>
          <p:nvPr/>
        </p:nvPicPr>
        <p:blipFill>
          <a:blip r:embed="rId1"/>
          <a:stretch/>
        </p:blipFill>
        <p:spPr>
          <a:xfrm>
            <a:off x="501480" y="847440"/>
            <a:ext cx="8140680" cy="468072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304640" y="5873760"/>
            <a:ext cx="709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Changes in gene expression are a hallmark of cancer cells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Characterizing cancer using gene expression has precedence 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28560" y="185472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Machine learning applications in cancer prognosis and prediction. (Kourou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et al.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2014)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Using epigenomics data to predict gene expression in lung cancer. (Li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et al.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2015)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Using high-throughput transcriptomic data for prognosis: a critical overview and perspectives. (Domany 2014)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Case-based retrieval framework for gene expression data. (Anaissi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et al.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2015)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Validation and Reproducibility of a Microarray-Based Gene Expression Test for Tumor Identification in Formalin-Fixed, Paraffin-Embedded Specimens (Pillai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et al.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2011)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MicroRNAs accurately identify cancer tissue origin. (Rosenfeld </a:t>
            </a:r>
            <a:r>
              <a:rPr i="1" lang="en-US" sz="2000" strike="noStrike">
                <a:solidFill>
                  <a:srgbClr val="000000"/>
                </a:solidFill>
                <a:latin typeface="Arial"/>
              </a:rPr>
              <a:t>et al.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2008)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28560" y="342360"/>
            <a:ext cx="7886520" cy="699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 strike="noStrike">
                <a:solidFill>
                  <a:srgbClr val="000000"/>
                </a:solidFill>
                <a:latin typeface="Arial"/>
              </a:rPr>
              <a:t>Hypothesis and overview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28560" y="126432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Primary site cancer type can be determined from gene expression information taken from metastatic site biopsy tissue. 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648960" y="4178880"/>
            <a:ext cx="321120" cy="36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7304040" y="4770360"/>
            <a:ext cx="155160" cy="36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5"/>
          <p:cNvSpPr/>
          <p:nvPr/>
        </p:nvSpPr>
        <p:spPr>
          <a:xfrm flipV="1">
            <a:off x="3048120" y="5384160"/>
            <a:ext cx="202680" cy="36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4564800" y="5385600"/>
            <a:ext cx="321120" cy="36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7467120" y="4154760"/>
            <a:ext cx="1047960" cy="1055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Output: Cancer type</a:t>
            </a: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420840" y="4203000"/>
            <a:ext cx="1395720" cy="1012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Input: Gene expression data</a:t>
            </a: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2605680" y="3756600"/>
            <a:ext cx="1048320" cy="79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Web Server</a:t>
            </a:r>
            <a:endParaRPr/>
          </a:p>
        </p:txBody>
      </p:sp>
      <p:sp>
        <p:nvSpPr>
          <p:cNvPr id="142" name="CustomShape 10"/>
          <p:cNvSpPr/>
          <p:nvPr/>
        </p:nvSpPr>
        <p:spPr>
          <a:xfrm>
            <a:off x="1995840" y="4963320"/>
            <a:ext cx="1048320" cy="79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ICGC Database</a:t>
            </a:r>
            <a:endParaRPr/>
          </a:p>
        </p:txBody>
      </p:sp>
      <p:sp>
        <p:nvSpPr>
          <p:cNvPr id="143" name="CustomShape 11"/>
          <p:cNvSpPr/>
          <p:nvPr/>
        </p:nvSpPr>
        <p:spPr>
          <a:xfrm>
            <a:off x="3286080" y="4962600"/>
            <a:ext cx="1283760" cy="79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Data Processing</a:t>
            </a:r>
            <a:endParaRPr/>
          </a:p>
        </p:txBody>
      </p:sp>
      <p:sp>
        <p:nvSpPr>
          <p:cNvPr id="144" name="CustomShape 12"/>
          <p:cNvSpPr/>
          <p:nvPr/>
        </p:nvSpPr>
        <p:spPr>
          <a:xfrm>
            <a:off x="3966120" y="3756600"/>
            <a:ext cx="1341720" cy="79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Input data processing</a:t>
            </a:r>
            <a:endParaRPr/>
          </a:p>
        </p:txBody>
      </p:sp>
      <p:sp>
        <p:nvSpPr>
          <p:cNvPr id="145" name="CustomShape 13"/>
          <p:cNvSpPr/>
          <p:nvPr/>
        </p:nvSpPr>
        <p:spPr>
          <a:xfrm>
            <a:off x="4882320" y="4987440"/>
            <a:ext cx="1048320" cy="794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Machine Learning</a:t>
            </a:r>
            <a:endParaRPr/>
          </a:p>
        </p:txBody>
      </p:sp>
      <p:sp>
        <p:nvSpPr>
          <p:cNvPr id="146" name="CustomShape 14"/>
          <p:cNvSpPr/>
          <p:nvPr/>
        </p:nvSpPr>
        <p:spPr>
          <a:xfrm>
            <a:off x="5966280" y="4311720"/>
            <a:ext cx="1345680" cy="7934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anchor="ctr"/>
          <a:p>
            <a:pPr algn="ctr">
              <a:lnSpc>
                <a:spcPct val="115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Calibri"/>
              </a:rPr>
              <a:t>Expression Comparison</a:t>
            </a:r>
            <a:endParaRPr/>
          </a:p>
        </p:txBody>
      </p:sp>
      <p:sp>
        <p:nvSpPr>
          <p:cNvPr id="147" name="CustomShape 15"/>
          <p:cNvSpPr/>
          <p:nvPr/>
        </p:nvSpPr>
        <p:spPr>
          <a:xfrm flipV="1">
            <a:off x="1816920" y="4166280"/>
            <a:ext cx="785160" cy="59796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5308200" y="4203000"/>
            <a:ext cx="641880" cy="56160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17"/>
          <p:cNvSpPr/>
          <p:nvPr/>
        </p:nvSpPr>
        <p:spPr>
          <a:xfrm flipV="1">
            <a:off x="5925240" y="5105520"/>
            <a:ext cx="317520" cy="271440"/>
          </a:xfrm>
          <a:prstGeom prst="straightConnector1">
            <a:avLst/>
          </a:prstGeom>
          <a:gradFill>
            <a:gsLst>
              <a:gs pos="0">
                <a:schemeClr val="bg2"/>
              </a:gs>
              <a:gs pos="9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0"/>
          </a:gradFill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3104640" y="3430800"/>
            <a:ext cx="4861080" cy="728280"/>
          </a:xfrm>
          <a:custGeom>
            <a:avLst/>
            <a:gdLst/>
            <a:ahLst/>
            <a:rect l="0" t="0" r="r" b="b"/>
            <a:pathLst>
              <a:path w="3657601" h="425487">
                <a:moveTo>
                  <a:pt x="3657600" y="425486"/>
                </a:moveTo>
                <a:cubicBezTo>
                  <a:pt x="3484939" y="342679"/>
                  <a:pt x="3312278" y="259872"/>
                  <a:pt x="2996907" y="192922"/>
                </a:cubicBezTo>
                <a:cubicBezTo>
                  <a:pt x="2681536" y="125972"/>
                  <a:pt x="2179409" y="47570"/>
                  <a:pt x="1765374" y="23785"/>
                </a:cubicBezTo>
                <a:cubicBezTo>
                  <a:pt x="1351339" y="0"/>
                  <a:pt x="806928" y="21141"/>
                  <a:pt x="512699" y="50212"/>
                </a:cubicBezTo>
                <a:cubicBezTo>
                  <a:pt x="218470" y="79283"/>
                  <a:pt x="81926" y="178828"/>
                  <a:pt x="0" y="198208"/>
                </a:cubicBez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28560" y="147240"/>
            <a:ext cx="7886520" cy="73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Data Mining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374000" y="885240"/>
            <a:ext cx="4271760" cy="279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Downloaded RNAseq from ICGC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Tab separated value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15 cancer types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8,093 donors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52.7 GB compressed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61.0 GB uncompressed</a:t>
            </a:r>
            <a:endParaRPr/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309240" y="1266480"/>
            <a:ext cx="3614400" cy="118512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746720" y="2765880"/>
            <a:ext cx="739800" cy="91404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Picture 5" descr=""/>
          <p:cNvPicPr/>
          <p:nvPr/>
        </p:nvPicPr>
        <p:blipFill>
          <a:blip r:embed="rId2"/>
          <a:stretch/>
        </p:blipFill>
        <p:spPr>
          <a:xfrm>
            <a:off x="154800" y="4001400"/>
            <a:ext cx="8834400" cy="240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9960" y="183960"/>
            <a:ext cx="7886520" cy="331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Data Parser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28560" y="5520600"/>
            <a:ext cx="7886520" cy="72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#Serializes to .JSON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399960" y="1004400"/>
            <a:ext cx="8115120" cy="62568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with open(‘Foo.tsv') as csvfile: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reader = csv.reader(csvfile, delimiter='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')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reader.next()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99960" y="2331360"/>
            <a:ext cx="8115120" cy="50112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Specimen_Array = [[row[3], row[7], row[8]] for row in reader if 'GAF' in row[6]]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Specimen_Array.sort(key=lambda x: x[0])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628560" y="646560"/>
            <a:ext cx="788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#Opens, reads, then iterates through raw data 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628560" y="1684800"/>
            <a:ext cx="7886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#Generates a sorted array with only data of interest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#Sample ID, Gene and expression value</a:t>
            </a:r>
            <a:endParaRPr/>
          </a:p>
        </p:txBody>
      </p:sp>
      <p:sp>
        <p:nvSpPr>
          <p:cNvPr id="162" name="CustomShape 7"/>
          <p:cNvSpPr/>
          <p:nvPr/>
        </p:nvSpPr>
        <p:spPr>
          <a:xfrm>
            <a:off x="399960" y="2961720"/>
            <a:ext cx="8115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#Creates objects as a dictionary in a dictionary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#{sample ID : {Gene ID : expression value}}</a:t>
            </a:r>
            <a:endParaRPr/>
          </a:p>
        </p:txBody>
      </p:sp>
      <p:sp>
        <p:nvSpPr>
          <p:cNvPr id="163" name="CustomShape 8"/>
          <p:cNvSpPr/>
          <p:nvPr/>
        </p:nvSpPr>
        <p:spPr>
          <a:xfrm>
            <a:off x="399960" y="3591000"/>
            <a:ext cx="8115120" cy="19296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for item in Specimen_Array: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if item[0] == current: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genedict[item[1]] = float(item[2])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else: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TumorDict[current] = genedict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genedict = {}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                   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current = item[0]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gene = []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TumorDict[current] = genedict</a:t>
            </a:r>
            <a:endParaRPr/>
          </a:p>
        </p:txBody>
      </p:sp>
      <p:sp>
        <p:nvSpPr>
          <p:cNvPr id="164" name="CustomShape 9"/>
          <p:cNvSpPr/>
          <p:nvPr/>
        </p:nvSpPr>
        <p:spPr>
          <a:xfrm>
            <a:off x="399960" y="5880960"/>
            <a:ext cx="8115120" cy="50112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with open (‘bar.json', mode = 'w') as filename: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ffff"/>
                </a:solidFill>
                <a:latin typeface="Arial"/>
              </a:rPr>
              <a:t>	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strike="noStrike">
                <a:solidFill>
                  <a:srgbClr val="ffffff"/>
                </a:solidFill>
                <a:latin typeface="Arial"/>
              </a:rPr>
              <a:t>json.dump(TumorDict, filename)</a:t>
            </a:r>
            <a:endParaRPr/>
          </a:p>
        </p:txBody>
      </p:sp>
      <p:sp>
        <p:nvSpPr>
          <p:cNvPr id="165" name="CustomShape 10"/>
          <p:cNvSpPr/>
          <p:nvPr/>
        </p:nvSpPr>
        <p:spPr>
          <a:xfrm>
            <a:off x="587160" y="6451560"/>
            <a:ext cx="788652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</a:rPr>
              <a:t>#Total data from 61GB to 5GB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28560" y="169920"/>
            <a:ext cx="7886520" cy="801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Parser Troubleshooting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33200" y="1143000"/>
            <a:ext cx="824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Problems </a:t>
            </a: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trike="noStrike">
                <a:solidFill>
                  <a:srgbClr val="000000"/>
                </a:solidFill>
                <a:latin typeface="Arial"/>
              </a:rPr>
              <a:t>   Solutions</a:t>
            </a:r>
            <a:endParaRPr/>
          </a:p>
        </p:txBody>
      </p:sp>
      <p:sp>
        <p:nvSpPr>
          <p:cNvPr id="168" name="Line 3"/>
          <p:cNvSpPr/>
          <p:nvPr/>
        </p:nvSpPr>
        <p:spPr>
          <a:xfrm>
            <a:off x="0" y="1604520"/>
            <a:ext cx="9144000" cy="0"/>
          </a:xfrm>
          <a:prstGeom prst="line">
            <a:avLst/>
          </a:prstGeom>
          <a:ln w="28440"/>
        </p:spPr>
      </p:sp>
      <p:sp>
        <p:nvSpPr>
          <p:cNvPr id="169" name="CustomShape 4"/>
          <p:cNvSpPr/>
          <p:nvPr/>
        </p:nvSpPr>
        <p:spPr>
          <a:xfrm>
            <a:off x="133200" y="3765240"/>
            <a:ext cx="3028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3. Large data                                                      sets/files 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3162240" y="3765240"/>
            <a:ext cx="5763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3. Cleared storage space and created test files 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3162240" y="2840040"/>
            <a:ext cx="52192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2. Gene model counter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- GO Annotation File (GAF)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133200" y="2840040"/>
            <a:ext cx="3028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2. Gene     model/probe data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114480" y="1807920"/>
            <a:ext cx="3028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1. Microarray vs RNAseq</a:t>
            </a: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3143160" y="1807920"/>
            <a:ext cx="5763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1. Gene model counter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- RNAseq had samples for every type </a:t>
            </a:r>
            <a:endParaRPr/>
          </a:p>
        </p:txBody>
      </p:sp>
      <p:sp>
        <p:nvSpPr>
          <p:cNvPr id="175" name="CustomShape 10"/>
          <p:cNvSpPr/>
          <p:nvPr/>
        </p:nvSpPr>
        <p:spPr>
          <a:xfrm>
            <a:off x="133200" y="4828680"/>
            <a:ext cx="3028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4. Duplicate data in some samples</a:t>
            </a:r>
            <a:endParaRPr/>
          </a:p>
        </p:txBody>
      </p:sp>
      <p:sp>
        <p:nvSpPr>
          <p:cNvPr id="176" name="CustomShape 11"/>
          <p:cNvSpPr/>
          <p:nvPr/>
        </p:nvSpPr>
        <p:spPr>
          <a:xfrm>
            <a:off x="3162240" y="4828680"/>
            <a:ext cx="576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4. Code to ignore duplicates</a:t>
            </a:r>
            <a:endParaRPr/>
          </a:p>
        </p:txBody>
      </p:sp>
      <p:sp>
        <p:nvSpPr>
          <p:cNvPr id="177" name="CustomShape 12"/>
          <p:cNvSpPr/>
          <p:nvPr/>
        </p:nvSpPr>
        <p:spPr>
          <a:xfrm>
            <a:off x="133200" y="5755320"/>
            <a:ext cx="3028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5. Specimen vs Donor vs Sample ID </a:t>
            </a:r>
            <a:endParaRPr/>
          </a:p>
        </p:txBody>
      </p:sp>
      <p:sp>
        <p:nvSpPr>
          <p:cNvPr id="178" name="CustomShape 13"/>
          <p:cNvSpPr/>
          <p:nvPr/>
        </p:nvSpPr>
        <p:spPr>
          <a:xfrm>
            <a:off x="3162240" y="5755320"/>
            <a:ext cx="57636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5. ID counter program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- Specimen ID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179" name="Line 14"/>
          <p:cNvSpPr/>
          <p:nvPr/>
        </p:nvSpPr>
        <p:spPr>
          <a:xfrm>
            <a:off x="3143160" y="1604520"/>
            <a:ext cx="0" cy="5253480"/>
          </a:xfrm>
          <a:prstGeom prst="line">
            <a:avLst/>
          </a:prstGeom>
          <a:ln w="28440"/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28560" y="0"/>
            <a:ext cx="7886520" cy="803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Gene model counter program </a:t>
            </a:r>
            <a:endParaRPr/>
          </a:p>
        </p:txBody>
      </p:sp>
      <p:graphicFrame>
        <p:nvGraphicFramePr>
          <p:cNvPr id="181" name="Table 2"/>
          <p:cNvGraphicFramePr/>
          <p:nvPr/>
        </p:nvGraphicFramePr>
        <p:xfrm>
          <a:off x="331920" y="923760"/>
          <a:ext cx="7886520" cy="3999960"/>
        </p:xfrm>
        <a:graphic>
          <a:graphicData uri="http://schemas.openxmlformats.org/drawingml/2006/table">
            <a:tbl>
              <a:tblPr/>
              <a:tblGrid>
                <a:gridCol w="1050840"/>
                <a:gridCol w="952920"/>
                <a:gridCol w="784800"/>
                <a:gridCol w="784800"/>
                <a:gridCol w="830160"/>
                <a:gridCol w="956160"/>
                <a:gridCol w="784800"/>
                <a:gridCol w="910800"/>
                <a:gridCol w="831240"/>
              </a:tblGrid>
              <a:tr h="349560">
                <a:tc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Arial"/>
                        </a:rPr>
                        <a:t>GAF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Arial"/>
                        </a:rPr>
                        <a:t>Ensembl</a:t>
                      </a:r>
                      <a:endParaRPr/>
                    </a:p>
                  </a:txBody>
                  <a:tcPr/>
                </a:tc>
              </a:tr>
              <a:tr h="420120">
                <a:tc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specimen_id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sample_id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submitted sample_id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analysis_id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specimen_id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sample_id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submitted sample_id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analysis_id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Bladder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315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318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Blood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173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Brain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619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Breast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1172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1172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1177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1177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Cervix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Colorectal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647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657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657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656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Head &amp; Neck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1090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1090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1090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855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Kidney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848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852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852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852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Liver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345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Lung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1012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1016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1012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Ovary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265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Pancreas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175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Prostate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431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56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Skin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434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1132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Uterus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536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540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540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540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100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2158920" y="685800"/>
            <a:ext cx="1218960" cy="4749480"/>
          </a:xfrm>
          <a:prstGeom prst="rect">
            <a:avLst/>
          </a:prstGeom>
          <a:noFill/>
          <a:ln w="7632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793800" y="5752080"/>
            <a:ext cx="705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Sample ID in the GAF model had most unique samples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Machine Learning Methods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628560" y="2320200"/>
            <a:ext cx="7886520" cy="4039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Calibri"/>
              </a:rPr>
              <a:t>Supervised Learning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Support vector Machine (SVM)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Random Forest Classifier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Application>LibreOffice/4.4.2.2$Linux_X86_64 LibreOffice_project/40m0$Build-2</Application>
  <Paragraphs>375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2015-04-27T15:31:51Z</dcterms:created>
  <dc:creator>Danny</dc:creator>
  <dc:language>en-US</dc:language>
  <dcterms:modified xsi:type="dcterms:W3CDTF">2015-04-30T02:20:41Z</dcterms:modified>
  <cp:revision>63</cp:revision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