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7" d="100"/>
          <a:sy n="77" d="100"/>
        </p:scale>
        <p:origin x="4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8A87A34-81AB-432B-8DAE-1953F412C126}"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1447191" y="2824269"/>
            <a:ext cx="4645152" cy="2644457"/>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6412362" y="2821491"/>
            <a:ext cx="4645152" cy="2637371"/>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8A87A34-81AB-432B-8DAE-1953F412C126}"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geo.nyu.edu/catalog/stanford-nj696zj1674"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google.com/ma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823614" y="313932"/>
            <a:ext cx="7114784" cy="2541431"/>
          </a:xfrm>
        </p:spPr>
        <p:txBody>
          <a:bodyPr>
            <a:normAutofit fontScale="90000"/>
          </a:bodyPr>
          <a:lstStyle/>
          <a:p>
            <a:r>
              <a:rPr lang="en-US" sz="4800" b="1" u="sng" dirty="0"/>
              <a:t>Compare two cities (Hama and Homs) ‘</a:t>
            </a:r>
            <a:r>
              <a:rPr lang="en-US" sz="4800" b="1" u="sng" dirty="0" smtClean="0"/>
              <a:t>Neighborhoods</a:t>
            </a:r>
            <a:endParaRPr lang="en-US" sz="4800" dirty="0"/>
          </a:p>
        </p:txBody>
      </p:sp>
      <p:sp>
        <p:nvSpPr>
          <p:cNvPr id="3" name="عنوان فرعي 2"/>
          <p:cNvSpPr>
            <a:spLocks noGrp="1"/>
          </p:cNvSpPr>
          <p:nvPr>
            <p:ph type="subTitle" idx="1"/>
          </p:nvPr>
        </p:nvSpPr>
        <p:spPr>
          <a:xfrm>
            <a:off x="1211921" y="2990532"/>
            <a:ext cx="8637072" cy="977621"/>
          </a:xfrm>
        </p:spPr>
        <p:txBody>
          <a:bodyPr/>
          <a:lstStyle/>
          <a:p>
            <a:r>
              <a:rPr lang="en-US" b="1" u="sng" dirty="0"/>
              <a:t>By Mohammad </a:t>
            </a:r>
            <a:r>
              <a:rPr lang="en-US" b="1" u="sng" dirty="0" err="1"/>
              <a:t>askar</a:t>
            </a:r>
            <a:r>
              <a:rPr lang="en-US" b="1" u="sng" dirty="0"/>
              <a:t> </a:t>
            </a:r>
            <a:r>
              <a:rPr lang="en-US" b="1" u="sng" dirty="0" err="1"/>
              <a:t>MD,MSC,PhD</a:t>
            </a:r>
            <a:r>
              <a:rPr lang="en-US" b="1" u="sng" dirty="0"/>
              <a:t>, </a:t>
            </a:r>
            <a:r>
              <a:rPr lang="en-US" b="1" u="sng" dirty="0" smtClean="0"/>
              <a:t>Syria</a:t>
            </a:r>
            <a:endParaRPr lang="en-US" dirty="0"/>
          </a:p>
        </p:txBody>
      </p:sp>
      <p:pic>
        <p:nvPicPr>
          <p:cNvPr id="4" name="Picture 4" descr="Ham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121" y="1019342"/>
            <a:ext cx="4201434" cy="3015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Turkey, Syria &amp; Jordan Tour Itiner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046" y="3551728"/>
            <a:ext cx="4386341" cy="29242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rot="19134836">
            <a:off x="6355356" y="4519618"/>
            <a:ext cx="744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400" b="1" i="1" u="none" strike="noStrike" cap="none" normalizeH="0" baseline="0" dirty="0" smtClean="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HOMS</a:t>
            </a:r>
            <a:r>
              <a:rPr kumimoji="0" lang="en-GB" altLang="en-US" sz="2400" b="1" i="1" u="none" strike="noStrike" cap="none" normalizeH="0" baseline="0" dirty="0" smtClean="0">
                <a:ln>
                  <a:noFill/>
                </a:ln>
                <a:solidFill>
                  <a:schemeClr val="accent6">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HAMA</a:t>
            </a:r>
            <a:endParaRPr kumimoji="0" lang="en-GB" altLang="en-US" sz="5400" b="0" i="0" u="none" strike="noStrike" cap="none" normalizeH="0" baseline="0" dirty="0" smtClean="0">
              <a:ln>
                <a:noFill/>
              </a:ln>
              <a:solidFill>
                <a:schemeClr val="accent6">
                  <a:lumMod val="20000"/>
                  <a:lumOff val="80000"/>
                </a:schemeClr>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419869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b="1" u="sng" dirty="0"/>
              <a:t>Introduction:</a:t>
            </a:r>
            <a:endParaRPr lang="en-US" dirty="0"/>
          </a:p>
        </p:txBody>
      </p:sp>
      <p:sp>
        <p:nvSpPr>
          <p:cNvPr id="3" name="عنصر نائب للمحتوى 2"/>
          <p:cNvSpPr>
            <a:spLocks noGrp="1"/>
          </p:cNvSpPr>
          <p:nvPr>
            <p:ph idx="1"/>
          </p:nvPr>
        </p:nvSpPr>
        <p:spPr/>
        <p:txBody>
          <a:bodyPr>
            <a:normAutofit fontScale="92500" lnSpcReduction="10000"/>
          </a:bodyPr>
          <a:lstStyle/>
          <a:p>
            <a:r>
              <a:rPr lang="en-US" b="1" dirty="0" smtClean="0"/>
              <a:t>Syria </a:t>
            </a:r>
            <a:r>
              <a:rPr lang="en-US" b="1" dirty="0"/>
              <a:t>has multi culture history and is considered one of the most adorable place to be visited by tourist. It has 14 cities. Both Hama and Homs locate in the middle of the country and can be good option as main residency place for tourist who can go to all other cities easily. Which one more suitable to you as Tourist?</a:t>
            </a:r>
            <a:endParaRPr lang="en-US" dirty="0"/>
          </a:p>
          <a:p>
            <a:r>
              <a:rPr lang="en-US" b="1" dirty="0">
                <a:solidFill>
                  <a:srgbClr val="FF0000"/>
                </a:solidFill>
              </a:rPr>
              <a:t>The aim of this project to discover the similarity and difference of two cities regarding Neighborhoods.</a:t>
            </a:r>
            <a:endParaRPr lang="en-US" dirty="0">
              <a:solidFill>
                <a:srgbClr val="FF0000"/>
              </a:solidFill>
            </a:endParaRPr>
          </a:p>
          <a:p>
            <a:r>
              <a:rPr lang="en-US" b="1" dirty="0"/>
              <a:t>We will collect information about Neighborhood of each city (Name of Neighborhood, Venues, Location) and the cluster them and study the results.</a:t>
            </a:r>
            <a:endParaRPr lang="en-US" dirty="0"/>
          </a:p>
          <a:p>
            <a:r>
              <a:rPr lang="en-US" b="1" dirty="0"/>
              <a:t> </a:t>
            </a:r>
            <a:endParaRPr lang="en-US" dirty="0"/>
          </a:p>
          <a:p>
            <a:endParaRPr lang="en-US" dirty="0"/>
          </a:p>
        </p:txBody>
      </p:sp>
    </p:spTree>
    <p:extLst>
      <p:ext uri="{BB962C8B-B14F-4D97-AF65-F5344CB8AC3E}">
        <p14:creationId xmlns:p14="http://schemas.microsoft.com/office/powerpoint/2010/main" val="29410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Data Collection and Curation</a:t>
            </a:r>
            <a:r>
              <a:rPr lang="en-US" b="1" u="sng" dirty="0" smtClean="0"/>
              <a:t>:</a:t>
            </a:r>
            <a:endParaRPr lang="en-US" dirty="0"/>
          </a:p>
        </p:txBody>
      </p:sp>
      <p:sp>
        <p:nvSpPr>
          <p:cNvPr id="3" name="عنصر نائب للمحتوى 2"/>
          <p:cNvSpPr>
            <a:spLocks noGrp="1"/>
          </p:cNvSpPr>
          <p:nvPr>
            <p:ph idx="1"/>
          </p:nvPr>
        </p:nvSpPr>
        <p:spPr/>
        <p:txBody>
          <a:bodyPr>
            <a:normAutofit/>
          </a:bodyPr>
          <a:lstStyle/>
          <a:p>
            <a:r>
              <a:rPr lang="en-US" b="1" dirty="0" smtClean="0"/>
              <a:t>Unfortunately</a:t>
            </a:r>
            <a:r>
              <a:rPr lang="en-US" b="1" dirty="0"/>
              <a:t>, Syria doesn’t have formal source for information to depend on it. So I scrap the required data from internet.</a:t>
            </a:r>
            <a:endParaRPr lang="en-US" dirty="0"/>
          </a:p>
          <a:p>
            <a:r>
              <a:rPr lang="en-US" b="1" dirty="0"/>
              <a:t>Data collected from the following sources:</a:t>
            </a:r>
            <a:endParaRPr lang="en-US" dirty="0"/>
          </a:p>
          <a:p>
            <a:pPr lvl="1"/>
            <a:r>
              <a:rPr lang="en-US" b="1" dirty="0">
                <a:solidFill>
                  <a:srgbClr val="FF0000"/>
                </a:solidFill>
              </a:rPr>
              <a:t>Names of Neighborhood: wikiwand.com</a:t>
            </a:r>
            <a:endParaRPr lang="en-US" dirty="0">
              <a:solidFill>
                <a:srgbClr val="FF0000"/>
              </a:solidFill>
            </a:endParaRPr>
          </a:p>
          <a:p>
            <a:pPr lvl="1"/>
            <a:r>
              <a:rPr lang="en-US" b="1" dirty="0">
                <a:solidFill>
                  <a:srgbClr val="FF0000"/>
                </a:solidFill>
              </a:rPr>
              <a:t>Geographic location: wikimapia.org</a:t>
            </a:r>
            <a:endParaRPr lang="en-US" dirty="0">
              <a:solidFill>
                <a:srgbClr val="FF0000"/>
              </a:solidFill>
            </a:endParaRPr>
          </a:p>
          <a:p>
            <a:pPr lvl="1"/>
            <a:r>
              <a:rPr lang="en-US" b="1" dirty="0">
                <a:solidFill>
                  <a:srgbClr val="FF0000"/>
                </a:solidFill>
              </a:rPr>
              <a:t>Venues: Foursquare API</a:t>
            </a:r>
            <a:endParaRPr lang="en-US" dirty="0">
              <a:solidFill>
                <a:srgbClr val="FF0000"/>
              </a:solidFill>
            </a:endParaRPr>
          </a:p>
          <a:p>
            <a:pPr lvl="1"/>
            <a:r>
              <a:rPr lang="en-US" b="1" dirty="0">
                <a:solidFill>
                  <a:srgbClr val="FF0000"/>
                </a:solidFill>
              </a:rPr>
              <a:t>Final data frame contains: City, Neighborhood, Ten most common venues (within 500-meter radius)</a:t>
            </a:r>
            <a:endParaRPr lang="en-US" dirty="0">
              <a:solidFill>
                <a:srgbClr val="FF0000"/>
              </a:solidFill>
            </a:endParaRPr>
          </a:p>
          <a:p>
            <a:endParaRPr lang="en-US" dirty="0"/>
          </a:p>
        </p:txBody>
      </p:sp>
    </p:spTree>
    <p:extLst>
      <p:ext uri="{BB962C8B-B14F-4D97-AF65-F5344CB8AC3E}">
        <p14:creationId xmlns:p14="http://schemas.microsoft.com/office/powerpoint/2010/main" val="209619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ltLang="en-US" b="1" u="sng" cap="none" dirty="0">
                <a:latin typeface="Calibri" panose="020F0502020204030204" pitchFamily="34" charset="0"/>
                <a:ea typeface="Calibri" panose="020F0502020204030204" pitchFamily="34" charset="0"/>
                <a:cs typeface="Arial" panose="020B0604020202020204" pitchFamily="34" charset="0"/>
              </a:rPr>
              <a:t>Data Analysis and Visualization</a:t>
            </a:r>
            <a:r>
              <a:rPr lang="en-US" altLang="en-US" b="1" u="sng" cap="none" dirty="0" smtClean="0">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عنصر نائب للمحتوى 2"/>
          <p:cNvSpPr>
            <a:spLocks noGrp="1"/>
          </p:cNvSpPr>
          <p:nvPr>
            <p:ph idx="1"/>
          </p:nvPr>
        </p:nvSpPr>
        <p:spPr>
          <a:xfrm>
            <a:off x="1451579" y="1966515"/>
            <a:ext cx="8787878" cy="2700839"/>
          </a:xfrm>
        </p:spPr>
        <p:txBody>
          <a:bodyPr>
            <a:normAutofit/>
          </a:bodyPr>
          <a:lstStyle/>
          <a:p>
            <a:pPr marL="0" lvl="0" indent="0" eaLnBrk="0" fontAlgn="base" hangingPunct="0">
              <a:lnSpc>
                <a:spcPct val="100000"/>
              </a:lnSpc>
              <a:spcBef>
                <a:spcPct val="0"/>
              </a:spcBef>
              <a:spcAft>
                <a:spcPct val="0"/>
              </a:spcAft>
              <a:buClrTx/>
              <a:buSzTx/>
              <a:buNone/>
            </a:pPr>
            <a:r>
              <a:rPr lang="en-US" altLang="en-US" b="1" dirty="0">
                <a:latin typeface="Calibri" panose="020F0502020204030204" pitchFamily="34" charset="0"/>
                <a:ea typeface="Calibri" panose="020F0502020204030204" pitchFamily="34" charset="0"/>
                <a:cs typeface="Arial" panose="020B0604020202020204" pitchFamily="34" charset="0"/>
              </a:rPr>
              <a:t>Maps show the Neighborhood in both cities. We notice that there are many of Neighborhoods. On the following section we will try to cluster them according to similarity in venues which may be important for tourist</a:t>
            </a:r>
            <a:r>
              <a:rPr lang="en-US" altLang="en-US" b="1" dirty="0" smtClean="0">
                <a:latin typeface="Calibri" panose="020F0502020204030204" pitchFamily="34" charset="0"/>
                <a:ea typeface="Calibri" panose="020F0502020204030204" pitchFamily="34" charset="0"/>
                <a:cs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GB" altLang="en-US" sz="1600" b="1" dirty="0">
              <a:latin typeface="Calibri" panose="020F0502020204030204" pitchFamily="34" charset="0"/>
              <a:cs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2800" dirty="0">
              <a:latin typeface="Arial" panose="020B0604020202020204" pitchFamily="34" charset="0"/>
            </a:endParaRPr>
          </a:p>
          <a:p>
            <a:endParaRPr lang="en-US" dirty="0"/>
          </a:p>
        </p:txBody>
      </p:sp>
      <p:pic>
        <p:nvPicPr>
          <p:cNvPr id="1026" name="صورة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870" y="3081867"/>
            <a:ext cx="4111815" cy="28724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صورة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215" y="3081867"/>
            <a:ext cx="3986241" cy="2872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3183466" y="5845722"/>
            <a:ext cx="56557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 </a:t>
            </a:r>
            <a:r>
              <a:rPr kumimoji="0" lang="en-GB" altLang="en-US"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Hama &amp; Homs maps</a:t>
            </a:r>
            <a:endParaRPr kumimoji="0" lang="en-GB"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63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80444" y="855254"/>
            <a:ext cx="3697023" cy="1049235"/>
          </a:xfrm>
        </p:spPr>
        <p:txBody>
          <a:bodyPr/>
          <a:lstStyle/>
          <a:p>
            <a:r>
              <a:rPr lang="en-US" altLang="en-US" b="1" u="sng" cap="none" dirty="0">
                <a:latin typeface="Calibri" panose="020F0502020204030204" pitchFamily="34" charset="0"/>
                <a:ea typeface="Calibri" panose="020F0502020204030204" pitchFamily="34" charset="0"/>
                <a:cs typeface="Arial" panose="020B0604020202020204" pitchFamily="34" charset="0"/>
              </a:rPr>
              <a:t>Predictive Models</a:t>
            </a:r>
            <a:r>
              <a:rPr lang="en-US" altLang="en-US" b="1" u="sng" cap="none" dirty="0" smtClean="0">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4" name="Rectangle 2"/>
          <p:cNvSpPr>
            <a:spLocks noChangeArrowheads="1"/>
          </p:cNvSpPr>
          <p:nvPr/>
        </p:nvSpPr>
        <p:spPr bwMode="auto">
          <a:xfrm>
            <a:off x="1580444" y="1933392"/>
            <a:ext cx="947441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use k-means to cluster the Neighborhood regarding venues within 500 meter.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55A11"/>
                </a:solidFill>
                <a:effectLst/>
                <a:latin typeface="Calibri" panose="020F0502020204030204" pitchFamily="34" charset="0"/>
                <a:ea typeface="Calibri" panose="020F0502020204030204" pitchFamily="34" charset="0"/>
                <a:cs typeface="Arial" panose="020B0604020202020204" pitchFamily="34" charset="0"/>
              </a:rPr>
              <a:t>Elbow technique used to determine the number of cluster (k=5).</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Then we retrain the K-means using k=5 and redraw the result om map using Folium.</a:t>
            </a:r>
            <a:endParaRPr kumimoji="0" lang="en-US" altLang="en-US" sz="1600" b="0" i="0" u="none" strike="noStrike" cap="none" normalizeH="0" baseline="0" dirty="0" smtClean="0">
              <a:ln>
                <a:noFill/>
              </a:ln>
              <a:solidFill>
                <a:schemeClr val="tx1"/>
              </a:solidFill>
              <a:effectLst/>
            </a:endParaRPr>
          </a:p>
        </p:txBody>
      </p:sp>
      <p:pic>
        <p:nvPicPr>
          <p:cNvPr id="2049" name="صورة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181" y="2977958"/>
            <a:ext cx="3714750" cy="24006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rot="10800000" flipV="1">
            <a:off x="4847349" y="3895566"/>
            <a:ext cx="620750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5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 </a:t>
            </a:r>
            <a:r>
              <a:rPr kumimoji="0" lang="en-GB" altLang="en-US" sz="105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error curve for trained models regarding K</a:t>
            </a: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591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ltLang="en-US" b="1" u="sng" cap="none" dirty="0">
                <a:latin typeface="Calibri" panose="020F0502020204030204" pitchFamily="34" charset="0"/>
                <a:ea typeface="Calibri" panose="020F0502020204030204" pitchFamily="34" charset="0"/>
                <a:cs typeface="Arial" panose="020B0604020202020204" pitchFamily="34" charset="0"/>
              </a:rPr>
              <a:t>Results and Discussion</a:t>
            </a:r>
            <a:r>
              <a:rPr lang="en-US" altLang="en-US" sz="2400" b="1" u="sng" cap="none" dirty="0">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عنصر نائب للمحتوى 2"/>
          <p:cNvSpPr>
            <a:spLocks noGrp="1"/>
          </p:cNvSpPr>
          <p:nvPr>
            <p:ph idx="1"/>
          </p:nvPr>
        </p:nvSpPr>
        <p:spPr>
          <a:xfrm>
            <a:off x="1451579" y="1853754"/>
            <a:ext cx="9603275" cy="3450613"/>
          </a:xfrm>
        </p:spPr>
        <p:txBody>
          <a:bodyPr/>
          <a:lstStyle/>
          <a:p>
            <a:pPr marL="0" lvl="0" indent="0" eaLnBrk="0" fontAlgn="base" hangingPunct="0">
              <a:lnSpc>
                <a:spcPct val="100000"/>
              </a:lnSpc>
              <a:spcBef>
                <a:spcPct val="0"/>
              </a:spcBef>
              <a:spcAft>
                <a:spcPct val="0"/>
              </a:spcAft>
              <a:buClrTx/>
              <a:buSzTx/>
              <a:buNone/>
            </a:pPr>
            <a:endParaRPr lang="en-US" altLang="en-US" sz="1600" dirty="0"/>
          </a:p>
          <a:p>
            <a:pPr marL="0" lvl="0" indent="0" eaLnBrk="0" fontAlgn="base" hangingPunct="0">
              <a:lnSpc>
                <a:spcPct val="100000"/>
              </a:lnSpc>
              <a:spcBef>
                <a:spcPct val="0"/>
              </a:spcBef>
              <a:spcAft>
                <a:spcPct val="0"/>
              </a:spcAft>
              <a:buClrTx/>
              <a:buSzTx/>
              <a:buNone/>
            </a:pPr>
            <a:r>
              <a:rPr lang="en-US" altLang="en-US" b="1" dirty="0">
                <a:latin typeface="Calibri" panose="020F0502020204030204" pitchFamily="34" charset="0"/>
                <a:ea typeface="Calibri" panose="020F0502020204030204" pitchFamily="34" charset="0"/>
                <a:cs typeface="Arial" panose="020B0604020202020204" pitchFamily="34" charset="0"/>
              </a:rPr>
              <a:t>Following maps show the results and comparing between the two cities</a:t>
            </a:r>
            <a:endParaRPr lang="en-US" altLang="en-US" sz="1600" dirty="0"/>
          </a:p>
          <a:p>
            <a:pPr marL="0" lvl="0" indent="0" eaLnBrk="0" fontAlgn="base" hangingPunct="0">
              <a:lnSpc>
                <a:spcPct val="100000"/>
              </a:lnSpc>
              <a:spcBef>
                <a:spcPct val="0"/>
              </a:spcBef>
              <a:spcAft>
                <a:spcPct val="0"/>
              </a:spcAft>
              <a:buClrTx/>
              <a:buSzTx/>
              <a:buNone/>
            </a:pPr>
            <a:endParaRPr lang="en-US" altLang="en-US" sz="2800" dirty="0">
              <a:latin typeface="Arial" panose="020B0604020202020204" pitchFamily="34" charset="0"/>
            </a:endParaRPr>
          </a:p>
          <a:p>
            <a:pPr marL="0" indent="0">
              <a:buNone/>
            </a:pPr>
            <a:endParaRPr lang="en-US" dirty="0"/>
          </a:p>
        </p:txBody>
      </p:sp>
      <p:pic>
        <p:nvPicPr>
          <p:cNvPr id="3074" name="صورة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625" y="2650033"/>
            <a:ext cx="4433406" cy="3184559"/>
          </a:xfrm>
          <a:prstGeom prst="rect">
            <a:avLst/>
          </a:prstGeom>
          <a:noFill/>
          <a:extLst>
            <a:ext uri="{909E8E84-426E-40DD-AFC4-6F175D3DCCD1}">
              <a14:hiddenFill xmlns:a14="http://schemas.microsoft.com/office/drawing/2010/main">
                <a:solidFill>
                  <a:srgbClr val="FFFFFF"/>
                </a:solidFill>
              </a14:hiddenFill>
            </a:ext>
          </a:extLst>
        </p:spPr>
      </p:pic>
      <p:pic>
        <p:nvPicPr>
          <p:cNvPr id="3073" name="صورة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61" y="2650033"/>
            <a:ext cx="4427314" cy="31845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772355" y="36533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183466" y="5800566"/>
            <a:ext cx="56557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3 </a:t>
            </a:r>
            <a:r>
              <a:rPr kumimoji="0" lang="en-GB" altLang="en-US"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Hama &amp; Homs maps</a:t>
            </a:r>
            <a:endParaRPr kumimoji="0" lang="en-GB"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3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صورة 2"/>
          <p:cNvPicPr>
            <a:picLocks noChangeAspect="1" noChangeArrowheads="1"/>
          </p:cNvPicPr>
          <p:nvPr/>
        </p:nvPicPr>
        <p:blipFill>
          <a:blip r:embed="rId2">
            <a:extLst>
              <a:ext uri="{28A0092B-C50C-407E-A947-70E740481C1C}">
                <a14:useLocalDpi xmlns:a14="http://schemas.microsoft.com/office/drawing/2010/main" val="0"/>
              </a:ext>
            </a:extLst>
          </a:blip>
          <a:srcRect l="7639"/>
          <a:stretch>
            <a:fillRect/>
          </a:stretch>
        </p:blipFill>
        <p:spPr bwMode="auto">
          <a:xfrm>
            <a:off x="436739" y="2725446"/>
            <a:ext cx="506730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4097" name="صورة 7"/>
          <p:cNvPicPr>
            <a:picLocks noChangeAspect="1" noChangeArrowheads="1"/>
          </p:cNvPicPr>
          <p:nvPr/>
        </p:nvPicPr>
        <p:blipFill>
          <a:blip r:embed="rId3">
            <a:extLst>
              <a:ext uri="{28A0092B-C50C-407E-A947-70E740481C1C}">
                <a14:useLocalDpi xmlns:a14="http://schemas.microsoft.com/office/drawing/2010/main" val="0"/>
              </a:ext>
            </a:extLst>
          </a:blip>
          <a:srcRect l="7813"/>
          <a:stretch>
            <a:fillRect/>
          </a:stretch>
        </p:blipFill>
        <p:spPr bwMode="auto">
          <a:xfrm>
            <a:off x="436739" y="5013791"/>
            <a:ext cx="5057775" cy="1762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17682" y="2198576"/>
            <a:ext cx="505777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Arial" panose="020B0604020202020204" pitchFamily="34" charset="0"/>
              </a:rPr>
              <a:t>Red cluster: Neighborhood with Hotel, Supermarket, and bar which may be suitable for residency of tourist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417683" y="4259054"/>
            <a:ext cx="50577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7030A0"/>
                </a:solidFill>
                <a:effectLst/>
                <a:latin typeface="Calibri" panose="020F0502020204030204" pitchFamily="34" charset="0"/>
                <a:ea typeface="Calibri" panose="020F0502020204030204" pitchFamily="34" charset="0"/>
                <a:cs typeface="Arial" panose="020B0604020202020204" pitchFamily="34" charset="0"/>
              </a:rPr>
              <a:t>purple cluster: Neighborhood with Bakery, Restaurant, and Café which may be suitable for out-going (shopping mainly, eating, Drinking)</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417689" y="44298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4" name="صورة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877" y="690224"/>
            <a:ext cx="54864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صورة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1877" y="3126085"/>
            <a:ext cx="548640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صورة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1877" y="5574945"/>
            <a:ext cx="5486400" cy="1209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5931877" y="170370"/>
            <a:ext cx="5486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2E74B5"/>
                </a:solidFill>
                <a:effectLst/>
                <a:latin typeface="Calibri" panose="020F0502020204030204" pitchFamily="34" charset="0"/>
                <a:ea typeface="Calibri" panose="020F0502020204030204" pitchFamily="34" charset="0"/>
                <a:cs typeface="Arial" panose="020B0604020202020204" pitchFamily="34" charset="0"/>
              </a:rPr>
              <a:t>Dark cyan cluster: Neighborhood with Hotel and Dessert shop which is unique for Hama and may be suitable for tourist who like dessert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5931877" y="2393267"/>
            <a:ext cx="5486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9CC2E5"/>
                </a:solidFill>
                <a:effectLst/>
                <a:latin typeface="Calibri" panose="020F0502020204030204" pitchFamily="34" charset="0"/>
                <a:ea typeface="Calibri" panose="020F0502020204030204" pitchFamily="34" charset="0"/>
                <a:cs typeface="Arial" panose="020B0604020202020204" pitchFamily="34" charset="0"/>
              </a:rPr>
              <a:t>Light cyan cluster: Neighbourhood with restaurant and markets (supermarket, market, or bakery) which may be suitable for outgoing </a:t>
            </a:r>
            <a:br>
              <a:rPr kumimoji="0" lang="en-GB" altLang="en-US" sz="1400" b="1" i="0" u="none" strike="noStrike" cap="none" normalizeH="0" baseline="0" dirty="0" smtClean="0">
                <a:ln>
                  <a:noFill/>
                </a:ln>
                <a:solidFill>
                  <a:srgbClr val="9CC2E5"/>
                </a:solidFill>
                <a:effectLst/>
                <a:latin typeface="Calibri" panose="020F0502020204030204" pitchFamily="34" charset="0"/>
                <a:ea typeface="Calibri" panose="020F0502020204030204" pitchFamily="34" charset="0"/>
                <a:cs typeface="Arial" panose="020B0604020202020204" pitchFamily="34" charset="0"/>
              </a:rPr>
            </a:br>
            <a:r>
              <a:rPr kumimoji="0" lang="en-GB" altLang="en-US" sz="1400" b="1" i="0" u="none" strike="noStrike" cap="none" normalizeH="0" baseline="0" dirty="0" smtClean="0">
                <a:ln>
                  <a:noFill/>
                </a:ln>
                <a:solidFill>
                  <a:srgbClr val="9CC2E5"/>
                </a:solidFill>
                <a:effectLst/>
                <a:latin typeface="Calibri" panose="020F0502020204030204" pitchFamily="34" charset="0"/>
                <a:ea typeface="Calibri" panose="020F0502020204030204" pitchFamily="34" charset="0"/>
                <a:cs typeface="Arial" panose="020B0604020202020204" pitchFamily="34" charset="0"/>
              </a:rPr>
              <a:t>(eating mainly and shopping)</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1"/>
          <p:cNvSpPr>
            <a:spLocks noChangeArrowheads="1"/>
          </p:cNvSpPr>
          <p:nvPr/>
        </p:nvSpPr>
        <p:spPr bwMode="auto">
          <a:xfrm>
            <a:off x="5931877" y="5013791"/>
            <a:ext cx="5486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rgbClr val="C45911"/>
                </a:solidFill>
                <a:effectLst/>
                <a:latin typeface="Calibri" panose="020F0502020204030204" pitchFamily="34" charset="0"/>
                <a:ea typeface="Calibri" panose="020F0502020204030204" pitchFamily="34" charset="0"/>
                <a:cs typeface="Arial" panose="020B0604020202020204" pitchFamily="34" charset="0"/>
              </a:rPr>
              <a:t>Beige cluster: Neighbourhood with Pastry Shop mainly which is unique for Homs and may be suitable for who like Pastry.</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12"/>
          <p:cNvSpPr>
            <a:spLocks noChangeArrowheads="1"/>
          </p:cNvSpPr>
          <p:nvPr/>
        </p:nvSpPr>
        <p:spPr bwMode="auto">
          <a:xfrm>
            <a:off x="5931877" y="6709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صورة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18" y="246873"/>
            <a:ext cx="2085319" cy="1497905"/>
          </a:xfrm>
          <a:prstGeom prst="rect">
            <a:avLst/>
          </a:prstGeom>
          <a:noFill/>
          <a:extLst>
            <a:ext uri="{909E8E84-426E-40DD-AFC4-6F175D3DCCD1}">
              <a14:hiddenFill xmlns:a14="http://schemas.microsoft.com/office/drawing/2010/main">
                <a:solidFill>
                  <a:srgbClr val="FFFFFF"/>
                </a:solidFill>
              </a14:hiddenFill>
            </a:ext>
          </a:extLst>
        </p:spPr>
      </p:pic>
      <p:pic>
        <p:nvPicPr>
          <p:cNvPr id="17" name="صورة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1237" y="246872"/>
            <a:ext cx="2082454" cy="14979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5"/>
          <p:cNvSpPr>
            <a:spLocks noChangeArrowheads="1"/>
          </p:cNvSpPr>
          <p:nvPr/>
        </p:nvSpPr>
        <p:spPr bwMode="auto">
          <a:xfrm>
            <a:off x="-227949" y="1813753"/>
            <a:ext cx="56557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3 </a:t>
            </a:r>
            <a:r>
              <a:rPr kumimoji="0" lang="en-GB" altLang="en-US" sz="120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Hama &amp; Homs maps</a:t>
            </a:r>
            <a:endParaRPr kumimoji="0" lang="en-GB"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749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latin typeface="Calibri" panose="020F0502020204030204" pitchFamily="34" charset="0"/>
                <a:ea typeface="Calibri" panose="020F0502020204030204" pitchFamily="34" charset="0"/>
                <a:cs typeface="Arial" panose="020B0604020202020204" pitchFamily="34" charset="0"/>
              </a:rPr>
              <a:t>Conclusion</a:t>
            </a:r>
            <a:r>
              <a:rPr lang="en-US" sz="2800" b="1" u="sng" dirty="0">
                <a:latin typeface="Calibri" panose="020F0502020204030204" pitchFamily="34" charset="0"/>
                <a:ea typeface="Calibri" panose="020F0502020204030204" pitchFamily="34" charset="0"/>
                <a:cs typeface="Arial" panose="020B0604020202020204" pitchFamily="34" charset="0"/>
              </a:rPr>
              <a:t>:</a:t>
            </a:r>
            <a:r>
              <a:rPr lang="en-US" sz="1800" dirty="0">
                <a:latin typeface="Calibri" panose="020F0502020204030204" pitchFamily="34" charset="0"/>
                <a:ea typeface="Calibri" panose="020F0502020204030204" pitchFamily="34" charset="0"/>
                <a:cs typeface="Arial" panose="020B0604020202020204" pitchFamily="34" charset="0"/>
              </a:rPr>
              <a:t/>
            </a:r>
            <a:br>
              <a:rPr lang="en-US" sz="1800"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عنصر نائب للمحتوى 2"/>
          <p:cNvSpPr>
            <a:spLocks noGrp="1"/>
          </p:cNvSpPr>
          <p:nvPr>
            <p:ph idx="1"/>
          </p:nvPr>
        </p:nvSpPr>
        <p:spPr/>
        <p:txBody>
          <a:bodyPr>
            <a:normAutofit/>
          </a:bodyPr>
          <a:lstStyle/>
          <a:p>
            <a:pPr>
              <a:lnSpc>
                <a:spcPct val="107000"/>
              </a:lnSpc>
              <a:spcAft>
                <a:spcPts val="800"/>
              </a:spcAft>
            </a:pPr>
            <a:r>
              <a:rPr lang="en-US" b="1" dirty="0" smtClean="0">
                <a:latin typeface="Calibri" panose="020F0502020204030204" pitchFamily="34" charset="0"/>
                <a:ea typeface="Calibri" panose="020F0502020204030204" pitchFamily="34" charset="0"/>
                <a:cs typeface="Arial" panose="020B0604020202020204" pitchFamily="34" charset="0"/>
              </a:rPr>
              <a:t>From </a:t>
            </a:r>
            <a:r>
              <a:rPr lang="en-US" b="1" dirty="0">
                <a:latin typeface="Calibri" panose="020F0502020204030204" pitchFamily="34" charset="0"/>
                <a:ea typeface="Calibri" panose="020F0502020204030204" pitchFamily="34" charset="0"/>
                <a:cs typeface="Arial" panose="020B0604020202020204" pitchFamily="34" charset="0"/>
              </a:rPr>
              <a:t>the previous results we can conclude that: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US" b="1" dirty="0">
                <a:solidFill>
                  <a:srgbClr val="FF0000"/>
                </a:solidFill>
                <a:latin typeface="Calibri" panose="020F0502020204030204" pitchFamily="34" charset="0"/>
                <a:ea typeface="Calibri" panose="020F0502020204030204" pitchFamily="34" charset="0"/>
                <a:cs typeface="Arial" panose="020B0604020202020204" pitchFamily="34" charset="0"/>
              </a:rPr>
              <a:t>Hama has more common Neighborhood which may be suitable for tourist’s accommodation</a:t>
            </a:r>
            <a:endParaRPr lang="en-US" sz="1400"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US" b="1" dirty="0">
                <a:solidFill>
                  <a:srgbClr val="7030A0"/>
                </a:solidFill>
                <a:latin typeface="Calibri" panose="020F0502020204030204" pitchFamily="34" charset="0"/>
                <a:ea typeface="Calibri" panose="020F0502020204030204" pitchFamily="34" charset="0"/>
                <a:cs typeface="Arial" panose="020B0604020202020204" pitchFamily="34" charset="0"/>
              </a:rPr>
              <a:t>Homs has more suitable Neighborhood for out-going (shopping mainly)</a:t>
            </a:r>
            <a:endParaRPr lang="en-US" sz="1400"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Symbol" panose="05050102010706020507" pitchFamily="18" charset="2"/>
              <a:buChar char=""/>
            </a:pPr>
            <a:r>
              <a:rPr lang="en-US" b="1" dirty="0">
                <a:solidFill>
                  <a:srgbClr val="9CC2E5"/>
                </a:solidFill>
                <a:latin typeface="Calibri" panose="020F0502020204030204" pitchFamily="34" charset="0"/>
                <a:ea typeface="Calibri" panose="020F0502020204030204" pitchFamily="34" charset="0"/>
                <a:cs typeface="Arial" panose="020B0604020202020204" pitchFamily="34" charset="0"/>
              </a:rPr>
              <a:t>Both of them have few Neighborhood for out-going (eating mainly)</a:t>
            </a:r>
            <a:endParaRPr lang="en-US" sz="1400"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spcAft>
                <a:spcPts val="800"/>
              </a:spcAft>
              <a:buFont typeface="Symbol" panose="05050102010706020507" pitchFamily="18" charset="2"/>
              <a:buChar char=""/>
            </a:pPr>
            <a:r>
              <a:rPr lang="en-US" b="1" dirty="0">
                <a:solidFill>
                  <a:srgbClr val="2E74B5"/>
                </a:solidFill>
                <a:latin typeface="Calibri" panose="020F0502020204030204" pitchFamily="34" charset="0"/>
                <a:ea typeface="Calibri" panose="020F0502020204030204" pitchFamily="34" charset="0"/>
                <a:cs typeface="Arial" panose="020B0604020202020204" pitchFamily="34" charset="0"/>
              </a:rPr>
              <a:t>Hama is famous for dessert shops </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whereas </a:t>
            </a:r>
            <a:r>
              <a:rPr lang="en-US" b="1" dirty="0">
                <a:solidFill>
                  <a:srgbClr val="C45911"/>
                </a:solidFill>
                <a:latin typeface="Calibri" panose="020F0502020204030204" pitchFamily="34" charset="0"/>
                <a:ea typeface="Calibri" panose="020F0502020204030204" pitchFamily="34" charset="0"/>
                <a:cs typeface="Arial" panose="020B0604020202020204" pitchFamily="34" charset="0"/>
              </a:rPr>
              <a:t>Homs is famous for pastry shops</a:t>
            </a:r>
            <a:endParaRPr lang="en-US" sz="1400" dirty="0">
              <a:latin typeface="Calibri" panose="020F0502020204030204" pitchFamily="34" charset="0"/>
              <a:ea typeface="Calibri" panose="020F0502020204030204" pitchFamily="34" charset="0"/>
              <a:cs typeface="Arial" panose="020B0604020202020204" pitchFamily="34" charset="0"/>
            </a:endParaRPr>
          </a:p>
          <a:p>
            <a:pPr lvl="1"/>
            <a:endParaRPr lang="en-US" dirty="0"/>
          </a:p>
        </p:txBody>
      </p:sp>
      <p:pic>
        <p:nvPicPr>
          <p:cNvPr id="4" name="صورة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407" y="4385713"/>
            <a:ext cx="3332291" cy="2393617"/>
          </a:xfrm>
          <a:prstGeom prst="rect">
            <a:avLst/>
          </a:prstGeom>
          <a:noFill/>
          <a:extLst>
            <a:ext uri="{909E8E84-426E-40DD-AFC4-6F175D3DCCD1}">
              <a14:hiddenFill xmlns:a14="http://schemas.microsoft.com/office/drawing/2010/main">
                <a:solidFill>
                  <a:srgbClr val="FFFFFF"/>
                </a:solidFill>
              </a14:hiddenFill>
            </a:ext>
          </a:extLst>
        </p:spPr>
      </p:pic>
      <p:pic>
        <p:nvPicPr>
          <p:cNvPr id="5" name="صورة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846" y="4382321"/>
            <a:ext cx="3329354" cy="23947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3181406" y="6370790"/>
            <a:ext cx="56557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3 </a:t>
            </a:r>
            <a:r>
              <a:rPr kumimoji="0" lang="en-GB" altLang="en-US" sz="1200" b="1" i="1"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Hama                        Homs maps</a:t>
            </a:r>
            <a:endParaRPr kumimoji="0" lang="en-GB"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62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latin typeface="Calibri" panose="020F0502020204030204" pitchFamily="34" charset="0"/>
                <a:ea typeface="Calibri" panose="020F0502020204030204" pitchFamily="34" charset="0"/>
                <a:cs typeface="Arial" panose="020B0604020202020204" pitchFamily="34" charset="0"/>
              </a:rPr>
              <a:t>References</a:t>
            </a:r>
            <a:r>
              <a:rPr lang="en-US" b="1" u="sng" dirty="0" smtClean="0">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عنصر نائب للمحتوى 2"/>
          <p:cNvSpPr>
            <a:spLocks noGrp="1"/>
          </p:cNvSpPr>
          <p:nvPr>
            <p:ph idx="1"/>
          </p:nvPr>
        </p:nvSpPr>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smtClean="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a:t>
            </a:r>
            <a:r>
              <a:rPr lang="en-US"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1] </a:t>
            </a:r>
            <a:r>
              <a:rPr lang="en-US" u="sng"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Wiki</a:t>
            </a:r>
            <a:r>
              <a:rPr lang="en-GB" u="sng"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wand</a:t>
            </a:r>
            <a:endParaRPr lang="en-US" sz="1400" dirty="0">
              <a:solidFill>
                <a:schemeClr val="accent5"/>
              </a:solidFill>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[2] </a:t>
            </a:r>
            <a:r>
              <a:rPr lang="en-US" u="sng" dirty="0" err="1">
                <a:solidFill>
                  <a:schemeClr val="accent5"/>
                </a:solidFill>
                <a:latin typeface="Times New Roman" panose="02020603050405020304" pitchFamily="18" charset="0"/>
                <a:ea typeface="Times New Roman" panose="02020603050405020304" pitchFamily="18" charset="0"/>
                <a:cs typeface="Arial" panose="020B0604020202020204" pitchFamily="34" charset="0"/>
                <a:hlinkClick r:id="rId2"/>
              </a:rPr>
              <a:t>Wikimapia</a:t>
            </a:r>
            <a:endParaRPr lang="en-US" sz="1400" dirty="0">
              <a:solidFill>
                <a:schemeClr val="accent5"/>
              </a:solidFill>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[3] </a:t>
            </a:r>
            <a:r>
              <a:rPr lang="en-US" u="sng" dirty="0" err="1">
                <a:solidFill>
                  <a:schemeClr val="accent5"/>
                </a:solidFill>
                <a:latin typeface="Times New Roman" panose="02020603050405020304" pitchFamily="18" charset="0"/>
                <a:ea typeface="Times New Roman" panose="02020603050405020304" pitchFamily="18" charset="0"/>
                <a:cs typeface="Arial" panose="020B0604020202020204" pitchFamily="34" charset="0"/>
                <a:hlinkClick r:id="rId3"/>
              </a:rPr>
              <a:t>Forsquare</a:t>
            </a:r>
            <a:r>
              <a:rPr lang="en-US" u="sng"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hlinkClick r:id="rId3"/>
              </a:rPr>
              <a:t> API</a:t>
            </a:r>
            <a:endParaRPr lang="en-US" sz="1400" dirty="0">
              <a:solidFill>
                <a:schemeClr val="accent5"/>
              </a:solidFill>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[4] </a:t>
            </a:r>
            <a:r>
              <a:rPr lang="en-US" u="sng"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Python 3.6 and Sklearn</a:t>
            </a:r>
            <a:endParaRPr lang="en-US" sz="1400" dirty="0">
              <a:solidFill>
                <a:schemeClr val="accent5"/>
              </a:solidFill>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rPr>
              <a:t>[5] </a:t>
            </a:r>
            <a:r>
              <a:rPr lang="en-US" u="sng" dirty="0">
                <a:solidFill>
                  <a:schemeClr val="accent5"/>
                </a:solidFill>
                <a:latin typeface="Times New Roman" panose="02020603050405020304" pitchFamily="18" charset="0"/>
                <a:ea typeface="Times New Roman" panose="02020603050405020304" pitchFamily="18" charset="0"/>
                <a:cs typeface="Arial" panose="020B0604020202020204" pitchFamily="34" charset="0"/>
                <a:hlinkClick r:id="rId4"/>
              </a:rPr>
              <a:t>Folium</a:t>
            </a:r>
            <a:endParaRPr lang="en-US" sz="1400" dirty="0">
              <a:solidFill>
                <a:schemeClr val="accent5"/>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5124" name="Picture 4" descr="Hama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4121" y="1019342"/>
            <a:ext cx="4201434" cy="301521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urkey, Syria &amp; Jordan Tour Itinerra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1046" y="3551728"/>
            <a:ext cx="4386341" cy="292422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rot="19134836">
            <a:off x="6355356" y="4519618"/>
            <a:ext cx="744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400" b="1" i="1" u="none" strike="noStrike" cap="none" normalizeH="0" baseline="0" dirty="0" smtClean="0">
                <a:ln>
                  <a:noFill/>
                </a:ln>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HOMS</a:t>
            </a:r>
            <a:r>
              <a:rPr kumimoji="0" lang="en-GB" altLang="en-US" sz="2400" b="1" i="1" u="none" strike="noStrike" cap="none" normalizeH="0" baseline="0" dirty="0" smtClean="0">
                <a:ln>
                  <a:noFill/>
                </a:ln>
                <a:solidFill>
                  <a:schemeClr val="accent6">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                                      HAMA</a:t>
            </a:r>
            <a:endParaRPr kumimoji="0" lang="en-GB" altLang="en-US" sz="5400" b="0" i="0" u="none" strike="noStrike" cap="none" normalizeH="0" baseline="0" dirty="0" smtClean="0">
              <a:ln>
                <a:noFill/>
              </a:ln>
              <a:solidFill>
                <a:schemeClr val="accent6">
                  <a:lumMod val="20000"/>
                  <a:lumOff val="80000"/>
                </a:schemeClr>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8137506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TotalTime>
  <Words>510</Words>
  <Application>Microsoft Office PowerPoint</Application>
  <PresentationFormat>شاشة عريضة</PresentationFormat>
  <Paragraphs>49</Paragraphs>
  <Slides>9</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vt:lpstr>
      <vt:lpstr>Calibri</vt:lpstr>
      <vt:lpstr>Gill Sans MT</vt:lpstr>
      <vt:lpstr>Symbol</vt:lpstr>
      <vt:lpstr>Times New Roman</vt:lpstr>
      <vt:lpstr>Gallery</vt:lpstr>
      <vt:lpstr>Compare two cities (Hama and Homs) ‘Neighborhoods</vt:lpstr>
      <vt:lpstr>Introduction:</vt:lpstr>
      <vt:lpstr>Data Collection and Curation:</vt:lpstr>
      <vt:lpstr>Data Analysis and Visualization:</vt:lpstr>
      <vt:lpstr>Predictive Models:</vt:lpstr>
      <vt:lpstr>Results and Discussion:</vt:lpstr>
      <vt:lpstr>عرض تقديمي في PowerPoint</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two cities (Hama and Homs) ‘Neighborhoods</dc:title>
  <dc:creator>mohammad</dc:creator>
  <cp:lastModifiedBy>mohammad</cp:lastModifiedBy>
  <cp:revision>9</cp:revision>
  <dcterms:created xsi:type="dcterms:W3CDTF">2020-11-27T05:47:05Z</dcterms:created>
  <dcterms:modified xsi:type="dcterms:W3CDTF">2020-11-27T06:20:42Z</dcterms:modified>
</cp:coreProperties>
</file>