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نمط ذو نسُق 2 - تميي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نمط متوسط 3 - تميي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66" d="100"/>
          <a:sy n="66" d="100"/>
        </p:scale>
        <p:origin x="858"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48BC0-0594-4C84-A402-B9B1AB1A913B}" type="doc">
      <dgm:prSet loTypeId="urn:microsoft.com/office/officeart/2005/8/layout/radial4" loCatId="relationship" qsTypeId="urn:microsoft.com/office/officeart/2005/8/quickstyle/simple1" qsCatId="simple" csTypeId="urn:microsoft.com/office/officeart/2005/8/colors/colorful2" csCatId="colorful" phldr="1"/>
      <dgm:spPr/>
      <dgm:t>
        <a:bodyPr/>
        <a:lstStyle/>
        <a:p>
          <a:pPr rtl="1"/>
          <a:endParaRPr lang="ar-SA"/>
        </a:p>
      </dgm:t>
    </dgm:pt>
    <dgm:pt modelId="{52F284B2-B5DA-4A1A-9D31-7FC5F3536E44}">
      <dgm:prSet phldrT="[نص]"/>
      <dgm:spPr/>
      <dgm:t>
        <a:bodyPr/>
        <a:lstStyle/>
        <a:p>
          <a:pPr rtl="1"/>
          <a:r>
            <a:rPr lang="en-US" dirty="0" smtClean="0"/>
            <a:t>severity</a:t>
          </a:r>
          <a:endParaRPr lang="ar-SA" dirty="0"/>
        </a:p>
      </dgm:t>
    </dgm:pt>
    <dgm:pt modelId="{0FF50E95-881A-44EC-972E-CAC0D06C52CC}" type="parTrans" cxnId="{EF7388BC-CF09-45DB-B86C-6B0B833B0641}">
      <dgm:prSet/>
      <dgm:spPr/>
      <dgm:t>
        <a:bodyPr/>
        <a:lstStyle/>
        <a:p>
          <a:pPr rtl="1"/>
          <a:endParaRPr lang="ar-SA"/>
        </a:p>
      </dgm:t>
    </dgm:pt>
    <dgm:pt modelId="{A23D7576-3338-4199-82CA-AB721589E82B}" type="sibTrans" cxnId="{EF7388BC-CF09-45DB-B86C-6B0B833B0641}">
      <dgm:prSet/>
      <dgm:spPr/>
      <dgm:t>
        <a:bodyPr/>
        <a:lstStyle/>
        <a:p>
          <a:pPr rtl="1"/>
          <a:endParaRPr lang="ar-SA"/>
        </a:p>
      </dgm:t>
    </dgm:pt>
    <dgm:pt modelId="{1161FC14-90EC-48B1-A54C-A7C8BF036A31}">
      <dgm:prSet phldrT="[نص]"/>
      <dgm:spPr/>
      <dgm:t>
        <a:bodyPr/>
        <a:lstStyle/>
        <a:p>
          <a:pPr rtl="1"/>
          <a:r>
            <a:rPr lang="en-US" b="1" dirty="0" err="1" smtClean="0"/>
            <a:t>Location,Date</a:t>
          </a:r>
          <a:endParaRPr lang="ar-SA" dirty="0"/>
        </a:p>
      </dgm:t>
    </dgm:pt>
    <dgm:pt modelId="{97A74B0C-C01D-4918-936B-38D3447BBF5A}" type="parTrans" cxnId="{A08F3CF0-52E5-4F95-83DF-3F131FCD23FF}">
      <dgm:prSet/>
      <dgm:spPr/>
      <dgm:t>
        <a:bodyPr/>
        <a:lstStyle/>
        <a:p>
          <a:pPr rtl="1"/>
          <a:endParaRPr lang="ar-SA"/>
        </a:p>
      </dgm:t>
    </dgm:pt>
    <dgm:pt modelId="{20CF80CD-1C92-43CC-BE9E-435EE7D2C261}" type="sibTrans" cxnId="{A08F3CF0-52E5-4F95-83DF-3F131FCD23FF}">
      <dgm:prSet/>
      <dgm:spPr/>
      <dgm:t>
        <a:bodyPr/>
        <a:lstStyle/>
        <a:p>
          <a:pPr rtl="1"/>
          <a:endParaRPr lang="ar-SA"/>
        </a:p>
      </dgm:t>
    </dgm:pt>
    <dgm:pt modelId="{A88298FD-DAA3-4CEA-BCCE-9780C9D1B5E3}">
      <dgm:prSet phldrT="[نص]"/>
      <dgm:spPr/>
      <dgm:t>
        <a:bodyPr/>
        <a:lstStyle/>
        <a:p>
          <a:pPr rtl="1"/>
          <a:r>
            <a:rPr lang="en-US" b="1" dirty="0" smtClean="0"/>
            <a:t> address type, junction type</a:t>
          </a:r>
          <a:endParaRPr lang="ar-SA" dirty="0"/>
        </a:p>
      </dgm:t>
    </dgm:pt>
    <dgm:pt modelId="{F645305E-CD6F-4250-B7B5-F936C42944B2}" type="parTrans" cxnId="{78266979-D6D2-4983-943C-EE3229C698B9}">
      <dgm:prSet/>
      <dgm:spPr/>
      <dgm:t>
        <a:bodyPr/>
        <a:lstStyle/>
        <a:p>
          <a:pPr rtl="1"/>
          <a:endParaRPr lang="ar-SA"/>
        </a:p>
      </dgm:t>
    </dgm:pt>
    <dgm:pt modelId="{B68554AA-FD00-40BE-B8FA-5230DE60CC43}" type="sibTrans" cxnId="{78266979-D6D2-4983-943C-EE3229C698B9}">
      <dgm:prSet/>
      <dgm:spPr/>
      <dgm:t>
        <a:bodyPr/>
        <a:lstStyle/>
        <a:p>
          <a:pPr rtl="1"/>
          <a:endParaRPr lang="ar-SA"/>
        </a:p>
      </dgm:t>
    </dgm:pt>
    <dgm:pt modelId="{33C543A9-7240-488B-8CA7-4C40123005A5}">
      <dgm:prSet phldrT="[نص]"/>
      <dgm:spPr/>
      <dgm:t>
        <a:bodyPr/>
        <a:lstStyle/>
        <a:p>
          <a:pPr rtl="1"/>
          <a:r>
            <a:rPr lang="en-US" b="1" dirty="0" smtClean="0"/>
            <a:t>inattention of driver, drugs or alcohol usage</a:t>
          </a:r>
          <a:endParaRPr lang="ar-SA" dirty="0"/>
        </a:p>
      </dgm:t>
    </dgm:pt>
    <dgm:pt modelId="{C5A6402A-4D90-4F3F-ABF3-31CE7D322D93}" type="parTrans" cxnId="{FE99A437-490B-4CF3-9A74-AB8FA91FF5D7}">
      <dgm:prSet/>
      <dgm:spPr/>
      <dgm:t>
        <a:bodyPr/>
        <a:lstStyle/>
        <a:p>
          <a:pPr rtl="1"/>
          <a:endParaRPr lang="ar-SA"/>
        </a:p>
      </dgm:t>
    </dgm:pt>
    <dgm:pt modelId="{3D4FFE7C-FD6F-4BF5-AC56-9B9D909DF15A}" type="sibTrans" cxnId="{FE99A437-490B-4CF3-9A74-AB8FA91FF5D7}">
      <dgm:prSet/>
      <dgm:spPr/>
      <dgm:t>
        <a:bodyPr/>
        <a:lstStyle/>
        <a:p>
          <a:pPr rtl="1"/>
          <a:endParaRPr lang="ar-SA"/>
        </a:p>
      </dgm:t>
    </dgm:pt>
    <dgm:pt modelId="{485009B4-B7C7-4F7D-9153-F859FCE1A5B2}">
      <dgm:prSet phldrT="[نص]"/>
      <dgm:spPr/>
      <dgm:t>
        <a:bodyPr/>
        <a:lstStyle/>
        <a:p>
          <a:pPr rtl="1"/>
          <a:r>
            <a:rPr lang="en-US" b="1" dirty="0" smtClean="0"/>
            <a:t>weather condition, light condition</a:t>
          </a:r>
          <a:endParaRPr lang="ar-SA" dirty="0"/>
        </a:p>
      </dgm:t>
    </dgm:pt>
    <dgm:pt modelId="{9F786519-8201-482F-B0BC-0CB809B7E50B}" type="parTrans" cxnId="{1B1E2396-4AA1-4252-B898-6247B191FC45}">
      <dgm:prSet/>
      <dgm:spPr/>
      <dgm:t>
        <a:bodyPr/>
        <a:lstStyle/>
        <a:p>
          <a:pPr rtl="1"/>
          <a:endParaRPr lang="ar-SA"/>
        </a:p>
      </dgm:t>
    </dgm:pt>
    <dgm:pt modelId="{2D7BF1AF-79E7-43F7-8534-640AF2FB5E46}" type="sibTrans" cxnId="{1B1E2396-4AA1-4252-B898-6247B191FC45}">
      <dgm:prSet/>
      <dgm:spPr/>
      <dgm:t>
        <a:bodyPr/>
        <a:lstStyle/>
        <a:p>
          <a:pPr rtl="1"/>
          <a:endParaRPr lang="ar-SA"/>
        </a:p>
      </dgm:t>
    </dgm:pt>
    <dgm:pt modelId="{89D2C7FC-EE67-4D17-A8F5-638D45ED2D89}">
      <dgm:prSet phldrT="[نص]"/>
      <dgm:spPr/>
      <dgm:t>
        <a:bodyPr/>
        <a:lstStyle/>
        <a:p>
          <a:pPr rtl="1"/>
          <a:r>
            <a:rPr lang="en-US" b="1" dirty="0" smtClean="0"/>
            <a:t> whether pedestrian right of way, speed, existing of parked car</a:t>
          </a:r>
          <a:endParaRPr lang="ar-SA" dirty="0"/>
        </a:p>
      </dgm:t>
    </dgm:pt>
    <dgm:pt modelId="{F85C14AF-82E4-4743-BD0A-C3EFF167555B}" type="parTrans" cxnId="{882749A0-68ED-4509-AECA-E86053A63B3C}">
      <dgm:prSet/>
      <dgm:spPr/>
      <dgm:t>
        <a:bodyPr/>
        <a:lstStyle/>
        <a:p>
          <a:pPr rtl="1"/>
          <a:endParaRPr lang="ar-SA"/>
        </a:p>
      </dgm:t>
    </dgm:pt>
    <dgm:pt modelId="{E4AAAF67-CD85-430C-A17B-BE4D57DA4FB2}" type="sibTrans" cxnId="{882749A0-68ED-4509-AECA-E86053A63B3C}">
      <dgm:prSet/>
      <dgm:spPr/>
      <dgm:t>
        <a:bodyPr/>
        <a:lstStyle/>
        <a:p>
          <a:pPr rtl="1"/>
          <a:endParaRPr lang="ar-SA"/>
        </a:p>
      </dgm:t>
    </dgm:pt>
    <dgm:pt modelId="{69BAF0D8-80A7-4782-A6B0-E1FAA5AAA9FB}">
      <dgm:prSet phldrT="[نص]"/>
      <dgm:spPr/>
      <dgm:t>
        <a:bodyPr/>
        <a:lstStyle/>
        <a:p>
          <a:pPr rtl="1"/>
          <a:r>
            <a:rPr lang="en-US" b="1" dirty="0" smtClean="0"/>
            <a:t>where collusion type of collision</a:t>
          </a:r>
          <a:endParaRPr lang="ar-SA" dirty="0"/>
        </a:p>
      </dgm:t>
    </dgm:pt>
    <dgm:pt modelId="{17ECC2CC-4772-4144-AAFC-F7F80E4FCBCA}" type="parTrans" cxnId="{CAC96876-5705-4803-B7A4-8F410E97F9E4}">
      <dgm:prSet/>
      <dgm:spPr/>
      <dgm:t>
        <a:bodyPr/>
        <a:lstStyle/>
        <a:p>
          <a:pPr rtl="1"/>
          <a:endParaRPr lang="ar-SA"/>
        </a:p>
      </dgm:t>
    </dgm:pt>
    <dgm:pt modelId="{1B38FFE6-C9F9-48F7-A48C-97105676465C}" type="sibTrans" cxnId="{CAC96876-5705-4803-B7A4-8F410E97F9E4}">
      <dgm:prSet/>
      <dgm:spPr/>
      <dgm:t>
        <a:bodyPr/>
        <a:lstStyle/>
        <a:p>
          <a:pPr rtl="1"/>
          <a:endParaRPr lang="ar-SA"/>
        </a:p>
      </dgm:t>
    </dgm:pt>
    <dgm:pt modelId="{7A00E5FA-4F54-40C6-AEAC-856DC3959DC5}">
      <dgm:prSet phldrT="[نص]"/>
      <dgm:spPr/>
      <dgm:t>
        <a:bodyPr/>
        <a:lstStyle/>
        <a:p>
          <a:pPr rtl="1"/>
          <a:r>
            <a:rPr lang="en-US" b="1" dirty="0" smtClean="0"/>
            <a:t>count of persons, pedestrians, vehicle, and bicycles involved</a:t>
          </a:r>
          <a:endParaRPr lang="ar-SA" dirty="0"/>
        </a:p>
      </dgm:t>
    </dgm:pt>
    <dgm:pt modelId="{3C488ECB-8E2A-40E1-B2FD-CC7667940E2B}" type="parTrans" cxnId="{7EC4B1C5-4382-45D1-8A51-2FC54468B791}">
      <dgm:prSet/>
      <dgm:spPr/>
      <dgm:t>
        <a:bodyPr/>
        <a:lstStyle/>
        <a:p>
          <a:pPr rtl="1"/>
          <a:endParaRPr lang="ar-SA"/>
        </a:p>
      </dgm:t>
    </dgm:pt>
    <dgm:pt modelId="{7D687122-F5C5-4C86-BAEA-E4DA9E27916B}" type="sibTrans" cxnId="{7EC4B1C5-4382-45D1-8A51-2FC54468B791}">
      <dgm:prSet/>
      <dgm:spPr/>
      <dgm:t>
        <a:bodyPr/>
        <a:lstStyle/>
        <a:p>
          <a:pPr rtl="1"/>
          <a:endParaRPr lang="ar-SA"/>
        </a:p>
      </dgm:t>
    </dgm:pt>
    <dgm:pt modelId="{287252F0-2596-4C62-B520-AD12708B8430}" type="pres">
      <dgm:prSet presAssocID="{7EB48BC0-0594-4C84-A402-B9B1AB1A913B}" presName="cycle" presStyleCnt="0">
        <dgm:presLayoutVars>
          <dgm:chMax val="1"/>
          <dgm:dir/>
          <dgm:animLvl val="ctr"/>
          <dgm:resizeHandles val="exact"/>
        </dgm:presLayoutVars>
      </dgm:prSet>
      <dgm:spPr/>
    </dgm:pt>
    <dgm:pt modelId="{3D066206-DFB1-4649-8CD0-6EC120A0D260}" type="pres">
      <dgm:prSet presAssocID="{52F284B2-B5DA-4A1A-9D31-7FC5F3536E44}" presName="centerShape" presStyleLbl="node0" presStyleIdx="0" presStyleCnt="1"/>
      <dgm:spPr/>
      <dgm:t>
        <a:bodyPr/>
        <a:lstStyle/>
        <a:p>
          <a:pPr rtl="1"/>
          <a:endParaRPr lang="ar-SA"/>
        </a:p>
      </dgm:t>
    </dgm:pt>
    <dgm:pt modelId="{0801D090-AD71-4D1E-AD90-7BD21350C427}" type="pres">
      <dgm:prSet presAssocID="{97A74B0C-C01D-4918-936B-38D3447BBF5A}" presName="parTrans" presStyleLbl="bgSibTrans2D1" presStyleIdx="0" presStyleCnt="7"/>
      <dgm:spPr/>
    </dgm:pt>
    <dgm:pt modelId="{7D3BA7B6-5401-4683-8EE8-690362DE57D8}" type="pres">
      <dgm:prSet presAssocID="{1161FC14-90EC-48B1-A54C-A7C8BF036A31}" presName="node" presStyleLbl="node1" presStyleIdx="0" presStyleCnt="7">
        <dgm:presLayoutVars>
          <dgm:bulletEnabled val="1"/>
        </dgm:presLayoutVars>
      </dgm:prSet>
      <dgm:spPr/>
      <dgm:t>
        <a:bodyPr/>
        <a:lstStyle/>
        <a:p>
          <a:pPr rtl="1"/>
          <a:endParaRPr lang="ar-SA"/>
        </a:p>
      </dgm:t>
    </dgm:pt>
    <dgm:pt modelId="{00E044F3-8F73-4BC1-B715-95EC4588137D}" type="pres">
      <dgm:prSet presAssocID="{F645305E-CD6F-4250-B7B5-F936C42944B2}" presName="parTrans" presStyleLbl="bgSibTrans2D1" presStyleIdx="1" presStyleCnt="7"/>
      <dgm:spPr/>
    </dgm:pt>
    <dgm:pt modelId="{D9C2719F-057B-4A75-9EEF-9E3FB290FB20}" type="pres">
      <dgm:prSet presAssocID="{A88298FD-DAA3-4CEA-BCCE-9780C9D1B5E3}" presName="node" presStyleLbl="node1" presStyleIdx="1" presStyleCnt="7">
        <dgm:presLayoutVars>
          <dgm:bulletEnabled val="1"/>
        </dgm:presLayoutVars>
      </dgm:prSet>
      <dgm:spPr/>
    </dgm:pt>
    <dgm:pt modelId="{02D7E097-BDDB-4891-AA43-45EF26DBC9D8}" type="pres">
      <dgm:prSet presAssocID="{C5A6402A-4D90-4F3F-ABF3-31CE7D322D93}" presName="parTrans" presStyleLbl="bgSibTrans2D1" presStyleIdx="2" presStyleCnt="7"/>
      <dgm:spPr/>
    </dgm:pt>
    <dgm:pt modelId="{35D08323-6BB8-4668-A689-0F731AF6FA6C}" type="pres">
      <dgm:prSet presAssocID="{33C543A9-7240-488B-8CA7-4C40123005A5}" presName="node" presStyleLbl="node1" presStyleIdx="2" presStyleCnt="7">
        <dgm:presLayoutVars>
          <dgm:bulletEnabled val="1"/>
        </dgm:presLayoutVars>
      </dgm:prSet>
      <dgm:spPr/>
    </dgm:pt>
    <dgm:pt modelId="{1DFFF84C-2285-4069-83C8-CE4E2D00FC92}" type="pres">
      <dgm:prSet presAssocID="{9F786519-8201-482F-B0BC-0CB809B7E50B}" presName="parTrans" presStyleLbl="bgSibTrans2D1" presStyleIdx="3" presStyleCnt="7"/>
      <dgm:spPr/>
    </dgm:pt>
    <dgm:pt modelId="{B1160C29-802C-47B4-8937-B232C4665C03}" type="pres">
      <dgm:prSet presAssocID="{485009B4-B7C7-4F7D-9153-F859FCE1A5B2}" presName="node" presStyleLbl="node1" presStyleIdx="3" presStyleCnt="7">
        <dgm:presLayoutVars>
          <dgm:bulletEnabled val="1"/>
        </dgm:presLayoutVars>
      </dgm:prSet>
      <dgm:spPr/>
    </dgm:pt>
    <dgm:pt modelId="{A95ABA82-A921-4A7C-BAD3-6574FB0918F4}" type="pres">
      <dgm:prSet presAssocID="{F85C14AF-82E4-4743-BD0A-C3EFF167555B}" presName="parTrans" presStyleLbl="bgSibTrans2D1" presStyleIdx="4" presStyleCnt="7"/>
      <dgm:spPr/>
    </dgm:pt>
    <dgm:pt modelId="{3E9BF3EB-B82B-459E-82D8-BA59E88F3669}" type="pres">
      <dgm:prSet presAssocID="{89D2C7FC-EE67-4D17-A8F5-638D45ED2D89}" presName="node" presStyleLbl="node1" presStyleIdx="4" presStyleCnt="7">
        <dgm:presLayoutVars>
          <dgm:bulletEnabled val="1"/>
        </dgm:presLayoutVars>
      </dgm:prSet>
      <dgm:spPr/>
    </dgm:pt>
    <dgm:pt modelId="{D64F8138-9B8C-4365-812F-85581553D402}" type="pres">
      <dgm:prSet presAssocID="{17ECC2CC-4772-4144-AAFC-F7F80E4FCBCA}" presName="parTrans" presStyleLbl="bgSibTrans2D1" presStyleIdx="5" presStyleCnt="7"/>
      <dgm:spPr/>
    </dgm:pt>
    <dgm:pt modelId="{DD52737C-0C7A-487E-8E08-777F2BF70647}" type="pres">
      <dgm:prSet presAssocID="{69BAF0D8-80A7-4782-A6B0-E1FAA5AAA9FB}" presName="node" presStyleLbl="node1" presStyleIdx="5" presStyleCnt="7">
        <dgm:presLayoutVars>
          <dgm:bulletEnabled val="1"/>
        </dgm:presLayoutVars>
      </dgm:prSet>
      <dgm:spPr/>
      <dgm:t>
        <a:bodyPr/>
        <a:lstStyle/>
        <a:p>
          <a:pPr rtl="1"/>
          <a:endParaRPr lang="ar-SA"/>
        </a:p>
      </dgm:t>
    </dgm:pt>
    <dgm:pt modelId="{AABE736A-9A54-49D9-A543-CD00A88FE108}" type="pres">
      <dgm:prSet presAssocID="{3C488ECB-8E2A-40E1-B2FD-CC7667940E2B}" presName="parTrans" presStyleLbl="bgSibTrans2D1" presStyleIdx="6" presStyleCnt="7"/>
      <dgm:spPr/>
    </dgm:pt>
    <dgm:pt modelId="{2B524398-D940-4DB3-81AB-F4FF41D54B1F}" type="pres">
      <dgm:prSet presAssocID="{7A00E5FA-4F54-40C6-AEAC-856DC3959DC5}" presName="node" presStyleLbl="node1" presStyleIdx="6" presStyleCnt="7">
        <dgm:presLayoutVars>
          <dgm:bulletEnabled val="1"/>
        </dgm:presLayoutVars>
      </dgm:prSet>
      <dgm:spPr/>
    </dgm:pt>
  </dgm:ptLst>
  <dgm:cxnLst>
    <dgm:cxn modelId="{C71A5550-C984-4C0E-B48C-59BEC1F3E7D0}" type="presOf" srcId="{7EB48BC0-0594-4C84-A402-B9B1AB1A913B}" destId="{287252F0-2596-4C62-B520-AD12708B8430}" srcOrd="0" destOrd="0" presId="urn:microsoft.com/office/officeart/2005/8/layout/radial4"/>
    <dgm:cxn modelId="{08094DDB-CAFF-4E23-9AD3-02EA1861883B}" type="presOf" srcId="{C5A6402A-4D90-4F3F-ABF3-31CE7D322D93}" destId="{02D7E097-BDDB-4891-AA43-45EF26DBC9D8}" srcOrd="0" destOrd="0" presId="urn:microsoft.com/office/officeart/2005/8/layout/radial4"/>
    <dgm:cxn modelId="{2B4AE662-ED3D-4C92-9C28-1AD1F3B54DC0}" type="presOf" srcId="{F85C14AF-82E4-4743-BD0A-C3EFF167555B}" destId="{A95ABA82-A921-4A7C-BAD3-6574FB0918F4}" srcOrd="0" destOrd="0" presId="urn:microsoft.com/office/officeart/2005/8/layout/radial4"/>
    <dgm:cxn modelId="{78266979-D6D2-4983-943C-EE3229C698B9}" srcId="{52F284B2-B5DA-4A1A-9D31-7FC5F3536E44}" destId="{A88298FD-DAA3-4CEA-BCCE-9780C9D1B5E3}" srcOrd="1" destOrd="0" parTransId="{F645305E-CD6F-4250-B7B5-F936C42944B2}" sibTransId="{B68554AA-FD00-40BE-B8FA-5230DE60CC43}"/>
    <dgm:cxn modelId="{BB380E52-1520-4241-A28A-AA342A158069}" type="presOf" srcId="{17ECC2CC-4772-4144-AAFC-F7F80E4FCBCA}" destId="{D64F8138-9B8C-4365-812F-85581553D402}" srcOrd="0" destOrd="0" presId="urn:microsoft.com/office/officeart/2005/8/layout/radial4"/>
    <dgm:cxn modelId="{CAC96876-5705-4803-B7A4-8F410E97F9E4}" srcId="{52F284B2-B5DA-4A1A-9D31-7FC5F3536E44}" destId="{69BAF0D8-80A7-4782-A6B0-E1FAA5AAA9FB}" srcOrd="5" destOrd="0" parTransId="{17ECC2CC-4772-4144-AAFC-F7F80E4FCBCA}" sibTransId="{1B38FFE6-C9F9-48F7-A48C-97105676465C}"/>
    <dgm:cxn modelId="{0E35AACF-0CEF-4C64-B857-F351D5AF170E}" type="presOf" srcId="{F645305E-CD6F-4250-B7B5-F936C42944B2}" destId="{00E044F3-8F73-4BC1-B715-95EC4588137D}" srcOrd="0" destOrd="0" presId="urn:microsoft.com/office/officeart/2005/8/layout/radial4"/>
    <dgm:cxn modelId="{EF7388BC-CF09-45DB-B86C-6B0B833B0641}" srcId="{7EB48BC0-0594-4C84-A402-B9B1AB1A913B}" destId="{52F284B2-B5DA-4A1A-9D31-7FC5F3536E44}" srcOrd="0" destOrd="0" parTransId="{0FF50E95-881A-44EC-972E-CAC0D06C52CC}" sibTransId="{A23D7576-3338-4199-82CA-AB721589E82B}"/>
    <dgm:cxn modelId="{FE99A437-490B-4CF3-9A74-AB8FA91FF5D7}" srcId="{52F284B2-B5DA-4A1A-9D31-7FC5F3536E44}" destId="{33C543A9-7240-488B-8CA7-4C40123005A5}" srcOrd="2" destOrd="0" parTransId="{C5A6402A-4D90-4F3F-ABF3-31CE7D322D93}" sibTransId="{3D4FFE7C-FD6F-4BF5-AC56-9B9D909DF15A}"/>
    <dgm:cxn modelId="{B230A6D2-71B4-4F5D-909A-623DEF491682}" type="presOf" srcId="{7A00E5FA-4F54-40C6-AEAC-856DC3959DC5}" destId="{2B524398-D940-4DB3-81AB-F4FF41D54B1F}" srcOrd="0" destOrd="0" presId="urn:microsoft.com/office/officeart/2005/8/layout/radial4"/>
    <dgm:cxn modelId="{7EC4B1C5-4382-45D1-8A51-2FC54468B791}" srcId="{52F284B2-B5DA-4A1A-9D31-7FC5F3536E44}" destId="{7A00E5FA-4F54-40C6-AEAC-856DC3959DC5}" srcOrd="6" destOrd="0" parTransId="{3C488ECB-8E2A-40E1-B2FD-CC7667940E2B}" sibTransId="{7D687122-F5C5-4C86-BAEA-E4DA9E27916B}"/>
    <dgm:cxn modelId="{4F35E695-C17F-4601-96F3-4A02D6DA0784}" type="presOf" srcId="{97A74B0C-C01D-4918-936B-38D3447BBF5A}" destId="{0801D090-AD71-4D1E-AD90-7BD21350C427}" srcOrd="0" destOrd="0" presId="urn:microsoft.com/office/officeart/2005/8/layout/radial4"/>
    <dgm:cxn modelId="{55C0CE7B-88D1-40BD-8B6A-2AAB132E9540}" type="presOf" srcId="{52F284B2-B5DA-4A1A-9D31-7FC5F3536E44}" destId="{3D066206-DFB1-4649-8CD0-6EC120A0D260}" srcOrd="0" destOrd="0" presId="urn:microsoft.com/office/officeart/2005/8/layout/radial4"/>
    <dgm:cxn modelId="{9FB99526-6577-490B-982F-FB6E0C9DB3B3}" type="presOf" srcId="{33C543A9-7240-488B-8CA7-4C40123005A5}" destId="{35D08323-6BB8-4668-A689-0F731AF6FA6C}" srcOrd="0" destOrd="0" presId="urn:microsoft.com/office/officeart/2005/8/layout/radial4"/>
    <dgm:cxn modelId="{A08F3CF0-52E5-4F95-83DF-3F131FCD23FF}" srcId="{52F284B2-B5DA-4A1A-9D31-7FC5F3536E44}" destId="{1161FC14-90EC-48B1-A54C-A7C8BF036A31}" srcOrd="0" destOrd="0" parTransId="{97A74B0C-C01D-4918-936B-38D3447BBF5A}" sibTransId="{20CF80CD-1C92-43CC-BE9E-435EE7D2C261}"/>
    <dgm:cxn modelId="{BBAF72CE-79A3-4686-AE28-001F963C8E21}" type="presOf" srcId="{3C488ECB-8E2A-40E1-B2FD-CC7667940E2B}" destId="{AABE736A-9A54-49D9-A543-CD00A88FE108}" srcOrd="0" destOrd="0" presId="urn:microsoft.com/office/officeart/2005/8/layout/radial4"/>
    <dgm:cxn modelId="{1B1E2396-4AA1-4252-B898-6247B191FC45}" srcId="{52F284B2-B5DA-4A1A-9D31-7FC5F3536E44}" destId="{485009B4-B7C7-4F7D-9153-F859FCE1A5B2}" srcOrd="3" destOrd="0" parTransId="{9F786519-8201-482F-B0BC-0CB809B7E50B}" sibTransId="{2D7BF1AF-79E7-43F7-8534-640AF2FB5E46}"/>
    <dgm:cxn modelId="{882749A0-68ED-4509-AECA-E86053A63B3C}" srcId="{52F284B2-B5DA-4A1A-9D31-7FC5F3536E44}" destId="{89D2C7FC-EE67-4D17-A8F5-638D45ED2D89}" srcOrd="4" destOrd="0" parTransId="{F85C14AF-82E4-4743-BD0A-C3EFF167555B}" sibTransId="{E4AAAF67-CD85-430C-A17B-BE4D57DA4FB2}"/>
    <dgm:cxn modelId="{F0C255B6-7F73-49CC-9A91-A603E7989EE4}" type="presOf" srcId="{69BAF0D8-80A7-4782-A6B0-E1FAA5AAA9FB}" destId="{DD52737C-0C7A-487E-8E08-777F2BF70647}" srcOrd="0" destOrd="0" presId="urn:microsoft.com/office/officeart/2005/8/layout/radial4"/>
    <dgm:cxn modelId="{74E95E4E-D7F4-457A-B44B-1D3B9A8D9FF0}" type="presOf" srcId="{1161FC14-90EC-48B1-A54C-A7C8BF036A31}" destId="{7D3BA7B6-5401-4683-8EE8-690362DE57D8}" srcOrd="0" destOrd="0" presId="urn:microsoft.com/office/officeart/2005/8/layout/radial4"/>
    <dgm:cxn modelId="{CB14393D-4A0D-4B84-B5CB-0C340C21C43F}" type="presOf" srcId="{9F786519-8201-482F-B0BC-0CB809B7E50B}" destId="{1DFFF84C-2285-4069-83C8-CE4E2D00FC92}" srcOrd="0" destOrd="0" presId="urn:microsoft.com/office/officeart/2005/8/layout/radial4"/>
    <dgm:cxn modelId="{CD15ED16-F9AE-45E3-AFEE-9D72C26BE65E}" type="presOf" srcId="{485009B4-B7C7-4F7D-9153-F859FCE1A5B2}" destId="{B1160C29-802C-47B4-8937-B232C4665C03}" srcOrd="0" destOrd="0" presId="urn:microsoft.com/office/officeart/2005/8/layout/radial4"/>
    <dgm:cxn modelId="{E7CF0311-9940-468A-831F-D6D2B3084783}" type="presOf" srcId="{89D2C7FC-EE67-4D17-A8F5-638D45ED2D89}" destId="{3E9BF3EB-B82B-459E-82D8-BA59E88F3669}" srcOrd="0" destOrd="0" presId="urn:microsoft.com/office/officeart/2005/8/layout/radial4"/>
    <dgm:cxn modelId="{55FE78C1-5E3B-42CC-A8F8-DB094F8B74D4}" type="presOf" srcId="{A88298FD-DAA3-4CEA-BCCE-9780C9D1B5E3}" destId="{D9C2719F-057B-4A75-9EEF-9E3FB290FB20}" srcOrd="0" destOrd="0" presId="urn:microsoft.com/office/officeart/2005/8/layout/radial4"/>
    <dgm:cxn modelId="{C7E0169E-B95F-47B3-BD94-A43F21D0DD72}" type="presParOf" srcId="{287252F0-2596-4C62-B520-AD12708B8430}" destId="{3D066206-DFB1-4649-8CD0-6EC120A0D260}" srcOrd="0" destOrd="0" presId="urn:microsoft.com/office/officeart/2005/8/layout/radial4"/>
    <dgm:cxn modelId="{A347F7CE-A310-4445-BCFC-1B8649275A35}" type="presParOf" srcId="{287252F0-2596-4C62-B520-AD12708B8430}" destId="{0801D090-AD71-4D1E-AD90-7BD21350C427}" srcOrd="1" destOrd="0" presId="urn:microsoft.com/office/officeart/2005/8/layout/radial4"/>
    <dgm:cxn modelId="{35C0B103-8835-4986-852D-334CB1649EB2}" type="presParOf" srcId="{287252F0-2596-4C62-B520-AD12708B8430}" destId="{7D3BA7B6-5401-4683-8EE8-690362DE57D8}" srcOrd="2" destOrd="0" presId="urn:microsoft.com/office/officeart/2005/8/layout/radial4"/>
    <dgm:cxn modelId="{6B0B9417-206A-4977-A796-9FA02129A484}" type="presParOf" srcId="{287252F0-2596-4C62-B520-AD12708B8430}" destId="{00E044F3-8F73-4BC1-B715-95EC4588137D}" srcOrd="3" destOrd="0" presId="urn:microsoft.com/office/officeart/2005/8/layout/radial4"/>
    <dgm:cxn modelId="{BC123C76-B90F-410C-AE11-3A8340D5D6E8}" type="presParOf" srcId="{287252F0-2596-4C62-B520-AD12708B8430}" destId="{D9C2719F-057B-4A75-9EEF-9E3FB290FB20}" srcOrd="4" destOrd="0" presId="urn:microsoft.com/office/officeart/2005/8/layout/radial4"/>
    <dgm:cxn modelId="{D9CE3315-95E8-48A4-A1A0-BA3BF883CF07}" type="presParOf" srcId="{287252F0-2596-4C62-B520-AD12708B8430}" destId="{02D7E097-BDDB-4891-AA43-45EF26DBC9D8}" srcOrd="5" destOrd="0" presId="urn:microsoft.com/office/officeart/2005/8/layout/radial4"/>
    <dgm:cxn modelId="{6D18E71D-5648-473E-B3F9-3FAD0090257C}" type="presParOf" srcId="{287252F0-2596-4C62-B520-AD12708B8430}" destId="{35D08323-6BB8-4668-A689-0F731AF6FA6C}" srcOrd="6" destOrd="0" presId="urn:microsoft.com/office/officeart/2005/8/layout/radial4"/>
    <dgm:cxn modelId="{981FFCE2-ADC4-441E-BB84-0C171F438F67}" type="presParOf" srcId="{287252F0-2596-4C62-B520-AD12708B8430}" destId="{1DFFF84C-2285-4069-83C8-CE4E2D00FC92}" srcOrd="7" destOrd="0" presId="urn:microsoft.com/office/officeart/2005/8/layout/radial4"/>
    <dgm:cxn modelId="{82B1E138-AC8F-4FAF-8EE1-52D4C8A98E34}" type="presParOf" srcId="{287252F0-2596-4C62-B520-AD12708B8430}" destId="{B1160C29-802C-47B4-8937-B232C4665C03}" srcOrd="8" destOrd="0" presId="urn:microsoft.com/office/officeart/2005/8/layout/radial4"/>
    <dgm:cxn modelId="{3235B9A7-0807-472A-8E47-A32F46B38545}" type="presParOf" srcId="{287252F0-2596-4C62-B520-AD12708B8430}" destId="{A95ABA82-A921-4A7C-BAD3-6574FB0918F4}" srcOrd="9" destOrd="0" presId="urn:microsoft.com/office/officeart/2005/8/layout/radial4"/>
    <dgm:cxn modelId="{1A3E059D-2256-46A2-9197-7497AA53A7CC}" type="presParOf" srcId="{287252F0-2596-4C62-B520-AD12708B8430}" destId="{3E9BF3EB-B82B-459E-82D8-BA59E88F3669}" srcOrd="10" destOrd="0" presId="urn:microsoft.com/office/officeart/2005/8/layout/radial4"/>
    <dgm:cxn modelId="{158FC49E-1891-4C74-A4A1-6C5B14E26733}" type="presParOf" srcId="{287252F0-2596-4C62-B520-AD12708B8430}" destId="{D64F8138-9B8C-4365-812F-85581553D402}" srcOrd="11" destOrd="0" presId="urn:microsoft.com/office/officeart/2005/8/layout/radial4"/>
    <dgm:cxn modelId="{B4B70F41-8869-4868-A2A3-7CBEFFE3549C}" type="presParOf" srcId="{287252F0-2596-4C62-B520-AD12708B8430}" destId="{DD52737C-0C7A-487E-8E08-777F2BF70647}" srcOrd="12" destOrd="0" presId="urn:microsoft.com/office/officeart/2005/8/layout/radial4"/>
    <dgm:cxn modelId="{2D320036-C57E-47B2-91DF-452A9D37531D}" type="presParOf" srcId="{287252F0-2596-4C62-B520-AD12708B8430}" destId="{AABE736A-9A54-49D9-A543-CD00A88FE108}" srcOrd="13" destOrd="0" presId="urn:microsoft.com/office/officeart/2005/8/layout/radial4"/>
    <dgm:cxn modelId="{9B4EF16E-6025-4434-B1FE-39E72C72E9AB}" type="presParOf" srcId="{287252F0-2596-4C62-B520-AD12708B8430}" destId="{2B524398-D940-4DB3-81AB-F4FF41D54B1F}" srcOrd="1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66206-DFB1-4649-8CD0-6EC120A0D260}">
      <dsp:nvSpPr>
        <dsp:cNvPr id="0" name=""/>
        <dsp:cNvSpPr/>
      </dsp:nvSpPr>
      <dsp:spPr>
        <a:xfrm>
          <a:off x="4415585" y="3331001"/>
          <a:ext cx="2301288" cy="230128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rtl="1">
            <a:lnSpc>
              <a:spcPct val="90000"/>
            </a:lnSpc>
            <a:spcBef>
              <a:spcPct val="0"/>
            </a:spcBef>
            <a:spcAft>
              <a:spcPct val="35000"/>
            </a:spcAft>
          </a:pPr>
          <a:r>
            <a:rPr lang="en-US" sz="3400" kern="1200" dirty="0" smtClean="0"/>
            <a:t>severity</a:t>
          </a:r>
          <a:endParaRPr lang="ar-SA" sz="3400" kern="1200" dirty="0"/>
        </a:p>
      </dsp:txBody>
      <dsp:txXfrm>
        <a:off x="4752601" y="3668017"/>
        <a:ext cx="1627256" cy="1627256"/>
      </dsp:txXfrm>
    </dsp:sp>
    <dsp:sp modelId="{0801D090-AD71-4D1E-AD90-7BD21350C427}">
      <dsp:nvSpPr>
        <dsp:cNvPr id="0" name=""/>
        <dsp:cNvSpPr/>
      </dsp:nvSpPr>
      <dsp:spPr>
        <a:xfrm rot="10800000">
          <a:off x="1730013" y="4153712"/>
          <a:ext cx="2537865" cy="655867"/>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3BA7B6-5401-4683-8EE8-690362DE57D8}">
      <dsp:nvSpPr>
        <dsp:cNvPr id="0" name=""/>
        <dsp:cNvSpPr/>
      </dsp:nvSpPr>
      <dsp:spPr>
        <a:xfrm>
          <a:off x="924562" y="3837285"/>
          <a:ext cx="1610901" cy="1288721"/>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err="1" smtClean="0"/>
            <a:t>Location,Date</a:t>
          </a:r>
          <a:endParaRPr lang="ar-SA" sz="1400" kern="1200" dirty="0"/>
        </a:p>
      </dsp:txBody>
      <dsp:txXfrm>
        <a:off x="962307" y="3875030"/>
        <a:ext cx="1535411" cy="1213231"/>
      </dsp:txXfrm>
    </dsp:sp>
    <dsp:sp modelId="{00E044F3-8F73-4BC1-B715-95EC4588137D}">
      <dsp:nvSpPr>
        <dsp:cNvPr id="0" name=""/>
        <dsp:cNvSpPr/>
      </dsp:nvSpPr>
      <dsp:spPr>
        <a:xfrm rot="12600000">
          <a:off x="2073964" y="2870070"/>
          <a:ext cx="2537865" cy="655867"/>
        </a:xfrm>
        <a:prstGeom prst="leftArrow">
          <a:avLst>
            <a:gd name="adj1" fmla="val 60000"/>
            <a:gd name="adj2" fmla="val 50000"/>
          </a:avLst>
        </a:prstGeom>
        <a:solidFill>
          <a:schemeClr val="accent2">
            <a:hueOff val="148264"/>
            <a:satOff val="-3314"/>
            <a:lumOff val="-313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C2719F-057B-4A75-9EEF-9E3FB290FB20}">
      <dsp:nvSpPr>
        <dsp:cNvPr id="0" name=""/>
        <dsp:cNvSpPr/>
      </dsp:nvSpPr>
      <dsp:spPr>
        <a:xfrm>
          <a:off x="1438518" y="1919177"/>
          <a:ext cx="1610901" cy="1288721"/>
        </a:xfrm>
        <a:prstGeom prst="roundRect">
          <a:avLst>
            <a:gd name="adj" fmla="val 10000"/>
          </a:avLst>
        </a:prstGeom>
        <a:solidFill>
          <a:schemeClr val="accent2">
            <a:hueOff val="148264"/>
            <a:satOff val="-3314"/>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 address type, junction type</a:t>
          </a:r>
          <a:endParaRPr lang="ar-SA" sz="1400" kern="1200" dirty="0"/>
        </a:p>
      </dsp:txBody>
      <dsp:txXfrm>
        <a:off x="1476263" y="1956922"/>
        <a:ext cx="1535411" cy="1213231"/>
      </dsp:txXfrm>
    </dsp:sp>
    <dsp:sp modelId="{02D7E097-BDDB-4891-AA43-45EF26DBC9D8}">
      <dsp:nvSpPr>
        <dsp:cNvPr id="0" name=""/>
        <dsp:cNvSpPr/>
      </dsp:nvSpPr>
      <dsp:spPr>
        <a:xfrm rot="14400000">
          <a:off x="3013655" y="1930379"/>
          <a:ext cx="2537865" cy="655867"/>
        </a:xfrm>
        <a:prstGeom prst="leftArrow">
          <a:avLst>
            <a:gd name="adj1" fmla="val 60000"/>
            <a:gd name="adj2" fmla="val 50000"/>
          </a:avLst>
        </a:prstGeom>
        <a:solidFill>
          <a:schemeClr val="accent2">
            <a:hueOff val="296529"/>
            <a:satOff val="-6628"/>
            <a:lumOff val="-627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D08323-6BB8-4668-A689-0F731AF6FA6C}">
      <dsp:nvSpPr>
        <dsp:cNvPr id="0" name=""/>
        <dsp:cNvSpPr/>
      </dsp:nvSpPr>
      <dsp:spPr>
        <a:xfrm>
          <a:off x="2842670" y="515024"/>
          <a:ext cx="1610901" cy="1288721"/>
        </a:xfrm>
        <a:prstGeom prst="roundRect">
          <a:avLst>
            <a:gd name="adj" fmla="val 10000"/>
          </a:avLst>
        </a:prstGeom>
        <a:solidFill>
          <a:schemeClr val="accent2">
            <a:hueOff val="296529"/>
            <a:satOff val="-6628"/>
            <a:lumOff val="-627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inattention of driver, drugs or alcohol usage</a:t>
          </a:r>
          <a:endParaRPr lang="ar-SA" sz="1400" kern="1200" dirty="0"/>
        </a:p>
      </dsp:txBody>
      <dsp:txXfrm>
        <a:off x="2880415" y="552769"/>
        <a:ext cx="1535411" cy="1213231"/>
      </dsp:txXfrm>
    </dsp:sp>
    <dsp:sp modelId="{1DFFF84C-2285-4069-83C8-CE4E2D00FC92}">
      <dsp:nvSpPr>
        <dsp:cNvPr id="0" name=""/>
        <dsp:cNvSpPr/>
      </dsp:nvSpPr>
      <dsp:spPr>
        <a:xfrm rot="16200000">
          <a:off x="4297296" y="1586429"/>
          <a:ext cx="2537865" cy="655867"/>
        </a:xfrm>
        <a:prstGeom prst="leftArrow">
          <a:avLst>
            <a:gd name="adj1" fmla="val 60000"/>
            <a:gd name="adj2" fmla="val 50000"/>
          </a:avLst>
        </a:prstGeom>
        <a:solidFill>
          <a:schemeClr val="accent2">
            <a:hueOff val="444793"/>
            <a:satOff val="-9942"/>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160C29-802C-47B4-8937-B232C4665C03}">
      <dsp:nvSpPr>
        <dsp:cNvPr id="0" name=""/>
        <dsp:cNvSpPr/>
      </dsp:nvSpPr>
      <dsp:spPr>
        <a:xfrm>
          <a:off x="4760778" y="1069"/>
          <a:ext cx="1610901" cy="1288721"/>
        </a:xfrm>
        <a:prstGeom prst="roundRect">
          <a:avLst>
            <a:gd name="adj" fmla="val 10000"/>
          </a:avLst>
        </a:prstGeom>
        <a:solidFill>
          <a:schemeClr val="accent2">
            <a:hueOff val="444793"/>
            <a:satOff val="-9942"/>
            <a:lumOff val="-941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weather condition, light condition</a:t>
          </a:r>
          <a:endParaRPr lang="ar-SA" sz="1400" kern="1200" dirty="0"/>
        </a:p>
      </dsp:txBody>
      <dsp:txXfrm>
        <a:off x="4798523" y="38814"/>
        <a:ext cx="1535411" cy="1213231"/>
      </dsp:txXfrm>
    </dsp:sp>
    <dsp:sp modelId="{A95ABA82-A921-4A7C-BAD3-6574FB0918F4}">
      <dsp:nvSpPr>
        <dsp:cNvPr id="0" name=""/>
        <dsp:cNvSpPr/>
      </dsp:nvSpPr>
      <dsp:spPr>
        <a:xfrm rot="18000000">
          <a:off x="5580938" y="1930379"/>
          <a:ext cx="2537865" cy="655867"/>
        </a:xfrm>
        <a:prstGeom prst="leftArrow">
          <a:avLst>
            <a:gd name="adj1" fmla="val 60000"/>
            <a:gd name="adj2" fmla="val 50000"/>
          </a:avLst>
        </a:prstGeom>
        <a:solidFill>
          <a:schemeClr val="accent2">
            <a:hueOff val="593057"/>
            <a:satOff val="-13255"/>
            <a:lumOff val="-125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9BF3EB-B82B-459E-82D8-BA59E88F3669}">
      <dsp:nvSpPr>
        <dsp:cNvPr id="0" name=""/>
        <dsp:cNvSpPr/>
      </dsp:nvSpPr>
      <dsp:spPr>
        <a:xfrm>
          <a:off x="6678886" y="515024"/>
          <a:ext cx="1610901" cy="1288721"/>
        </a:xfrm>
        <a:prstGeom prst="roundRect">
          <a:avLst>
            <a:gd name="adj" fmla="val 10000"/>
          </a:avLst>
        </a:prstGeom>
        <a:solidFill>
          <a:schemeClr val="accent2">
            <a:hueOff val="593057"/>
            <a:satOff val="-13255"/>
            <a:lumOff val="-12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 whether pedestrian right of way, speed, existing of parked car</a:t>
          </a:r>
          <a:endParaRPr lang="ar-SA" sz="1400" kern="1200" dirty="0"/>
        </a:p>
      </dsp:txBody>
      <dsp:txXfrm>
        <a:off x="6716631" y="552769"/>
        <a:ext cx="1535411" cy="1213231"/>
      </dsp:txXfrm>
    </dsp:sp>
    <dsp:sp modelId="{D64F8138-9B8C-4365-812F-85581553D402}">
      <dsp:nvSpPr>
        <dsp:cNvPr id="0" name=""/>
        <dsp:cNvSpPr/>
      </dsp:nvSpPr>
      <dsp:spPr>
        <a:xfrm rot="19800000">
          <a:off x="6520629" y="2870070"/>
          <a:ext cx="2537865" cy="655867"/>
        </a:xfrm>
        <a:prstGeom prst="leftArrow">
          <a:avLst>
            <a:gd name="adj1" fmla="val 60000"/>
            <a:gd name="adj2" fmla="val 50000"/>
          </a:avLst>
        </a:prstGeom>
        <a:solidFill>
          <a:schemeClr val="accent2">
            <a:hueOff val="741322"/>
            <a:satOff val="-16569"/>
            <a:lumOff val="-1568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52737C-0C7A-487E-8E08-777F2BF70647}">
      <dsp:nvSpPr>
        <dsp:cNvPr id="0" name=""/>
        <dsp:cNvSpPr/>
      </dsp:nvSpPr>
      <dsp:spPr>
        <a:xfrm>
          <a:off x="8083039" y="1919177"/>
          <a:ext cx="1610901" cy="1288721"/>
        </a:xfrm>
        <a:prstGeom prst="roundRect">
          <a:avLst>
            <a:gd name="adj" fmla="val 10000"/>
          </a:avLst>
        </a:prstGeom>
        <a:solidFill>
          <a:schemeClr val="accent2">
            <a:hueOff val="741322"/>
            <a:satOff val="-16569"/>
            <a:lumOff val="-15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where collusion type of collision</a:t>
          </a:r>
          <a:endParaRPr lang="ar-SA" sz="1400" kern="1200" dirty="0"/>
        </a:p>
      </dsp:txBody>
      <dsp:txXfrm>
        <a:off x="8120784" y="1956922"/>
        <a:ext cx="1535411" cy="1213231"/>
      </dsp:txXfrm>
    </dsp:sp>
    <dsp:sp modelId="{AABE736A-9A54-49D9-A543-CD00A88FE108}">
      <dsp:nvSpPr>
        <dsp:cNvPr id="0" name=""/>
        <dsp:cNvSpPr/>
      </dsp:nvSpPr>
      <dsp:spPr>
        <a:xfrm>
          <a:off x="6864579" y="4153712"/>
          <a:ext cx="2537865" cy="655867"/>
        </a:xfrm>
        <a:prstGeom prst="leftArrow">
          <a:avLst>
            <a:gd name="adj1" fmla="val 60000"/>
            <a:gd name="adj2" fmla="val 50000"/>
          </a:avLst>
        </a:prstGeom>
        <a:solidFill>
          <a:schemeClr val="accent2">
            <a:hueOff val="889586"/>
            <a:satOff val="-19883"/>
            <a:lumOff val="-188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524398-D940-4DB3-81AB-F4FF41D54B1F}">
      <dsp:nvSpPr>
        <dsp:cNvPr id="0" name=""/>
        <dsp:cNvSpPr/>
      </dsp:nvSpPr>
      <dsp:spPr>
        <a:xfrm>
          <a:off x="8596994" y="3837285"/>
          <a:ext cx="1610901" cy="1288721"/>
        </a:xfrm>
        <a:prstGeom prst="roundRect">
          <a:avLst>
            <a:gd name="adj" fmla="val 10000"/>
          </a:avLst>
        </a:prstGeom>
        <a:solidFill>
          <a:schemeClr val="accent2">
            <a:hueOff val="889586"/>
            <a:satOff val="-19883"/>
            <a:lumOff val="-18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count of persons, pedestrians, vehicle, and bicycles involved</a:t>
          </a:r>
          <a:endParaRPr lang="ar-SA" sz="1400" kern="1200" dirty="0"/>
        </a:p>
      </dsp:txBody>
      <dsp:txXfrm>
        <a:off x="8634739" y="3875030"/>
        <a:ext cx="1535411" cy="121323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smtClean="0"/>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smtClean="0"/>
              <a:t>Predicting the severity of accidents</a:t>
            </a:r>
            <a:endParaRPr lang="en-US" dirty="0"/>
          </a:p>
        </p:txBody>
      </p:sp>
      <p:sp>
        <p:nvSpPr>
          <p:cNvPr id="3" name="عنوان فرعي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3978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Light condition</a:t>
            </a:r>
            <a:endParaRPr lang="en-US" dirty="0"/>
          </a:p>
        </p:txBody>
      </p:sp>
      <p:sp>
        <p:nvSpPr>
          <p:cNvPr id="3" name="عنصر نائب للمحتوى 2"/>
          <p:cNvSpPr>
            <a:spLocks noGrp="1"/>
          </p:cNvSpPr>
          <p:nvPr>
            <p:ph idx="1"/>
          </p:nvPr>
        </p:nvSpPr>
        <p:spPr>
          <a:xfrm>
            <a:off x="7940590" y="3106058"/>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a:t>
            </a:r>
            <a:r>
              <a:rPr lang="en-US" b="1" dirty="0"/>
              <a:t>square p&lt;5%).</a:t>
            </a:r>
            <a:endParaRPr lang="en-US" dirty="0"/>
          </a:p>
        </p:txBody>
      </p:sp>
      <p:pic>
        <p:nvPicPr>
          <p:cNvPr id="6" name="صورة 5"/>
          <p:cNvPicPr/>
          <p:nvPr/>
        </p:nvPicPr>
        <p:blipFill>
          <a:blip r:embed="rId2"/>
          <a:stretch>
            <a:fillRect/>
          </a:stretch>
        </p:blipFill>
        <p:spPr>
          <a:xfrm>
            <a:off x="2917371" y="1803400"/>
            <a:ext cx="4698773" cy="4227967"/>
          </a:xfrm>
          <a:prstGeom prst="rect">
            <a:avLst/>
          </a:prstGeom>
        </p:spPr>
      </p:pic>
    </p:spTree>
    <p:extLst>
      <p:ext uri="{BB962C8B-B14F-4D97-AF65-F5344CB8AC3E}">
        <p14:creationId xmlns:p14="http://schemas.microsoft.com/office/powerpoint/2010/main" val="223389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smtClean="0"/>
              <a:t>Speeding &amp; Parked </a:t>
            </a:r>
            <a:r>
              <a:rPr lang="en-US" b="1" u="sng" dirty="0"/>
              <a:t>car</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a:t>
            </a:r>
            <a:r>
              <a:rPr lang="en-US" b="1" dirty="0"/>
              <a:t>square p&lt;5%).</a:t>
            </a:r>
            <a:endParaRPr lang="en-US" dirty="0"/>
          </a:p>
        </p:txBody>
      </p:sp>
      <p:pic>
        <p:nvPicPr>
          <p:cNvPr id="6" name="صورة 5"/>
          <p:cNvPicPr/>
          <p:nvPr/>
        </p:nvPicPr>
        <p:blipFill>
          <a:blip r:embed="rId2"/>
          <a:stretch>
            <a:fillRect/>
          </a:stretch>
        </p:blipFill>
        <p:spPr>
          <a:xfrm>
            <a:off x="674461" y="2423886"/>
            <a:ext cx="4303939" cy="3323771"/>
          </a:xfrm>
          <a:prstGeom prst="rect">
            <a:avLst/>
          </a:prstGeom>
        </p:spPr>
      </p:pic>
      <p:pic>
        <p:nvPicPr>
          <p:cNvPr id="7" name="صورة 6"/>
          <p:cNvPicPr/>
          <p:nvPr/>
        </p:nvPicPr>
        <p:blipFill>
          <a:blip r:embed="rId3"/>
          <a:stretch>
            <a:fillRect/>
          </a:stretch>
        </p:blipFill>
        <p:spPr>
          <a:xfrm>
            <a:off x="4978400" y="2423886"/>
            <a:ext cx="3947886" cy="3323771"/>
          </a:xfrm>
          <a:prstGeom prst="rect">
            <a:avLst/>
          </a:prstGeom>
        </p:spPr>
      </p:pic>
    </p:spTree>
    <p:extLst>
      <p:ext uri="{BB962C8B-B14F-4D97-AF65-F5344CB8AC3E}">
        <p14:creationId xmlns:p14="http://schemas.microsoft.com/office/powerpoint/2010/main" val="116676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pedestrian right of way</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a:t>
            </a:r>
            <a:r>
              <a:rPr lang="en-US" b="1" dirty="0"/>
              <a:t>square p&lt;5%).</a:t>
            </a:r>
            <a:endParaRPr lang="en-US" dirty="0"/>
          </a:p>
        </p:txBody>
      </p:sp>
      <p:pic>
        <p:nvPicPr>
          <p:cNvPr id="6" name="صورة 5"/>
          <p:cNvPicPr/>
          <p:nvPr/>
        </p:nvPicPr>
        <p:blipFill>
          <a:blip r:embed="rId2"/>
          <a:stretch>
            <a:fillRect/>
          </a:stretch>
        </p:blipFill>
        <p:spPr>
          <a:xfrm>
            <a:off x="3062514" y="1905000"/>
            <a:ext cx="5028066" cy="3661002"/>
          </a:xfrm>
          <a:prstGeom prst="rect">
            <a:avLst/>
          </a:prstGeom>
        </p:spPr>
      </p:pic>
    </p:spTree>
    <p:extLst>
      <p:ext uri="{BB962C8B-B14F-4D97-AF65-F5344CB8AC3E}">
        <p14:creationId xmlns:p14="http://schemas.microsoft.com/office/powerpoint/2010/main" val="62086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Date &amp; Time</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a:t>
            </a:r>
            <a:r>
              <a:rPr lang="en-US" b="1" dirty="0"/>
              <a:t>square p&lt;5%).</a:t>
            </a:r>
            <a:endParaRPr lang="en-US" dirty="0"/>
          </a:p>
        </p:txBody>
      </p:sp>
      <p:pic>
        <p:nvPicPr>
          <p:cNvPr id="1028" name="صورة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03" y="4251777"/>
            <a:ext cx="3748938" cy="2221593"/>
          </a:xfrm>
          <a:prstGeom prst="rect">
            <a:avLst/>
          </a:prstGeom>
          <a:noFill/>
          <a:extLst>
            <a:ext uri="{909E8E84-426E-40DD-AFC4-6F175D3DCCD1}">
              <a14:hiddenFill xmlns:a14="http://schemas.microsoft.com/office/drawing/2010/main">
                <a:solidFill>
                  <a:srgbClr val="FFFFFF"/>
                </a:solidFill>
              </a14:hiddenFill>
            </a:ext>
          </a:extLst>
        </p:spPr>
      </p:pic>
      <p:pic>
        <p:nvPicPr>
          <p:cNvPr id="1027" name="صورة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972" y="1351154"/>
            <a:ext cx="3438638" cy="23377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صورة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018" y="1429242"/>
            <a:ext cx="3149600" cy="2367784"/>
          </a:xfrm>
          <a:prstGeom prst="rect">
            <a:avLst/>
          </a:prstGeom>
          <a:noFill/>
          <a:extLst>
            <a:ext uri="{909E8E84-426E-40DD-AFC4-6F175D3DCCD1}">
              <a14:hiddenFill xmlns:a14="http://schemas.microsoft.com/office/drawing/2010/main">
                <a:solidFill>
                  <a:srgbClr val="FFFFFF"/>
                </a:solidFill>
              </a14:hiddenFill>
            </a:ext>
          </a:extLst>
        </p:spPr>
      </p:pic>
      <p:sp>
        <p:nvSpPr>
          <p:cNvPr id="7" name="مربع نص 6"/>
          <p:cNvSpPr txBox="1"/>
          <p:nvPr/>
        </p:nvSpPr>
        <p:spPr>
          <a:xfrm>
            <a:off x="6316480" y="3688933"/>
            <a:ext cx="907621" cy="369332"/>
          </a:xfrm>
          <a:prstGeom prst="rect">
            <a:avLst/>
          </a:prstGeom>
          <a:noFill/>
        </p:spPr>
        <p:txBody>
          <a:bodyPr wrap="none" rtlCol="0">
            <a:spAutoFit/>
          </a:bodyPr>
          <a:lstStyle/>
          <a:p>
            <a:r>
              <a:rPr lang="en-US" b="1" dirty="0" smtClean="0"/>
              <a:t>Month</a:t>
            </a:r>
            <a:endParaRPr lang="en-US" b="1" dirty="0"/>
          </a:p>
        </p:txBody>
      </p:sp>
      <p:sp>
        <p:nvSpPr>
          <p:cNvPr id="12" name="مربع نص 11"/>
          <p:cNvSpPr txBox="1"/>
          <p:nvPr/>
        </p:nvSpPr>
        <p:spPr>
          <a:xfrm>
            <a:off x="2788007" y="3837169"/>
            <a:ext cx="697627" cy="369332"/>
          </a:xfrm>
          <a:prstGeom prst="rect">
            <a:avLst/>
          </a:prstGeom>
          <a:noFill/>
        </p:spPr>
        <p:txBody>
          <a:bodyPr wrap="none" rtlCol="0">
            <a:spAutoFit/>
          </a:bodyPr>
          <a:lstStyle/>
          <a:p>
            <a:r>
              <a:rPr lang="en-US" b="1" dirty="0" smtClean="0"/>
              <a:t>Year</a:t>
            </a:r>
            <a:endParaRPr lang="en-US" b="1" dirty="0"/>
          </a:p>
        </p:txBody>
      </p:sp>
      <p:sp>
        <p:nvSpPr>
          <p:cNvPr id="13" name="مربع نص 12"/>
          <p:cNvSpPr txBox="1"/>
          <p:nvPr/>
        </p:nvSpPr>
        <p:spPr>
          <a:xfrm>
            <a:off x="4597161" y="6473370"/>
            <a:ext cx="702436" cy="369332"/>
          </a:xfrm>
          <a:prstGeom prst="rect">
            <a:avLst/>
          </a:prstGeom>
          <a:noFill/>
        </p:spPr>
        <p:txBody>
          <a:bodyPr wrap="none" rtlCol="0">
            <a:spAutoFit/>
          </a:bodyPr>
          <a:lstStyle/>
          <a:p>
            <a:r>
              <a:rPr lang="en-US" b="1" dirty="0" smtClean="0"/>
              <a:t>Hour</a:t>
            </a:r>
            <a:endParaRPr lang="en-US" b="1" dirty="0"/>
          </a:p>
        </p:txBody>
      </p:sp>
    </p:spTree>
    <p:extLst>
      <p:ext uri="{BB962C8B-B14F-4D97-AF65-F5344CB8AC3E}">
        <p14:creationId xmlns:p14="http://schemas.microsoft.com/office/powerpoint/2010/main" val="2468498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Person Count &amp; pedestrians &amp; bicycles &amp; vehicles</a:t>
            </a:r>
            <a:endParaRPr lang="en-US" dirty="0"/>
          </a:p>
        </p:txBody>
      </p:sp>
      <p:sp>
        <p:nvSpPr>
          <p:cNvPr id="3" name="عنصر نائب للمحتوى 2"/>
          <p:cNvSpPr>
            <a:spLocks noGrp="1"/>
          </p:cNvSpPr>
          <p:nvPr>
            <p:ph idx="1"/>
          </p:nvPr>
        </p:nvSpPr>
        <p:spPr>
          <a:xfrm>
            <a:off x="8654941" y="3135084"/>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a:t>
            </a:r>
            <a:r>
              <a:rPr lang="en-US" b="1" dirty="0"/>
              <a:t>square p&lt;5%).</a:t>
            </a:r>
            <a:endParaRPr lang="en-US" dirty="0"/>
          </a:p>
        </p:txBody>
      </p:sp>
      <p:pic>
        <p:nvPicPr>
          <p:cNvPr id="6" name="صورة 5"/>
          <p:cNvPicPr/>
          <p:nvPr/>
        </p:nvPicPr>
        <p:blipFill>
          <a:blip r:embed="rId2"/>
          <a:stretch>
            <a:fillRect/>
          </a:stretch>
        </p:blipFill>
        <p:spPr>
          <a:xfrm>
            <a:off x="1245734" y="1953891"/>
            <a:ext cx="3343275" cy="2505075"/>
          </a:xfrm>
          <a:prstGeom prst="rect">
            <a:avLst/>
          </a:prstGeom>
        </p:spPr>
      </p:pic>
      <p:pic>
        <p:nvPicPr>
          <p:cNvPr id="7" name="صورة 6"/>
          <p:cNvPicPr/>
          <p:nvPr/>
        </p:nvPicPr>
        <p:blipFill>
          <a:blip r:embed="rId3"/>
          <a:stretch>
            <a:fillRect/>
          </a:stretch>
        </p:blipFill>
        <p:spPr>
          <a:xfrm>
            <a:off x="4472897" y="2087240"/>
            <a:ext cx="3495675" cy="2238375"/>
          </a:xfrm>
          <a:prstGeom prst="rect">
            <a:avLst/>
          </a:prstGeom>
        </p:spPr>
      </p:pic>
      <p:pic>
        <p:nvPicPr>
          <p:cNvPr id="8" name="صورة 7"/>
          <p:cNvPicPr/>
          <p:nvPr/>
        </p:nvPicPr>
        <p:blipFill>
          <a:blip r:embed="rId4"/>
          <a:stretch>
            <a:fillRect/>
          </a:stretch>
        </p:blipFill>
        <p:spPr>
          <a:xfrm>
            <a:off x="1245734" y="4458964"/>
            <a:ext cx="3457575" cy="2238375"/>
          </a:xfrm>
          <a:prstGeom prst="rect">
            <a:avLst/>
          </a:prstGeom>
        </p:spPr>
      </p:pic>
      <p:pic>
        <p:nvPicPr>
          <p:cNvPr id="9" name="صورة 8"/>
          <p:cNvPicPr/>
          <p:nvPr/>
        </p:nvPicPr>
        <p:blipFill>
          <a:blip r:embed="rId5"/>
          <a:stretch>
            <a:fillRect/>
          </a:stretch>
        </p:blipFill>
        <p:spPr>
          <a:xfrm>
            <a:off x="4698546" y="4325615"/>
            <a:ext cx="3276600" cy="2362200"/>
          </a:xfrm>
          <a:prstGeom prst="rect">
            <a:avLst/>
          </a:prstGeom>
        </p:spPr>
      </p:pic>
    </p:spTree>
    <p:extLst>
      <p:ext uri="{BB962C8B-B14F-4D97-AF65-F5344CB8AC3E}">
        <p14:creationId xmlns:p14="http://schemas.microsoft.com/office/powerpoint/2010/main" val="171354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Location</a:t>
            </a:r>
            <a:endParaRPr lang="en-US" dirty="0"/>
          </a:p>
        </p:txBody>
      </p:sp>
      <p:sp>
        <p:nvSpPr>
          <p:cNvPr id="3" name="عنصر نائب للمحتوى 2"/>
          <p:cNvSpPr>
            <a:spLocks noGrp="1"/>
          </p:cNvSpPr>
          <p:nvPr>
            <p:ph idx="1"/>
          </p:nvPr>
        </p:nvSpPr>
        <p:spPr>
          <a:xfrm>
            <a:off x="7541419" y="2747603"/>
            <a:ext cx="2540794" cy="1323880"/>
          </a:xfrm>
        </p:spPr>
        <p:txBody>
          <a:bodyPr>
            <a:normAutofit/>
          </a:bodyPr>
          <a:lstStyle/>
          <a:p>
            <a:r>
              <a:rPr lang="en-US" b="1" dirty="0"/>
              <a:t>Severity was </a:t>
            </a:r>
            <a:r>
              <a:rPr lang="en-US" b="1" dirty="0" smtClean="0"/>
              <a:t>significantly </a:t>
            </a:r>
            <a:r>
              <a:rPr lang="en-US" b="1" dirty="0"/>
              <a:t>different </a:t>
            </a:r>
            <a:r>
              <a:rPr lang="en-US" b="1" dirty="0" smtClean="0"/>
              <a:t>(T test </a:t>
            </a:r>
            <a:r>
              <a:rPr lang="en-US" b="1" dirty="0"/>
              <a:t>p&lt;5%).</a:t>
            </a:r>
            <a:endParaRPr lang="en-US" dirty="0"/>
          </a:p>
        </p:txBody>
      </p:sp>
      <p:pic>
        <p:nvPicPr>
          <p:cNvPr id="6" name="صورة 5"/>
          <p:cNvPicPr/>
          <p:nvPr/>
        </p:nvPicPr>
        <p:blipFill>
          <a:blip r:embed="rId2"/>
          <a:stretch>
            <a:fillRect/>
          </a:stretch>
        </p:blipFill>
        <p:spPr>
          <a:xfrm>
            <a:off x="2983366" y="1377043"/>
            <a:ext cx="3438525" cy="2286000"/>
          </a:xfrm>
          <a:prstGeom prst="rect">
            <a:avLst/>
          </a:prstGeom>
        </p:spPr>
      </p:pic>
      <p:pic>
        <p:nvPicPr>
          <p:cNvPr id="7" name="صورة 6"/>
          <p:cNvPicPr/>
          <p:nvPr/>
        </p:nvPicPr>
        <p:blipFill>
          <a:blip r:embed="rId3"/>
          <a:stretch>
            <a:fillRect/>
          </a:stretch>
        </p:blipFill>
        <p:spPr>
          <a:xfrm>
            <a:off x="2897641" y="4071483"/>
            <a:ext cx="3524250" cy="2314575"/>
          </a:xfrm>
          <a:prstGeom prst="rect">
            <a:avLst/>
          </a:prstGeom>
        </p:spPr>
      </p:pic>
    </p:spTree>
    <p:extLst>
      <p:ext uri="{BB962C8B-B14F-4D97-AF65-F5344CB8AC3E}">
        <p14:creationId xmlns:p14="http://schemas.microsoft.com/office/powerpoint/2010/main" val="129633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Predicting Models</a:t>
            </a:r>
            <a:endParaRPr lang="en-US"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1154660873"/>
              </p:ext>
            </p:extLst>
          </p:nvPr>
        </p:nvGraphicFramePr>
        <p:xfrm>
          <a:off x="1059543" y="2209800"/>
          <a:ext cx="7108055" cy="2919457"/>
        </p:xfrm>
        <a:graphic>
          <a:graphicData uri="http://schemas.openxmlformats.org/drawingml/2006/table">
            <a:tbl>
              <a:tblPr firstRow="1" firstCol="1" bandRow="1">
                <a:tableStyleId>{85BE263C-DBD7-4A20-BB59-AAB30ACAA65A}</a:tableStyleId>
              </a:tblPr>
              <a:tblGrid>
                <a:gridCol w="1132114">
                  <a:extLst>
                    <a:ext uri="{9D8B030D-6E8A-4147-A177-3AD203B41FA5}">
                      <a16:colId xmlns:a16="http://schemas.microsoft.com/office/drawing/2014/main" val="735090245"/>
                    </a:ext>
                  </a:extLst>
                </a:gridCol>
                <a:gridCol w="1166133">
                  <a:extLst>
                    <a:ext uri="{9D8B030D-6E8A-4147-A177-3AD203B41FA5}">
                      <a16:colId xmlns:a16="http://schemas.microsoft.com/office/drawing/2014/main" val="2711487286"/>
                    </a:ext>
                  </a:extLst>
                </a:gridCol>
                <a:gridCol w="961248">
                  <a:extLst>
                    <a:ext uri="{9D8B030D-6E8A-4147-A177-3AD203B41FA5}">
                      <a16:colId xmlns:a16="http://schemas.microsoft.com/office/drawing/2014/main" val="2124092972"/>
                    </a:ext>
                  </a:extLst>
                </a:gridCol>
                <a:gridCol w="962140">
                  <a:extLst>
                    <a:ext uri="{9D8B030D-6E8A-4147-A177-3AD203B41FA5}">
                      <a16:colId xmlns:a16="http://schemas.microsoft.com/office/drawing/2014/main" val="3301164493"/>
                    </a:ext>
                  </a:extLst>
                </a:gridCol>
                <a:gridCol w="962140">
                  <a:extLst>
                    <a:ext uri="{9D8B030D-6E8A-4147-A177-3AD203B41FA5}">
                      <a16:colId xmlns:a16="http://schemas.microsoft.com/office/drawing/2014/main" val="1177732067"/>
                    </a:ext>
                  </a:extLst>
                </a:gridCol>
                <a:gridCol w="962140">
                  <a:extLst>
                    <a:ext uri="{9D8B030D-6E8A-4147-A177-3AD203B41FA5}">
                      <a16:colId xmlns:a16="http://schemas.microsoft.com/office/drawing/2014/main" val="2839461927"/>
                    </a:ext>
                  </a:extLst>
                </a:gridCol>
                <a:gridCol w="962140">
                  <a:extLst>
                    <a:ext uri="{9D8B030D-6E8A-4147-A177-3AD203B41FA5}">
                      <a16:colId xmlns:a16="http://schemas.microsoft.com/office/drawing/2014/main" val="3116582771"/>
                    </a:ext>
                  </a:extLst>
                </a:gridCol>
              </a:tblGrid>
              <a:tr h="423332">
                <a:tc>
                  <a:txBody>
                    <a:bodyPr/>
                    <a:lstStyle/>
                    <a:p>
                      <a:pPr algn="ctr">
                        <a:lnSpc>
                          <a:spcPct val="107000"/>
                        </a:lnSpc>
                        <a:spcAft>
                          <a:spcPts val="0"/>
                        </a:spcAft>
                      </a:pPr>
                      <a:r>
                        <a:rPr lang="en-US" sz="1600" b="1">
                          <a:effectLst/>
                        </a:rPr>
                        <a:t> </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LR</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KNN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DT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RF</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GB</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Vote</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25833405"/>
                  </a:ext>
                </a:extLst>
              </a:tr>
              <a:tr h="371325">
                <a:tc>
                  <a:txBody>
                    <a:bodyPr/>
                    <a:lstStyle/>
                    <a:p>
                      <a:pPr algn="ctr">
                        <a:lnSpc>
                          <a:spcPct val="107000"/>
                        </a:lnSpc>
                        <a:spcAft>
                          <a:spcPts val="0"/>
                        </a:spcAft>
                      </a:pPr>
                      <a:r>
                        <a:rPr lang="en-US" sz="1600" b="1">
                          <a:effectLst/>
                        </a:rPr>
                        <a:t>Accuracy</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0.7846</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0.9860</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0.9831</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0.9831</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dirty="0">
                          <a:solidFill>
                            <a:srgbClr val="FF0000"/>
                          </a:solidFill>
                          <a:effectLst/>
                        </a:rPr>
                        <a:t>0.9895</a:t>
                      </a:r>
                      <a:endParaRPr lang="en-US" sz="12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0.9890</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62110046"/>
                  </a:ext>
                </a:extLst>
              </a:tr>
              <a:tr h="430480">
                <a:tc>
                  <a:txBody>
                    <a:bodyPr/>
                    <a:lstStyle/>
                    <a:p>
                      <a:pPr algn="ctr">
                        <a:lnSpc>
                          <a:spcPct val="107000"/>
                        </a:lnSpc>
                        <a:spcAft>
                          <a:spcPts val="0"/>
                        </a:spcAft>
                      </a:pPr>
                      <a:r>
                        <a:rPr lang="en-US" sz="1600" b="1" dirty="0" err="1">
                          <a:effectLst/>
                        </a:rPr>
                        <a:t>Log_loss</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0.4826</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0.0905</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0.5704</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0.0579</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dirty="0">
                          <a:solidFill>
                            <a:srgbClr val="FF0000"/>
                          </a:solidFill>
                          <a:effectLst/>
                        </a:rPr>
                        <a:t>0.0350</a:t>
                      </a:r>
                      <a:endParaRPr lang="en-US" sz="12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0.0432</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95350687"/>
                  </a:ext>
                </a:extLst>
              </a:tr>
              <a:tr h="423580">
                <a:tc>
                  <a:txBody>
                    <a:bodyPr/>
                    <a:lstStyle/>
                    <a:p>
                      <a:pPr algn="ctr">
                        <a:lnSpc>
                          <a:spcPct val="107000"/>
                        </a:lnSpc>
                        <a:spcAft>
                          <a:spcPts val="0"/>
                        </a:spcAft>
                      </a:pPr>
                      <a:r>
                        <a:rPr lang="en-US" sz="1600" b="1">
                          <a:effectLst/>
                        </a:rPr>
                        <a:t>Tp</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6785</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dirty="0">
                          <a:effectLst/>
                        </a:rPr>
                        <a:t>18924</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18644</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18644</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dirty="0">
                          <a:solidFill>
                            <a:srgbClr val="FF0000"/>
                          </a:solidFill>
                          <a:effectLst/>
                        </a:rPr>
                        <a:t>18977</a:t>
                      </a:r>
                      <a:endParaRPr lang="en-US" sz="12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18891</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66861343"/>
                  </a:ext>
                </a:extLst>
              </a:tr>
              <a:tr h="423580">
                <a:tc>
                  <a:txBody>
                    <a:bodyPr/>
                    <a:lstStyle/>
                    <a:p>
                      <a:pPr algn="ctr">
                        <a:lnSpc>
                          <a:spcPct val="107000"/>
                        </a:lnSpc>
                        <a:spcAft>
                          <a:spcPts val="0"/>
                        </a:spcAft>
                      </a:pPr>
                      <a:r>
                        <a:rPr lang="en-US" sz="1600" b="1">
                          <a:effectLst/>
                        </a:rPr>
                        <a:t>Tn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43623</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44421</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44519</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44519</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dirty="0">
                          <a:solidFill>
                            <a:srgbClr val="FF0000"/>
                          </a:solidFill>
                          <a:effectLst/>
                        </a:rPr>
                        <a:t>44597</a:t>
                      </a:r>
                      <a:endParaRPr lang="en-US" sz="12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44646</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291454"/>
                  </a:ext>
                </a:extLst>
              </a:tr>
              <a:tr h="423580">
                <a:tc>
                  <a:txBody>
                    <a:bodyPr/>
                    <a:lstStyle/>
                    <a:p>
                      <a:pPr algn="ctr">
                        <a:lnSpc>
                          <a:spcPct val="107000"/>
                        </a:lnSpc>
                        <a:spcAft>
                          <a:spcPts val="0"/>
                        </a:spcAft>
                      </a:pPr>
                      <a:r>
                        <a:rPr lang="en-US" sz="1600" b="1">
                          <a:effectLst/>
                        </a:rPr>
                        <a:t>Fp</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1395</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597</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499</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499</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dirty="0">
                          <a:solidFill>
                            <a:srgbClr val="FF0000"/>
                          </a:solidFill>
                          <a:effectLst/>
                        </a:rPr>
                        <a:t>421</a:t>
                      </a:r>
                      <a:endParaRPr lang="en-US" sz="12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372</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86261007"/>
                  </a:ext>
                </a:extLst>
              </a:tr>
              <a:tr h="423580">
                <a:tc>
                  <a:txBody>
                    <a:bodyPr/>
                    <a:lstStyle/>
                    <a:p>
                      <a:pPr algn="ctr">
                        <a:lnSpc>
                          <a:spcPct val="107000"/>
                        </a:lnSpc>
                        <a:spcAft>
                          <a:spcPts val="0"/>
                        </a:spcAft>
                      </a:pPr>
                      <a:r>
                        <a:rPr lang="en-US" sz="1600" b="1">
                          <a:effectLst/>
                        </a:rPr>
                        <a:t>Fn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12440</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301</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581</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a:effectLst/>
                        </a:rPr>
                        <a:t>581</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dirty="0">
                          <a:solidFill>
                            <a:srgbClr val="FF0000"/>
                          </a:solidFill>
                          <a:effectLst/>
                        </a:rPr>
                        <a:t>248</a:t>
                      </a:r>
                      <a:endParaRPr lang="en-US" sz="12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600" b="1" dirty="0">
                          <a:effectLst/>
                        </a:rPr>
                        <a:t>334</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0699137"/>
                  </a:ext>
                </a:extLst>
              </a:tr>
            </a:tbl>
          </a:graphicData>
        </a:graphic>
      </p:graphicFrame>
      <p:sp>
        <p:nvSpPr>
          <p:cNvPr id="5" name="مربع نص 4"/>
          <p:cNvSpPr txBox="1"/>
          <p:nvPr/>
        </p:nvSpPr>
        <p:spPr>
          <a:xfrm>
            <a:off x="8519886" y="2209800"/>
            <a:ext cx="2796040" cy="2862322"/>
          </a:xfrm>
          <a:prstGeom prst="rect">
            <a:avLst/>
          </a:prstGeom>
          <a:noFill/>
        </p:spPr>
        <p:txBody>
          <a:bodyPr wrap="square" rtlCol="0">
            <a:spAutoFit/>
          </a:bodyPr>
          <a:lstStyle/>
          <a:p>
            <a:pPr algn="ctr"/>
            <a:r>
              <a:rPr lang="en-US" b="1" u="sng" dirty="0">
                <a:solidFill>
                  <a:schemeClr val="accent6">
                    <a:lumMod val="75000"/>
                  </a:schemeClr>
                </a:solidFill>
              </a:rPr>
              <a:t>gradient boost classifier </a:t>
            </a:r>
            <a:r>
              <a:rPr lang="en-US" b="1" dirty="0">
                <a:solidFill>
                  <a:schemeClr val="accent5">
                    <a:lumMod val="75000"/>
                  </a:schemeClr>
                </a:solidFill>
              </a:rPr>
              <a:t>achieved best result (highest accuracy &amp; lowest </a:t>
            </a:r>
            <a:r>
              <a:rPr lang="en-US" b="1" dirty="0" err="1">
                <a:solidFill>
                  <a:schemeClr val="accent5">
                    <a:lumMod val="75000"/>
                  </a:schemeClr>
                </a:solidFill>
              </a:rPr>
              <a:t>log_loss</a:t>
            </a:r>
            <a:r>
              <a:rPr lang="en-US" b="1" dirty="0">
                <a:solidFill>
                  <a:schemeClr val="accent5">
                    <a:lumMod val="75000"/>
                  </a:schemeClr>
                </a:solidFill>
              </a:rPr>
              <a:t>) with the lowest false negative value. This is important because it is more vital to detect more sever class than lower one</a:t>
            </a:r>
          </a:p>
        </p:txBody>
      </p:sp>
    </p:spTree>
    <p:extLst>
      <p:ext uri="{BB962C8B-B14F-4D97-AF65-F5344CB8AC3E}">
        <p14:creationId xmlns:p14="http://schemas.microsoft.com/office/powerpoint/2010/main" val="37882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en-US"/>
          </a:p>
        </p:txBody>
      </p:sp>
      <p:sp>
        <p:nvSpPr>
          <p:cNvPr id="3" name="عنصر نائب للمحتوى 2"/>
          <p:cNvSpPr>
            <a:spLocks noGrp="1"/>
          </p:cNvSpPr>
          <p:nvPr>
            <p:ph idx="1"/>
          </p:nvPr>
        </p:nvSpPr>
        <p:spPr/>
        <p:txBody>
          <a:bodyPr/>
          <a:lstStyle/>
          <a:p>
            <a:r>
              <a:rPr lang="en-US" b="1" dirty="0"/>
              <a:t>Built </a:t>
            </a:r>
            <a:r>
              <a:rPr lang="en-US" b="1" dirty="0" err="1" smtClean="0"/>
              <a:t>Accurat</a:t>
            </a:r>
            <a:r>
              <a:rPr lang="en-US" b="1" dirty="0" smtClean="0"/>
              <a:t> </a:t>
            </a:r>
            <a:r>
              <a:rPr lang="en-US" b="1" dirty="0"/>
              <a:t>models to predict </a:t>
            </a:r>
            <a:r>
              <a:rPr lang="en-US" b="1" dirty="0" smtClean="0"/>
              <a:t>severity of accident</a:t>
            </a:r>
          </a:p>
          <a:p>
            <a:r>
              <a:rPr lang="en-US" b="1" dirty="0" smtClean="0"/>
              <a:t> risk factors include :</a:t>
            </a:r>
          </a:p>
          <a:p>
            <a:r>
              <a:rPr lang="en-US" b="1" dirty="0" smtClean="0"/>
              <a:t> </a:t>
            </a:r>
            <a:r>
              <a:rPr lang="en-US" b="1" dirty="0"/>
              <a:t>○ Physical data (speed, jump, etc.) ○ Financial data (contract year, amount of pay, etc.) ○ Team interaction data (strengths of players of the same position on the team)</a:t>
            </a:r>
          </a:p>
        </p:txBody>
      </p:sp>
    </p:spTree>
    <p:extLst>
      <p:ext uri="{BB962C8B-B14F-4D97-AF65-F5344CB8AC3E}">
        <p14:creationId xmlns:p14="http://schemas.microsoft.com/office/powerpoint/2010/main" val="243460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introduction</a:t>
            </a:r>
            <a:endParaRPr lang="en-US" dirty="0"/>
          </a:p>
        </p:txBody>
      </p:sp>
      <p:sp>
        <p:nvSpPr>
          <p:cNvPr id="3" name="عنصر نائب للمحتوى 2"/>
          <p:cNvSpPr>
            <a:spLocks noGrp="1"/>
          </p:cNvSpPr>
          <p:nvPr>
            <p:ph idx="1"/>
          </p:nvPr>
        </p:nvSpPr>
        <p:spPr>
          <a:xfrm>
            <a:off x="2589212" y="1451429"/>
            <a:ext cx="8915400" cy="5283200"/>
          </a:xfrm>
        </p:spPr>
        <p:txBody>
          <a:bodyPr>
            <a:normAutofit/>
          </a:bodyPr>
          <a:lstStyle/>
          <a:p>
            <a:r>
              <a:rPr lang="en-US" b="1" dirty="0"/>
              <a:t>Car accident is one of the most critical life changing action. </a:t>
            </a:r>
            <a:endParaRPr lang="en-US" b="1" dirty="0" smtClean="0"/>
          </a:p>
          <a:p>
            <a:endParaRPr lang="en-US" b="1" dirty="0" smtClean="0"/>
          </a:p>
          <a:p>
            <a:r>
              <a:rPr lang="en-US" b="1" dirty="0" smtClean="0"/>
              <a:t>Road </a:t>
            </a:r>
            <a:r>
              <a:rPr lang="en-US" b="1" dirty="0"/>
              <a:t>traffic injuries are currently estimated to be the eighth leading cause of death across all age groups globally, and are predicted to become the seventh leading cause of death by 2030. </a:t>
            </a:r>
            <a:endParaRPr lang="en-US" b="1" dirty="0" smtClean="0"/>
          </a:p>
          <a:p>
            <a:endParaRPr lang="en-US" b="1" dirty="0" smtClean="0"/>
          </a:p>
          <a:p>
            <a:r>
              <a:rPr lang="en-US" b="1" dirty="0" smtClean="0"/>
              <a:t>The </a:t>
            </a:r>
            <a:r>
              <a:rPr lang="en-US" b="1" dirty="0"/>
              <a:t>Government and other related service organizations can take proper actions to prevent sever accidents and prepare resources which are needed to react adequately. </a:t>
            </a:r>
            <a:endParaRPr lang="en-US" b="1" dirty="0" smtClean="0"/>
          </a:p>
          <a:p>
            <a:endParaRPr lang="en-US" b="1" dirty="0" smtClean="0"/>
          </a:p>
          <a:p>
            <a:r>
              <a:rPr lang="en-US" b="1" dirty="0" smtClean="0"/>
              <a:t>Machine </a:t>
            </a:r>
            <a:r>
              <a:rPr lang="en-US" b="1" dirty="0"/>
              <a:t>Learning is the best choice to predict required info in real time </a:t>
            </a:r>
            <a:r>
              <a:rPr lang="en-US" b="1" dirty="0" smtClean="0"/>
              <a:t>regarding </a:t>
            </a:r>
            <a:r>
              <a:rPr lang="en-US" b="1" dirty="0"/>
              <a:t>multi-factorial and sophisticated </a:t>
            </a:r>
            <a:r>
              <a:rPr lang="en-US" b="1" dirty="0" smtClean="0"/>
              <a:t>environment</a:t>
            </a:r>
          </a:p>
          <a:p>
            <a:endParaRPr lang="en-US" b="1" dirty="0" smtClean="0"/>
          </a:p>
          <a:p>
            <a:r>
              <a:rPr lang="en-US" b="1" dirty="0"/>
              <a:t>Government agencies, healthcare service provider, and Travelers would be very interested in accurate prediction of severity.</a:t>
            </a:r>
            <a:endParaRPr lang="en-US" dirty="0"/>
          </a:p>
        </p:txBody>
      </p:sp>
    </p:spTree>
    <p:extLst>
      <p:ext uri="{BB962C8B-B14F-4D97-AF65-F5344CB8AC3E}">
        <p14:creationId xmlns:p14="http://schemas.microsoft.com/office/powerpoint/2010/main" val="50841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Data acquisition and cleaning</a:t>
            </a:r>
          </a:p>
        </p:txBody>
      </p:sp>
      <p:sp>
        <p:nvSpPr>
          <p:cNvPr id="3" name="عنصر نائب للمحتوى 2"/>
          <p:cNvSpPr>
            <a:spLocks noGrp="1"/>
          </p:cNvSpPr>
          <p:nvPr>
            <p:ph idx="1"/>
          </p:nvPr>
        </p:nvSpPr>
        <p:spPr/>
        <p:txBody>
          <a:bodyPr/>
          <a:lstStyle/>
          <a:p>
            <a:r>
              <a:rPr lang="en-US" b="1" dirty="0"/>
              <a:t>Source: Traffic </a:t>
            </a:r>
            <a:r>
              <a:rPr lang="en-US" b="1" dirty="0"/>
              <a:t>Records Group from Seattle</a:t>
            </a:r>
            <a:r>
              <a:rPr lang="en-US" b="1" dirty="0" smtClean="0"/>
              <a:t>.</a:t>
            </a:r>
          </a:p>
          <a:p>
            <a:r>
              <a:rPr lang="en-US" b="1" dirty="0" smtClean="0"/>
              <a:t>Duplicate</a:t>
            </a:r>
            <a:r>
              <a:rPr lang="en-US" b="1" dirty="0"/>
              <a:t>, highly similar or highly correlated features were </a:t>
            </a:r>
            <a:r>
              <a:rPr lang="en-US" b="1" dirty="0"/>
              <a:t>dropped</a:t>
            </a:r>
            <a:r>
              <a:rPr lang="en-US" dirty="0" smtClean="0"/>
              <a:t>.</a:t>
            </a:r>
          </a:p>
          <a:p>
            <a:r>
              <a:rPr lang="en-US" b="1" dirty="0" smtClean="0"/>
              <a:t>Others </a:t>
            </a:r>
            <a:r>
              <a:rPr lang="en-US" b="1" dirty="0"/>
              <a:t>or </a:t>
            </a:r>
            <a:r>
              <a:rPr lang="en-US" b="1" dirty="0" smtClean="0"/>
              <a:t>Unknown </a:t>
            </a:r>
            <a:r>
              <a:rPr lang="en-US" b="1" dirty="0"/>
              <a:t>are identified as missing values </a:t>
            </a:r>
            <a:endParaRPr lang="en-US" dirty="0" smtClean="0"/>
          </a:p>
          <a:p>
            <a:pPr lvl="0"/>
            <a:r>
              <a:rPr lang="en-US" b="1" dirty="0" smtClean="0"/>
              <a:t>Drop </a:t>
            </a:r>
            <a:r>
              <a:rPr lang="en-US" b="1" dirty="0"/>
              <a:t>severity code missing values</a:t>
            </a:r>
            <a:endParaRPr lang="en-US" dirty="0"/>
          </a:p>
          <a:p>
            <a:pPr lvl="0"/>
            <a:r>
              <a:rPr lang="en-US" b="1" dirty="0"/>
              <a:t>For INATTENTIONIND,</a:t>
            </a:r>
            <a:r>
              <a:rPr lang="en-US" dirty="0"/>
              <a:t> </a:t>
            </a:r>
            <a:r>
              <a:rPr lang="en-US" b="1" dirty="0"/>
              <a:t>SPEEDING,</a:t>
            </a:r>
            <a:r>
              <a:rPr lang="en-US" dirty="0"/>
              <a:t> </a:t>
            </a:r>
            <a:r>
              <a:rPr lang="en-US" b="1" dirty="0"/>
              <a:t>PEDROWNOTGRNT feature, missing values are considered as “No” values</a:t>
            </a:r>
            <a:endParaRPr lang="en-US" dirty="0"/>
          </a:p>
          <a:p>
            <a:r>
              <a:rPr lang="en-US" b="1" dirty="0" smtClean="0"/>
              <a:t>The missing values in other </a:t>
            </a:r>
            <a:r>
              <a:rPr lang="en-US" b="1" dirty="0"/>
              <a:t>features are replaced by mean or mode values according to type of variable and suitable classes regarding severity code</a:t>
            </a:r>
            <a:endParaRPr lang="en-US" dirty="0"/>
          </a:p>
        </p:txBody>
      </p:sp>
    </p:spTree>
    <p:extLst>
      <p:ext uri="{BB962C8B-B14F-4D97-AF65-F5344CB8AC3E}">
        <p14:creationId xmlns:p14="http://schemas.microsoft.com/office/powerpoint/2010/main" val="20616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en-US"/>
          </a:p>
        </p:txBody>
      </p:sp>
      <p:graphicFrame>
        <p:nvGraphicFramePr>
          <p:cNvPr id="5" name="عنصر نائب للمحتوى 4"/>
          <p:cNvGraphicFramePr>
            <a:graphicFrameLocks noGrp="1"/>
          </p:cNvGraphicFramePr>
          <p:nvPr>
            <p:ph idx="1"/>
            <p:extLst>
              <p:ext uri="{D42A27DB-BD31-4B8C-83A1-F6EECF244321}">
                <p14:modId xmlns:p14="http://schemas.microsoft.com/office/powerpoint/2010/main" val="131038153"/>
              </p:ext>
            </p:extLst>
          </p:nvPr>
        </p:nvGraphicFramePr>
        <p:xfrm>
          <a:off x="827313" y="841824"/>
          <a:ext cx="11132459" cy="5633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18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Address type &amp; junction type</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a:t>
            </a:r>
            <a:r>
              <a:rPr lang="en-US" b="1" dirty="0"/>
              <a:t>square p&lt;5%).</a:t>
            </a:r>
            <a:endParaRPr lang="en-US" dirty="0"/>
          </a:p>
        </p:txBody>
      </p:sp>
      <p:pic>
        <p:nvPicPr>
          <p:cNvPr id="4" name="صورة 3"/>
          <p:cNvPicPr/>
          <p:nvPr/>
        </p:nvPicPr>
        <p:blipFill>
          <a:blip r:embed="rId2"/>
          <a:stretch>
            <a:fillRect/>
          </a:stretch>
        </p:blipFill>
        <p:spPr>
          <a:xfrm>
            <a:off x="634832" y="2133600"/>
            <a:ext cx="4208599" cy="3777622"/>
          </a:xfrm>
          <a:prstGeom prst="rect">
            <a:avLst/>
          </a:prstGeom>
        </p:spPr>
      </p:pic>
      <p:pic>
        <p:nvPicPr>
          <p:cNvPr id="5" name="صورة 4"/>
          <p:cNvPicPr/>
          <p:nvPr/>
        </p:nvPicPr>
        <p:blipFill>
          <a:blip r:embed="rId3"/>
          <a:stretch>
            <a:fillRect/>
          </a:stretch>
        </p:blipFill>
        <p:spPr>
          <a:xfrm>
            <a:off x="4926847" y="2133600"/>
            <a:ext cx="4243841" cy="4650733"/>
          </a:xfrm>
          <a:prstGeom prst="rect">
            <a:avLst/>
          </a:prstGeom>
        </p:spPr>
      </p:pic>
    </p:spTree>
    <p:extLst>
      <p:ext uri="{BB962C8B-B14F-4D97-AF65-F5344CB8AC3E}">
        <p14:creationId xmlns:p14="http://schemas.microsoft.com/office/powerpoint/2010/main" val="392789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Collision Type</a:t>
            </a:r>
            <a:endParaRPr lang="en-US" dirty="0"/>
          </a:p>
        </p:txBody>
      </p:sp>
      <p:sp>
        <p:nvSpPr>
          <p:cNvPr id="3" name="عنصر نائب للمحتوى 2"/>
          <p:cNvSpPr>
            <a:spLocks noGrp="1"/>
          </p:cNvSpPr>
          <p:nvPr>
            <p:ph idx="1"/>
          </p:nvPr>
        </p:nvSpPr>
        <p:spPr>
          <a:xfrm>
            <a:off x="8136504" y="3381829"/>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a:t>
            </a:r>
            <a:r>
              <a:rPr lang="en-US" b="1" dirty="0"/>
              <a:t>square p&lt;5%).</a:t>
            </a:r>
            <a:endParaRPr lang="en-US" dirty="0"/>
          </a:p>
        </p:txBody>
      </p:sp>
      <p:pic>
        <p:nvPicPr>
          <p:cNvPr id="6" name="صورة 5"/>
          <p:cNvPicPr/>
          <p:nvPr/>
        </p:nvPicPr>
        <p:blipFill>
          <a:blip r:embed="rId2"/>
          <a:stretch>
            <a:fillRect/>
          </a:stretch>
        </p:blipFill>
        <p:spPr>
          <a:xfrm>
            <a:off x="2699658" y="2085339"/>
            <a:ext cx="5163230" cy="4388031"/>
          </a:xfrm>
          <a:prstGeom prst="rect">
            <a:avLst/>
          </a:prstGeom>
        </p:spPr>
      </p:pic>
    </p:spTree>
    <p:extLst>
      <p:ext uri="{BB962C8B-B14F-4D97-AF65-F5344CB8AC3E}">
        <p14:creationId xmlns:p14="http://schemas.microsoft.com/office/powerpoint/2010/main" val="359778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Inattention, Drugs, and alcoholism</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a:t>
            </a:r>
            <a:r>
              <a:rPr lang="en-US" b="1" dirty="0"/>
              <a:t>square p&lt;5%).</a:t>
            </a:r>
            <a:endParaRPr lang="en-US" dirty="0"/>
          </a:p>
        </p:txBody>
      </p:sp>
      <p:pic>
        <p:nvPicPr>
          <p:cNvPr id="6" name="صورة 5"/>
          <p:cNvPicPr/>
          <p:nvPr/>
        </p:nvPicPr>
        <p:blipFill>
          <a:blip r:embed="rId2"/>
          <a:stretch>
            <a:fillRect/>
          </a:stretch>
        </p:blipFill>
        <p:spPr>
          <a:xfrm>
            <a:off x="1102949" y="2291986"/>
            <a:ext cx="4107541" cy="2613841"/>
          </a:xfrm>
          <a:prstGeom prst="rect">
            <a:avLst/>
          </a:prstGeom>
        </p:spPr>
      </p:pic>
      <p:pic>
        <p:nvPicPr>
          <p:cNvPr id="7" name="صورة 6"/>
          <p:cNvPicPr/>
          <p:nvPr/>
        </p:nvPicPr>
        <p:blipFill>
          <a:blip r:embed="rId3"/>
          <a:stretch>
            <a:fillRect/>
          </a:stretch>
        </p:blipFill>
        <p:spPr>
          <a:xfrm>
            <a:off x="5394019" y="2291986"/>
            <a:ext cx="3676555" cy="2613841"/>
          </a:xfrm>
          <a:prstGeom prst="rect">
            <a:avLst/>
          </a:prstGeom>
        </p:spPr>
      </p:pic>
    </p:spTree>
    <p:extLst>
      <p:ext uri="{BB962C8B-B14F-4D97-AF65-F5344CB8AC3E}">
        <p14:creationId xmlns:p14="http://schemas.microsoft.com/office/powerpoint/2010/main" val="276874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Weather</a:t>
            </a:r>
            <a:endParaRPr lang="en-US" dirty="0"/>
          </a:p>
        </p:txBody>
      </p:sp>
      <p:sp>
        <p:nvSpPr>
          <p:cNvPr id="3" name="عنصر نائب للمحتوى 2"/>
          <p:cNvSpPr>
            <a:spLocks noGrp="1"/>
          </p:cNvSpPr>
          <p:nvPr>
            <p:ph idx="1"/>
          </p:nvPr>
        </p:nvSpPr>
        <p:spPr>
          <a:xfrm>
            <a:off x="8237295" y="3533709"/>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a:t>
            </a:r>
            <a:r>
              <a:rPr lang="en-US" b="1" dirty="0"/>
              <a:t>square p&lt;5%).</a:t>
            </a:r>
            <a:endParaRPr lang="en-US" dirty="0"/>
          </a:p>
        </p:txBody>
      </p:sp>
      <p:pic>
        <p:nvPicPr>
          <p:cNvPr id="6" name="صورة 5"/>
          <p:cNvPicPr/>
          <p:nvPr/>
        </p:nvPicPr>
        <p:blipFill>
          <a:blip r:embed="rId2"/>
          <a:stretch>
            <a:fillRect/>
          </a:stretch>
        </p:blipFill>
        <p:spPr>
          <a:xfrm>
            <a:off x="2592925" y="1905000"/>
            <a:ext cx="4917848" cy="4581299"/>
          </a:xfrm>
          <a:prstGeom prst="rect">
            <a:avLst/>
          </a:prstGeom>
        </p:spPr>
      </p:pic>
    </p:spTree>
    <p:extLst>
      <p:ext uri="{BB962C8B-B14F-4D97-AF65-F5344CB8AC3E}">
        <p14:creationId xmlns:p14="http://schemas.microsoft.com/office/powerpoint/2010/main" val="255406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Road condition</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a:t>
            </a:r>
            <a:r>
              <a:rPr lang="en-US" b="1" dirty="0"/>
              <a:t>square p&lt;5%).</a:t>
            </a:r>
            <a:endParaRPr lang="en-US" dirty="0"/>
          </a:p>
        </p:txBody>
      </p:sp>
      <p:pic>
        <p:nvPicPr>
          <p:cNvPr id="6" name="صورة 5"/>
          <p:cNvPicPr/>
          <p:nvPr/>
        </p:nvPicPr>
        <p:blipFill>
          <a:blip r:embed="rId2"/>
          <a:stretch>
            <a:fillRect/>
          </a:stretch>
        </p:blipFill>
        <p:spPr>
          <a:xfrm>
            <a:off x="2975429" y="1892026"/>
            <a:ext cx="5152571" cy="3810000"/>
          </a:xfrm>
          <a:prstGeom prst="rect">
            <a:avLst/>
          </a:prstGeom>
        </p:spPr>
      </p:pic>
    </p:spTree>
    <p:extLst>
      <p:ext uri="{BB962C8B-B14F-4D97-AF65-F5344CB8AC3E}">
        <p14:creationId xmlns:p14="http://schemas.microsoft.com/office/powerpoint/2010/main" val="363313397"/>
      </p:ext>
    </p:extLst>
  </p:cSld>
  <p:clrMapOvr>
    <a:masterClrMapping/>
  </p:clrMapOvr>
</p:sld>
</file>

<file path=ppt/theme/theme1.xml><?xml version="1.0" encoding="utf-8"?>
<a:theme xmlns:a="http://schemas.openxmlformats.org/drawingml/2006/main" name="ربطة">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618</TotalTime>
  <Words>520</Words>
  <Application>Microsoft Office PowerPoint</Application>
  <PresentationFormat>شاشة عريضة</PresentationFormat>
  <Paragraphs>105</Paragraphs>
  <Slides>17</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17</vt:i4>
      </vt:variant>
    </vt:vector>
  </HeadingPairs>
  <TitlesOfParts>
    <vt:vector size="23" baseType="lpstr">
      <vt:lpstr>Arial</vt:lpstr>
      <vt:lpstr>Calibri</vt:lpstr>
      <vt:lpstr>Century Gothic</vt:lpstr>
      <vt:lpstr>Tahoma</vt:lpstr>
      <vt:lpstr>Wingdings 3</vt:lpstr>
      <vt:lpstr>ربطة</vt:lpstr>
      <vt:lpstr>Predicting the severity of accidents</vt:lpstr>
      <vt:lpstr>introduction</vt:lpstr>
      <vt:lpstr>Data acquisition and cleaning</vt:lpstr>
      <vt:lpstr>عرض تقديمي في PowerPoint</vt:lpstr>
      <vt:lpstr>Address type &amp; junction type</vt:lpstr>
      <vt:lpstr>Collision Type</vt:lpstr>
      <vt:lpstr>Inattention, Drugs, and alcoholism</vt:lpstr>
      <vt:lpstr>Weather</vt:lpstr>
      <vt:lpstr>Road condition</vt:lpstr>
      <vt:lpstr>Light condition</vt:lpstr>
      <vt:lpstr>Speeding &amp; Parked car</vt:lpstr>
      <vt:lpstr>pedestrian right of way</vt:lpstr>
      <vt:lpstr>Date &amp; Time</vt:lpstr>
      <vt:lpstr>Person Count &amp; pedestrians &amp; bicycles &amp; vehicles</vt:lpstr>
      <vt:lpstr>Location</vt:lpstr>
      <vt:lpstr>Predicting Models</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severity of accidents</dc:title>
  <dc:creator>mohammad</dc:creator>
  <cp:lastModifiedBy>mohammad</cp:lastModifiedBy>
  <cp:revision>16</cp:revision>
  <dcterms:created xsi:type="dcterms:W3CDTF">2020-10-13T03:41:55Z</dcterms:created>
  <dcterms:modified xsi:type="dcterms:W3CDTF">2020-10-13T14:00:16Z</dcterms:modified>
</cp:coreProperties>
</file>