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نمط ذو نسُق 2 - تميي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نمط متوسط 3 - تميي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4" d="100"/>
          <a:sy n="64" d="100"/>
        </p:scale>
        <p:origin x="8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B48BC0-0594-4C84-A402-B9B1AB1A913B}" type="doc">
      <dgm:prSet loTypeId="urn:microsoft.com/office/officeart/2005/8/layout/radial4" loCatId="relationship" qsTypeId="urn:microsoft.com/office/officeart/2005/8/quickstyle/simple1" qsCatId="simple" csTypeId="urn:microsoft.com/office/officeart/2005/8/colors/colorful2" csCatId="colorful" phldr="1"/>
      <dgm:spPr/>
      <dgm:t>
        <a:bodyPr/>
        <a:lstStyle/>
        <a:p>
          <a:pPr rtl="1"/>
          <a:endParaRPr lang="ar-SA"/>
        </a:p>
      </dgm:t>
    </dgm:pt>
    <dgm:pt modelId="{52F284B2-B5DA-4A1A-9D31-7FC5F3536E44}">
      <dgm:prSet phldrT="[نص]"/>
      <dgm:spPr/>
      <dgm:t>
        <a:bodyPr/>
        <a:lstStyle/>
        <a:p>
          <a:pPr rtl="1"/>
          <a:r>
            <a:rPr lang="en-US" dirty="0" smtClean="0"/>
            <a:t>severity</a:t>
          </a:r>
          <a:endParaRPr lang="ar-SA" dirty="0"/>
        </a:p>
      </dgm:t>
    </dgm:pt>
    <dgm:pt modelId="{0FF50E95-881A-44EC-972E-CAC0D06C52CC}" type="parTrans" cxnId="{EF7388BC-CF09-45DB-B86C-6B0B833B0641}">
      <dgm:prSet/>
      <dgm:spPr/>
      <dgm:t>
        <a:bodyPr/>
        <a:lstStyle/>
        <a:p>
          <a:pPr rtl="1"/>
          <a:endParaRPr lang="ar-SA"/>
        </a:p>
      </dgm:t>
    </dgm:pt>
    <dgm:pt modelId="{A23D7576-3338-4199-82CA-AB721589E82B}" type="sibTrans" cxnId="{EF7388BC-CF09-45DB-B86C-6B0B833B0641}">
      <dgm:prSet/>
      <dgm:spPr/>
      <dgm:t>
        <a:bodyPr/>
        <a:lstStyle/>
        <a:p>
          <a:pPr rtl="1"/>
          <a:endParaRPr lang="ar-SA"/>
        </a:p>
      </dgm:t>
    </dgm:pt>
    <dgm:pt modelId="{1161FC14-90EC-48B1-A54C-A7C8BF036A31}">
      <dgm:prSet phldrT="[نص]"/>
      <dgm:spPr/>
      <dgm:t>
        <a:bodyPr/>
        <a:lstStyle/>
        <a:p>
          <a:pPr rtl="1"/>
          <a:r>
            <a:rPr lang="en-US" b="1" dirty="0" err="1" smtClean="0"/>
            <a:t>Location,Date</a:t>
          </a:r>
          <a:endParaRPr lang="ar-SA" dirty="0"/>
        </a:p>
      </dgm:t>
    </dgm:pt>
    <dgm:pt modelId="{97A74B0C-C01D-4918-936B-38D3447BBF5A}" type="parTrans" cxnId="{A08F3CF0-52E5-4F95-83DF-3F131FCD23FF}">
      <dgm:prSet/>
      <dgm:spPr/>
      <dgm:t>
        <a:bodyPr/>
        <a:lstStyle/>
        <a:p>
          <a:pPr rtl="1"/>
          <a:endParaRPr lang="ar-SA"/>
        </a:p>
      </dgm:t>
    </dgm:pt>
    <dgm:pt modelId="{20CF80CD-1C92-43CC-BE9E-435EE7D2C261}" type="sibTrans" cxnId="{A08F3CF0-52E5-4F95-83DF-3F131FCD23FF}">
      <dgm:prSet/>
      <dgm:spPr/>
      <dgm:t>
        <a:bodyPr/>
        <a:lstStyle/>
        <a:p>
          <a:pPr rtl="1"/>
          <a:endParaRPr lang="ar-SA"/>
        </a:p>
      </dgm:t>
    </dgm:pt>
    <dgm:pt modelId="{A88298FD-DAA3-4CEA-BCCE-9780C9D1B5E3}">
      <dgm:prSet phldrT="[نص]"/>
      <dgm:spPr/>
      <dgm:t>
        <a:bodyPr/>
        <a:lstStyle/>
        <a:p>
          <a:pPr rtl="1"/>
          <a:r>
            <a:rPr lang="en-US" b="1" dirty="0" smtClean="0"/>
            <a:t> address type, junction type</a:t>
          </a:r>
          <a:endParaRPr lang="ar-SA" dirty="0"/>
        </a:p>
      </dgm:t>
    </dgm:pt>
    <dgm:pt modelId="{F645305E-CD6F-4250-B7B5-F936C42944B2}" type="parTrans" cxnId="{78266979-D6D2-4983-943C-EE3229C698B9}">
      <dgm:prSet/>
      <dgm:spPr/>
      <dgm:t>
        <a:bodyPr/>
        <a:lstStyle/>
        <a:p>
          <a:pPr rtl="1"/>
          <a:endParaRPr lang="ar-SA"/>
        </a:p>
      </dgm:t>
    </dgm:pt>
    <dgm:pt modelId="{B68554AA-FD00-40BE-B8FA-5230DE60CC43}" type="sibTrans" cxnId="{78266979-D6D2-4983-943C-EE3229C698B9}">
      <dgm:prSet/>
      <dgm:spPr/>
      <dgm:t>
        <a:bodyPr/>
        <a:lstStyle/>
        <a:p>
          <a:pPr rtl="1"/>
          <a:endParaRPr lang="ar-SA"/>
        </a:p>
      </dgm:t>
    </dgm:pt>
    <dgm:pt modelId="{33C543A9-7240-488B-8CA7-4C40123005A5}">
      <dgm:prSet phldrT="[نص]"/>
      <dgm:spPr/>
      <dgm:t>
        <a:bodyPr/>
        <a:lstStyle/>
        <a:p>
          <a:pPr rtl="1"/>
          <a:r>
            <a:rPr lang="en-US" b="1" dirty="0" smtClean="0"/>
            <a:t>inattention of driver, drugs or alcohol usage</a:t>
          </a:r>
          <a:endParaRPr lang="ar-SA" dirty="0"/>
        </a:p>
      </dgm:t>
    </dgm:pt>
    <dgm:pt modelId="{C5A6402A-4D90-4F3F-ABF3-31CE7D322D93}" type="parTrans" cxnId="{FE99A437-490B-4CF3-9A74-AB8FA91FF5D7}">
      <dgm:prSet/>
      <dgm:spPr/>
      <dgm:t>
        <a:bodyPr/>
        <a:lstStyle/>
        <a:p>
          <a:pPr rtl="1"/>
          <a:endParaRPr lang="ar-SA"/>
        </a:p>
      </dgm:t>
    </dgm:pt>
    <dgm:pt modelId="{3D4FFE7C-FD6F-4BF5-AC56-9B9D909DF15A}" type="sibTrans" cxnId="{FE99A437-490B-4CF3-9A74-AB8FA91FF5D7}">
      <dgm:prSet/>
      <dgm:spPr/>
      <dgm:t>
        <a:bodyPr/>
        <a:lstStyle/>
        <a:p>
          <a:pPr rtl="1"/>
          <a:endParaRPr lang="ar-SA"/>
        </a:p>
      </dgm:t>
    </dgm:pt>
    <dgm:pt modelId="{485009B4-B7C7-4F7D-9153-F859FCE1A5B2}">
      <dgm:prSet phldrT="[نص]"/>
      <dgm:spPr/>
      <dgm:t>
        <a:bodyPr/>
        <a:lstStyle/>
        <a:p>
          <a:pPr rtl="1"/>
          <a:r>
            <a:rPr lang="en-US" b="1" dirty="0" smtClean="0"/>
            <a:t>weather condition, light condition</a:t>
          </a:r>
          <a:endParaRPr lang="ar-SA" dirty="0"/>
        </a:p>
      </dgm:t>
    </dgm:pt>
    <dgm:pt modelId="{9F786519-8201-482F-B0BC-0CB809B7E50B}" type="parTrans" cxnId="{1B1E2396-4AA1-4252-B898-6247B191FC45}">
      <dgm:prSet/>
      <dgm:spPr/>
      <dgm:t>
        <a:bodyPr/>
        <a:lstStyle/>
        <a:p>
          <a:pPr rtl="1"/>
          <a:endParaRPr lang="ar-SA"/>
        </a:p>
      </dgm:t>
    </dgm:pt>
    <dgm:pt modelId="{2D7BF1AF-79E7-43F7-8534-640AF2FB5E46}" type="sibTrans" cxnId="{1B1E2396-4AA1-4252-B898-6247B191FC45}">
      <dgm:prSet/>
      <dgm:spPr/>
      <dgm:t>
        <a:bodyPr/>
        <a:lstStyle/>
        <a:p>
          <a:pPr rtl="1"/>
          <a:endParaRPr lang="ar-SA"/>
        </a:p>
      </dgm:t>
    </dgm:pt>
    <dgm:pt modelId="{89D2C7FC-EE67-4D17-A8F5-638D45ED2D89}">
      <dgm:prSet phldrT="[نص]"/>
      <dgm:spPr/>
      <dgm:t>
        <a:bodyPr/>
        <a:lstStyle/>
        <a:p>
          <a:pPr rtl="1"/>
          <a:r>
            <a:rPr lang="en-US" b="1" dirty="0" smtClean="0"/>
            <a:t> whether pedestrian right of way, speed, existing of parked car</a:t>
          </a:r>
          <a:endParaRPr lang="ar-SA" dirty="0"/>
        </a:p>
      </dgm:t>
    </dgm:pt>
    <dgm:pt modelId="{F85C14AF-82E4-4743-BD0A-C3EFF167555B}" type="parTrans" cxnId="{882749A0-68ED-4509-AECA-E86053A63B3C}">
      <dgm:prSet/>
      <dgm:spPr/>
      <dgm:t>
        <a:bodyPr/>
        <a:lstStyle/>
        <a:p>
          <a:pPr rtl="1"/>
          <a:endParaRPr lang="ar-SA"/>
        </a:p>
      </dgm:t>
    </dgm:pt>
    <dgm:pt modelId="{E4AAAF67-CD85-430C-A17B-BE4D57DA4FB2}" type="sibTrans" cxnId="{882749A0-68ED-4509-AECA-E86053A63B3C}">
      <dgm:prSet/>
      <dgm:spPr/>
      <dgm:t>
        <a:bodyPr/>
        <a:lstStyle/>
        <a:p>
          <a:pPr rtl="1"/>
          <a:endParaRPr lang="ar-SA"/>
        </a:p>
      </dgm:t>
    </dgm:pt>
    <dgm:pt modelId="{69BAF0D8-80A7-4782-A6B0-E1FAA5AAA9FB}">
      <dgm:prSet phldrT="[نص]"/>
      <dgm:spPr/>
      <dgm:t>
        <a:bodyPr/>
        <a:lstStyle/>
        <a:p>
          <a:pPr rtl="1"/>
          <a:r>
            <a:rPr lang="en-US" b="1" dirty="0" smtClean="0"/>
            <a:t>where collusion type of collision</a:t>
          </a:r>
          <a:endParaRPr lang="ar-SA" dirty="0"/>
        </a:p>
      </dgm:t>
    </dgm:pt>
    <dgm:pt modelId="{17ECC2CC-4772-4144-AAFC-F7F80E4FCBCA}" type="parTrans" cxnId="{CAC96876-5705-4803-B7A4-8F410E97F9E4}">
      <dgm:prSet/>
      <dgm:spPr/>
      <dgm:t>
        <a:bodyPr/>
        <a:lstStyle/>
        <a:p>
          <a:pPr rtl="1"/>
          <a:endParaRPr lang="ar-SA"/>
        </a:p>
      </dgm:t>
    </dgm:pt>
    <dgm:pt modelId="{1B38FFE6-C9F9-48F7-A48C-97105676465C}" type="sibTrans" cxnId="{CAC96876-5705-4803-B7A4-8F410E97F9E4}">
      <dgm:prSet/>
      <dgm:spPr/>
      <dgm:t>
        <a:bodyPr/>
        <a:lstStyle/>
        <a:p>
          <a:pPr rtl="1"/>
          <a:endParaRPr lang="ar-SA"/>
        </a:p>
      </dgm:t>
    </dgm:pt>
    <dgm:pt modelId="{7A00E5FA-4F54-40C6-AEAC-856DC3959DC5}">
      <dgm:prSet phldrT="[نص]"/>
      <dgm:spPr/>
      <dgm:t>
        <a:bodyPr/>
        <a:lstStyle/>
        <a:p>
          <a:pPr rtl="1"/>
          <a:r>
            <a:rPr lang="en-US" b="1" dirty="0" smtClean="0"/>
            <a:t>count of persons, pedestrians, vehicle, and bicycles involved</a:t>
          </a:r>
          <a:endParaRPr lang="ar-SA" dirty="0"/>
        </a:p>
      </dgm:t>
    </dgm:pt>
    <dgm:pt modelId="{3C488ECB-8E2A-40E1-B2FD-CC7667940E2B}" type="parTrans" cxnId="{7EC4B1C5-4382-45D1-8A51-2FC54468B791}">
      <dgm:prSet/>
      <dgm:spPr/>
      <dgm:t>
        <a:bodyPr/>
        <a:lstStyle/>
        <a:p>
          <a:pPr rtl="1"/>
          <a:endParaRPr lang="ar-SA"/>
        </a:p>
      </dgm:t>
    </dgm:pt>
    <dgm:pt modelId="{7D687122-F5C5-4C86-BAEA-E4DA9E27916B}" type="sibTrans" cxnId="{7EC4B1C5-4382-45D1-8A51-2FC54468B791}">
      <dgm:prSet/>
      <dgm:spPr/>
      <dgm:t>
        <a:bodyPr/>
        <a:lstStyle/>
        <a:p>
          <a:pPr rtl="1"/>
          <a:endParaRPr lang="ar-SA"/>
        </a:p>
      </dgm:t>
    </dgm:pt>
    <dgm:pt modelId="{287252F0-2596-4C62-B520-AD12708B8430}" type="pres">
      <dgm:prSet presAssocID="{7EB48BC0-0594-4C84-A402-B9B1AB1A913B}" presName="cycle" presStyleCnt="0">
        <dgm:presLayoutVars>
          <dgm:chMax val="1"/>
          <dgm:dir/>
          <dgm:animLvl val="ctr"/>
          <dgm:resizeHandles val="exact"/>
        </dgm:presLayoutVars>
      </dgm:prSet>
      <dgm:spPr/>
      <dgm:t>
        <a:bodyPr/>
        <a:lstStyle/>
        <a:p>
          <a:pPr rtl="1"/>
          <a:endParaRPr lang="ar-SA"/>
        </a:p>
      </dgm:t>
    </dgm:pt>
    <dgm:pt modelId="{3D066206-DFB1-4649-8CD0-6EC120A0D260}" type="pres">
      <dgm:prSet presAssocID="{52F284B2-B5DA-4A1A-9D31-7FC5F3536E44}" presName="centerShape" presStyleLbl="node0" presStyleIdx="0" presStyleCnt="1"/>
      <dgm:spPr/>
      <dgm:t>
        <a:bodyPr/>
        <a:lstStyle/>
        <a:p>
          <a:pPr rtl="1"/>
          <a:endParaRPr lang="ar-SA"/>
        </a:p>
      </dgm:t>
    </dgm:pt>
    <dgm:pt modelId="{0801D090-AD71-4D1E-AD90-7BD21350C427}" type="pres">
      <dgm:prSet presAssocID="{97A74B0C-C01D-4918-936B-38D3447BBF5A}" presName="parTrans" presStyleLbl="bgSibTrans2D1" presStyleIdx="0" presStyleCnt="7"/>
      <dgm:spPr/>
      <dgm:t>
        <a:bodyPr/>
        <a:lstStyle/>
        <a:p>
          <a:pPr rtl="1"/>
          <a:endParaRPr lang="ar-SA"/>
        </a:p>
      </dgm:t>
    </dgm:pt>
    <dgm:pt modelId="{7D3BA7B6-5401-4683-8EE8-690362DE57D8}" type="pres">
      <dgm:prSet presAssocID="{1161FC14-90EC-48B1-A54C-A7C8BF036A31}" presName="node" presStyleLbl="node1" presStyleIdx="0" presStyleCnt="7">
        <dgm:presLayoutVars>
          <dgm:bulletEnabled val="1"/>
        </dgm:presLayoutVars>
      </dgm:prSet>
      <dgm:spPr/>
      <dgm:t>
        <a:bodyPr/>
        <a:lstStyle/>
        <a:p>
          <a:pPr rtl="1"/>
          <a:endParaRPr lang="ar-SA"/>
        </a:p>
      </dgm:t>
    </dgm:pt>
    <dgm:pt modelId="{00E044F3-8F73-4BC1-B715-95EC4588137D}" type="pres">
      <dgm:prSet presAssocID="{F645305E-CD6F-4250-B7B5-F936C42944B2}" presName="parTrans" presStyleLbl="bgSibTrans2D1" presStyleIdx="1" presStyleCnt="7"/>
      <dgm:spPr/>
      <dgm:t>
        <a:bodyPr/>
        <a:lstStyle/>
        <a:p>
          <a:pPr rtl="1"/>
          <a:endParaRPr lang="ar-SA"/>
        </a:p>
      </dgm:t>
    </dgm:pt>
    <dgm:pt modelId="{D9C2719F-057B-4A75-9EEF-9E3FB290FB20}" type="pres">
      <dgm:prSet presAssocID="{A88298FD-DAA3-4CEA-BCCE-9780C9D1B5E3}" presName="node" presStyleLbl="node1" presStyleIdx="1" presStyleCnt="7">
        <dgm:presLayoutVars>
          <dgm:bulletEnabled val="1"/>
        </dgm:presLayoutVars>
      </dgm:prSet>
      <dgm:spPr/>
      <dgm:t>
        <a:bodyPr/>
        <a:lstStyle/>
        <a:p>
          <a:pPr rtl="1"/>
          <a:endParaRPr lang="ar-SA"/>
        </a:p>
      </dgm:t>
    </dgm:pt>
    <dgm:pt modelId="{02D7E097-BDDB-4891-AA43-45EF26DBC9D8}" type="pres">
      <dgm:prSet presAssocID="{C5A6402A-4D90-4F3F-ABF3-31CE7D322D93}" presName="parTrans" presStyleLbl="bgSibTrans2D1" presStyleIdx="2" presStyleCnt="7"/>
      <dgm:spPr/>
      <dgm:t>
        <a:bodyPr/>
        <a:lstStyle/>
        <a:p>
          <a:pPr rtl="1"/>
          <a:endParaRPr lang="ar-SA"/>
        </a:p>
      </dgm:t>
    </dgm:pt>
    <dgm:pt modelId="{35D08323-6BB8-4668-A689-0F731AF6FA6C}" type="pres">
      <dgm:prSet presAssocID="{33C543A9-7240-488B-8CA7-4C40123005A5}" presName="node" presStyleLbl="node1" presStyleIdx="2" presStyleCnt="7">
        <dgm:presLayoutVars>
          <dgm:bulletEnabled val="1"/>
        </dgm:presLayoutVars>
      </dgm:prSet>
      <dgm:spPr/>
      <dgm:t>
        <a:bodyPr/>
        <a:lstStyle/>
        <a:p>
          <a:pPr rtl="1"/>
          <a:endParaRPr lang="ar-SA"/>
        </a:p>
      </dgm:t>
    </dgm:pt>
    <dgm:pt modelId="{1DFFF84C-2285-4069-83C8-CE4E2D00FC92}" type="pres">
      <dgm:prSet presAssocID="{9F786519-8201-482F-B0BC-0CB809B7E50B}" presName="parTrans" presStyleLbl="bgSibTrans2D1" presStyleIdx="3" presStyleCnt="7"/>
      <dgm:spPr/>
      <dgm:t>
        <a:bodyPr/>
        <a:lstStyle/>
        <a:p>
          <a:pPr rtl="1"/>
          <a:endParaRPr lang="ar-SA"/>
        </a:p>
      </dgm:t>
    </dgm:pt>
    <dgm:pt modelId="{B1160C29-802C-47B4-8937-B232C4665C03}" type="pres">
      <dgm:prSet presAssocID="{485009B4-B7C7-4F7D-9153-F859FCE1A5B2}" presName="node" presStyleLbl="node1" presStyleIdx="3" presStyleCnt="7">
        <dgm:presLayoutVars>
          <dgm:bulletEnabled val="1"/>
        </dgm:presLayoutVars>
      </dgm:prSet>
      <dgm:spPr/>
      <dgm:t>
        <a:bodyPr/>
        <a:lstStyle/>
        <a:p>
          <a:pPr rtl="1"/>
          <a:endParaRPr lang="ar-SA"/>
        </a:p>
      </dgm:t>
    </dgm:pt>
    <dgm:pt modelId="{A95ABA82-A921-4A7C-BAD3-6574FB0918F4}" type="pres">
      <dgm:prSet presAssocID="{F85C14AF-82E4-4743-BD0A-C3EFF167555B}" presName="parTrans" presStyleLbl="bgSibTrans2D1" presStyleIdx="4" presStyleCnt="7"/>
      <dgm:spPr/>
      <dgm:t>
        <a:bodyPr/>
        <a:lstStyle/>
        <a:p>
          <a:pPr rtl="1"/>
          <a:endParaRPr lang="ar-SA"/>
        </a:p>
      </dgm:t>
    </dgm:pt>
    <dgm:pt modelId="{3E9BF3EB-B82B-459E-82D8-BA59E88F3669}" type="pres">
      <dgm:prSet presAssocID="{89D2C7FC-EE67-4D17-A8F5-638D45ED2D89}" presName="node" presStyleLbl="node1" presStyleIdx="4" presStyleCnt="7">
        <dgm:presLayoutVars>
          <dgm:bulletEnabled val="1"/>
        </dgm:presLayoutVars>
      </dgm:prSet>
      <dgm:spPr/>
      <dgm:t>
        <a:bodyPr/>
        <a:lstStyle/>
        <a:p>
          <a:pPr rtl="1"/>
          <a:endParaRPr lang="ar-SA"/>
        </a:p>
      </dgm:t>
    </dgm:pt>
    <dgm:pt modelId="{D64F8138-9B8C-4365-812F-85581553D402}" type="pres">
      <dgm:prSet presAssocID="{17ECC2CC-4772-4144-AAFC-F7F80E4FCBCA}" presName="parTrans" presStyleLbl="bgSibTrans2D1" presStyleIdx="5" presStyleCnt="7"/>
      <dgm:spPr/>
      <dgm:t>
        <a:bodyPr/>
        <a:lstStyle/>
        <a:p>
          <a:pPr rtl="1"/>
          <a:endParaRPr lang="ar-SA"/>
        </a:p>
      </dgm:t>
    </dgm:pt>
    <dgm:pt modelId="{DD52737C-0C7A-487E-8E08-777F2BF70647}" type="pres">
      <dgm:prSet presAssocID="{69BAF0D8-80A7-4782-A6B0-E1FAA5AAA9FB}" presName="node" presStyleLbl="node1" presStyleIdx="5" presStyleCnt="7">
        <dgm:presLayoutVars>
          <dgm:bulletEnabled val="1"/>
        </dgm:presLayoutVars>
      </dgm:prSet>
      <dgm:spPr/>
      <dgm:t>
        <a:bodyPr/>
        <a:lstStyle/>
        <a:p>
          <a:pPr rtl="1"/>
          <a:endParaRPr lang="ar-SA"/>
        </a:p>
      </dgm:t>
    </dgm:pt>
    <dgm:pt modelId="{AABE736A-9A54-49D9-A543-CD00A88FE108}" type="pres">
      <dgm:prSet presAssocID="{3C488ECB-8E2A-40E1-B2FD-CC7667940E2B}" presName="parTrans" presStyleLbl="bgSibTrans2D1" presStyleIdx="6" presStyleCnt="7"/>
      <dgm:spPr/>
      <dgm:t>
        <a:bodyPr/>
        <a:lstStyle/>
        <a:p>
          <a:pPr rtl="1"/>
          <a:endParaRPr lang="ar-SA"/>
        </a:p>
      </dgm:t>
    </dgm:pt>
    <dgm:pt modelId="{2B524398-D940-4DB3-81AB-F4FF41D54B1F}" type="pres">
      <dgm:prSet presAssocID="{7A00E5FA-4F54-40C6-AEAC-856DC3959DC5}" presName="node" presStyleLbl="node1" presStyleIdx="6" presStyleCnt="7">
        <dgm:presLayoutVars>
          <dgm:bulletEnabled val="1"/>
        </dgm:presLayoutVars>
      </dgm:prSet>
      <dgm:spPr/>
      <dgm:t>
        <a:bodyPr/>
        <a:lstStyle/>
        <a:p>
          <a:pPr rtl="1"/>
          <a:endParaRPr lang="ar-SA"/>
        </a:p>
      </dgm:t>
    </dgm:pt>
  </dgm:ptLst>
  <dgm:cxnLst>
    <dgm:cxn modelId="{C71A5550-C984-4C0E-B48C-59BEC1F3E7D0}" type="presOf" srcId="{7EB48BC0-0594-4C84-A402-B9B1AB1A913B}" destId="{287252F0-2596-4C62-B520-AD12708B8430}" srcOrd="0" destOrd="0" presId="urn:microsoft.com/office/officeart/2005/8/layout/radial4"/>
    <dgm:cxn modelId="{08094DDB-CAFF-4E23-9AD3-02EA1861883B}" type="presOf" srcId="{C5A6402A-4D90-4F3F-ABF3-31CE7D322D93}" destId="{02D7E097-BDDB-4891-AA43-45EF26DBC9D8}" srcOrd="0" destOrd="0" presId="urn:microsoft.com/office/officeart/2005/8/layout/radial4"/>
    <dgm:cxn modelId="{2B4AE662-ED3D-4C92-9C28-1AD1F3B54DC0}" type="presOf" srcId="{F85C14AF-82E4-4743-BD0A-C3EFF167555B}" destId="{A95ABA82-A921-4A7C-BAD3-6574FB0918F4}" srcOrd="0" destOrd="0" presId="urn:microsoft.com/office/officeart/2005/8/layout/radial4"/>
    <dgm:cxn modelId="{BB380E52-1520-4241-A28A-AA342A158069}" type="presOf" srcId="{17ECC2CC-4772-4144-AAFC-F7F80E4FCBCA}" destId="{D64F8138-9B8C-4365-812F-85581553D402}" srcOrd="0" destOrd="0" presId="urn:microsoft.com/office/officeart/2005/8/layout/radial4"/>
    <dgm:cxn modelId="{78266979-D6D2-4983-943C-EE3229C698B9}" srcId="{52F284B2-B5DA-4A1A-9D31-7FC5F3536E44}" destId="{A88298FD-DAA3-4CEA-BCCE-9780C9D1B5E3}" srcOrd="1" destOrd="0" parTransId="{F645305E-CD6F-4250-B7B5-F936C42944B2}" sibTransId="{B68554AA-FD00-40BE-B8FA-5230DE60CC43}"/>
    <dgm:cxn modelId="{CAC96876-5705-4803-B7A4-8F410E97F9E4}" srcId="{52F284B2-B5DA-4A1A-9D31-7FC5F3536E44}" destId="{69BAF0D8-80A7-4782-A6B0-E1FAA5AAA9FB}" srcOrd="5" destOrd="0" parTransId="{17ECC2CC-4772-4144-AAFC-F7F80E4FCBCA}" sibTransId="{1B38FFE6-C9F9-48F7-A48C-97105676465C}"/>
    <dgm:cxn modelId="{0E35AACF-0CEF-4C64-B857-F351D5AF170E}" type="presOf" srcId="{F645305E-CD6F-4250-B7B5-F936C42944B2}" destId="{00E044F3-8F73-4BC1-B715-95EC4588137D}" srcOrd="0" destOrd="0" presId="urn:microsoft.com/office/officeart/2005/8/layout/radial4"/>
    <dgm:cxn modelId="{EF7388BC-CF09-45DB-B86C-6B0B833B0641}" srcId="{7EB48BC0-0594-4C84-A402-B9B1AB1A913B}" destId="{52F284B2-B5DA-4A1A-9D31-7FC5F3536E44}" srcOrd="0" destOrd="0" parTransId="{0FF50E95-881A-44EC-972E-CAC0D06C52CC}" sibTransId="{A23D7576-3338-4199-82CA-AB721589E82B}"/>
    <dgm:cxn modelId="{FE99A437-490B-4CF3-9A74-AB8FA91FF5D7}" srcId="{52F284B2-B5DA-4A1A-9D31-7FC5F3536E44}" destId="{33C543A9-7240-488B-8CA7-4C40123005A5}" srcOrd="2" destOrd="0" parTransId="{C5A6402A-4D90-4F3F-ABF3-31CE7D322D93}" sibTransId="{3D4FFE7C-FD6F-4BF5-AC56-9B9D909DF15A}"/>
    <dgm:cxn modelId="{7EC4B1C5-4382-45D1-8A51-2FC54468B791}" srcId="{52F284B2-B5DA-4A1A-9D31-7FC5F3536E44}" destId="{7A00E5FA-4F54-40C6-AEAC-856DC3959DC5}" srcOrd="6" destOrd="0" parTransId="{3C488ECB-8E2A-40E1-B2FD-CC7667940E2B}" sibTransId="{7D687122-F5C5-4C86-BAEA-E4DA9E27916B}"/>
    <dgm:cxn modelId="{B230A6D2-71B4-4F5D-909A-623DEF491682}" type="presOf" srcId="{7A00E5FA-4F54-40C6-AEAC-856DC3959DC5}" destId="{2B524398-D940-4DB3-81AB-F4FF41D54B1F}" srcOrd="0" destOrd="0" presId="urn:microsoft.com/office/officeart/2005/8/layout/radial4"/>
    <dgm:cxn modelId="{4F35E695-C17F-4601-96F3-4A02D6DA0784}" type="presOf" srcId="{97A74B0C-C01D-4918-936B-38D3447BBF5A}" destId="{0801D090-AD71-4D1E-AD90-7BD21350C427}" srcOrd="0" destOrd="0" presId="urn:microsoft.com/office/officeart/2005/8/layout/radial4"/>
    <dgm:cxn modelId="{55C0CE7B-88D1-40BD-8B6A-2AAB132E9540}" type="presOf" srcId="{52F284B2-B5DA-4A1A-9D31-7FC5F3536E44}" destId="{3D066206-DFB1-4649-8CD0-6EC120A0D260}" srcOrd="0" destOrd="0" presId="urn:microsoft.com/office/officeart/2005/8/layout/radial4"/>
    <dgm:cxn modelId="{9FB99526-6577-490B-982F-FB6E0C9DB3B3}" type="presOf" srcId="{33C543A9-7240-488B-8CA7-4C40123005A5}" destId="{35D08323-6BB8-4668-A689-0F731AF6FA6C}" srcOrd="0" destOrd="0" presId="urn:microsoft.com/office/officeart/2005/8/layout/radial4"/>
    <dgm:cxn modelId="{A08F3CF0-52E5-4F95-83DF-3F131FCD23FF}" srcId="{52F284B2-B5DA-4A1A-9D31-7FC5F3536E44}" destId="{1161FC14-90EC-48B1-A54C-A7C8BF036A31}" srcOrd="0" destOrd="0" parTransId="{97A74B0C-C01D-4918-936B-38D3447BBF5A}" sibTransId="{20CF80CD-1C92-43CC-BE9E-435EE7D2C261}"/>
    <dgm:cxn modelId="{BBAF72CE-79A3-4686-AE28-001F963C8E21}" type="presOf" srcId="{3C488ECB-8E2A-40E1-B2FD-CC7667940E2B}" destId="{AABE736A-9A54-49D9-A543-CD00A88FE108}" srcOrd="0" destOrd="0" presId="urn:microsoft.com/office/officeart/2005/8/layout/radial4"/>
    <dgm:cxn modelId="{1B1E2396-4AA1-4252-B898-6247B191FC45}" srcId="{52F284B2-B5DA-4A1A-9D31-7FC5F3536E44}" destId="{485009B4-B7C7-4F7D-9153-F859FCE1A5B2}" srcOrd="3" destOrd="0" parTransId="{9F786519-8201-482F-B0BC-0CB809B7E50B}" sibTransId="{2D7BF1AF-79E7-43F7-8534-640AF2FB5E46}"/>
    <dgm:cxn modelId="{882749A0-68ED-4509-AECA-E86053A63B3C}" srcId="{52F284B2-B5DA-4A1A-9D31-7FC5F3536E44}" destId="{89D2C7FC-EE67-4D17-A8F5-638D45ED2D89}" srcOrd="4" destOrd="0" parTransId="{F85C14AF-82E4-4743-BD0A-C3EFF167555B}" sibTransId="{E4AAAF67-CD85-430C-A17B-BE4D57DA4FB2}"/>
    <dgm:cxn modelId="{F0C255B6-7F73-49CC-9A91-A603E7989EE4}" type="presOf" srcId="{69BAF0D8-80A7-4782-A6B0-E1FAA5AAA9FB}" destId="{DD52737C-0C7A-487E-8E08-777F2BF70647}" srcOrd="0" destOrd="0" presId="urn:microsoft.com/office/officeart/2005/8/layout/radial4"/>
    <dgm:cxn modelId="{74E95E4E-D7F4-457A-B44B-1D3B9A8D9FF0}" type="presOf" srcId="{1161FC14-90EC-48B1-A54C-A7C8BF036A31}" destId="{7D3BA7B6-5401-4683-8EE8-690362DE57D8}" srcOrd="0" destOrd="0" presId="urn:microsoft.com/office/officeart/2005/8/layout/radial4"/>
    <dgm:cxn modelId="{CB14393D-4A0D-4B84-B5CB-0C340C21C43F}" type="presOf" srcId="{9F786519-8201-482F-B0BC-0CB809B7E50B}" destId="{1DFFF84C-2285-4069-83C8-CE4E2D00FC92}" srcOrd="0" destOrd="0" presId="urn:microsoft.com/office/officeart/2005/8/layout/radial4"/>
    <dgm:cxn modelId="{CD15ED16-F9AE-45E3-AFEE-9D72C26BE65E}" type="presOf" srcId="{485009B4-B7C7-4F7D-9153-F859FCE1A5B2}" destId="{B1160C29-802C-47B4-8937-B232C4665C03}" srcOrd="0" destOrd="0" presId="urn:microsoft.com/office/officeart/2005/8/layout/radial4"/>
    <dgm:cxn modelId="{E7CF0311-9940-468A-831F-D6D2B3084783}" type="presOf" srcId="{89D2C7FC-EE67-4D17-A8F5-638D45ED2D89}" destId="{3E9BF3EB-B82B-459E-82D8-BA59E88F3669}" srcOrd="0" destOrd="0" presId="urn:microsoft.com/office/officeart/2005/8/layout/radial4"/>
    <dgm:cxn modelId="{55FE78C1-5E3B-42CC-A8F8-DB094F8B74D4}" type="presOf" srcId="{A88298FD-DAA3-4CEA-BCCE-9780C9D1B5E3}" destId="{D9C2719F-057B-4A75-9EEF-9E3FB290FB20}" srcOrd="0" destOrd="0" presId="urn:microsoft.com/office/officeart/2005/8/layout/radial4"/>
    <dgm:cxn modelId="{C7E0169E-B95F-47B3-BD94-A43F21D0DD72}" type="presParOf" srcId="{287252F0-2596-4C62-B520-AD12708B8430}" destId="{3D066206-DFB1-4649-8CD0-6EC120A0D260}" srcOrd="0" destOrd="0" presId="urn:microsoft.com/office/officeart/2005/8/layout/radial4"/>
    <dgm:cxn modelId="{A347F7CE-A310-4445-BCFC-1B8649275A35}" type="presParOf" srcId="{287252F0-2596-4C62-B520-AD12708B8430}" destId="{0801D090-AD71-4D1E-AD90-7BD21350C427}" srcOrd="1" destOrd="0" presId="urn:microsoft.com/office/officeart/2005/8/layout/radial4"/>
    <dgm:cxn modelId="{35C0B103-8835-4986-852D-334CB1649EB2}" type="presParOf" srcId="{287252F0-2596-4C62-B520-AD12708B8430}" destId="{7D3BA7B6-5401-4683-8EE8-690362DE57D8}" srcOrd="2" destOrd="0" presId="urn:microsoft.com/office/officeart/2005/8/layout/radial4"/>
    <dgm:cxn modelId="{6B0B9417-206A-4977-A796-9FA02129A484}" type="presParOf" srcId="{287252F0-2596-4C62-B520-AD12708B8430}" destId="{00E044F3-8F73-4BC1-B715-95EC4588137D}" srcOrd="3" destOrd="0" presId="urn:microsoft.com/office/officeart/2005/8/layout/radial4"/>
    <dgm:cxn modelId="{BC123C76-B90F-410C-AE11-3A8340D5D6E8}" type="presParOf" srcId="{287252F0-2596-4C62-B520-AD12708B8430}" destId="{D9C2719F-057B-4A75-9EEF-9E3FB290FB20}" srcOrd="4" destOrd="0" presId="urn:microsoft.com/office/officeart/2005/8/layout/radial4"/>
    <dgm:cxn modelId="{D9CE3315-95E8-48A4-A1A0-BA3BF883CF07}" type="presParOf" srcId="{287252F0-2596-4C62-B520-AD12708B8430}" destId="{02D7E097-BDDB-4891-AA43-45EF26DBC9D8}" srcOrd="5" destOrd="0" presId="urn:microsoft.com/office/officeart/2005/8/layout/radial4"/>
    <dgm:cxn modelId="{6D18E71D-5648-473E-B3F9-3FAD0090257C}" type="presParOf" srcId="{287252F0-2596-4C62-B520-AD12708B8430}" destId="{35D08323-6BB8-4668-A689-0F731AF6FA6C}" srcOrd="6" destOrd="0" presId="urn:microsoft.com/office/officeart/2005/8/layout/radial4"/>
    <dgm:cxn modelId="{981FFCE2-ADC4-441E-BB84-0C171F438F67}" type="presParOf" srcId="{287252F0-2596-4C62-B520-AD12708B8430}" destId="{1DFFF84C-2285-4069-83C8-CE4E2D00FC92}" srcOrd="7" destOrd="0" presId="urn:microsoft.com/office/officeart/2005/8/layout/radial4"/>
    <dgm:cxn modelId="{82B1E138-AC8F-4FAF-8EE1-52D4C8A98E34}" type="presParOf" srcId="{287252F0-2596-4C62-B520-AD12708B8430}" destId="{B1160C29-802C-47B4-8937-B232C4665C03}" srcOrd="8" destOrd="0" presId="urn:microsoft.com/office/officeart/2005/8/layout/radial4"/>
    <dgm:cxn modelId="{3235B9A7-0807-472A-8E47-A32F46B38545}" type="presParOf" srcId="{287252F0-2596-4C62-B520-AD12708B8430}" destId="{A95ABA82-A921-4A7C-BAD3-6574FB0918F4}" srcOrd="9" destOrd="0" presId="urn:microsoft.com/office/officeart/2005/8/layout/radial4"/>
    <dgm:cxn modelId="{1A3E059D-2256-46A2-9197-7497AA53A7CC}" type="presParOf" srcId="{287252F0-2596-4C62-B520-AD12708B8430}" destId="{3E9BF3EB-B82B-459E-82D8-BA59E88F3669}" srcOrd="10" destOrd="0" presId="urn:microsoft.com/office/officeart/2005/8/layout/radial4"/>
    <dgm:cxn modelId="{158FC49E-1891-4C74-A4A1-6C5B14E26733}" type="presParOf" srcId="{287252F0-2596-4C62-B520-AD12708B8430}" destId="{D64F8138-9B8C-4365-812F-85581553D402}" srcOrd="11" destOrd="0" presId="urn:microsoft.com/office/officeart/2005/8/layout/radial4"/>
    <dgm:cxn modelId="{B4B70F41-8869-4868-A2A3-7CBEFFE3549C}" type="presParOf" srcId="{287252F0-2596-4C62-B520-AD12708B8430}" destId="{DD52737C-0C7A-487E-8E08-777F2BF70647}" srcOrd="12" destOrd="0" presId="urn:microsoft.com/office/officeart/2005/8/layout/radial4"/>
    <dgm:cxn modelId="{2D320036-C57E-47B2-91DF-452A9D37531D}" type="presParOf" srcId="{287252F0-2596-4C62-B520-AD12708B8430}" destId="{AABE736A-9A54-49D9-A543-CD00A88FE108}" srcOrd="13" destOrd="0" presId="urn:microsoft.com/office/officeart/2005/8/layout/radial4"/>
    <dgm:cxn modelId="{9B4EF16E-6025-4434-B1FE-39E72C72E9AB}" type="presParOf" srcId="{287252F0-2596-4C62-B520-AD12708B8430}" destId="{2B524398-D940-4DB3-81AB-F4FF41D54B1F}" srcOrd="1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66206-DFB1-4649-8CD0-6EC120A0D260}">
      <dsp:nvSpPr>
        <dsp:cNvPr id="0" name=""/>
        <dsp:cNvSpPr/>
      </dsp:nvSpPr>
      <dsp:spPr>
        <a:xfrm>
          <a:off x="4415585" y="3331001"/>
          <a:ext cx="2301288" cy="230128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rtl="1">
            <a:lnSpc>
              <a:spcPct val="90000"/>
            </a:lnSpc>
            <a:spcBef>
              <a:spcPct val="0"/>
            </a:spcBef>
            <a:spcAft>
              <a:spcPct val="35000"/>
            </a:spcAft>
          </a:pPr>
          <a:r>
            <a:rPr lang="en-US" sz="3400" kern="1200" dirty="0" smtClean="0"/>
            <a:t>severity</a:t>
          </a:r>
          <a:endParaRPr lang="ar-SA" sz="3400" kern="1200" dirty="0"/>
        </a:p>
      </dsp:txBody>
      <dsp:txXfrm>
        <a:off x="4752601" y="3668017"/>
        <a:ext cx="1627256" cy="1627256"/>
      </dsp:txXfrm>
    </dsp:sp>
    <dsp:sp modelId="{0801D090-AD71-4D1E-AD90-7BD21350C427}">
      <dsp:nvSpPr>
        <dsp:cNvPr id="0" name=""/>
        <dsp:cNvSpPr/>
      </dsp:nvSpPr>
      <dsp:spPr>
        <a:xfrm rot="10800000">
          <a:off x="1730013" y="4153712"/>
          <a:ext cx="2537865" cy="655867"/>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3BA7B6-5401-4683-8EE8-690362DE57D8}">
      <dsp:nvSpPr>
        <dsp:cNvPr id="0" name=""/>
        <dsp:cNvSpPr/>
      </dsp:nvSpPr>
      <dsp:spPr>
        <a:xfrm>
          <a:off x="924562" y="3837285"/>
          <a:ext cx="1610901" cy="1288721"/>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err="1" smtClean="0"/>
            <a:t>Location,Date</a:t>
          </a:r>
          <a:endParaRPr lang="ar-SA" sz="1400" kern="1200" dirty="0"/>
        </a:p>
      </dsp:txBody>
      <dsp:txXfrm>
        <a:off x="962307" y="3875030"/>
        <a:ext cx="1535411" cy="1213231"/>
      </dsp:txXfrm>
    </dsp:sp>
    <dsp:sp modelId="{00E044F3-8F73-4BC1-B715-95EC4588137D}">
      <dsp:nvSpPr>
        <dsp:cNvPr id="0" name=""/>
        <dsp:cNvSpPr/>
      </dsp:nvSpPr>
      <dsp:spPr>
        <a:xfrm rot="12600000">
          <a:off x="2073964" y="2870070"/>
          <a:ext cx="2537865" cy="655867"/>
        </a:xfrm>
        <a:prstGeom prst="leftArrow">
          <a:avLst>
            <a:gd name="adj1" fmla="val 60000"/>
            <a:gd name="adj2" fmla="val 50000"/>
          </a:avLst>
        </a:prstGeom>
        <a:solidFill>
          <a:schemeClr val="accent2">
            <a:hueOff val="148264"/>
            <a:satOff val="-3314"/>
            <a:lumOff val="-313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C2719F-057B-4A75-9EEF-9E3FB290FB20}">
      <dsp:nvSpPr>
        <dsp:cNvPr id="0" name=""/>
        <dsp:cNvSpPr/>
      </dsp:nvSpPr>
      <dsp:spPr>
        <a:xfrm>
          <a:off x="1438518" y="1919177"/>
          <a:ext cx="1610901" cy="1288721"/>
        </a:xfrm>
        <a:prstGeom prst="roundRect">
          <a:avLst>
            <a:gd name="adj" fmla="val 10000"/>
          </a:avLst>
        </a:prstGeom>
        <a:solidFill>
          <a:schemeClr val="accent2">
            <a:hueOff val="148264"/>
            <a:satOff val="-3314"/>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smtClean="0"/>
            <a:t> address type, junction type</a:t>
          </a:r>
          <a:endParaRPr lang="ar-SA" sz="1400" kern="1200" dirty="0"/>
        </a:p>
      </dsp:txBody>
      <dsp:txXfrm>
        <a:off x="1476263" y="1956922"/>
        <a:ext cx="1535411" cy="1213231"/>
      </dsp:txXfrm>
    </dsp:sp>
    <dsp:sp modelId="{02D7E097-BDDB-4891-AA43-45EF26DBC9D8}">
      <dsp:nvSpPr>
        <dsp:cNvPr id="0" name=""/>
        <dsp:cNvSpPr/>
      </dsp:nvSpPr>
      <dsp:spPr>
        <a:xfrm rot="14400000">
          <a:off x="3013655" y="1930379"/>
          <a:ext cx="2537865" cy="655867"/>
        </a:xfrm>
        <a:prstGeom prst="leftArrow">
          <a:avLst>
            <a:gd name="adj1" fmla="val 60000"/>
            <a:gd name="adj2" fmla="val 50000"/>
          </a:avLst>
        </a:prstGeom>
        <a:solidFill>
          <a:schemeClr val="accent2">
            <a:hueOff val="296529"/>
            <a:satOff val="-6628"/>
            <a:lumOff val="-627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D08323-6BB8-4668-A689-0F731AF6FA6C}">
      <dsp:nvSpPr>
        <dsp:cNvPr id="0" name=""/>
        <dsp:cNvSpPr/>
      </dsp:nvSpPr>
      <dsp:spPr>
        <a:xfrm>
          <a:off x="2842670" y="515024"/>
          <a:ext cx="1610901" cy="1288721"/>
        </a:xfrm>
        <a:prstGeom prst="roundRect">
          <a:avLst>
            <a:gd name="adj" fmla="val 10000"/>
          </a:avLst>
        </a:prstGeom>
        <a:solidFill>
          <a:schemeClr val="accent2">
            <a:hueOff val="296529"/>
            <a:satOff val="-6628"/>
            <a:lumOff val="-627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smtClean="0"/>
            <a:t>inattention of driver, drugs or alcohol usage</a:t>
          </a:r>
          <a:endParaRPr lang="ar-SA" sz="1400" kern="1200" dirty="0"/>
        </a:p>
      </dsp:txBody>
      <dsp:txXfrm>
        <a:off x="2880415" y="552769"/>
        <a:ext cx="1535411" cy="1213231"/>
      </dsp:txXfrm>
    </dsp:sp>
    <dsp:sp modelId="{1DFFF84C-2285-4069-83C8-CE4E2D00FC92}">
      <dsp:nvSpPr>
        <dsp:cNvPr id="0" name=""/>
        <dsp:cNvSpPr/>
      </dsp:nvSpPr>
      <dsp:spPr>
        <a:xfrm rot="16200000">
          <a:off x="4297296" y="1586429"/>
          <a:ext cx="2537865" cy="655867"/>
        </a:xfrm>
        <a:prstGeom prst="leftArrow">
          <a:avLst>
            <a:gd name="adj1" fmla="val 60000"/>
            <a:gd name="adj2" fmla="val 50000"/>
          </a:avLst>
        </a:prstGeom>
        <a:solidFill>
          <a:schemeClr val="accent2">
            <a:hueOff val="444793"/>
            <a:satOff val="-9942"/>
            <a:lumOff val="-941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160C29-802C-47B4-8937-B232C4665C03}">
      <dsp:nvSpPr>
        <dsp:cNvPr id="0" name=""/>
        <dsp:cNvSpPr/>
      </dsp:nvSpPr>
      <dsp:spPr>
        <a:xfrm>
          <a:off x="4760778" y="1069"/>
          <a:ext cx="1610901" cy="1288721"/>
        </a:xfrm>
        <a:prstGeom prst="roundRect">
          <a:avLst>
            <a:gd name="adj" fmla="val 10000"/>
          </a:avLst>
        </a:prstGeom>
        <a:solidFill>
          <a:schemeClr val="accent2">
            <a:hueOff val="444793"/>
            <a:satOff val="-9942"/>
            <a:lumOff val="-941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smtClean="0"/>
            <a:t>weather condition, light condition</a:t>
          </a:r>
          <a:endParaRPr lang="ar-SA" sz="1400" kern="1200" dirty="0"/>
        </a:p>
      </dsp:txBody>
      <dsp:txXfrm>
        <a:off x="4798523" y="38814"/>
        <a:ext cx="1535411" cy="1213231"/>
      </dsp:txXfrm>
    </dsp:sp>
    <dsp:sp modelId="{A95ABA82-A921-4A7C-BAD3-6574FB0918F4}">
      <dsp:nvSpPr>
        <dsp:cNvPr id="0" name=""/>
        <dsp:cNvSpPr/>
      </dsp:nvSpPr>
      <dsp:spPr>
        <a:xfrm rot="18000000">
          <a:off x="5580938" y="1930379"/>
          <a:ext cx="2537865" cy="655867"/>
        </a:xfrm>
        <a:prstGeom prst="leftArrow">
          <a:avLst>
            <a:gd name="adj1" fmla="val 60000"/>
            <a:gd name="adj2" fmla="val 50000"/>
          </a:avLst>
        </a:prstGeom>
        <a:solidFill>
          <a:schemeClr val="accent2">
            <a:hueOff val="593057"/>
            <a:satOff val="-13255"/>
            <a:lumOff val="-125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9BF3EB-B82B-459E-82D8-BA59E88F3669}">
      <dsp:nvSpPr>
        <dsp:cNvPr id="0" name=""/>
        <dsp:cNvSpPr/>
      </dsp:nvSpPr>
      <dsp:spPr>
        <a:xfrm>
          <a:off x="6678886" y="515024"/>
          <a:ext cx="1610901" cy="1288721"/>
        </a:xfrm>
        <a:prstGeom prst="roundRect">
          <a:avLst>
            <a:gd name="adj" fmla="val 10000"/>
          </a:avLst>
        </a:prstGeom>
        <a:solidFill>
          <a:schemeClr val="accent2">
            <a:hueOff val="593057"/>
            <a:satOff val="-13255"/>
            <a:lumOff val="-12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smtClean="0"/>
            <a:t> whether pedestrian right of way, speed, existing of parked car</a:t>
          </a:r>
          <a:endParaRPr lang="ar-SA" sz="1400" kern="1200" dirty="0"/>
        </a:p>
      </dsp:txBody>
      <dsp:txXfrm>
        <a:off x="6716631" y="552769"/>
        <a:ext cx="1535411" cy="1213231"/>
      </dsp:txXfrm>
    </dsp:sp>
    <dsp:sp modelId="{D64F8138-9B8C-4365-812F-85581553D402}">
      <dsp:nvSpPr>
        <dsp:cNvPr id="0" name=""/>
        <dsp:cNvSpPr/>
      </dsp:nvSpPr>
      <dsp:spPr>
        <a:xfrm rot="19800000">
          <a:off x="6520629" y="2870070"/>
          <a:ext cx="2537865" cy="655867"/>
        </a:xfrm>
        <a:prstGeom prst="leftArrow">
          <a:avLst>
            <a:gd name="adj1" fmla="val 60000"/>
            <a:gd name="adj2" fmla="val 50000"/>
          </a:avLst>
        </a:prstGeom>
        <a:solidFill>
          <a:schemeClr val="accent2">
            <a:hueOff val="741322"/>
            <a:satOff val="-16569"/>
            <a:lumOff val="-1568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52737C-0C7A-487E-8E08-777F2BF70647}">
      <dsp:nvSpPr>
        <dsp:cNvPr id="0" name=""/>
        <dsp:cNvSpPr/>
      </dsp:nvSpPr>
      <dsp:spPr>
        <a:xfrm>
          <a:off x="8083039" y="1919177"/>
          <a:ext cx="1610901" cy="1288721"/>
        </a:xfrm>
        <a:prstGeom prst="roundRect">
          <a:avLst>
            <a:gd name="adj" fmla="val 10000"/>
          </a:avLst>
        </a:prstGeom>
        <a:solidFill>
          <a:schemeClr val="accent2">
            <a:hueOff val="741322"/>
            <a:satOff val="-16569"/>
            <a:lumOff val="-156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smtClean="0"/>
            <a:t>where collusion type of collision</a:t>
          </a:r>
          <a:endParaRPr lang="ar-SA" sz="1400" kern="1200" dirty="0"/>
        </a:p>
      </dsp:txBody>
      <dsp:txXfrm>
        <a:off x="8120784" y="1956922"/>
        <a:ext cx="1535411" cy="1213231"/>
      </dsp:txXfrm>
    </dsp:sp>
    <dsp:sp modelId="{AABE736A-9A54-49D9-A543-CD00A88FE108}">
      <dsp:nvSpPr>
        <dsp:cNvPr id="0" name=""/>
        <dsp:cNvSpPr/>
      </dsp:nvSpPr>
      <dsp:spPr>
        <a:xfrm>
          <a:off x="6864579" y="4153712"/>
          <a:ext cx="2537865" cy="655867"/>
        </a:xfrm>
        <a:prstGeom prst="leftArrow">
          <a:avLst>
            <a:gd name="adj1" fmla="val 60000"/>
            <a:gd name="adj2" fmla="val 50000"/>
          </a:avLst>
        </a:prstGeom>
        <a:solidFill>
          <a:schemeClr val="accent2">
            <a:hueOff val="889586"/>
            <a:satOff val="-19883"/>
            <a:lumOff val="-1882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524398-D940-4DB3-81AB-F4FF41D54B1F}">
      <dsp:nvSpPr>
        <dsp:cNvPr id="0" name=""/>
        <dsp:cNvSpPr/>
      </dsp:nvSpPr>
      <dsp:spPr>
        <a:xfrm>
          <a:off x="8596994" y="3837285"/>
          <a:ext cx="1610901" cy="1288721"/>
        </a:xfrm>
        <a:prstGeom prst="roundRect">
          <a:avLst>
            <a:gd name="adj" fmla="val 10000"/>
          </a:avLst>
        </a:prstGeom>
        <a:solidFill>
          <a:schemeClr val="accent2">
            <a:hueOff val="889586"/>
            <a:satOff val="-19883"/>
            <a:lumOff val="-18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1">
            <a:lnSpc>
              <a:spcPct val="90000"/>
            </a:lnSpc>
            <a:spcBef>
              <a:spcPct val="0"/>
            </a:spcBef>
            <a:spcAft>
              <a:spcPct val="35000"/>
            </a:spcAft>
          </a:pPr>
          <a:r>
            <a:rPr lang="en-US" sz="1400" b="1" kern="1200" dirty="0" smtClean="0"/>
            <a:t>count of persons, pedestrians, vehicle, and bicycles involved</a:t>
          </a:r>
          <a:endParaRPr lang="ar-SA" sz="1400" kern="1200" dirty="0"/>
        </a:p>
      </dsp:txBody>
      <dsp:txXfrm>
        <a:off x="8634739" y="3875030"/>
        <a:ext cx="1535411" cy="121323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smtClean="0"/>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US" dirty="0" smtClean="0"/>
              <a:t>Predicting the severity of accidents</a:t>
            </a:r>
            <a:endParaRPr lang="en-US" dirty="0"/>
          </a:p>
        </p:txBody>
      </p:sp>
      <p:sp>
        <p:nvSpPr>
          <p:cNvPr id="3" name="عنوان فرعي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3978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Light condition</a:t>
            </a:r>
            <a:endParaRPr lang="en-US" dirty="0"/>
          </a:p>
        </p:txBody>
      </p:sp>
      <p:sp>
        <p:nvSpPr>
          <p:cNvPr id="3" name="عنصر نائب للمحتوى 2"/>
          <p:cNvSpPr>
            <a:spLocks noGrp="1"/>
          </p:cNvSpPr>
          <p:nvPr>
            <p:ph idx="1"/>
          </p:nvPr>
        </p:nvSpPr>
        <p:spPr>
          <a:xfrm>
            <a:off x="7940590" y="3106058"/>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square p&lt;5%).</a:t>
            </a:r>
            <a:endParaRPr lang="en-US" dirty="0"/>
          </a:p>
        </p:txBody>
      </p:sp>
      <p:pic>
        <p:nvPicPr>
          <p:cNvPr id="6" name="صورة 5"/>
          <p:cNvPicPr/>
          <p:nvPr/>
        </p:nvPicPr>
        <p:blipFill>
          <a:blip r:embed="rId2"/>
          <a:stretch>
            <a:fillRect/>
          </a:stretch>
        </p:blipFill>
        <p:spPr>
          <a:xfrm>
            <a:off x="2917371" y="1803400"/>
            <a:ext cx="4698773" cy="4227967"/>
          </a:xfrm>
          <a:prstGeom prst="rect">
            <a:avLst/>
          </a:prstGeom>
        </p:spPr>
      </p:pic>
    </p:spTree>
    <p:extLst>
      <p:ext uri="{BB962C8B-B14F-4D97-AF65-F5344CB8AC3E}">
        <p14:creationId xmlns:p14="http://schemas.microsoft.com/office/powerpoint/2010/main" val="2233893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smtClean="0"/>
              <a:t>Speeding &amp; Parked </a:t>
            </a:r>
            <a:r>
              <a:rPr lang="en-US" b="1" u="sng" dirty="0"/>
              <a:t>car</a:t>
            </a:r>
            <a:endParaRPr lang="en-US" dirty="0"/>
          </a:p>
        </p:txBody>
      </p:sp>
      <p:sp>
        <p:nvSpPr>
          <p:cNvPr id="3" name="عنصر نائب للمحتوى 2"/>
          <p:cNvSpPr>
            <a:spLocks noGrp="1"/>
          </p:cNvSpPr>
          <p:nvPr>
            <p:ph idx="1"/>
          </p:nvPr>
        </p:nvSpPr>
        <p:spPr>
          <a:xfrm>
            <a:off x="9254104" y="3135086"/>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square p&lt;5%).</a:t>
            </a:r>
            <a:endParaRPr lang="en-US" dirty="0"/>
          </a:p>
        </p:txBody>
      </p:sp>
      <p:pic>
        <p:nvPicPr>
          <p:cNvPr id="6" name="صورة 5"/>
          <p:cNvPicPr/>
          <p:nvPr/>
        </p:nvPicPr>
        <p:blipFill>
          <a:blip r:embed="rId2"/>
          <a:stretch>
            <a:fillRect/>
          </a:stretch>
        </p:blipFill>
        <p:spPr>
          <a:xfrm>
            <a:off x="674461" y="2423886"/>
            <a:ext cx="4303939" cy="3323771"/>
          </a:xfrm>
          <a:prstGeom prst="rect">
            <a:avLst/>
          </a:prstGeom>
        </p:spPr>
      </p:pic>
      <p:pic>
        <p:nvPicPr>
          <p:cNvPr id="7" name="صورة 6"/>
          <p:cNvPicPr/>
          <p:nvPr/>
        </p:nvPicPr>
        <p:blipFill>
          <a:blip r:embed="rId3"/>
          <a:stretch>
            <a:fillRect/>
          </a:stretch>
        </p:blipFill>
        <p:spPr>
          <a:xfrm>
            <a:off x="4978400" y="2423886"/>
            <a:ext cx="3947886" cy="3323771"/>
          </a:xfrm>
          <a:prstGeom prst="rect">
            <a:avLst/>
          </a:prstGeom>
        </p:spPr>
      </p:pic>
    </p:spTree>
    <p:extLst>
      <p:ext uri="{BB962C8B-B14F-4D97-AF65-F5344CB8AC3E}">
        <p14:creationId xmlns:p14="http://schemas.microsoft.com/office/powerpoint/2010/main" val="116676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pedestrian right of way</a:t>
            </a:r>
            <a:endParaRPr lang="en-US" dirty="0"/>
          </a:p>
        </p:txBody>
      </p:sp>
      <p:sp>
        <p:nvSpPr>
          <p:cNvPr id="3" name="عنصر نائب للمحتوى 2"/>
          <p:cNvSpPr>
            <a:spLocks noGrp="1"/>
          </p:cNvSpPr>
          <p:nvPr>
            <p:ph idx="1"/>
          </p:nvPr>
        </p:nvSpPr>
        <p:spPr>
          <a:xfrm>
            <a:off x="9254104" y="3135086"/>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square p&lt;5%).</a:t>
            </a:r>
            <a:endParaRPr lang="en-US" dirty="0"/>
          </a:p>
        </p:txBody>
      </p:sp>
      <p:pic>
        <p:nvPicPr>
          <p:cNvPr id="6" name="صورة 5"/>
          <p:cNvPicPr/>
          <p:nvPr/>
        </p:nvPicPr>
        <p:blipFill>
          <a:blip r:embed="rId2"/>
          <a:stretch>
            <a:fillRect/>
          </a:stretch>
        </p:blipFill>
        <p:spPr>
          <a:xfrm>
            <a:off x="3062514" y="1905000"/>
            <a:ext cx="5028066" cy="3661002"/>
          </a:xfrm>
          <a:prstGeom prst="rect">
            <a:avLst/>
          </a:prstGeom>
        </p:spPr>
      </p:pic>
    </p:spTree>
    <p:extLst>
      <p:ext uri="{BB962C8B-B14F-4D97-AF65-F5344CB8AC3E}">
        <p14:creationId xmlns:p14="http://schemas.microsoft.com/office/powerpoint/2010/main" val="62086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Date &amp; Time</a:t>
            </a:r>
            <a:endParaRPr lang="en-US" dirty="0"/>
          </a:p>
        </p:txBody>
      </p:sp>
      <p:sp>
        <p:nvSpPr>
          <p:cNvPr id="3" name="عنصر نائب للمحتوى 2"/>
          <p:cNvSpPr>
            <a:spLocks noGrp="1"/>
          </p:cNvSpPr>
          <p:nvPr>
            <p:ph idx="1"/>
          </p:nvPr>
        </p:nvSpPr>
        <p:spPr>
          <a:xfrm>
            <a:off x="9254104" y="3135086"/>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square p&lt;5%).</a:t>
            </a:r>
            <a:endParaRPr lang="en-US" dirty="0"/>
          </a:p>
        </p:txBody>
      </p:sp>
      <p:pic>
        <p:nvPicPr>
          <p:cNvPr id="1028" name="صورة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03" y="4251777"/>
            <a:ext cx="3748938" cy="2221593"/>
          </a:xfrm>
          <a:prstGeom prst="rect">
            <a:avLst/>
          </a:prstGeom>
          <a:noFill/>
          <a:extLst>
            <a:ext uri="{909E8E84-426E-40DD-AFC4-6F175D3DCCD1}">
              <a14:hiddenFill xmlns:a14="http://schemas.microsoft.com/office/drawing/2010/main">
                <a:solidFill>
                  <a:srgbClr val="FFFFFF"/>
                </a:solidFill>
              </a14:hiddenFill>
            </a:ext>
          </a:extLst>
        </p:spPr>
      </p:pic>
      <p:pic>
        <p:nvPicPr>
          <p:cNvPr id="1027" name="صورة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9060" y="1305878"/>
            <a:ext cx="3438638" cy="2337779"/>
          </a:xfrm>
          <a:prstGeom prst="rect">
            <a:avLst/>
          </a:prstGeom>
          <a:noFill/>
          <a:extLst>
            <a:ext uri="{909E8E84-426E-40DD-AFC4-6F175D3DCCD1}">
              <a14:hiddenFill xmlns:a14="http://schemas.microsoft.com/office/drawing/2010/main">
                <a:solidFill>
                  <a:srgbClr val="FFFFFF"/>
                </a:solidFill>
              </a14:hiddenFill>
            </a:ext>
          </a:extLst>
        </p:spPr>
      </p:pic>
      <p:sp>
        <p:nvSpPr>
          <p:cNvPr id="7" name="مربع نص 6"/>
          <p:cNvSpPr txBox="1"/>
          <p:nvPr/>
        </p:nvSpPr>
        <p:spPr>
          <a:xfrm>
            <a:off x="4494568" y="3697779"/>
            <a:ext cx="907621" cy="369332"/>
          </a:xfrm>
          <a:prstGeom prst="rect">
            <a:avLst/>
          </a:prstGeom>
          <a:noFill/>
        </p:spPr>
        <p:txBody>
          <a:bodyPr wrap="none" rtlCol="0">
            <a:spAutoFit/>
          </a:bodyPr>
          <a:lstStyle/>
          <a:p>
            <a:r>
              <a:rPr lang="en-US" b="1" dirty="0" smtClean="0"/>
              <a:t>Month</a:t>
            </a:r>
            <a:endParaRPr lang="en-US" b="1" dirty="0"/>
          </a:p>
        </p:txBody>
      </p:sp>
      <p:sp>
        <p:nvSpPr>
          <p:cNvPr id="13" name="مربع نص 12"/>
          <p:cNvSpPr txBox="1"/>
          <p:nvPr/>
        </p:nvSpPr>
        <p:spPr>
          <a:xfrm>
            <a:off x="4597161" y="6473370"/>
            <a:ext cx="702436" cy="369332"/>
          </a:xfrm>
          <a:prstGeom prst="rect">
            <a:avLst/>
          </a:prstGeom>
          <a:noFill/>
        </p:spPr>
        <p:txBody>
          <a:bodyPr wrap="none" rtlCol="0">
            <a:spAutoFit/>
          </a:bodyPr>
          <a:lstStyle/>
          <a:p>
            <a:r>
              <a:rPr lang="en-US" b="1" dirty="0" smtClean="0"/>
              <a:t>Hour</a:t>
            </a:r>
            <a:endParaRPr lang="en-US" b="1" dirty="0"/>
          </a:p>
        </p:txBody>
      </p:sp>
    </p:spTree>
    <p:extLst>
      <p:ext uri="{BB962C8B-B14F-4D97-AF65-F5344CB8AC3E}">
        <p14:creationId xmlns:p14="http://schemas.microsoft.com/office/powerpoint/2010/main" val="2468498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Person Count &amp; pedestrians &amp; bicycles &amp; vehicles</a:t>
            </a:r>
            <a:endParaRPr lang="en-US" dirty="0"/>
          </a:p>
        </p:txBody>
      </p:sp>
      <p:sp>
        <p:nvSpPr>
          <p:cNvPr id="3" name="عنصر نائب للمحتوى 2"/>
          <p:cNvSpPr>
            <a:spLocks noGrp="1"/>
          </p:cNvSpPr>
          <p:nvPr>
            <p:ph idx="1"/>
          </p:nvPr>
        </p:nvSpPr>
        <p:spPr>
          <a:xfrm>
            <a:off x="8654941" y="3135084"/>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square p&lt;5%).</a:t>
            </a:r>
            <a:endParaRPr lang="en-US" dirty="0"/>
          </a:p>
        </p:txBody>
      </p:sp>
      <p:pic>
        <p:nvPicPr>
          <p:cNvPr id="6" name="صورة 5"/>
          <p:cNvPicPr/>
          <p:nvPr/>
        </p:nvPicPr>
        <p:blipFill>
          <a:blip r:embed="rId2"/>
          <a:stretch>
            <a:fillRect/>
          </a:stretch>
        </p:blipFill>
        <p:spPr>
          <a:xfrm>
            <a:off x="1245734" y="1953891"/>
            <a:ext cx="3343275" cy="2505075"/>
          </a:xfrm>
          <a:prstGeom prst="rect">
            <a:avLst/>
          </a:prstGeom>
        </p:spPr>
      </p:pic>
      <p:pic>
        <p:nvPicPr>
          <p:cNvPr id="7" name="صورة 6"/>
          <p:cNvPicPr/>
          <p:nvPr/>
        </p:nvPicPr>
        <p:blipFill>
          <a:blip r:embed="rId3"/>
          <a:stretch>
            <a:fillRect/>
          </a:stretch>
        </p:blipFill>
        <p:spPr>
          <a:xfrm>
            <a:off x="4472897" y="2087240"/>
            <a:ext cx="3495675" cy="2238375"/>
          </a:xfrm>
          <a:prstGeom prst="rect">
            <a:avLst/>
          </a:prstGeom>
        </p:spPr>
      </p:pic>
      <p:pic>
        <p:nvPicPr>
          <p:cNvPr id="8" name="صورة 7"/>
          <p:cNvPicPr/>
          <p:nvPr/>
        </p:nvPicPr>
        <p:blipFill>
          <a:blip r:embed="rId4"/>
          <a:stretch>
            <a:fillRect/>
          </a:stretch>
        </p:blipFill>
        <p:spPr>
          <a:xfrm>
            <a:off x="1245734" y="4458964"/>
            <a:ext cx="3457575" cy="2238375"/>
          </a:xfrm>
          <a:prstGeom prst="rect">
            <a:avLst/>
          </a:prstGeom>
        </p:spPr>
      </p:pic>
      <p:pic>
        <p:nvPicPr>
          <p:cNvPr id="9" name="صورة 8"/>
          <p:cNvPicPr/>
          <p:nvPr/>
        </p:nvPicPr>
        <p:blipFill>
          <a:blip r:embed="rId5"/>
          <a:stretch>
            <a:fillRect/>
          </a:stretch>
        </p:blipFill>
        <p:spPr>
          <a:xfrm>
            <a:off x="4698546" y="4325615"/>
            <a:ext cx="3276600" cy="2362200"/>
          </a:xfrm>
          <a:prstGeom prst="rect">
            <a:avLst/>
          </a:prstGeom>
        </p:spPr>
      </p:pic>
    </p:spTree>
    <p:extLst>
      <p:ext uri="{BB962C8B-B14F-4D97-AF65-F5344CB8AC3E}">
        <p14:creationId xmlns:p14="http://schemas.microsoft.com/office/powerpoint/2010/main" val="171354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Location</a:t>
            </a:r>
            <a:endParaRPr lang="en-US" dirty="0"/>
          </a:p>
        </p:txBody>
      </p:sp>
      <p:sp>
        <p:nvSpPr>
          <p:cNvPr id="3" name="عنصر نائب للمحتوى 2"/>
          <p:cNvSpPr>
            <a:spLocks noGrp="1"/>
          </p:cNvSpPr>
          <p:nvPr>
            <p:ph idx="1"/>
          </p:nvPr>
        </p:nvSpPr>
        <p:spPr>
          <a:xfrm>
            <a:off x="7541419" y="2747603"/>
            <a:ext cx="2540794" cy="1323880"/>
          </a:xfrm>
        </p:spPr>
        <p:txBody>
          <a:bodyPr>
            <a:normAutofit/>
          </a:bodyPr>
          <a:lstStyle/>
          <a:p>
            <a:r>
              <a:rPr lang="en-US" b="1" dirty="0"/>
              <a:t>Severity was </a:t>
            </a:r>
            <a:r>
              <a:rPr lang="en-US" b="1" dirty="0" smtClean="0"/>
              <a:t>significantly </a:t>
            </a:r>
            <a:r>
              <a:rPr lang="en-US" b="1" dirty="0"/>
              <a:t>different </a:t>
            </a:r>
            <a:r>
              <a:rPr lang="en-US" b="1" dirty="0" smtClean="0"/>
              <a:t>(T test </a:t>
            </a:r>
            <a:r>
              <a:rPr lang="en-US" b="1" dirty="0"/>
              <a:t>p&lt;5%).</a:t>
            </a:r>
            <a:endParaRPr lang="en-US" dirty="0"/>
          </a:p>
        </p:txBody>
      </p:sp>
      <p:pic>
        <p:nvPicPr>
          <p:cNvPr id="6" name="صورة 5"/>
          <p:cNvPicPr/>
          <p:nvPr/>
        </p:nvPicPr>
        <p:blipFill>
          <a:blip r:embed="rId2"/>
          <a:stretch>
            <a:fillRect/>
          </a:stretch>
        </p:blipFill>
        <p:spPr>
          <a:xfrm>
            <a:off x="2983366" y="1377043"/>
            <a:ext cx="3438525" cy="2286000"/>
          </a:xfrm>
          <a:prstGeom prst="rect">
            <a:avLst/>
          </a:prstGeom>
        </p:spPr>
      </p:pic>
      <p:pic>
        <p:nvPicPr>
          <p:cNvPr id="7" name="صورة 6"/>
          <p:cNvPicPr/>
          <p:nvPr/>
        </p:nvPicPr>
        <p:blipFill>
          <a:blip r:embed="rId3"/>
          <a:stretch>
            <a:fillRect/>
          </a:stretch>
        </p:blipFill>
        <p:spPr>
          <a:xfrm>
            <a:off x="2897641" y="4071483"/>
            <a:ext cx="3524250" cy="2314575"/>
          </a:xfrm>
          <a:prstGeom prst="rect">
            <a:avLst/>
          </a:prstGeom>
        </p:spPr>
      </p:pic>
    </p:spTree>
    <p:extLst>
      <p:ext uri="{BB962C8B-B14F-4D97-AF65-F5344CB8AC3E}">
        <p14:creationId xmlns:p14="http://schemas.microsoft.com/office/powerpoint/2010/main" val="129633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Predicting Models</a:t>
            </a:r>
            <a:endParaRPr lang="en-US" dirty="0"/>
          </a:p>
        </p:txBody>
      </p:sp>
      <p:sp>
        <p:nvSpPr>
          <p:cNvPr id="5" name="مربع نص 4"/>
          <p:cNvSpPr txBox="1"/>
          <p:nvPr/>
        </p:nvSpPr>
        <p:spPr>
          <a:xfrm>
            <a:off x="3029378" y="4534154"/>
            <a:ext cx="2796040" cy="1477328"/>
          </a:xfrm>
          <a:prstGeom prst="rect">
            <a:avLst/>
          </a:prstGeom>
          <a:noFill/>
        </p:spPr>
        <p:txBody>
          <a:bodyPr wrap="square" rtlCol="0">
            <a:spAutoFit/>
          </a:bodyPr>
          <a:lstStyle/>
          <a:p>
            <a:pPr algn="ctr"/>
            <a:r>
              <a:rPr lang="en-US" b="1" u="sng" dirty="0">
                <a:solidFill>
                  <a:schemeClr val="accent6">
                    <a:lumMod val="75000"/>
                  </a:schemeClr>
                </a:solidFill>
              </a:rPr>
              <a:t>gradient boost classifier </a:t>
            </a:r>
            <a:r>
              <a:rPr lang="en-US" b="1" dirty="0">
                <a:solidFill>
                  <a:schemeClr val="accent5">
                    <a:lumMod val="75000"/>
                  </a:schemeClr>
                </a:solidFill>
              </a:rPr>
              <a:t>achieved best result (highest accuracy &amp; lowest </a:t>
            </a:r>
            <a:r>
              <a:rPr lang="en-US" b="1" dirty="0" err="1">
                <a:solidFill>
                  <a:schemeClr val="accent5">
                    <a:lumMod val="75000"/>
                  </a:schemeClr>
                </a:solidFill>
              </a:rPr>
              <a:t>log_loss</a:t>
            </a:r>
            <a:r>
              <a:rPr lang="en-US" b="1" dirty="0" smtClean="0">
                <a:solidFill>
                  <a:schemeClr val="accent5">
                    <a:lumMod val="75000"/>
                  </a:schemeClr>
                </a:solidFill>
              </a:rPr>
              <a:t>)</a:t>
            </a:r>
            <a:endParaRPr lang="en-US" b="1" dirty="0">
              <a:solidFill>
                <a:schemeClr val="accent5">
                  <a:lumMod val="75000"/>
                </a:schemeClr>
              </a:solidFill>
            </a:endParaRPr>
          </a:p>
        </p:txBody>
      </p:sp>
      <p:graphicFrame>
        <p:nvGraphicFramePr>
          <p:cNvPr id="3" name="جدول 2"/>
          <p:cNvGraphicFramePr>
            <a:graphicFrameLocks noGrp="1"/>
          </p:cNvGraphicFramePr>
          <p:nvPr>
            <p:extLst>
              <p:ext uri="{D42A27DB-BD31-4B8C-83A1-F6EECF244321}">
                <p14:modId xmlns:p14="http://schemas.microsoft.com/office/powerpoint/2010/main" val="1685727053"/>
              </p:ext>
            </p:extLst>
          </p:nvPr>
        </p:nvGraphicFramePr>
        <p:xfrm>
          <a:off x="920973" y="1591515"/>
          <a:ext cx="7012851" cy="2713898"/>
        </p:xfrm>
        <a:graphic>
          <a:graphicData uri="http://schemas.openxmlformats.org/drawingml/2006/table">
            <a:tbl>
              <a:tblPr firstRow="1" firstCol="1" bandRow="1">
                <a:tableStyleId>{21E4AEA4-8DFA-4A89-87EB-49C32662AFE0}</a:tableStyleId>
              </a:tblPr>
              <a:tblGrid>
                <a:gridCol w="1160201">
                  <a:extLst>
                    <a:ext uri="{9D8B030D-6E8A-4147-A177-3AD203B41FA5}">
                      <a16:colId xmlns:a16="http://schemas.microsoft.com/office/drawing/2014/main" val="3480382476"/>
                    </a:ext>
                  </a:extLst>
                </a:gridCol>
                <a:gridCol w="1037540">
                  <a:extLst>
                    <a:ext uri="{9D8B030D-6E8A-4147-A177-3AD203B41FA5}">
                      <a16:colId xmlns:a16="http://schemas.microsoft.com/office/drawing/2014/main" val="3090401955"/>
                    </a:ext>
                  </a:extLst>
                </a:gridCol>
                <a:gridCol w="1054141">
                  <a:extLst>
                    <a:ext uri="{9D8B030D-6E8A-4147-A177-3AD203B41FA5}">
                      <a16:colId xmlns:a16="http://schemas.microsoft.com/office/drawing/2014/main" val="2223058588"/>
                    </a:ext>
                  </a:extLst>
                </a:gridCol>
                <a:gridCol w="945314">
                  <a:extLst>
                    <a:ext uri="{9D8B030D-6E8A-4147-A177-3AD203B41FA5}">
                      <a16:colId xmlns:a16="http://schemas.microsoft.com/office/drawing/2014/main" val="1929074811"/>
                    </a:ext>
                  </a:extLst>
                </a:gridCol>
                <a:gridCol w="946237">
                  <a:extLst>
                    <a:ext uri="{9D8B030D-6E8A-4147-A177-3AD203B41FA5}">
                      <a16:colId xmlns:a16="http://schemas.microsoft.com/office/drawing/2014/main" val="1686893606"/>
                    </a:ext>
                  </a:extLst>
                </a:gridCol>
                <a:gridCol w="946237">
                  <a:extLst>
                    <a:ext uri="{9D8B030D-6E8A-4147-A177-3AD203B41FA5}">
                      <a16:colId xmlns:a16="http://schemas.microsoft.com/office/drawing/2014/main" val="2277320526"/>
                    </a:ext>
                  </a:extLst>
                </a:gridCol>
                <a:gridCol w="923181">
                  <a:extLst>
                    <a:ext uri="{9D8B030D-6E8A-4147-A177-3AD203B41FA5}">
                      <a16:colId xmlns:a16="http://schemas.microsoft.com/office/drawing/2014/main" val="3862299407"/>
                    </a:ext>
                  </a:extLst>
                </a:gridCol>
              </a:tblGrid>
              <a:tr h="404667">
                <a:tc>
                  <a:txBody>
                    <a:bodyPr/>
                    <a:lstStyle/>
                    <a:p>
                      <a:pPr algn="ctr">
                        <a:lnSpc>
                          <a:spcPct val="107000"/>
                        </a:lnSpc>
                        <a:spcAft>
                          <a:spcPts val="0"/>
                        </a:spcAft>
                      </a:pPr>
                      <a:r>
                        <a:rPr lang="en-US" sz="1600" b="1" dirty="0">
                          <a:effectLst/>
                        </a:rPr>
                        <a:t> </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US" sz="1600" b="1" dirty="0">
                          <a:effectLst/>
                        </a:rPr>
                        <a:t>LR</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US" sz="1600" b="1" dirty="0">
                          <a:effectLst/>
                        </a:rPr>
                        <a:t>KNN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US" sz="1600" b="1" dirty="0">
                          <a:effectLst/>
                        </a:rPr>
                        <a:t>DT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US" sz="1600" b="1" dirty="0">
                          <a:effectLst/>
                        </a:rPr>
                        <a:t>RF</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US" sz="1600" b="1" dirty="0">
                          <a:effectLst/>
                        </a:rPr>
                        <a:t>GB</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US" sz="1600" b="1" dirty="0">
                          <a:effectLst/>
                        </a:rPr>
                        <a:t>SVM</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7961756"/>
                  </a:ext>
                </a:extLst>
              </a:tr>
              <a:tr h="359832">
                <a:tc>
                  <a:txBody>
                    <a:bodyPr/>
                    <a:lstStyle/>
                    <a:p>
                      <a:pPr algn="ctr">
                        <a:lnSpc>
                          <a:spcPct val="107000"/>
                        </a:lnSpc>
                        <a:spcAft>
                          <a:spcPts val="0"/>
                        </a:spcAft>
                      </a:pPr>
                      <a:r>
                        <a:rPr lang="en-US" sz="1600" b="1" dirty="0">
                          <a:effectLst/>
                        </a:rPr>
                        <a:t>Accuracy</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lnSpc>
                          <a:spcPct val="107000"/>
                        </a:lnSpc>
                        <a:spcAft>
                          <a:spcPts val="0"/>
                        </a:spcAft>
                      </a:pPr>
                      <a:r>
                        <a:rPr lang="en-US" sz="1600" b="1" dirty="0">
                          <a:effectLst/>
                        </a:rPr>
                        <a:t>0.7847</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lnSpc>
                          <a:spcPct val="107000"/>
                        </a:lnSpc>
                        <a:spcAft>
                          <a:spcPts val="0"/>
                        </a:spcAft>
                      </a:pPr>
                      <a:r>
                        <a:rPr lang="en-US" sz="1600" b="1">
                          <a:effectLst/>
                        </a:rPr>
                        <a:t>0.7505</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algn="ctr">
                        <a:lnSpc>
                          <a:spcPct val="107000"/>
                        </a:lnSpc>
                        <a:spcAft>
                          <a:spcPts val="0"/>
                        </a:spcAft>
                      </a:pPr>
                      <a:r>
                        <a:rPr lang="en-US" sz="1600" b="1" dirty="0">
                          <a:effectLst/>
                        </a:rPr>
                        <a:t>0.7110</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algn="ctr">
                        <a:lnSpc>
                          <a:spcPct val="107000"/>
                        </a:lnSpc>
                        <a:spcAft>
                          <a:spcPts val="0"/>
                        </a:spcAft>
                      </a:pPr>
                      <a:r>
                        <a:rPr lang="en-US" sz="1600" b="1" dirty="0">
                          <a:effectLst/>
                        </a:rPr>
                        <a:t>0.7850</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algn="ctr">
                        <a:lnSpc>
                          <a:spcPct val="107000"/>
                        </a:lnSpc>
                        <a:spcAft>
                          <a:spcPts val="0"/>
                        </a:spcAft>
                      </a:pPr>
                      <a:r>
                        <a:rPr lang="en-US" sz="1600" b="1" dirty="0">
                          <a:solidFill>
                            <a:srgbClr val="FF0000"/>
                          </a:solidFill>
                          <a:effectLst/>
                        </a:rPr>
                        <a:t>0.7911</a:t>
                      </a:r>
                      <a:endParaRPr lang="en-US" sz="12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algn="ctr">
                        <a:lnSpc>
                          <a:spcPct val="107000"/>
                        </a:lnSpc>
                        <a:spcAft>
                          <a:spcPts val="0"/>
                        </a:spcAft>
                      </a:pPr>
                      <a:r>
                        <a:rPr lang="en-US" sz="1600" b="1">
                          <a:effectLst/>
                        </a:rPr>
                        <a:t>0.7784</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35956707"/>
                  </a:ext>
                </a:extLst>
              </a:tr>
              <a:tr h="329783">
                <a:tc>
                  <a:txBody>
                    <a:bodyPr/>
                    <a:lstStyle/>
                    <a:p>
                      <a:pPr algn="ctr">
                        <a:lnSpc>
                          <a:spcPct val="107000"/>
                        </a:lnSpc>
                        <a:spcAft>
                          <a:spcPts val="0"/>
                        </a:spcAft>
                      </a:pPr>
                      <a:r>
                        <a:rPr lang="en-US" sz="1600" b="1" dirty="0" err="1">
                          <a:effectLst/>
                        </a:rPr>
                        <a:t>Log_loss</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US" sz="1600" b="1" dirty="0">
                          <a:effectLst/>
                        </a:rPr>
                        <a:t>0.4808</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algn="ctr">
                        <a:lnSpc>
                          <a:spcPct val="107000"/>
                        </a:lnSpc>
                        <a:spcAft>
                          <a:spcPts val="0"/>
                        </a:spcAft>
                      </a:pPr>
                      <a:r>
                        <a:rPr lang="en-US" sz="1600" b="1" dirty="0">
                          <a:effectLst/>
                        </a:rPr>
                        <a:t>24.2034</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a:effectLst/>
                        </a:rPr>
                        <a:t>9.9748</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a:effectLst/>
                        </a:rPr>
                        <a:t>0.4828</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a:solidFill>
                            <a:srgbClr val="FF0000"/>
                          </a:solidFill>
                          <a:effectLst/>
                        </a:rPr>
                        <a:t>0.4502</a:t>
                      </a:r>
                      <a:endParaRPr lang="en-US" sz="12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a:effectLst/>
                        </a:rPr>
                        <a:t>0.5179</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96369690"/>
                  </a:ext>
                </a:extLst>
              </a:tr>
              <a:tr h="404904">
                <a:tc>
                  <a:txBody>
                    <a:bodyPr/>
                    <a:lstStyle/>
                    <a:p>
                      <a:pPr algn="ctr">
                        <a:lnSpc>
                          <a:spcPct val="107000"/>
                        </a:lnSpc>
                        <a:spcAft>
                          <a:spcPts val="0"/>
                        </a:spcAft>
                      </a:pPr>
                      <a:r>
                        <a:rPr lang="en-US" sz="1600" b="1" dirty="0" err="1">
                          <a:effectLst/>
                        </a:rPr>
                        <a:t>Tp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US" sz="1600" b="1" dirty="0">
                          <a:effectLst/>
                        </a:rPr>
                        <a:t>6715</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algn="ctr">
                        <a:lnSpc>
                          <a:spcPct val="107000"/>
                        </a:lnSpc>
                        <a:spcAft>
                          <a:spcPts val="0"/>
                        </a:spcAft>
                      </a:pPr>
                      <a:r>
                        <a:rPr lang="en-US" sz="1600" b="1" dirty="0">
                          <a:effectLst/>
                        </a:rPr>
                        <a:t>7581</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dirty="0">
                          <a:effectLst/>
                        </a:rPr>
                        <a:t>10313</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a:effectLst/>
                        </a:rPr>
                        <a:t>8751</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a:solidFill>
                            <a:srgbClr val="FF0000"/>
                          </a:solidFill>
                          <a:effectLst/>
                        </a:rPr>
                        <a:t>7320</a:t>
                      </a:r>
                      <a:endParaRPr lang="en-US" sz="12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a:effectLst/>
                        </a:rPr>
                        <a:t>5460</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49973443"/>
                  </a:ext>
                </a:extLst>
              </a:tr>
              <a:tr h="404904">
                <a:tc>
                  <a:txBody>
                    <a:bodyPr/>
                    <a:lstStyle/>
                    <a:p>
                      <a:pPr algn="ctr">
                        <a:lnSpc>
                          <a:spcPct val="107000"/>
                        </a:lnSpc>
                        <a:spcAft>
                          <a:spcPts val="0"/>
                        </a:spcAft>
                      </a:pPr>
                      <a:r>
                        <a:rPr lang="en-US" sz="1600" b="1" dirty="0" err="1">
                          <a:effectLst/>
                        </a:rPr>
                        <a:t>Tn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US" sz="1600" b="1">
                          <a:effectLst/>
                        </a:rPr>
                        <a:t>43699</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algn="ctr">
                        <a:lnSpc>
                          <a:spcPct val="107000"/>
                        </a:lnSpc>
                        <a:spcAft>
                          <a:spcPts val="0"/>
                        </a:spcAft>
                      </a:pPr>
                      <a:r>
                        <a:rPr lang="en-US" sz="1600" b="1">
                          <a:effectLst/>
                        </a:rPr>
                        <a:t>40638</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dirty="0">
                          <a:effectLst/>
                        </a:rPr>
                        <a:t>35370</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dirty="0">
                          <a:effectLst/>
                        </a:rPr>
                        <a:t>41681</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dirty="0">
                          <a:solidFill>
                            <a:srgbClr val="FF0000"/>
                          </a:solidFill>
                          <a:effectLst/>
                        </a:rPr>
                        <a:t>43503</a:t>
                      </a:r>
                      <a:endParaRPr lang="en-US" sz="12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a:effectLst/>
                        </a:rPr>
                        <a:t>44550</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2083219"/>
                  </a:ext>
                </a:extLst>
              </a:tr>
              <a:tr h="404904">
                <a:tc>
                  <a:txBody>
                    <a:bodyPr/>
                    <a:lstStyle/>
                    <a:p>
                      <a:pPr algn="ctr">
                        <a:lnSpc>
                          <a:spcPct val="107000"/>
                        </a:lnSpc>
                        <a:spcAft>
                          <a:spcPts val="0"/>
                        </a:spcAft>
                      </a:pPr>
                      <a:r>
                        <a:rPr lang="en-US" sz="1600" b="1" dirty="0" err="1">
                          <a:effectLst/>
                        </a:rPr>
                        <a:t>Fp</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US" sz="1600" b="1" dirty="0">
                          <a:effectLst/>
                        </a:rPr>
                        <a:t>1319</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algn="ctr">
                        <a:lnSpc>
                          <a:spcPct val="107000"/>
                        </a:lnSpc>
                        <a:spcAft>
                          <a:spcPts val="0"/>
                        </a:spcAft>
                      </a:pPr>
                      <a:r>
                        <a:rPr lang="en-US" sz="1600" b="1" dirty="0">
                          <a:effectLst/>
                        </a:rPr>
                        <a:t>4380</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dirty="0">
                          <a:effectLst/>
                        </a:rPr>
                        <a:t>9648</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dirty="0">
                          <a:effectLst/>
                        </a:rPr>
                        <a:t>3337</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dirty="0">
                          <a:solidFill>
                            <a:srgbClr val="FF0000"/>
                          </a:solidFill>
                          <a:effectLst/>
                        </a:rPr>
                        <a:t>1515</a:t>
                      </a:r>
                      <a:endParaRPr lang="en-US" sz="12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1600" b="1" dirty="0">
                          <a:effectLst/>
                        </a:rPr>
                        <a:t>468</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06197588"/>
                  </a:ext>
                </a:extLst>
              </a:tr>
              <a:tr h="404904">
                <a:tc>
                  <a:txBody>
                    <a:bodyPr/>
                    <a:lstStyle/>
                    <a:p>
                      <a:pPr algn="ctr">
                        <a:lnSpc>
                          <a:spcPct val="107000"/>
                        </a:lnSpc>
                        <a:spcAft>
                          <a:spcPts val="0"/>
                        </a:spcAft>
                      </a:pPr>
                      <a:r>
                        <a:rPr lang="en-US" sz="1600" b="1" dirty="0" err="1">
                          <a:effectLst/>
                        </a:rPr>
                        <a:t>Fn</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a:effectLst/>
                        </a:rPr>
                        <a:t>12510</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a:effectLst/>
                        </a:rPr>
                        <a:t>11644</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a:effectLst/>
                        </a:rPr>
                        <a:t>8912</a:t>
                      </a:r>
                      <a:endParaRPr lang="en-US" sz="12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a:effectLst/>
                        </a:rPr>
                        <a:t>10474</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a:solidFill>
                            <a:srgbClr val="FF0000"/>
                          </a:solidFill>
                          <a:effectLst/>
                        </a:rPr>
                        <a:t>11905</a:t>
                      </a:r>
                      <a:endParaRPr lang="en-US" sz="12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a:effectLst/>
                        </a:rPr>
                        <a:t>13765</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0595643"/>
                  </a:ext>
                </a:extLst>
              </a:tr>
            </a:tbl>
          </a:graphicData>
        </a:graphic>
      </p:graphicFrame>
      <p:pic>
        <p:nvPicPr>
          <p:cNvPr id="7" name="صورة 6"/>
          <p:cNvPicPr/>
          <p:nvPr/>
        </p:nvPicPr>
        <p:blipFill>
          <a:blip r:embed="rId2"/>
          <a:stretch>
            <a:fillRect/>
          </a:stretch>
        </p:blipFill>
        <p:spPr>
          <a:xfrm>
            <a:off x="8251748" y="1454046"/>
            <a:ext cx="3680422" cy="2851367"/>
          </a:xfrm>
          <a:prstGeom prst="rect">
            <a:avLst/>
          </a:prstGeom>
        </p:spPr>
      </p:pic>
    </p:spTree>
    <p:extLst>
      <p:ext uri="{BB962C8B-B14F-4D97-AF65-F5344CB8AC3E}">
        <p14:creationId xmlns:p14="http://schemas.microsoft.com/office/powerpoint/2010/main" val="37882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Risk Factors</a:t>
            </a:r>
            <a:endParaRPr lang="en-US" dirty="0"/>
          </a:p>
        </p:txBody>
      </p:sp>
      <p:sp>
        <p:nvSpPr>
          <p:cNvPr id="3" name="عنصر نائب للمحتوى 2"/>
          <p:cNvSpPr>
            <a:spLocks noGrp="1"/>
          </p:cNvSpPr>
          <p:nvPr>
            <p:ph idx="1"/>
          </p:nvPr>
        </p:nvSpPr>
        <p:spPr>
          <a:xfrm>
            <a:off x="6821008" y="2338465"/>
            <a:ext cx="4579156" cy="4996822"/>
          </a:xfrm>
        </p:spPr>
        <p:txBody>
          <a:bodyPr/>
          <a:lstStyle/>
          <a:p>
            <a:r>
              <a:rPr lang="en-US" b="1" dirty="0"/>
              <a:t>Features, which is important in prediction process, is </a:t>
            </a:r>
            <a:r>
              <a:rPr lang="en-US" b="1" dirty="0">
                <a:solidFill>
                  <a:srgbClr val="FF0000"/>
                </a:solidFill>
              </a:rPr>
              <a:t>hitting parked car, number of persons involved (Person Count &amp; pedestrians &amp; bicycles), and intersection related accidents.</a:t>
            </a:r>
            <a:endParaRPr lang="en-US" dirty="0">
              <a:solidFill>
                <a:srgbClr val="FF0000"/>
              </a:solidFill>
            </a:endParaRPr>
          </a:p>
          <a:p>
            <a:endParaRPr lang="en-US" dirty="0"/>
          </a:p>
        </p:txBody>
      </p:sp>
      <p:pic>
        <p:nvPicPr>
          <p:cNvPr id="4" name="Picture 1" descr="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351" y="1244182"/>
            <a:ext cx="4337210" cy="574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148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conclusion</a:t>
            </a:r>
            <a:endParaRPr lang="en-US" dirty="0"/>
          </a:p>
        </p:txBody>
      </p:sp>
      <p:sp>
        <p:nvSpPr>
          <p:cNvPr id="3" name="عنصر نائب للمحتوى 2"/>
          <p:cNvSpPr>
            <a:spLocks noGrp="1"/>
          </p:cNvSpPr>
          <p:nvPr>
            <p:ph idx="1"/>
          </p:nvPr>
        </p:nvSpPr>
        <p:spPr/>
        <p:txBody>
          <a:bodyPr/>
          <a:lstStyle/>
          <a:p>
            <a:r>
              <a:rPr lang="en-US" b="1" dirty="0"/>
              <a:t>Built </a:t>
            </a:r>
            <a:r>
              <a:rPr lang="en-US" b="1" dirty="0" smtClean="0"/>
              <a:t>model with </a:t>
            </a:r>
            <a:r>
              <a:rPr lang="en-US" b="1" dirty="0" smtClean="0"/>
              <a:t>acceptable </a:t>
            </a:r>
            <a:r>
              <a:rPr lang="en-US" b="1" dirty="0"/>
              <a:t>accuracy to predict accident severity</a:t>
            </a:r>
            <a:endParaRPr lang="en-US" b="1" dirty="0" smtClean="0"/>
          </a:p>
          <a:p>
            <a:r>
              <a:rPr lang="en-US" b="1" dirty="0" smtClean="0"/>
              <a:t> </a:t>
            </a:r>
            <a:r>
              <a:rPr lang="en-US" b="1" dirty="0"/>
              <a:t>very useful for helping Government agencies, healthcare service provider, and Traveler in many </a:t>
            </a:r>
            <a:r>
              <a:rPr lang="en-US" b="1" dirty="0" smtClean="0"/>
              <a:t>ways</a:t>
            </a:r>
          </a:p>
          <a:p>
            <a:r>
              <a:rPr lang="en-US" b="1" dirty="0" smtClean="0"/>
              <a:t>Risk factors for sever accident </a:t>
            </a:r>
            <a:r>
              <a:rPr lang="en-US" b="1" dirty="0" smtClean="0"/>
              <a:t>:</a:t>
            </a:r>
          </a:p>
          <a:p>
            <a:pPr lvl="1"/>
            <a:r>
              <a:rPr lang="en-US" b="1" dirty="0">
                <a:solidFill>
                  <a:srgbClr val="FF0000"/>
                </a:solidFill>
              </a:rPr>
              <a:t>hitting parked </a:t>
            </a:r>
            <a:r>
              <a:rPr lang="en-US" b="1" dirty="0" smtClean="0">
                <a:solidFill>
                  <a:srgbClr val="FF0000"/>
                </a:solidFill>
              </a:rPr>
              <a:t>car</a:t>
            </a:r>
          </a:p>
          <a:p>
            <a:pPr lvl="1"/>
            <a:r>
              <a:rPr lang="en-US" b="1" dirty="0" smtClean="0">
                <a:solidFill>
                  <a:srgbClr val="FF0000"/>
                </a:solidFill>
              </a:rPr>
              <a:t> </a:t>
            </a:r>
            <a:r>
              <a:rPr lang="en-US" b="1" dirty="0">
                <a:solidFill>
                  <a:srgbClr val="FF0000"/>
                </a:solidFill>
              </a:rPr>
              <a:t>number of persons involved (Person Count &amp; pedestrians &amp; </a:t>
            </a:r>
            <a:r>
              <a:rPr lang="en-US" b="1" dirty="0" smtClean="0">
                <a:solidFill>
                  <a:srgbClr val="FF0000"/>
                </a:solidFill>
              </a:rPr>
              <a:t>bicycles)</a:t>
            </a:r>
          </a:p>
          <a:p>
            <a:pPr lvl="1"/>
            <a:r>
              <a:rPr lang="en-US" b="1" dirty="0" smtClean="0">
                <a:solidFill>
                  <a:srgbClr val="FF0000"/>
                </a:solidFill>
              </a:rPr>
              <a:t>intersection </a:t>
            </a:r>
            <a:r>
              <a:rPr lang="en-US" b="1" dirty="0">
                <a:solidFill>
                  <a:srgbClr val="FF0000"/>
                </a:solidFill>
              </a:rPr>
              <a:t>related </a:t>
            </a:r>
            <a:r>
              <a:rPr lang="en-US" b="1" dirty="0" smtClean="0">
                <a:solidFill>
                  <a:srgbClr val="FF0000"/>
                </a:solidFill>
              </a:rPr>
              <a:t>accidents</a:t>
            </a:r>
            <a:endParaRPr lang="en-US" b="1" dirty="0" smtClean="0"/>
          </a:p>
          <a:p>
            <a:pPr lvl="1"/>
            <a:endParaRPr lang="en-US" b="1" dirty="0" smtClean="0"/>
          </a:p>
        </p:txBody>
      </p:sp>
    </p:spTree>
    <p:extLst>
      <p:ext uri="{BB962C8B-B14F-4D97-AF65-F5344CB8AC3E}">
        <p14:creationId xmlns:p14="http://schemas.microsoft.com/office/powerpoint/2010/main" val="243460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introduction</a:t>
            </a:r>
            <a:endParaRPr lang="en-US" dirty="0"/>
          </a:p>
        </p:txBody>
      </p:sp>
      <p:sp>
        <p:nvSpPr>
          <p:cNvPr id="3" name="عنصر نائب للمحتوى 2"/>
          <p:cNvSpPr>
            <a:spLocks noGrp="1"/>
          </p:cNvSpPr>
          <p:nvPr>
            <p:ph idx="1"/>
          </p:nvPr>
        </p:nvSpPr>
        <p:spPr>
          <a:xfrm>
            <a:off x="2589212" y="1451429"/>
            <a:ext cx="8915400" cy="5283200"/>
          </a:xfrm>
        </p:spPr>
        <p:txBody>
          <a:bodyPr>
            <a:normAutofit/>
          </a:bodyPr>
          <a:lstStyle/>
          <a:p>
            <a:r>
              <a:rPr lang="en-US" b="1" dirty="0"/>
              <a:t>Car accident is one of the most critical life changing action. </a:t>
            </a:r>
            <a:endParaRPr lang="en-US" b="1" dirty="0" smtClean="0"/>
          </a:p>
          <a:p>
            <a:endParaRPr lang="en-US" b="1" dirty="0" smtClean="0"/>
          </a:p>
          <a:p>
            <a:r>
              <a:rPr lang="en-US" b="1" dirty="0" smtClean="0"/>
              <a:t>Road </a:t>
            </a:r>
            <a:r>
              <a:rPr lang="en-US" b="1" dirty="0"/>
              <a:t>traffic injuries are currently estimated to be the eighth leading cause of death across all age groups globally, and are predicted to become the seventh leading cause of death by 2030. </a:t>
            </a:r>
            <a:endParaRPr lang="en-US" b="1" dirty="0" smtClean="0"/>
          </a:p>
          <a:p>
            <a:endParaRPr lang="en-US" b="1" dirty="0" smtClean="0"/>
          </a:p>
          <a:p>
            <a:r>
              <a:rPr lang="en-US" b="1" dirty="0" smtClean="0"/>
              <a:t>The </a:t>
            </a:r>
            <a:r>
              <a:rPr lang="en-US" b="1" dirty="0"/>
              <a:t>Government and other related service organizations can take proper actions to prevent sever accidents and prepare resources which are needed to react adequately. </a:t>
            </a:r>
            <a:endParaRPr lang="en-US" b="1" dirty="0" smtClean="0"/>
          </a:p>
          <a:p>
            <a:endParaRPr lang="en-US" b="1" dirty="0" smtClean="0"/>
          </a:p>
          <a:p>
            <a:r>
              <a:rPr lang="en-US" b="1" dirty="0" smtClean="0"/>
              <a:t>Machine </a:t>
            </a:r>
            <a:r>
              <a:rPr lang="en-US" b="1" dirty="0"/>
              <a:t>Learning is the best choice to predict required info in real time </a:t>
            </a:r>
            <a:r>
              <a:rPr lang="en-US" b="1" dirty="0" smtClean="0"/>
              <a:t>regarding </a:t>
            </a:r>
            <a:r>
              <a:rPr lang="en-US" b="1" dirty="0"/>
              <a:t>multi-factorial and sophisticated </a:t>
            </a:r>
            <a:r>
              <a:rPr lang="en-US" b="1" dirty="0" smtClean="0"/>
              <a:t>environment</a:t>
            </a:r>
          </a:p>
          <a:p>
            <a:endParaRPr lang="en-US" b="1" dirty="0" smtClean="0"/>
          </a:p>
          <a:p>
            <a:r>
              <a:rPr lang="en-US" b="1" dirty="0"/>
              <a:t>Government agencies, healthcare service provider, and Travelers would be very interested in accurate prediction of severity.</a:t>
            </a:r>
            <a:endParaRPr lang="en-US" dirty="0"/>
          </a:p>
        </p:txBody>
      </p:sp>
    </p:spTree>
    <p:extLst>
      <p:ext uri="{BB962C8B-B14F-4D97-AF65-F5344CB8AC3E}">
        <p14:creationId xmlns:p14="http://schemas.microsoft.com/office/powerpoint/2010/main" val="50841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Data acquisition and cleaning</a:t>
            </a:r>
          </a:p>
        </p:txBody>
      </p:sp>
      <p:sp>
        <p:nvSpPr>
          <p:cNvPr id="3" name="عنصر نائب للمحتوى 2"/>
          <p:cNvSpPr>
            <a:spLocks noGrp="1"/>
          </p:cNvSpPr>
          <p:nvPr>
            <p:ph idx="1"/>
          </p:nvPr>
        </p:nvSpPr>
        <p:spPr/>
        <p:txBody>
          <a:bodyPr/>
          <a:lstStyle/>
          <a:p>
            <a:r>
              <a:rPr lang="en-US" b="1" dirty="0"/>
              <a:t>Source: Traffic Records Group from Seattle</a:t>
            </a:r>
            <a:r>
              <a:rPr lang="en-US" b="1" dirty="0" smtClean="0"/>
              <a:t>.</a:t>
            </a:r>
          </a:p>
          <a:p>
            <a:r>
              <a:rPr lang="en-US" b="1" dirty="0" smtClean="0"/>
              <a:t>Duplicate</a:t>
            </a:r>
            <a:r>
              <a:rPr lang="en-US" b="1" dirty="0"/>
              <a:t>, highly similar or highly correlated features were dropped</a:t>
            </a:r>
            <a:r>
              <a:rPr lang="en-US" dirty="0" smtClean="0"/>
              <a:t>.</a:t>
            </a:r>
          </a:p>
          <a:p>
            <a:r>
              <a:rPr lang="en-US" b="1" dirty="0" smtClean="0"/>
              <a:t>Others </a:t>
            </a:r>
            <a:r>
              <a:rPr lang="en-US" b="1" dirty="0"/>
              <a:t>or </a:t>
            </a:r>
            <a:r>
              <a:rPr lang="en-US" b="1" dirty="0" smtClean="0"/>
              <a:t>Unknown </a:t>
            </a:r>
            <a:r>
              <a:rPr lang="en-US" b="1" dirty="0"/>
              <a:t>are identified as missing values </a:t>
            </a:r>
            <a:endParaRPr lang="en-US" dirty="0" smtClean="0"/>
          </a:p>
          <a:p>
            <a:pPr lvl="0"/>
            <a:r>
              <a:rPr lang="en-US" b="1" dirty="0" smtClean="0"/>
              <a:t>Drop </a:t>
            </a:r>
            <a:r>
              <a:rPr lang="en-US" b="1" dirty="0"/>
              <a:t>severity code missing values</a:t>
            </a:r>
            <a:endParaRPr lang="en-US" dirty="0"/>
          </a:p>
          <a:p>
            <a:pPr lvl="0"/>
            <a:r>
              <a:rPr lang="en-US" b="1" dirty="0"/>
              <a:t>For INATTENTIONIND,</a:t>
            </a:r>
            <a:r>
              <a:rPr lang="en-US" dirty="0"/>
              <a:t> </a:t>
            </a:r>
            <a:r>
              <a:rPr lang="en-US" b="1" dirty="0"/>
              <a:t>SPEEDING,</a:t>
            </a:r>
            <a:r>
              <a:rPr lang="en-US" dirty="0"/>
              <a:t> </a:t>
            </a:r>
            <a:r>
              <a:rPr lang="en-US" b="1" dirty="0"/>
              <a:t>PEDROWNOTGRNT feature, missing values are considered as “No” values</a:t>
            </a:r>
            <a:endParaRPr lang="en-US" dirty="0"/>
          </a:p>
          <a:p>
            <a:r>
              <a:rPr lang="en-US" b="1" dirty="0" smtClean="0"/>
              <a:t>The missing values in other </a:t>
            </a:r>
            <a:r>
              <a:rPr lang="en-US" b="1" dirty="0"/>
              <a:t>features are replaced by mean or mode values according to type of variable and suitable classes regarding severity code</a:t>
            </a:r>
            <a:endParaRPr lang="en-US" dirty="0"/>
          </a:p>
        </p:txBody>
      </p:sp>
    </p:spTree>
    <p:extLst>
      <p:ext uri="{BB962C8B-B14F-4D97-AF65-F5344CB8AC3E}">
        <p14:creationId xmlns:p14="http://schemas.microsoft.com/office/powerpoint/2010/main" val="20616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en-US"/>
          </a:p>
        </p:txBody>
      </p:sp>
      <p:graphicFrame>
        <p:nvGraphicFramePr>
          <p:cNvPr id="5" name="عنصر نائب للمحتوى 4"/>
          <p:cNvGraphicFramePr>
            <a:graphicFrameLocks noGrp="1"/>
          </p:cNvGraphicFramePr>
          <p:nvPr>
            <p:ph idx="1"/>
            <p:extLst>
              <p:ext uri="{D42A27DB-BD31-4B8C-83A1-F6EECF244321}">
                <p14:modId xmlns:p14="http://schemas.microsoft.com/office/powerpoint/2010/main" val="131038153"/>
              </p:ext>
            </p:extLst>
          </p:nvPr>
        </p:nvGraphicFramePr>
        <p:xfrm>
          <a:off x="827313" y="841824"/>
          <a:ext cx="11132459" cy="5633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218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Address type &amp; junction type</a:t>
            </a:r>
            <a:endParaRPr lang="en-US" dirty="0"/>
          </a:p>
        </p:txBody>
      </p:sp>
      <p:sp>
        <p:nvSpPr>
          <p:cNvPr id="3" name="عنصر نائب للمحتوى 2"/>
          <p:cNvSpPr>
            <a:spLocks noGrp="1"/>
          </p:cNvSpPr>
          <p:nvPr>
            <p:ph idx="1"/>
          </p:nvPr>
        </p:nvSpPr>
        <p:spPr>
          <a:xfrm>
            <a:off x="9254104" y="3135086"/>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square p&lt;5%).</a:t>
            </a:r>
            <a:endParaRPr lang="en-US" dirty="0"/>
          </a:p>
        </p:txBody>
      </p:sp>
      <p:pic>
        <p:nvPicPr>
          <p:cNvPr id="4" name="صورة 3"/>
          <p:cNvPicPr/>
          <p:nvPr/>
        </p:nvPicPr>
        <p:blipFill>
          <a:blip r:embed="rId2"/>
          <a:stretch>
            <a:fillRect/>
          </a:stretch>
        </p:blipFill>
        <p:spPr>
          <a:xfrm>
            <a:off x="634832" y="2133600"/>
            <a:ext cx="4208599" cy="3777622"/>
          </a:xfrm>
          <a:prstGeom prst="rect">
            <a:avLst/>
          </a:prstGeom>
        </p:spPr>
      </p:pic>
      <p:pic>
        <p:nvPicPr>
          <p:cNvPr id="5" name="صورة 4"/>
          <p:cNvPicPr/>
          <p:nvPr/>
        </p:nvPicPr>
        <p:blipFill>
          <a:blip r:embed="rId3"/>
          <a:stretch>
            <a:fillRect/>
          </a:stretch>
        </p:blipFill>
        <p:spPr>
          <a:xfrm>
            <a:off x="4926847" y="2133600"/>
            <a:ext cx="4243841" cy="4650733"/>
          </a:xfrm>
          <a:prstGeom prst="rect">
            <a:avLst/>
          </a:prstGeom>
        </p:spPr>
      </p:pic>
    </p:spTree>
    <p:extLst>
      <p:ext uri="{BB962C8B-B14F-4D97-AF65-F5344CB8AC3E}">
        <p14:creationId xmlns:p14="http://schemas.microsoft.com/office/powerpoint/2010/main" val="392789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Collision Type</a:t>
            </a:r>
            <a:endParaRPr lang="en-US" dirty="0"/>
          </a:p>
        </p:txBody>
      </p:sp>
      <p:sp>
        <p:nvSpPr>
          <p:cNvPr id="3" name="عنصر نائب للمحتوى 2"/>
          <p:cNvSpPr>
            <a:spLocks noGrp="1"/>
          </p:cNvSpPr>
          <p:nvPr>
            <p:ph idx="1"/>
          </p:nvPr>
        </p:nvSpPr>
        <p:spPr>
          <a:xfrm>
            <a:off x="8136504" y="3381829"/>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square p&lt;5%).</a:t>
            </a:r>
            <a:endParaRPr lang="en-US" dirty="0"/>
          </a:p>
        </p:txBody>
      </p:sp>
      <p:pic>
        <p:nvPicPr>
          <p:cNvPr id="6" name="صورة 5"/>
          <p:cNvPicPr/>
          <p:nvPr/>
        </p:nvPicPr>
        <p:blipFill>
          <a:blip r:embed="rId2"/>
          <a:stretch>
            <a:fillRect/>
          </a:stretch>
        </p:blipFill>
        <p:spPr>
          <a:xfrm>
            <a:off x="2699658" y="2085339"/>
            <a:ext cx="5163230" cy="4388031"/>
          </a:xfrm>
          <a:prstGeom prst="rect">
            <a:avLst/>
          </a:prstGeom>
        </p:spPr>
      </p:pic>
    </p:spTree>
    <p:extLst>
      <p:ext uri="{BB962C8B-B14F-4D97-AF65-F5344CB8AC3E}">
        <p14:creationId xmlns:p14="http://schemas.microsoft.com/office/powerpoint/2010/main" val="359778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Inattention, Drugs, and alcoholism</a:t>
            </a:r>
            <a:endParaRPr lang="en-US" dirty="0"/>
          </a:p>
        </p:txBody>
      </p:sp>
      <p:sp>
        <p:nvSpPr>
          <p:cNvPr id="3" name="عنصر نائب للمحتوى 2"/>
          <p:cNvSpPr>
            <a:spLocks noGrp="1"/>
          </p:cNvSpPr>
          <p:nvPr>
            <p:ph idx="1"/>
          </p:nvPr>
        </p:nvSpPr>
        <p:spPr>
          <a:xfrm>
            <a:off x="9254104" y="3135086"/>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square p&lt;5%).</a:t>
            </a:r>
            <a:endParaRPr lang="en-US" dirty="0"/>
          </a:p>
        </p:txBody>
      </p:sp>
      <p:pic>
        <p:nvPicPr>
          <p:cNvPr id="6" name="صورة 5"/>
          <p:cNvPicPr/>
          <p:nvPr/>
        </p:nvPicPr>
        <p:blipFill>
          <a:blip r:embed="rId2"/>
          <a:stretch>
            <a:fillRect/>
          </a:stretch>
        </p:blipFill>
        <p:spPr>
          <a:xfrm>
            <a:off x="1102949" y="2291986"/>
            <a:ext cx="4107541" cy="2613841"/>
          </a:xfrm>
          <a:prstGeom prst="rect">
            <a:avLst/>
          </a:prstGeom>
        </p:spPr>
      </p:pic>
      <p:pic>
        <p:nvPicPr>
          <p:cNvPr id="7" name="صورة 6"/>
          <p:cNvPicPr/>
          <p:nvPr/>
        </p:nvPicPr>
        <p:blipFill>
          <a:blip r:embed="rId3"/>
          <a:stretch>
            <a:fillRect/>
          </a:stretch>
        </p:blipFill>
        <p:spPr>
          <a:xfrm>
            <a:off x="5394019" y="2291986"/>
            <a:ext cx="3676555" cy="2613841"/>
          </a:xfrm>
          <a:prstGeom prst="rect">
            <a:avLst/>
          </a:prstGeom>
        </p:spPr>
      </p:pic>
    </p:spTree>
    <p:extLst>
      <p:ext uri="{BB962C8B-B14F-4D97-AF65-F5344CB8AC3E}">
        <p14:creationId xmlns:p14="http://schemas.microsoft.com/office/powerpoint/2010/main" val="276874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Weather</a:t>
            </a:r>
            <a:endParaRPr lang="en-US" dirty="0"/>
          </a:p>
        </p:txBody>
      </p:sp>
      <p:sp>
        <p:nvSpPr>
          <p:cNvPr id="3" name="عنصر نائب للمحتوى 2"/>
          <p:cNvSpPr>
            <a:spLocks noGrp="1"/>
          </p:cNvSpPr>
          <p:nvPr>
            <p:ph idx="1"/>
          </p:nvPr>
        </p:nvSpPr>
        <p:spPr>
          <a:xfrm>
            <a:off x="8237295" y="3533709"/>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square p&lt;5%).</a:t>
            </a:r>
            <a:endParaRPr lang="en-US" dirty="0"/>
          </a:p>
        </p:txBody>
      </p:sp>
      <p:pic>
        <p:nvPicPr>
          <p:cNvPr id="6" name="صورة 5"/>
          <p:cNvPicPr/>
          <p:nvPr/>
        </p:nvPicPr>
        <p:blipFill>
          <a:blip r:embed="rId2"/>
          <a:stretch>
            <a:fillRect/>
          </a:stretch>
        </p:blipFill>
        <p:spPr>
          <a:xfrm>
            <a:off x="2592925" y="1905000"/>
            <a:ext cx="4917848" cy="4581299"/>
          </a:xfrm>
          <a:prstGeom prst="rect">
            <a:avLst/>
          </a:prstGeom>
        </p:spPr>
      </p:pic>
    </p:spTree>
    <p:extLst>
      <p:ext uri="{BB962C8B-B14F-4D97-AF65-F5344CB8AC3E}">
        <p14:creationId xmlns:p14="http://schemas.microsoft.com/office/powerpoint/2010/main" val="255406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u="sng" dirty="0"/>
              <a:t>Road condition</a:t>
            </a:r>
            <a:endParaRPr lang="en-US" dirty="0"/>
          </a:p>
        </p:txBody>
      </p:sp>
      <p:sp>
        <p:nvSpPr>
          <p:cNvPr id="3" name="عنصر نائب للمحتوى 2"/>
          <p:cNvSpPr>
            <a:spLocks noGrp="1"/>
          </p:cNvSpPr>
          <p:nvPr>
            <p:ph idx="1"/>
          </p:nvPr>
        </p:nvSpPr>
        <p:spPr>
          <a:xfrm>
            <a:off x="9254104" y="3135086"/>
            <a:ext cx="2540794" cy="1323880"/>
          </a:xfrm>
        </p:spPr>
        <p:txBody>
          <a:bodyPr>
            <a:normAutofit/>
          </a:bodyPr>
          <a:lstStyle/>
          <a:p>
            <a:r>
              <a:rPr lang="en-US" b="1" dirty="0"/>
              <a:t>Severity was </a:t>
            </a:r>
            <a:r>
              <a:rPr lang="en-US" b="1" dirty="0" smtClean="0"/>
              <a:t>significantly </a:t>
            </a:r>
            <a:r>
              <a:rPr lang="en-US" b="1" dirty="0"/>
              <a:t>different </a:t>
            </a:r>
            <a:r>
              <a:rPr lang="en-US" b="1" dirty="0" smtClean="0"/>
              <a:t>(</a:t>
            </a:r>
            <a:r>
              <a:rPr lang="en-US" b="1" dirty="0"/>
              <a:t>chi square p&lt;5%).</a:t>
            </a:r>
            <a:endParaRPr lang="en-US" dirty="0"/>
          </a:p>
        </p:txBody>
      </p:sp>
      <p:pic>
        <p:nvPicPr>
          <p:cNvPr id="6" name="صورة 5"/>
          <p:cNvPicPr/>
          <p:nvPr/>
        </p:nvPicPr>
        <p:blipFill>
          <a:blip r:embed="rId2"/>
          <a:stretch>
            <a:fillRect/>
          </a:stretch>
        </p:blipFill>
        <p:spPr>
          <a:xfrm>
            <a:off x="2975429" y="1892026"/>
            <a:ext cx="5152571" cy="3810000"/>
          </a:xfrm>
          <a:prstGeom prst="rect">
            <a:avLst/>
          </a:prstGeom>
        </p:spPr>
      </p:pic>
    </p:spTree>
    <p:extLst>
      <p:ext uri="{BB962C8B-B14F-4D97-AF65-F5344CB8AC3E}">
        <p14:creationId xmlns:p14="http://schemas.microsoft.com/office/powerpoint/2010/main" val="363313397"/>
      </p:ext>
    </p:extLst>
  </p:cSld>
  <p:clrMapOvr>
    <a:masterClrMapping/>
  </p:clrMapOvr>
</p:sld>
</file>

<file path=ppt/theme/theme1.xml><?xml version="1.0" encoding="utf-8"?>
<a:theme xmlns:a="http://schemas.openxmlformats.org/drawingml/2006/main" name="ربطة">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631</TotalTime>
  <Words>528</Words>
  <Application>Microsoft Office PowerPoint</Application>
  <PresentationFormat>شاشة عريضة</PresentationFormat>
  <Paragraphs>110</Paragraphs>
  <Slides>18</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18</vt:i4>
      </vt:variant>
    </vt:vector>
  </HeadingPairs>
  <TitlesOfParts>
    <vt:vector size="24" baseType="lpstr">
      <vt:lpstr>Arial</vt:lpstr>
      <vt:lpstr>Calibri</vt:lpstr>
      <vt:lpstr>Century Gothic</vt:lpstr>
      <vt:lpstr>Tahoma</vt:lpstr>
      <vt:lpstr>Wingdings 3</vt:lpstr>
      <vt:lpstr>ربطة</vt:lpstr>
      <vt:lpstr>Predicting the severity of accidents</vt:lpstr>
      <vt:lpstr>introduction</vt:lpstr>
      <vt:lpstr>Data acquisition and cleaning</vt:lpstr>
      <vt:lpstr>عرض تقديمي في PowerPoint</vt:lpstr>
      <vt:lpstr>Address type &amp; junction type</vt:lpstr>
      <vt:lpstr>Collision Type</vt:lpstr>
      <vt:lpstr>Inattention, Drugs, and alcoholism</vt:lpstr>
      <vt:lpstr>Weather</vt:lpstr>
      <vt:lpstr>Road condition</vt:lpstr>
      <vt:lpstr>Light condition</vt:lpstr>
      <vt:lpstr>Speeding &amp; Parked car</vt:lpstr>
      <vt:lpstr>pedestrian right of way</vt:lpstr>
      <vt:lpstr>Date &amp; Time</vt:lpstr>
      <vt:lpstr>Person Count &amp; pedestrians &amp; bicycles &amp; vehicles</vt:lpstr>
      <vt:lpstr>Location</vt:lpstr>
      <vt:lpstr>Predicting Models</vt:lpstr>
      <vt:lpstr>Risk Factors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severity of accidents</dc:title>
  <dc:creator>mohammad</dc:creator>
  <cp:lastModifiedBy>mohammad</cp:lastModifiedBy>
  <cp:revision>21</cp:revision>
  <dcterms:created xsi:type="dcterms:W3CDTF">2020-10-13T03:41:55Z</dcterms:created>
  <dcterms:modified xsi:type="dcterms:W3CDTF">2020-10-29T13:22:26Z</dcterms:modified>
</cp:coreProperties>
</file>