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62" r:id="rId3"/>
    <p:sldId id="259" r:id="rId4"/>
    <p:sldId id="335" r:id="rId5"/>
    <p:sldId id="260" r:id="rId6"/>
    <p:sldId id="261" r:id="rId7"/>
    <p:sldId id="342" r:id="rId8"/>
    <p:sldId id="338" r:id="rId9"/>
    <p:sldId id="336" r:id="rId10"/>
    <p:sldId id="341" r:id="rId11"/>
    <p:sldId id="33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53C781-877E-4CB3-A841-D480C031BE05}" v="2" dt="2022-08-03T09:56:36.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22" autoAdjust="0"/>
    <p:restoredTop sz="94660"/>
  </p:normalViewPr>
  <p:slideViewPr>
    <p:cSldViewPr snapToGrid="0">
      <p:cViewPr>
        <p:scale>
          <a:sx n="120" d="100"/>
          <a:sy n="120" d="100"/>
        </p:scale>
        <p:origin x="7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krishna Gokaraju" userId="d9c90bce-c689-4852-97ed-0d5d208736a7" providerId="ADAL" clId="{D153C781-877E-4CB3-A841-D480C031BE05}"/>
    <pc:docChg chg="undo custSel addSld delSld modSld">
      <pc:chgData name="Balakrishna Gokaraju" userId="d9c90bce-c689-4852-97ed-0d5d208736a7" providerId="ADAL" clId="{D153C781-877E-4CB3-A841-D480C031BE05}" dt="2022-08-03T09:57:37.620" v="1588" actId="1076"/>
      <pc:docMkLst>
        <pc:docMk/>
      </pc:docMkLst>
      <pc:sldChg chg="delSp modSp mod">
        <pc:chgData name="Balakrishna Gokaraju" userId="d9c90bce-c689-4852-97ed-0d5d208736a7" providerId="ADAL" clId="{D153C781-877E-4CB3-A841-D480C031BE05}" dt="2022-08-03T09:56:03.367" v="1521" actId="14100"/>
        <pc:sldMkLst>
          <pc:docMk/>
          <pc:sldMk cId="3436617805" sldId="261"/>
        </pc:sldMkLst>
        <pc:spChg chg="mod">
          <ac:chgData name="Balakrishna Gokaraju" userId="d9c90bce-c689-4852-97ed-0d5d208736a7" providerId="ADAL" clId="{D153C781-877E-4CB3-A841-D480C031BE05}" dt="2022-08-03T09:55:47.532" v="1518" actId="1076"/>
          <ac:spMkLst>
            <pc:docMk/>
            <pc:sldMk cId="3436617805" sldId="261"/>
            <ac:spMk id="2" creationId="{EDFC87D1-96DD-471E-BF85-ECD38E1EF787}"/>
          </ac:spMkLst>
        </pc:spChg>
        <pc:spChg chg="del mod">
          <ac:chgData name="Balakrishna Gokaraju" userId="d9c90bce-c689-4852-97ed-0d5d208736a7" providerId="ADAL" clId="{D153C781-877E-4CB3-A841-D480C031BE05}" dt="2022-08-03T09:55:22.286" v="1515" actId="478"/>
          <ac:spMkLst>
            <pc:docMk/>
            <pc:sldMk cId="3436617805" sldId="261"/>
            <ac:spMk id="5" creationId="{21B89620-2348-469A-93CA-F2BBE6923968}"/>
          </ac:spMkLst>
        </pc:spChg>
        <pc:spChg chg="del">
          <ac:chgData name="Balakrishna Gokaraju" userId="d9c90bce-c689-4852-97ed-0d5d208736a7" providerId="ADAL" clId="{D153C781-877E-4CB3-A841-D480C031BE05}" dt="2022-08-03T09:55:18.765" v="1514" actId="478"/>
          <ac:spMkLst>
            <pc:docMk/>
            <pc:sldMk cId="3436617805" sldId="261"/>
            <ac:spMk id="8" creationId="{EDEAAE97-C126-96F1-C7D5-B60D59412E6B}"/>
          </ac:spMkLst>
        </pc:spChg>
        <pc:picChg chg="mod">
          <ac:chgData name="Balakrishna Gokaraju" userId="d9c90bce-c689-4852-97ed-0d5d208736a7" providerId="ADAL" clId="{D153C781-877E-4CB3-A841-D480C031BE05}" dt="2022-08-03T09:56:03.367" v="1521" actId="14100"/>
          <ac:picMkLst>
            <pc:docMk/>
            <pc:sldMk cId="3436617805" sldId="261"/>
            <ac:picMk id="4" creationId="{396088D7-5363-4786-8D37-C55F9DE35708}"/>
          </ac:picMkLst>
        </pc:picChg>
        <pc:picChg chg="del">
          <ac:chgData name="Balakrishna Gokaraju" userId="d9c90bce-c689-4852-97ed-0d5d208736a7" providerId="ADAL" clId="{D153C781-877E-4CB3-A841-D480C031BE05}" dt="2022-08-03T09:53:33.551" v="1495" actId="21"/>
          <ac:picMkLst>
            <pc:docMk/>
            <pc:sldMk cId="3436617805" sldId="261"/>
            <ac:picMk id="7" creationId="{90EFE223-720F-B8C8-7A2F-7AAA99D7E047}"/>
          </ac:picMkLst>
        </pc:picChg>
      </pc:sldChg>
      <pc:sldChg chg="modSp mod">
        <pc:chgData name="Balakrishna Gokaraju" userId="d9c90bce-c689-4852-97ed-0d5d208736a7" providerId="ADAL" clId="{D153C781-877E-4CB3-A841-D480C031BE05}" dt="2022-07-29T20:18:21.041" v="1129" actId="20577"/>
        <pc:sldMkLst>
          <pc:docMk/>
          <pc:sldMk cId="3597924773" sldId="336"/>
        </pc:sldMkLst>
        <pc:spChg chg="mod">
          <ac:chgData name="Balakrishna Gokaraju" userId="d9c90bce-c689-4852-97ed-0d5d208736a7" providerId="ADAL" clId="{D153C781-877E-4CB3-A841-D480C031BE05}" dt="2022-07-29T16:57:03.754" v="24" actId="403"/>
          <ac:spMkLst>
            <pc:docMk/>
            <pc:sldMk cId="3597924773" sldId="336"/>
            <ac:spMk id="2" creationId="{F6072428-8974-8A71-7D16-BC3DE3331D2D}"/>
          </ac:spMkLst>
        </pc:spChg>
        <pc:spChg chg="mod">
          <ac:chgData name="Balakrishna Gokaraju" userId="d9c90bce-c689-4852-97ed-0d5d208736a7" providerId="ADAL" clId="{D153C781-877E-4CB3-A841-D480C031BE05}" dt="2022-07-29T20:18:21.041" v="1129" actId="20577"/>
          <ac:spMkLst>
            <pc:docMk/>
            <pc:sldMk cId="3597924773" sldId="336"/>
            <ac:spMk id="3" creationId="{6B4AF84B-2992-CB06-1AE8-13FFCD21F65A}"/>
          </ac:spMkLst>
        </pc:spChg>
      </pc:sldChg>
      <pc:sldChg chg="addSp modSp mod">
        <pc:chgData name="Balakrishna Gokaraju" userId="d9c90bce-c689-4852-97ed-0d5d208736a7" providerId="ADAL" clId="{D153C781-877E-4CB3-A841-D480C031BE05}" dt="2022-08-03T09:57:37.620" v="1588" actId="1076"/>
        <pc:sldMkLst>
          <pc:docMk/>
          <pc:sldMk cId="360148721" sldId="338"/>
        </pc:sldMkLst>
        <pc:spChg chg="add mod">
          <ac:chgData name="Balakrishna Gokaraju" userId="d9c90bce-c689-4852-97ed-0d5d208736a7" providerId="ADAL" clId="{D153C781-877E-4CB3-A841-D480C031BE05}" dt="2022-08-03T09:57:33.940" v="1587" actId="1076"/>
          <ac:spMkLst>
            <pc:docMk/>
            <pc:sldMk cId="360148721" sldId="338"/>
            <ac:spMk id="3" creationId="{8F4DE8F4-1C3D-E13E-6991-BCE8C6F0E625}"/>
          </ac:spMkLst>
        </pc:spChg>
        <pc:picChg chg="mod">
          <ac:chgData name="Balakrishna Gokaraju" userId="d9c90bce-c689-4852-97ed-0d5d208736a7" providerId="ADAL" clId="{D153C781-877E-4CB3-A841-D480C031BE05}" dt="2022-08-03T09:57:37.620" v="1588" actId="1076"/>
          <ac:picMkLst>
            <pc:docMk/>
            <pc:sldMk cId="360148721" sldId="338"/>
            <ac:picMk id="4" creationId="{00000000-0000-0000-0000-000000000000}"/>
          </ac:picMkLst>
        </pc:picChg>
      </pc:sldChg>
      <pc:sldChg chg="del">
        <pc:chgData name="Balakrishna Gokaraju" userId="d9c90bce-c689-4852-97ed-0d5d208736a7" providerId="ADAL" clId="{D153C781-877E-4CB3-A841-D480C031BE05}" dt="2022-07-29T20:41:44.557" v="1493" actId="2696"/>
        <pc:sldMkLst>
          <pc:docMk/>
          <pc:sldMk cId="2610213267" sldId="340"/>
        </pc:sldMkLst>
      </pc:sldChg>
      <pc:sldChg chg="modSp new mod">
        <pc:chgData name="Balakrishna Gokaraju" userId="d9c90bce-c689-4852-97ed-0d5d208736a7" providerId="ADAL" clId="{D153C781-877E-4CB3-A841-D480C031BE05}" dt="2022-07-29T20:35:25.993" v="1492" actId="20577"/>
        <pc:sldMkLst>
          <pc:docMk/>
          <pc:sldMk cId="2152211352" sldId="341"/>
        </pc:sldMkLst>
        <pc:spChg chg="mod">
          <ac:chgData name="Balakrishna Gokaraju" userId="d9c90bce-c689-4852-97ed-0d5d208736a7" providerId="ADAL" clId="{D153C781-877E-4CB3-A841-D480C031BE05}" dt="2022-07-29T16:59:04.818" v="82" actId="20577"/>
          <ac:spMkLst>
            <pc:docMk/>
            <pc:sldMk cId="2152211352" sldId="341"/>
            <ac:spMk id="2" creationId="{227C0D2E-054F-E221-CED3-D9B967BFD311}"/>
          </ac:spMkLst>
        </pc:spChg>
        <pc:spChg chg="mod">
          <ac:chgData name="Balakrishna Gokaraju" userId="d9c90bce-c689-4852-97ed-0d5d208736a7" providerId="ADAL" clId="{D153C781-877E-4CB3-A841-D480C031BE05}" dt="2022-07-29T20:35:25.993" v="1492" actId="20577"/>
          <ac:spMkLst>
            <pc:docMk/>
            <pc:sldMk cId="2152211352" sldId="341"/>
            <ac:spMk id="3" creationId="{35992F8A-04F5-FF9C-7CCF-2455BFC2A8A2}"/>
          </ac:spMkLst>
        </pc:spChg>
      </pc:sldChg>
      <pc:sldChg chg="addSp delSp modSp new mod">
        <pc:chgData name="Balakrishna Gokaraju" userId="d9c90bce-c689-4852-97ed-0d5d208736a7" providerId="ADAL" clId="{D153C781-877E-4CB3-A841-D480C031BE05}" dt="2022-08-03T09:54:44.776" v="1508" actId="1076"/>
        <pc:sldMkLst>
          <pc:docMk/>
          <pc:sldMk cId="3653037862" sldId="342"/>
        </pc:sldMkLst>
        <pc:spChg chg="mod">
          <ac:chgData name="Balakrishna Gokaraju" userId="d9c90bce-c689-4852-97ed-0d5d208736a7" providerId="ADAL" clId="{D153C781-877E-4CB3-A841-D480C031BE05}" dt="2022-08-03T09:54:44.776" v="1508" actId="1076"/>
          <ac:spMkLst>
            <pc:docMk/>
            <pc:sldMk cId="3653037862" sldId="342"/>
            <ac:spMk id="2" creationId="{47F4602C-92A1-4F2E-7177-A78B6017D26E}"/>
          </ac:spMkLst>
        </pc:spChg>
        <pc:spChg chg="del">
          <ac:chgData name="Balakrishna Gokaraju" userId="d9c90bce-c689-4852-97ed-0d5d208736a7" providerId="ADAL" clId="{D153C781-877E-4CB3-A841-D480C031BE05}" dt="2022-08-03T09:53:40.137" v="1496" actId="478"/>
          <ac:spMkLst>
            <pc:docMk/>
            <pc:sldMk cId="3653037862" sldId="342"/>
            <ac:spMk id="3" creationId="{360C0632-90FD-C681-E95D-23E6954F938A}"/>
          </ac:spMkLst>
        </pc:spChg>
        <pc:picChg chg="add mod">
          <ac:chgData name="Balakrishna Gokaraju" userId="d9c90bce-c689-4852-97ed-0d5d208736a7" providerId="ADAL" clId="{D153C781-877E-4CB3-A841-D480C031BE05}" dt="2022-08-03T09:54:40.818" v="1507" actId="1076"/>
          <ac:picMkLst>
            <pc:docMk/>
            <pc:sldMk cId="3653037862" sldId="342"/>
            <ac:picMk id="4" creationId="{A1B0B9E7-E91D-BED2-40A6-E9475C064F1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980D91-87D3-4F42-B814-ECB4EBC64DF3}" type="datetimeFigureOut">
              <a:rPr lang="en-US" smtClean="0"/>
              <a:t>8/3/2022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5E959-3D10-47BF-9994-217DAA65699A}" type="slidenum">
              <a:rPr lang="en-US" smtClean="0"/>
              <a:t>‹#›</a:t>
            </a:fld>
            <a:endParaRPr lang="en-US"/>
          </a:p>
        </p:txBody>
      </p:sp>
    </p:spTree>
    <p:extLst>
      <p:ext uri="{BB962C8B-B14F-4D97-AF65-F5344CB8AC3E}">
        <p14:creationId xmlns:p14="http://schemas.microsoft.com/office/powerpoint/2010/main" val="186560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Change to 12 noon</a:t>
            </a:r>
            <a:r>
              <a:rPr lang="en-US" baseline="0"/>
              <a:t> our weekly meetings.</a:t>
            </a:r>
            <a:endParaRPr lang="en-US"/>
          </a:p>
        </p:txBody>
      </p:sp>
      <p:sp>
        <p:nvSpPr>
          <p:cNvPr id="4" name="Slide Number Placeholder 3"/>
          <p:cNvSpPr>
            <a:spLocks noGrp="1"/>
          </p:cNvSpPr>
          <p:nvPr>
            <p:ph type="sldNum" sz="quarter" idx="10"/>
          </p:nvPr>
        </p:nvSpPr>
        <p:spPr/>
        <p:txBody>
          <a:bodyPr/>
          <a:lstStyle/>
          <a:p>
            <a:fld id="{E2FD7417-914E-47A1-93DF-B3C0891019E0}" type="slidenum">
              <a:rPr lang="en-US" smtClean="0"/>
              <a:t>3</a:t>
            </a:fld>
            <a:endParaRPr lang="en-US"/>
          </a:p>
        </p:txBody>
      </p:sp>
    </p:spTree>
    <p:extLst>
      <p:ext uri="{BB962C8B-B14F-4D97-AF65-F5344CB8AC3E}">
        <p14:creationId xmlns:p14="http://schemas.microsoft.com/office/powerpoint/2010/main" val="3990304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Associates in Engineering.  GTCC will follow Statics; applied engineering;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72E53D-A917-4B42-A318-3EFAFA062E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5340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 Kalland already have one mobile unit. Already</a:t>
            </a:r>
            <a:r>
              <a:rPr lang="en-US" baseline="0" dirty="0"/>
              <a:t> using for 8 years ( 1 existing, 6 year older). Flat bed, small roof with arrays, roof is modular. Davidson comm. College has machining mobile unit.  Opportunities to upgrade from our GJC grant.</a:t>
            </a:r>
          </a:p>
          <a:p>
            <a:r>
              <a:rPr lang="en-US" baseline="0" dirty="0"/>
              <a:t>PTRC also have a mobile trailer. Fees paid by Community college (training service agreement). Spring break training in CS. Custom training for industries. </a:t>
            </a:r>
            <a:endParaRPr lang="en-US" dirty="0"/>
          </a:p>
        </p:txBody>
      </p:sp>
      <p:sp>
        <p:nvSpPr>
          <p:cNvPr id="4" name="Slide Number Placeholder 3"/>
          <p:cNvSpPr>
            <a:spLocks noGrp="1"/>
          </p:cNvSpPr>
          <p:nvPr>
            <p:ph type="sldNum" sz="quarter" idx="10"/>
          </p:nvPr>
        </p:nvSpPr>
        <p:spPr/>
        <p:txBody>
          <a:bodyPr/>
          <a:lstStyle/>
          <a:p>
            <a:fld id="{E2FD7417-914E-47A1-93DF-B3C0891019E0}" type="slidenum">
              <a:rPr lang="en-US" smtClean="0"/>
              <a:t>7</a:t>
            </a:fld>
            <a:endParaRPr lang="en-US"/>
          </a:p>
        </p:txBody>
      </p:sp>
    </p:spTree>
    <p:extLst>
      <p:ext uri="{BB962C8B-B14F-4D97-AF65-F5344CB8AC3E}">
        <p14:creationId xmlns:p14="http://schemas.microsoft.com/office/powerpoint/2010/main" val="1244562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57FFD-1414-A894-F549-308EA0D23D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EB1E17-AF0A-E0D8-5C76-7864260632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900E91-C36E-ABC6-47A1-26193F2C87CA}"/>
              </a:ext>
            </a:extLst>
          </p:cNvPr>
          <p:cNvSpPr>
            <a:spLocks noGrp="1"/>
          </p:cNvSpPr>
          <p:nvPr>
            <p:ph type="dt" sz="half" idx="10"/>
          </p:nvPr>
        </p:nvSpPr>
        <p:spPr/>
        <p:txBody>
          <a:bodyPr/>
          <a:lstStyle/>
          <a:p>
            <a:fld id="{F40FAB42-E466-4DA0-9A18-8757A4E1556D}" type="datetimeFigureOut">
              <a:rPr lang="en-US" smtClean="0"/>
              <a:t>8/3/2022</a:t>
            </a:fld>
            <a:endParaRPr lang="en-US"/>
          </a:p>
        </p:txBody>
      </p:sp>
      <p:sp>
        <p:nvSpPr>
          <p:cNvPr id="5" name="Footer Placeholder 4">
            <a:extLst>
              <a:ext uri="{FF2B5EF4-FFF2-40B4-BE49-F238E27FC236}">
                <a16:creationId xmlns:a16="http://schemas.microsoft.com/office/drawing/2014/main" id="{0C4CAB97-D8AA-57D4-68C6-30648C60C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79B430-8870-C42B-111F-6299E1A23893}"/>
              </a:ext>
            </a:extLst>
          </p:cNvPr>
          <p:cNvSpPr>
            <a:spLocks noGrp="1"/>
          </p:cNvSpPr>
          <p:nvPr>
            <p:ph type="sldNum" sz="quarter" idx="12"/>
          </p:nvPr>
        </p:nvSpPr>
        <p:spPr/>
        <p:txBody>
          <a:bodyPr/>
          <a:lstStyle/>
          <a:p>
            <a:fld id="{599473CF-B3AD-431A-AF81-EA488966F00E}" type="slidenum">
              <a:rPr lang="en-US" smtClean="0"/>
              <a:t>‹#›</a:t>
            </a:fld>
            <a:endParaRPr lang="en-US"/>
          </a:p>
        </p:txBody>
      </p:sp>
    </p:spTree>
    <p:extLst>
      <p:ext uri="{BB962C8B-B14F-4D97-AF65-F5344CB8AC3E}">
        <p14:creationId xmlns:p14="http://schemas.microsoft.com/office/powerpoint/2010/main" val="2354799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D1F8-7C43-7B45-E120-4E500EFDD5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30C261-8BBE-0CAE-98B7-33A8283472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DB053-2E21-0F9B-FC59-28F1BAC9D5C1}"/>
              </a:ext>
            </a:extLst>
          </p:cNvPr>
          <p:cNvSpPr>
            <a:spLocks noGrp="1"/>
          </p:cNvSpPr>
          <p:nvPr>
            <p:ph type="dt" sz="half" idx="10"/>
          </p:nvPr>
        </p:nvSpPr>
        <p:spPr/>
        <p:txBody>
          <a:bodyPr/>
          <a:lstStyle/>
          <a:p>
            <a:fld id="{F40FAB42-E466-4DA0-9A18-8757A4E1556D}" type="datetimeFigureOut">
              <a:rPr lang="en-US" smtClean="0"/>
              <a:t>8/3/2022</a:t>
            </a:fld>
            <a:endParaRPr lang="en-US"/>
          </a:p>
        </p:txBody>
      </p:sp>
      <p:sp>
        <p:nvSpPr>
          <p:cNvPr id="5" name="Footer Placeholder 4">
            <a:extLst>
              <a:ext uri="{FF2B5EF4-FFF2-40B4-BE49-F238E27FC236}">
                <a16:creationId xmlns:a16="http://schemas.microsoft.com/office/drawing/2014/main" id="{9DDB97A7-071B-99F6-0AAC-D349422273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A43F2-D9E8-83AF-FE0E-D8F38FAB186C}"/>
              </a:ext>
            </a:extLst>
          </p:cNvPr>
          <p:cNvSpPr>
            <a:spLocks noGrp="1"/>
          </p:cNvSpPr>
          <p:nvPr>
            <p:ph type="sldNum" sz="quarter" idx="12"/>
          </p:nvPr>
        </p:nvSpPr>
        <p:spPr/>
        <p:txBody>
          <a:bodyPr/>
          <a:lstStyle/>
          <a:p>
            <a:fld id="{599473CF-B3AD-431A-AF81-EA488966F00E}" type="slidenum">
              <a:rPr lang="en-US" smtClean="0"/>
              <a:t>‹#›</a:t>
            </a:fld>
            <a:endParaRPr lang="en-US"/>
          </a:p>
        </p:txBody>
      </p:sp>
    </p:spTree>
    <p:extLst>
      <p:ext uri="{BB962C8B-B14F-4D97-AF65-F5344CB8AC3E}">
        <p14:creationId xmlns:p14="http://schemas.microsoft.com/office/powerpoint/2010/main" val="67975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4E8898-ABAB-C087-052F-506B061A49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1E1672-6C77-73B4-3154-7807F178FE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264ED4-6266-9337-BE06-AA096F428260}"/>
              </a:ext>
            </a:extLst>
          </p:cNvPr>
          <p:cNvSpPr>
            <a:spLocks noGrp="1"/>
          </p:cNvSpPr>
          <p:nvPr>
            <p:ph type="dt" sz="half" idx="10"/>
          </p:nvPr>
        </p:nvSpPr>
        <p:spPr/>
        <p:txBody>
          <a:bodyPr/>
          <a:lstStyle/>
          <a:p>
            <a:fld id="{F40FAB42-E466-4DA0-9A18-8757A4E1556D}" type="datetimeFigureOut">
              <a:rPr lang="en-US" smtClean="0"/>
              <a:t>8/3/2022</a:t>
            </a:fld>
            <a:endParaRPr lang="en-US"/>
          </a:p>
        </p:txBody>
      </p:sp>
      <p:sp>
        <p:nvSpPr>
          <p:cNvPr id="5" name="Footer Placeholder 4">
            <a:extLst>
              <a:ext uri="{FF2B5EF4-FFF2-40B4-BE49-F238E27FC236}">
                <a16:creationId xmlns:a16="http://schemas.microsoft.com/office/drawing/2014/main" id="{2B8DA1CE-C09A-6A0B-CA25-7746E2D68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87535-9E73-B17D-D91A-CBF6A8E464D6}"/>
              </a:ext>
            </a:extLst>
          </p:cNvPr>
          <p:cNvSpPr>
            <a:spLocks noGrp="1"/>
          </p:cNvSpPr>
          <p:nvPr>
            <p:ph type="sldNum" sz="quarter" idx="12"/>
          </p:nvPr>
        </p:nvSpPr>
        <p:spPr/>
        <p:txBody>
          <a:bodyPr/>
          <a:lstStyle/>
          <a:p>
            <a:fld id="{599473CF-B3AD-431A-AF81-EA488966F00E}" type="slidenum">
              <a:rPr lang="en-US" smtClean="0"/>
              <a:t>‹#›</a:t>
            </a:fld>
            <a:endParaRPr lang="en-US"/>
          </a:p>
        </p:txBody>
      </p:sp>
    </p:spTree>
    <p:extLst>
      <p:ext uri="{BB962C8B-B14F-4D97-AF65-F5344CB8AC3E}">
        <p14:creationId xmlns:p14="http://schemas.microsoft.com/office/powerpoint/2010/main" val="2578169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5E5F-0E48-46C6-A74B-3F822CE420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40F739-0593-499F-8283-C2BA99DEA9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7A65D9-7BC4-4AC1-B853-E5D19E32E1FF}"/>
              </a:ext>
            </a:extLst>
          </p:cNvPr>
          <p:cNvSpPr>
            <a:spLocks noGrp="1"/>
          </p:cNvSpPr>
          <p:nvPr>
            <p:ph type="dt" sz="half" idx="10"/>
          </p:nvPr>
        </p:nvSpPr>
        <p:spPr/>
        <p:txBody>
          <a:bodyPr/>
          <a:lstStyle/>
          <a:p>
            <a:fld id="{DC6E8D50-6653-4A0B-91D0-A8788FB1AFC0}" type="datetimeFigureOut">
              <a:rPr lang="en-US" smtClean="0"/>
              <a:t>8/3/2022</a:t>
            </a:fld>
            <a:endParaRPr lang="en-US"/>
          </a:p>
        </p:txBody>
      </p:sp>
      <p:sp>
        <p:nvSpPr>
          <p:cNvPr id="5" name="Footer Placeholder 4">
            <a:extLst>
              <a:ext uri="{FF2B5EF4-FFF2-40B4-BE49-F238E27FC236}">
                <a16:creationId xmlns:a16="http://schemas.microsoft.com/office/drawing/2014/main" id="{A1BD9783-7B99-4D17-92BC-C24233B76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59911-9017-453A-B69C-29E435F93F25}"/>
              </a:ext>
            </a:extLst>
          </p:cNvPr>
          <p:cNvSpPr>
            <a:spLocks noGrp="1"/>
          </p:cNvSpPr>
          <p:nvPr>
            <p:ph type="sldNum" sz="quarter" idx="12"/>
          </p:nvPr>
        </p:nvSpPr>
        <p:spPr/>
        <p:txBody>
          <a:bodyPr/>
          <a:lstStyle/>
          <a:p>
            <a:fld id="{688931F0-E562-465C-8B8D-CDA1FF55259F}" type="slidenum">
              <a:rPr lang="en-US" smtClean="0"/>
              <a:t>‹#›</a:t>
            </a:fld>
            <a:endParaRPr lang="en-US"/>
          </a:p>
        </p:txBody>
      </p:sp>
    </p:spTree>
    <p:extLst>
      <p:ext uri="{BB962C8B-B14F-4D97-AF65-F5344CB8AC3E}">
        <p14:creationId xmlns:p14="http://schemas.microsoft.com/office/powerpoint/2010/main" val="41465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F588-223D-4645-A98F-759C5C530A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560BB5-1EC5-42C3-B2EE-0B03F182D0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971462-899D-43E7-8049-15200A35B34B}"/>
              </a:ext>
            </a:extLst>
          </p:cNvPr>
          <p:cNvSpPr>
            <a:spLocks noGrp="1"/>
          </p:cNvSpPr>
          <p:nvPr>
            <p:ph type="dt" sz="half" idx="10"/>
          </p:nvPr>
        </p:nvSpPr>
        <p:spPr/>
        <p:txBody>
          <a:bodyPr/>
          <a:lstStyle/>
          <a:p>
            <a:fld id="{DC6E8D50-6653-4A0B-91D0-A8788FB1AFC0}" type="datetimeFigureOut">
              <a:rPr lang="en-US" smtClean="0"/>
              <a:t>8/3/2022</a:t>
            </a:fld>
            <a:endParaRPr lang="en-US"/>
          </a:p>
        </p:txBody>
      </p:sp>
      <p:sp>
        <p:nvSpPr>
          <p:cNvPr id="5" name="Footer Placeholder 4">
            <a:extLst>
              <a:ext uri="{FF2B5EF4-FFF2-40B4-BE49-F238E27FC236}">
                <a16:creationId xmlns:a16="http://schemas.microsoft.com/office/drawing/2014/main" id="{BC317172-907F-4D25-90CD-9958CDE25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B68E0-5AEF-4AEB-B7BD-E701660C7D8F}"/>
              </a:ext>
            </a:extLst>
          </p:cNvPr>
          <p:cNvSpPr>
            <a:spLocks noGrp="1"/>
          </p:cNvSpPr>
          <p:nvPr>
            <p:ph type="sldNum" sz="quarter" idx="12"/>
          </p:nvPr>
        </p:nvSpPr>
        <p:spPr/>
        <p:txBody>
          <a:bodyPr/>
          <a:lstStyle/>
          <a:p>
            <a:fld id="{688931F0-E562-465C-8B8D-CDA1FF55259F}" type="slidenum">
              <a:rPr lang="en-US" smtClean="0"/>
              <a:t>‹#›</a:t>
            </a:fld>
            <a:endParaRPr lang="en-US"/>
          </a:p>
        </p:txBody>
      </p:sp>
    </p:spTree>
    <p:extLst>
      <p:ext uri="{BB962C8B-B14F-4D97-AF65-F5344CB8AC3E}">
        <p14:creationId xmlns:p14="http://schemas.microsoft.com/office/powerpoint/2010/main" val="3913902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AB70F-42AD-4499-B777-1E05922E57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195C42-6F05-4819-BDAA-D0F5AEA23B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C48-8038-4376-B14A-DEA5E54CCC82}"/>
              </a:ext>
            </a:extLst>
          </p:cNvPr>
          <p:cNvSpPr>
            <a:spLocks noGrp="1"/>
          </p:cNvSpPr>
          <p:nvPr>
            <p:ph type="dt" sz="half" idx="10"/>
          </p:nvPr>
        </p:nvSpPr>
        <p:spPr/>
        <p:txBody>
          <a:bodyPr/>
          <a:lstStyle/>
          <a:p>
            <a:fld id="{DC6E8D50-6653-4A0B-91D0-A8788FB1AFC0}" type="datetimeFigureOut">
              <a:rPr lang="en-US" smtClean="0"/>
              <a:t>8/3/2022</a:t>
            </a:fld>
            <a:endParaRPr lang="en-US"/>
          </a:p>
        </p:txBody>
      </p:sp>
      <p:sp>
        <p:nvSpPr>
          <p:cNvPr id="5" name="Footer Placeholder 4">
            <a:extLst>
              <a:ext uri="{FF2B5EF4-FFF2-40B4-BE49-F238E27FC236}">
                <a16:creationId xmlns:a16="http://schemas.microsoft.com/office/drawing/2014/main" id="{179306C0-0AD3-4A05-82F6-4E54A8AF8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9C0FB-0749-495D-A50D-CA26058CD810}"/>
              </a:ext>
            </a:extLst>
          </p:cNvPr>
          <p:cNvSpPr>
            <a:spLocks noGrp="1"/>
          </p:cNvSpPr>
          <p:nvPr>
            <p:ph type="sldNum" sz="quarter" idx="12"/>
          </p:nvPr>
        </p:nvSpPr>
        <p:spPr/>
        <p:txBody>
          <a:bodyPr/>
          <a:lstStyle/>
          <a:p>
            <a:fld id="{688931F0-E562-465C-8B8D-CDA1FF55259F}" type="slidenum">
              <a:rPr lang="en-US" smtClean="0"/>
              <a:t>‹#›</a:t>
            </a:fld>
            <a:endParaRPr lang="en-US"/>
          </a:p>
        </p:txBody>
      </p:sp>
    </p:spTree>
    <p:extLst>
      <p:ext uri="{BB962C8B-B14F-4D97-AF65-F5344CB8AC3E}">
        <p14:creationId xmlns:p14="http://schemas.microsoft.com/office/powerpoint/2010/main" val="987575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2F3C-5785-410B-9D49-594AF5E3C9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564090-8466-4441-B35D-A7D6F2DE2D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837EDC-5EF8-4326-872F-96E2406A2C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180850-2308-4E76-AED3-587792AEB9D9}"/>
              </a:ext>
            </a:extLst>
          </p:cNvPr>
          <p:cNvSpPr>
            <a:spLocks noGrp="1"/>
          </p:cNvSpPr>
          <p:nvPr>
            <p:ph type="dt" sz="half" idx="10"/>
          </p:nvPr>
        </p:nvSpPr>
        <p:spPr/>
        <p:txBody>
          <a:bodyPr/>
          <a:lstStyle/>
          <a:p>
            <a:fld id="{DC6E8D50-6653-4A0B-91D0-A8788FB1AFC0}" type="datetimeFigureOut">
              <a:rPr lang="en-US" smtClean="0"/>
              <a:t>8/3/2022</a:t>
            </a:fld>
            <a:endParaRPr lang="en-US"/>
          </a:p>
        </p:txBody>
      </p:sp>
      <p:sp>
        <p:nvSpPr>
          <p:cNvPr id="6" name="Footer Placeholder 5">
            <a:extLst>
              <a:ext uri="{FF2B5EF4-FFF2-40B4-BE49-F238E27FC236}">
                <a16:creationId xmlns:a16="http://schemas.microsoft.com/office/drawing/2014/main" id="{22EDA1D2-11D6-4A9C-85F3-B3BEE4C33F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10917E-7131-4BD1-840E-9670F6411311}"/>
              </a:ext>
            </a:extLst>
          </p:cNvPr>
          <p:cNvSpPr>
            <a:spLocks noGrp="1"/>
          </p:cNvSpPr>
          <p:nvPr>
            <p:ph type="sldNum" sz="quarter" idx="12"/>
          </p:nvPr>
        </p:nvSpPr>
        <p:spPr/>
        <p:txBody>
          <a:bodyPr/>
          <a:lstStyle/>
          <a:p>
            <a:fld id="{688931F0-E562-465C-8B8D-CDA1FF55259F}" type="slidenum">
              <a:rPr lang="en-US" smtClean="0"/>
              <a:t>‹#›</a:t>
            </a:fld>
            <a:endParaRPr lang="en-US"/>
          </a:p>
        </p:txBody>
      </p:sp>
    </p:spTree>
    <p:extLst>
      <p:ext uri="{BB962C8B-B14F-4D97-AF65-F5344CB8AC3E}">
        <p14:creationId xmlns:p14="http://schemas.microsoft.com/office/powerpoint/2010/main" val="1995767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7ABF3-7A92-4BF6-8E85-817D81DD13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A7B3AA-9FC7-483B-9E2B-631E861FBE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08880C-3804-49F3-AB22-DED3E9B009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036BD7-3FE3-4BA7-A592-D1629B7650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2BEC62-A497-4B2F-B918-850B167DF6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326A02-65A0-499B-8A2D-8567F7D65509}"/>
              </a:ext>
            </a:extLst>
          </p:cNvPr>
          <p:cNvSpPr>
            <a:spLocks noGrp="1"/>
          </p:cNvSpPr>
          <p:nvPr>
            <p:ph type="dt" sz="half" idx="10"/>
          </p:nvPr>
        </p:nvSpPr>
        <p:spPr/>
        <p:txBody>
          <a:bodyPr/>
          <a:lstStyle/>
          <a:p>
            <a:fld id="{DC6E8D50-6653-4A0B-91D0-A8788FB1AFC0}" type="datetimeFigureOut">
              <a:rPr lang="en-US" smtClean="0"/>
              <a:t>8/3/2022</a:t>
            </a:fld>
            <a:endParaRPr lang="en-US"/>
          </a:p>
        </p:txBody>
      </p:sp>
      <p:sp>
        <p:nvSpPr>
          <p:cNvPr id="8" name="Footer Placeholder 7">
            <a:extLst>
              <a:ext uri="{FF2B5EF4-FFF2-40B4-BE49-F238E27FC236}">
                <a16:creationId xmlns:a16="http://schemas.microsoft.com/office/drawing/2014/main" id="{2D60BADA-C15A-45CD-8B78-957E72CBA1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0F6DB5-14AF-46F1-B06A-1B8421F8DA7E}"/>
              </a:ext>
            </a:extLst>
          </p:cNvPr>
          <p:cNvSpPr>
            <a:spLocks noGrp="1"/>
          </p:cNvSpPr>
          <p:nvPr>
            <p:ph type="sldNum" sz="quarter" idx="12"/>
          </p:nvPr>
        </p:nvSpPr>
        <p:spPr/>
        <p:txBody>
          <a:bodyPr/>
          <a:lstStyle/>
          <a:p>
            <a:fld id="{688931F0-E562-465C-8B8D-CDA1FF55259F}" type="slidenum">
              <a:rPr lang="en-US" smtClean="0"/>
              <a:t>‹#›</a:t>
            </a:fld>
            <a:endParaRPr lang="en-US"/>
          </a:p>
        </p:txBody>
      </p:sp>
    </p:spTree>
    <p:extLst>
      <p:ext uri="{BB962C8B-B14F-4D97-AF65-F5344CB8AC3E}">
        <p14:creationId xmlns:p14="http://schemas.microsoft.com/office/powerpoint/2010/main" val="3199737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3F512-2322-4219-8F5E-A3E3FCFE4E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C46FF7-ADEA-4B73-8282-CF1873BFA9ED}"/>
              </a:ext>
            </a:extLst>
          </p:cNvPr>
          <p:cNvSpPr>
            <a:spLocks noGrp="1"/>
          </p:cNvSpPr>
          <p:nvPr>
            <p:ph type="dt" sz="half" idx="10"/>
          </p:nvPr>
        </p:nvSpPr>
        <p:spPr/>
        <p:txBody>
          <a:bodyPr/>
          <a:lstStyle/>
          <a:p>
            <a:fld id="{DC6E8D50-6653-4A0B-91D0-A8788FB1AFC0}" type="datetimeFigureOut">
              <a:rPr lang="en-US" smtClean="0"/>
              <a:t>8/3/2022</a:t>
            </a:fld>
            <a:endParaRPr lang="en-US"/>
          </a:p>
        </p:txBody>
      </p:sp>
      <p:sp>
        <p:nvSpPr>
          <p:cNvPr id="4" name="Footer Placeholder 3">
            <a:extLst>
              <a:ext uri="{FF2B5EF4-FFF2-40B4-BE49-F238E27FC236}">
                <a16:creationId xmlns:a16="http://schemas.microsoft.com/office/drawing/2014/main" id="{B877E366-37CB-41EE-8D9A-F157E26451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EF1539-C9FA-43A9-ABD3-A236EE06E8A5}"/>
              </a:ext>
            </a:extLst>
          </p:cNvPr>
          <p:cNvSpPr>
            <a:spLocks noGrp="1"/>
          </p:cNvSpPr>
          <p:nvPr>
            <p:ph type="sldNum" sz="quarter" idx="12"/>
          </p:nvPr>
        </p:nvSpPr>
        <p:spPr/>
        <p:txBody>
          <a:bodyPr/>
          <a:lstStyle/>
          <a:p>
            <a:fld id="{688931F0-E562-465C-8B8D-CDA1FF55259F}" type="slidenum">
              <a:rPr lang="en-US" smtClean="0"/>
              <a:t>‹#›</a:t>
            </a:fld>
            <a:endParaRPr lang="en-US"/>
          </a:p>
        </p:txBody>
      </p:sp>
    </p:spTree>
    <p:extLst>
      <p:ext uri="{BB962C8B-B14F-4D97-AF65-F5344CB8AC3E}">
        <p14:creationId xmlns:p14="http://schemas.microsoft.com/office/powerpoint/2010/main" val="1413853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CB0742-8252-4DA8-9FA5-9F24ECE2A22B}"/>
              </a:ext>
            </a:extLst>
          </p:cNvPr>
          <p:cNvSpPr>
            <a:spLocks noGrp="1"/>
          </p:cNvSpPr>
          <p:nvPr>
            <p:ph type="dt" sz="half" idx="10"/>
          </p:nvPr>
        </p:nvSpPr>
        <p:spPr/>
        <p:txBody>
          <a:bodyPr/>
          <a:lstStyle/>
          <a:p>
            <a:fld id="{DC6E8D50-6653-4A0B-91D0-A8788FB1AFC0}" type="datetimeFigureOut">
              <a:rPr lang="en-US" smtClean="0"/>
              <a:t>8/3/2022</a:t>
            </a:fld>
            <a:endParaRPr lang="en-US"/>
          </a:p>
        </p:txBody>
      </p:sp>
      <p:sp>
        <p:nvSpPr>
          <p:cNvPr id="3" name="Footer Placeholder 2">
            <a:extLst>
              <a:ext uri="{FF2B5EF4-FFF2-40B4-BE49-F238E27FC236}">
                <a16:creationId xmlns:a16="http://schemas.microsoft.com/office/drawing/2014/main" id="{9BB3471C-1720-4F4E-960E-ABD7F2E31E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BFE7C6-CDE1-4800-931B-9D17E2DFF0E8}"/>
              </a:ext>
            </a:extLst>
          </p:cNvPr>
          <p:cNvSpPr>
            <a:spLocks noGrp="1"/>
          </p:cNvSpPr>
          <p:nvPr>
            <p:ph type="sldNum" sz="quarter" idx="12"/>
          </p:nvPr>
        </p:nvSpPr>
        <p:spPr/>
        <p:txBody>
          <a:bodyPr/>
          <a:lstStyle/>
          <a:p>
            <a:fld id="{688931F0-E562-465C-8B8D-CDA1FF55259F}" type="slidenum">
              <a:rPr lang="en-US" smtClean="0"/>
              <a:t>‹#›</a:t>
            </a:fld>
            <a:endParaRPr lang="en-US"/>
          </a:p>
        </p:txBody>
      </p:sp>
    </p:spTree>
    <p:extLst>
      <p:ext uri="{BB962C8B-B14F-4D97-AF65-F5344CB8AC3E}">
        <p14:creationId xmlns:p14="http://schemas.microsoft.com/office/powerpoint/2010/main" val="4207261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339B-6DF6-43F1-B90E-011B239628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76E2ED-3662-46A8-B9F7-9F52581299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FEC60B-F156-4E1C-B0B4-678A4A0E0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7A3F7A-CB85-4F20-A5B8-5C43A252F31B}"/>
              </a:ext>
            </a:extLst>
          </p:cNvPr>
          <p:cNvSpPr>
            <a:spLocks noGrp="1"/>
          </p:cNvSpPr>
          <p:nvPr>
            <p:ph type="dt" sz="half" idx="10"/>
          </p:nvPr>
        </p:nvSpPr>
        <p:spPr/>
        <p:txBody>
          <a:bodyPr/>
          <a:lstStyle/>
          <a:p>
            <a:fld id="{DC6E8D50-6653-4A0B-91D0-A8788FB1AFC0}" type="datetimeFigureOut">
              <a:rPr lang="en-US" smtClean="0"/>
              <a:t>8/3/2022</a:t>
            </a:fld>
            <a:endParaRPr lang="en-US"/>
          </a:p>
        </p:txBody>
      </p:sp>
      <p:sp>
        <p:nvSpPr>
          <p:cNvPr id="6" name="Footer Placeholder 5">
            <a:extLst>
              <a:ext uri="{FF2B5EF4-FFF2-40B4-BE49-F238E27FC236}">
                <a16:creationId xmlns:a16="http://schemas.microsoft.com/office/drawing/2014/main" id="{49DC9AE3-3AE3-47CF-A283-D3192FB877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296120-E484-4842-A4B2-07939D08E4B7}"/>
              </a:ext>
            </a:extLst>
          </p:cNvPr>
          <p:cNvSpPr>
            <a:spLocks noGrp="1"/>
          </p:cNvSpPr>
          <p:nvPr>
            <p:ph type="sldNum" sz="quarter" idx="12"/>
          </p:nvPr>
        </p:nvSpPr>
        <p:spPr/>
        <p:txBody>
          <a:bodyPr/>
          <a:lstStyle/>
          <a:p>
            <a:fld id="{688931F0-E562-465C-8B8D-CDA1FF55259F}" type="slidenum">
              <a:rPr lang="en-US" smtClean="0"/>
              <a:t>‹#›</a:t>
            </a:fld>
            <a:endParaRPr lang="en-US"/>
          </a:p>
        </p:txBody>
      </p:sp>
    </p:spTree>
    <p:extLst>
      <p:ext uri="{BB962C8B-B14F-4D97-AF65-F5344CB8AC3E}">
        <p14:creationId xmlns:p14="http://schemas.microsoft.com/office/powerpoint/2010/main" val="3401219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F1BC-F9D8-CDE5-DA38-41712FE45A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B7C44B-C429-842F-E6C2-037971E8C2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9E9D7C-5EA1-9847-5F94-A65A6FCB0E38}"/>
              </a:ext>
            </a:extLst>
          </p:cNvPr>
          <p:cNvSpPr>
            <a:spLocks noGrp="1"/>
          </p:cNvSpPr>
          <p:nvPr>
            <p:ph type="dt" sz="half" idx="10"/>
          </p:nvPr>
        </p:nvSpPr>
        <p:spPr/>
        <p:txBody>
          <a:bodyPr/>
          <a:lstStyle/>
          <a:p>
            <a:fld id="{F40FAB42-E466-4DA0-9A18-8757A4E1556D}" type="datetimeFigureOut">
              <a:rPr lang="en-US" smtClean="0"/>
              <a:t>8/3/2022</a:t>
            </a:fld>
            <a:endParaRPr lang="en-US"/>
          </a:p>
        </p:txBody>
      </p:sp>
      <p:sp>
        <p:nvSpPr>
          <p:cNvPr id="5" name="Footer Placeholder 4">
            <a:extLst>
              <a:ext uri="{FF2B5EF4-FFF2-40B4-BE49-F238E27FC236}">
                <a16:creationId xmlns:a16="http://schemas.microsoft.com/office/drawing/2014/main" id="{E4141083-5FCB-3151-B257-65BF373E3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34790-B400-0220-1763-ACA70F3AFB36}"/>
              </a:ext>
            </a:extLst>
          </p:cNvPr>
          <p:cNvSpPr>
            <a:spLocks noGrp="1"/>
          </p:cNvSpPr>
          <p:nvPr>
            <p:ph type="sldNum" sz="quarter" idx="12"/>
          </p:nvPr>
        </p:nvSpPr>
        <p:spPr/>
        <p:txBody>
          <a:bodyPr/>
          <a:lstStyle/>
          <a:p>
            <a:fld id="{599473CF-B3AD-431A-AF81-EA488966F00E}" type="slidenum">
              <a:rPr lang="en-US" smtClean="0"/>
              <a:t>‹#›</a:t>
            </a:fld>
            <a:endParaRPr lang="en-US"/>
          </a:p>
        </p:txBody>
      </p:sp>
    </p:spTree>
    <p:extLst>
      <p:ext uri="{BB962C8B-B14F-4D97-AF65-F5344CB8AC3E}">
        <p14:creationId xmlns:p14="http://schemas.microsoft.com/office/powerpoint/2010/main" val="10001771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EF96-2792-4F2D-ABFA-163DDB5C21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D0C7E0-D43B-420A-A22B-CE92622D59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969AF5-B482-47A3-8674-3186909C0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9C0EA9-54E5-41EB-9308-7EBEAFEDD29D}"/>
              </a:ext>
            </a:extLst>
          </p:cNvPr>
          <p:cNvSpPr>
            <a:spLocks noGrp="1"/>
          </p:cNvSpPr>
          <p:nvPr>
            <p:ph type="dt" sz="half" idx="10"/>
          </p:nvPr>
        </p:nvSpPr>
        <p:spPr/>
        <p:txBody>
          <a:bodyPr/>
          <a:lstStyle/>
          <a:p>
            <a:fld id="{DC6E8D50-6653-4A0B-91D0-A8788FB1AFC0}" type="datetimeFigureOut">
              <a:rPr lang="en-US" smtClean="0"/>
              <a:t>8/3/2022</a:t>
            </a:fld>
            <a:endParaRPr lang="en-US"/>
          </a:p>
        </p:txBody>
      </p:sp>
      <p:sp>
        <p:nvSpPr>
          <p:cNvPr id="6" name="Footer Placeholder 5">
            <a:extLst>
              <a:ext uri="{FF2B5EF4-FFF2-40B4-BE49-F238E27FC236}">
                <a16:creationId xmlns:a16="http://schemas.microsoft.com/office/drawing/2014/main" id="{9DC455A8-4ABD-443F-AF50-210B86B758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391506-01B4-4E6A-9085-3F687D7654BB}"/>
              </a:ext>
            </a:extLst>
          </p:cNvPr>
          <p:cNvSpPr>
            <a:spLocks noGrp="1"/>
          </p:cNvSpPr>
          <p:nvPr>
            <p:ph type="sldNum" sz="quarter" idx="12"/>
          </p:nvPr>
        </p:nvSpPr>
        <p:spPr/>
        <p:txBody>
          <a:bodyPr/>
          <a:lstStyle/>
          <a:p>
            <a:fld id="{688931F0-E562-465C-8B8D-CDA1FF55259F}" type="slidenum">
              <a:rPr lang="en-US" smtClean="0"/>
              <a:t>‹#›</a:t>
            </a:fld>
            <a:endParaRPr lang="en-US"/>
          </a:p>
        </p:txBody>
      </p:sp>
    </p:spTree>
    <p:extLst>
      <p:ext uri="{BB962C8B-B14F-4D97-AF65-F5344CB8AC3E}">
        <p14:creationId xmlns:p14="http://schemas.microsoft.com/office/powerpoint/2010/main" val="30015450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8E2A-C7F1-40CD-A8BA-21351E8D02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883F0C-A8CF-4D1B-88FE-2A3EAC14F9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5E7DEF-68BF-4059-8633-A96BBB81ED69}"/>
              </a:ext>
            </a:extLst>
          </p:cNvPr>
          <p:cNvSpPr>
            <a:spLocks noGrp="1"/>
          </p:cNvSpPr>
          <p:nvPr>
            <p:ph type="dt" sz="half" idx="10"/>
          </p:nvPr>
        </p:nvSpPr>
        <p:spPr/>
        <p:txBody>
          <a:bodyPr/>
          <a:lstStyle/>
          <a:p>
            <a:fld id="{DC6E8D50-6653-4A0B-91D0-A8788FB1AFC0}" type="datetimeFigureOut">
              <a:rPr lang="en-US" smtClean="0"/>
              <a:t>8/3/2022</a:t>
            </a:fld>
            <a:endParaRPr lang="en-US"/>
          </a:p>
        </p:txBody>
      </p:sp>
      <p:sp>
        <p:nvSpPr>
          <p:cNvPr id="5" name="Footer Placeholder 4">
            <a:extLst>
              <a:ext uri="{FF2B5EF4-FFF2-40B4-BE49-F238E27FC236}">
                <a16:creationId xmlns:a16="http://schemas.microsoft.com/office/drawing/2014/main" id="{ADF441E3-5220-4FC0-8931-38AC2CF2CA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C5CFE-8334-439B-95B6-5F9AEA87DE01}"/>
              </a:ext>
            </a:extLst>
          </p:cNvPr>
          <p:cNvSpPr>
            <a:spLocks noGrp="1"/>
          </p:cNvSpPr>
          <p:nvPr>
            <p:ph type="sldNum" sz="quarter" idx="12"/>
          </p:nvPr>
        </p:nvSpPr>
        <p:spPr/>
        <p:txBody>
          <a:bodyPr/>
          <a:lstStyle/>
          <a:p>
            <a:fld id="{688931F0-E562-465C-8B8D-CDA1FF55259F}" type="slidenum">
              <a:rPr lang="en-US" smtClean="0"/>
              <a:t>‹#›</a:t>
            </a:fld>
            <a:endParaRPr lang="en-US"/>
          </a:p>
        </p:txBody>
      </p:sp>
    </p:spTree>
    <p:extLst>
      <p:ext uri="{BB962C8B-B14F-4D97-AF65-F5344CB8AC3E}">
        <p14:creationId xmlns:p14="http://schemas.microsoft.com/office/powerpoint/2010/main" val="22293850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FB636F-1DBF-4367-A3AD-E22F3FEE17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83E7C3-B1C0-4D35-B140-6ABA7CB522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849353-C8C9-440D-AD57-9DEEDD1BA8CC}"/>
              </a:ext>
            </a:extLst>
          </p:cNvPr>
          <p:cNvSpPr>
            <a:spLocks noGrp="1"/>
          </p:cNvSpPr>
          <p:nvPr>
            <p:ph type="dt" sz="half" idx="10"/>
          </p:nvPr>
        </p:nvSpPr>
        <p:spPr/>
        <p:txBody>
          <a:bodyPr/>
          <a:lstStyle/>
          <a:p>
            <a:fld id="{DC6E8D50-6653-4A0B-91D0-A8788FB1AFC0}" type="datetimeFigureOut">
              <a:rPr lang="en-US" smtClean="0"/>
              <a:t>8/3/2022</a:t>
            </a:fld>
            <a:endParaRPr lang="en-US"/>
          </a:p>
        </p:txBody>
      </p:sp>
      <p:sp>
        <p:nvSpPr>
          <p:cNvPr id="5" name="Footer Placeholder 4">
            <a:extLst>
              <a:ext uri="{FF2B5EF4-FFF2-40B4-BE49-F238E27FC236}">
                <a16:creationId xmlns:a16="http://schemas.microsoft.com/office/drawing/2014/main" id="{D924DBA0-BFC1-48D5-A46D-051B42F39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18BAFE-0545-4098-8463-AFBB0B5BF951}"/>
              </a:ext>
            </a:extLst>
          </p:cNvPr>
          <p:cNvSpPr>
            <a:spLocks noGrp="1"/>
          </p:cNvSpPr>
          <p:nvPr>
            <p:ph type="sldNum" sz="quarter" idx="12"/>
          </p:nvPr>
        </p:nvSpPr>
        <p:spPr/>
        <p:txBody>
          <a:bodyPr/>
          <a:lstStyle/>
          <a:p>
            <a:fld id="{688931F0-E562-465C-8B8D-CDA1FF55259F}" type="slidenum">
              <a:rPr lang="en-US" smtClean="0"/>
              <a:t>‹#›</a:t>
            </a:fld>
            <a:endParaRPr lang="en-US"/>
          </a:p>
        </p:txBody>
      </p:sp>
    </p:spTree>
    <p:extLst>
      <p:ext uri="{BB962C8B-B14F-4D97-AF65-F5344CB8AC3E}">
        <p14:creationId xmlns:p14="http://schemas.microsoft.com/office/powerpoint/2010/main" val="3362441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DD9AF-DADA-9076-212C-3EE8145D6E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BB629-4224-95AB-927C-5105A8BF4A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EF1161-4E8E-7EEA-899A-638545017F60}"/>
              </a:ext>
            </a:extLst>
          </p:cNvPr>
          <p:cNvSpPr>
            <a:spLocks noGrp="1"/>
          </p:cNvSpPr>
          <p:nvPr>
            <p:ph type="dt" sz="half" idx="10"/>
          </p:nvPr>
        </p:nvSpPr>
        <p:spPr/>
        <p:txBody>
          <a:bodyPr/>
          <a:lstStyle/>
          <a:p>
            <a:fld id="{F40FAB42-E466-4DA0-9A18-8757A4E1556D}" type="datetimeFigureOut">
              <a:rPr lang="en-US" smtClean="0"/>
              <a:t>8/3/2022</a:t>
            </a:fld>
            <a:endParaRPr lang="en-US"/>
          </a:p>
        </p:txBody>
      </p:sp>
      <p:sp>
        <p:nvSpPr>
          <p:cNvPr id="5" name="Footer Placeholder 4">
            <a:extLst>
              <a:ext uri="{FF2B5EF4-FFF2-40B4-BE49-F238E27FC236}">
                <a16:creationId xmlns:a16="http://schemas.microsoft.com/office/drawing/2014/main" id="{A201E2E7-8F5B-C6F8-2F8F-B3C6B72C1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42B3F8-9A08-2ECB-6D3C-06C9C6E95F90}"/>
              </a:ext>
            </a:extLst>
          </p:cNvPr>
          <p:cNvSpPr>
            <a:spLocks noGrp="1"/>
          </p:cNvSpPr>
          <p:nvPr>
            <p:ph type="sldNum" sz="quarter" idx="12"/>
          </p:nvPr>
        </p:nvSpPr>
        <p:spPr/>
        <p:txBody>
          <a:bodyPr/>
          <a:lstStyle/>
          <a:p>
            <a:fld id="{599473CF-B3AD-431A-AF81-EA488966F00E}" type="slidenum">
              <a:rPr lang="en-US" smtClean="0"/>
              <a:t>‹#›</a:t>
            </a:fld>
            <a:endParaRPr lang="en-US"/>
          </a:p>
        </p:txBody>
      </p:sp>
    </p:spTree>
    <p:extLst>
      <p:ext uri="{BB962C8B-B14F-4D97-AF65-F5344CB8AC3E}">
        <p14:creationId xmlns:p14="http://schemas.microsoft.com/office/powerpoint/2010/main" val="3056724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9BF7F-1E16-C941-F1AB-07FDE2AE2F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9B35F1-5C60-2F65-1AA8-68E6038A64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C23E85-0207-1EBB-97B4-FA653C79B3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F590B1-5AAE-0612-2084-BB24523A7C48}"/>
              </a:ext>
            </a:extLst>
          </p:cNvPr>
          <p:cNvSpPr>
            <a:spLocks noGrp="1"/>
          </p:cNvSpPr>
          <p:nvPr>
            <p:ph type="dt" sz="half" idx="10"/>
          </p:nvPr>
        </p:nvSpPr>
        <p:spPr/>
        <p:txBody>
          <a:bodyPr/>
          <a:lstStyle/>
          <a:p>
            <a:fld id="{F40FAB42-E466-4DA0-9A18-8757A4E1556D}" type="datetimeFigureOut">
              <a:rPr lang="en-US" smtClean="0"/>
              <a:t>8/3/2022</a:t>
            </a:fld>
            <a:endParaRPr lang="en-US"/>
          </a:p>
        </p:txBody>
      </p:sp>
      <p:sp>
        <p:nvSpPr>
          <p:cNvPr id="6" name="Footer Placeholder 5">
            <a:extLst>
              <a:ext uri="{FF2B5EF4-FFF2-40B4-BE49-F238E27FC236}">
                <a16:creationId xmlns:a16="http://schemas.microsoft.com/office/drawing/2014/main" id="{BA7D49C6-F877-2C38-C51C-22A456A2B4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623391-68F0-D510-10A0-EC9776C2190E}"/>
              </a:ext>
            </a:extLst>
          </p:cNvPr>
          <p:cNvSpPr>
            <a:spLocks noGrp="1"/>
          </p:cNvSpPr>
          <p:nvPr>
            <p:ph type="sldNum" sz="quarter" idx="12"/>
          </p:nvPr>
        </p:nvSpPr>
        <p:spPr/>
        <p:txBody>
          <a:bodyPr/>
          <a:lstStyle/>
          <a:p>
            <a:fld id="{599473CF-B3AD-431A-AF81-EA488966F00E}" type="slidenum">
              <a:rPr lang="en-US" smtClean="0"/>
              <a:t>‹#›</a:t>
            </a:fld>
            <a:endParaRPr lang="en-US"/>
          </a:p>
        </p:txBody>
      </p:sp>
    </p:spTree>
    <p:extLst>
      <p:ext uri="{BB962C8B-B14F-4D97-AF65-F5344CB8AC3E}">
        <p14:creationId xmlns:p14="http://schemas.microsoft.com/office/powerpoint/2010/main" val="3363513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3BCC-2033-826E-A89C-3C3052183B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41CD65-996B-2683-0DA6-DAD9B3A832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A24D6C-B04C-0320-DF1E-5E6AE4F143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24AAB5-49D2-5878-773A-60E4CE7720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B15A69-C302-126E-FDD9-DDAD073BC7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E9CBC7-370D-9BCE-041F-E7D6CB6EE732}"/>
              </a:ext>
            </a:extLst>
          </p:cNvPr>
          <p:cNvSpPr>
            <a:spLocks noGrp="1"/>
          </p:cNvSpPr>
          <p:nvPr>
            <p:ph type="dt" sz="half" idx="10"/>
          </p:nvPr>
        </p:nvSpPr>
        <p:spPr/>
        <p:txBody>
          <a:bodyPr/>
          <a:lstStyle/>
          <a:p>
            <a:fld id="{F40FAB42-E466-4DA0-9A18-8757A4E1556D}" type="datetimeFigureOut">
              <a:rPr lang="en-US" smtClean="0"/>
              <a:t>8/3/2022</a:t>
            </a:fld>
            <a:endParaRPr lang="en-US"/>
          </a:p>
        </p:txBody>
      </p:sp>
      <p:sp>
        <p:nvSpPr>
          <p:cNvPr id="8" name="Footer Placeholder 7">
            <a:extLst>
              <a:ext uri="{FF2B5EF4-FFF2-40B4-BE49-F238E27FC236}">
                <a16:creationId xmlns:a16="http://schemas.microsoft.com/office/drawing/2014/main" id="{81E43F59-DD11-43A9-6D86-2DCB9731A7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8DD13B-AC54-0FA2-E3EF-851B57C70A9C}"/>
              </a:ext>
            </a:extLst>
          </p:cNvPr>
          <p:cNvSpPr>
            <a:spLocks noGrp="1"/>
          </p:cNvSpPr>
          <p:nvPr>
            <p:ph type="sldNum" sz="quarter" idx="12"/>
          </p:nvPr>
        </p:nvSpPr>
        <p:spPr/>
        <p:txBody>
          <a:bodyPr/>
          <a:lstStyle/>
          <a:p>
            <a:fld id="{599473CF-B3AD-431A-AF81-EA488966F00E}" type="slidenum">
              <a:rPr lang="en-US" smtClean="0"/>
              <a:t>‹#›</a:t>
            </a:fld>
            <a:endParaRPr lang="en-US"/>
          </a:p>
        </p:txBody>
      </p:sp>
    </p:spTree>
    <p:extLst>
      <p:ext uri="{BB962C8B-B14F-4D97-AF65-F5344CB8AC3E}">
        <p14:creationId xmlns:p14="http://schemas.microsoft.com/office/powerpoint/2010/main" val="2956774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7A729-D0DA-3E55-9963-F94158FE6B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9C03AA-E0DD-F82F-745E-952939C39E8D}"/>
              </a:ext>
            </a:extLst>
          </p:cNvPr>
          <p:cNvSpPr>
            <a:spLocks noGrp="1"/>
          </p:cNvSpPr>
          <p:nvPr>
            <p:ph type="dt" sz="half" idx="10"/>
          </p:nvPr>
        </p:nvSpPr>
        <p:spPr/>
        <p:txBody>
          <a:bodyPr/>
          <a:lstStyle/>
          <a:p>
            <a:fld id="{F40FAB42-E466-4DA0-9A18-8757A4E1556D}" type="datetimeFigureOut">
              <a:rPr lang="en-US" smtClean="0"/>
              <a:t>8/3/2022</a:t>
            </a:fld>
            <a:endParaRPr lang="en-US"/>
          </a:p>
        </p:txBody>
      </p:sp>
      <p:sp>
        <p:nvSpPr>
          <p:cNvPr id="4" name="Footer Placeholder 3">
            <a:extLst>
              <a:ext uri="{FF2B5EF4-FFF2-40B4-BE49-F238E27FC236}">
                <a16:creationId xmlns:a16="http://schemas.microsoft.com/office/drawing/2014/main" id="{12FBE73C-9858-41B3-3C73-730466A46D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0D787E-C0BF-B740-5148-699EDDE1D4A7}"/>
              </a:ext>
            </a:extLst>
          </p:cNvPr>
          <p:cNvSpPr>
            <a:spLocks noGrp="1"/>
          </p:cNvSpPr>
          <p:nvPr>
            <p:ph type="sldNum" sz="quarter" idx="12"/>
          </p:nvPr>
        </p:nvSpPr>
        <p:spPr/>
        <p:txBody>
          <a:bodyPr/>
          <a:lstStyle/>
          <a:p>
            <a:fld id="{599473CF-B3AD-431A-AF81-EA488966F00E}" type="slidenum">
              <a:rPr lang="en-US" smtClean="0"/>
              <a:t>‹#›</a:t>
            </a:fld>
            <a:endParaRPr lang="en-US"/>
          </a:p>
        </p:txBody>
      </p:sp>
    </p:spTree>
    <p:extLst>
      <p:ext uri="{BB962C8B-B14F-4D97-AF65-F5344CB8AC3E}">
        <p14:creationId xmlns:p14="http://schemas.microsoft.com/office/powerpoint/2010/main" val="3818415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20B412-4D50-85A2-D20B-2E66247AF381}"/>
              </a:ext>
            </a:extLst>
          </p:cNvPr>
          <p:cNvSpPr>
            <a:spLocks noGrp="1"/>
          </p:cNvSpPr>
          <p:nvPr>
            <p:ph type="dt" sz="half" idx="10"/>
          </p:nvPr>
        </p:nvSpPr>
        <p:spPr/>
        <p:txBody>
          <a:bodyPr/>
          <a:lstStyle/>
          <a:p>
            <a:fld id="{F40FAB42-E466-4DA0-9A18-8757A4E1556D}" type="datetimeFigureOut">
              <a:rPr lang="en-US" smtClean="0"/>
              <a:t>8/3/2022</a:t>
            </a:fld>
            <a:endParaRPr lang="en-US"/>
          </a:p>
        </p:txBody>
      </p:sp>
      <p:sp>
        <p:nvSpPr>
          <p:cNvPr id="3" name="Footer Placeholder 2">
            <a:extLst>
              <a:ext uri="{FF2B5EF4-FFF2-40B4-BE49-F238E27FC236}">
                <a16:creationId xmlns:a16="http://schemas.microsoft.com/office/drawing/2014/main" id="{36E8258B-5668-6F4C-57B1-5C11871B91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D04FFB-600B-665F-0EB1-E006F682B090}"/>
              </a:ext>
            </a:extLst>
          </p:cNvPr>
          <p:cNvSpPr>
            <a:spLocks noGrp="1"/>
          </p:cNvSpPr>
          <p:nvPr>
            <p:ph type="sldNum" sz="quarter" idx="12"/>
          </p:nvPr>
        </p:nvSpPr>
        <p:spPr/>
        <p:txBody>
          <a:bodyPr/>
          <a:lstStyle/>
          <a:p>
            <a:fld id="{599473CF-B3AD-431A-AF81-EA488966F00E}" type="slidenum">
              <a:rPr lang="en-US" smtClean="0"/>
              <a:t>‹#›</a:t>
            </a:fld>
            <a:endParaRPr lang="en-US"/>
          </a:p>
        </p:txBody>
      </p:sp>
    </p:spTree>
    <p:extLst>
      <p:ext uri="{BB962C8B-B14F-4D97-AF65-F5344CB8AC3E}">
        <p14:creationId xmlns:p14="http://schemas.microsoft.com/office/powerpoint/2010/main" val="48695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BD70F-B755-B85C-DC24-ABB809247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BC8A0-79A7-1041-406A-9CFD686849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5E7595-BD29-15F5-AD93-BAD56B3BA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DB4E3-7651-6877-89DF-09DB2642ECAB}"/>
              </a:ext>
            </a:extLst>
          </p:cNvPr>
          <p:cNvSpPr>
            <a:spLocks noGrp="1"/>
          </p:cNvSpPr>
          <p:nvPr>
            <p:ph type="dt" sz="half" idx="10"/>
          </p:nvPr>
        </p:nvSpPr>
        <p:spPr/>
        <p:txBody>
          <a:bodyPr/>
          <a:lstStyle/>
          <a:p>
            <a:fld id="{F40FAB42-E466-4DA0-9A18-8757A4E1556D}" type="datetimeFigureOut">
              <a:rPr lang="en-US" smtClean="0"/>
              <a:t>8/3/2022</a:t>
            </a:fld>
            <a:endParaRPr lang="en-US"/>
          </a:p>
        </p:txBody>
      </p:sp>
      <p:sp>
        <p:nvSpPr>
          <p:cNvPr id="6" name="Footer Placeholder 5">
            <a:extLst>
              <a:ext uri="{FF2B5EF4-FFF2-40B4-BE49-F238E27FC236}">
                <a16:creationId xmlns:a16="http://schemas.microsoft.com/office/drawing/2014/main" id="{17C152A5-CE81-4A89-ACFA-CEC1045A37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B0F258-9AA9-532C-1226-81F3D4DD5E85}"/>
              </a:ext>
            </a:extLst>
          </p:cNvPr>
          <p:cNvSpPr>
            <a:spLocks noGrp="1"/>
          </p:cNvSpPr>
          <p:nvPr>
            <p:ph type="sldNum" sz="quarter" idx="12"/>
          </p:nvPr>
        </p:nvSpPr>
        <p:spPr/>
        <p:txBody>
          <a:bodyPr/>
          <a:lstStyle/>
          <a:p>
            <a:fld id="{599473CF-B3AD-431A-AF81-EA488966F00E}" type="slidenum">
              <a:rPr lang="en-US" smtClean="0"/>
              <a:t>‹#›</a:t>
            </a:fld>
            <a:endParaRPr lang="en-US"/>
          </a:p>
        </p:txBody>
      </p:sp>
    </p:spTree>
    <p:extLst>
      <p:ext uri="{BB962C8B-B14F-4D97-AF65-F5344CB8AC3E}">
        <p14:creationId xmlns:p14="http://schemas.microsoft.com/office/powerpoint/2010/main" val="1246715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4629-C4FD-C531-44FF-332A82CD10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79CF3A-8A56-50A9-7C8C-6DD44C385B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A8EB1-D80B-E455-98AF-3D13EA6EE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90A89-B35C-4BF7-7BF7-F0A4D7ED12D4}"/>
              </a:ext>
            </a:extLst>
          </p:cNvPr>
          <p:cNvSpPr>
            <a:spLocks noGrp="1"/>
          </p:cNvSpPr>
          <p:nvPr>
            <p:ph type="dt" sz="half" idx="10"/>
          </p:nvPr>
        </p:nvSpPr>
        <p:spPr/>
        <p:txBody>
          <a:bodyPr/>
          <a:lstStyle/>
          <a:p>
            <a:fld id="{F40FAB42-E466-4DA0-9A18-8757A4E1556D}" type="datetimeFigureOut">
              <a:rPr lang="en-US" smtClean="0"/>
              <a:t>8/3/2022</a:t>
            </a:fld>
            <a:endParaRPr lang="en-US"/>
          </a:p>
        </p:txBody>
      </p:sp>
      <p:sp>
        <p:nvSpPr>
          <p:cNvPr id="6" name="Footer Placeholder 5">
            <a:extLst>
              <a:ext uri="{FF2B5EF4-FFF2-40B4-BE49-F238E27FC236}">
                <a16:creationId xmlns:a16="http://schemas.microsoft.com/office/drawing/2014/main" id="{79CC090F-7E9A-897D-0CA6-BAB50A5B26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A758A4-D253-9DF1-A9DB-915DE003F12F}"/>
              </a:ext>
            </a:extLst>
          </p:cNvPr>
          <p:cNvSpPr>
            <a:spLocks noGrp="1"/>
          </p:cNvSpPr>
          <p:nvPr>
            <p:ph type="sldNum" sz="quarter" idx="12"/>
          </p:nvPr>
        </p:nvSpPr>
        <p:spPr/>
        <p:txBody>
          <a:bodyPr/>
          <a:lstStyle/>
          <a:p>
            <a:fld id="{599473CF-B3AD-431A-AF81-EA488966F00E}" type="slidenum">
              <a:rPr lang="en-US" smtClean="0"/>
              <a:t>‹#›</a:t>
            </a:fld>
            <a:endParaRPr lang="en-US"/>
          </a:p>
        </p:txBody>
      </p:sp>
    </p:spTree>
    <p:extLst>
      <p:ext uri="{BB962C8B-B14F-4D97-AF65-F5344CB8AC3E}">
        <p14:creationId xmlns:p14="http://schemas.microsoft.com/office/powerpoint/2010/main" val="3141431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6792F6-624E-BD54-EA8A-D03D5F3A9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3FBFB4-C2E0-E9DB-835F-0081D351D3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9574E6-205B-21F2-ECC3-78175D19A3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FAB42-E466-4DA0-9A18-8757A4E1556D}" type="datetimeFigureOut">
              <a:rPr lang="en-US" smtClean="0"/>
              <a:t>8/3/2022</a:t>
            </a:fld>
            <a:endParaRPr lang="en-US"/>
          </a:p>
        </p:txBody>
      </p:sp>
      <p:sp>
        <p:nvSpPr>
          <p:cNvPr id="5" name="Footer Placeholder 4">
            <a:extLst>
              <a:ext uri="{FF2B5EF4-FFF2-40B4-BE49-F238E27FC236}">
                <a16:creationId xmlns:a16="http://schemas.microsoft.com/office/drawing/2014/main" id="{26A648B7-04BB-F8B4-E510-1C811C7159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48E717-EA35-08B0-E58F-53C15F0469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473CF-B3AD-431A-AF81-EA488966F00E}" type="slidenum">
              <a:rPr lang="en-US" smtClean="0"/>
              <a:t>‹#›</a:t>
            </a:fld>
            <a:endParaRPr lang="en-US"/>
          </a:p>
        </p:txBody>
      </p:sp>
    </p:spTree>
    <p:extLst>
      <p:ext uri="{BB962C8B-B14F-4D97-AF65-F5344CB8AC3E}">
        <p14:creationId xmlns:p14="http://schemas.microsoft.com/office/powerpoint/2010/main" val="668759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3D9457-0F4A-4577-ACF7-C732CB8B02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9FC571-4EA0-4600-84F1-D891ADF23E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6389F-AB61-4185-B895-7F448E7F95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E8D50-6653-4A0B-91D0-A8788FB1AFC0}" type="datetimeFigureOut">
              <a:rPr lang="en-US" smtClean="0"/>
              <a:t>8/3/2022</a:t>
            </a:fld>
            <a:endParaRPr lang="en-US"/>
          </a:p>
        </p:txBody>
      </p:sp>
      <p:sp>
        <p:nvSpPr>
          <p:cNvPr id="5" name="Footer Placeholder 4">
            <a:extLst>
              <a:ext uri="{FF2B5EF4-FFF2-40B4-BE49-F238E27FC236}">
                <a16:creationId xmlns:a16="http://schemas.microsoft.com/office/drawing/2014/main" id="{E521AD4A-4016-4252-9FD2-98FDA1F831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2AA9D0-59B9-4258-8A27-A6AA24A05C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931F0-E562-465C-8B8D-CDA1FF55259F}" type="slidenum">
              <a:rPr lang="en-US" smtClean="0"/>
              <a:t>‹#›</a:t>
            </a:fld>
            <a:endParaRPr lang="en-US"/>
          </a:p>
        </p:txBody>
      </p:sp>
    </p:spTree>
    <p:extLst>
      <p:ext uri="{BB962C8B-B14F-4D97-AF65-F5344CB8AC3E}">
        <p14:creationId xmlns:p14="http://schemas.microsoft.com/office/powerpoint/2010/main" val="11408087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5538-90EC-4E9A-91CB-3F7EB8AE9A2A}"/>
              </a:ext>
            </a:extLst>
          </p:cNvPr>
          <p:cNvSpPr>
            <a:spLocks noGrp="1"/>
          </p:cNvSpPr>
          <p:nvPr>
            <p:ph type="ctrTitle"/>
          </p:nvPr>
        </p:nvSpPr>
        <p:spPr>
          <a:xfrm>
            <a:off x="1173459" y="283773"/>
            <a:ext cx="9845081" cy="1374482"/>
          </a:xfrm>
        </p:spPr>
        <p:txBody>
          <a:bodyPr>
            <a:normAutofit fontScale="90000"/>
          </a:bodyPr>
          <a:lstStyle/>
          <a:p>
            <a:r>
              <a:rPr lang="en-US" dirty="0"/>
              <a:t>STEPs4GROWTH—NC Clean Energy Alliance--Members</a:t>
            </a:r>
          </a:p>
        </p:txBody>
      </p:sp>
      <p:sp>
        <p:nvSpPr>
          <p:cNvPr id="5" name="TextBox 4">
            <a:extLst>
              <a:ext uri="{FF2B5EF4-FFF2-40B4-BE49-F238E27FC236}">
                <a16:creationId xmlns:a16="http://schemas.microsoft.com/office/drawing/2014/main" id="{098AD63C-69EB-4628-A7A8-BDDA6478170F}"/>
              </a:ext>
            </a:extLst>
          </p:cNvPr>
          <p:cNvSpPr txBox="1"/>
          <p:nvPr/>
        </p:nvSpPr>
        <p:spPr>
          <a:xfrm>
            <a:off x="487505" y="2221080"/>
            <a:ext cx="6631188" cy="203132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70C0"/>
                </a:solidFill>
                <a:effectLst/>
                <a:uLnTx/>
                <a:uFillTx/>
                <a:latin typeface="Arial" panose="020B0604020202020204" pitchFamily="34" charset="0"/>
                <a:ea typeface="Times New Roman" panose="02020603050405020304" pitchFamily="18" charset="0"/>
                <a:cs typeface="+mn-cs"/>
              </a:rPr>
              <a:t>Technical Team</a:t>
            </a:r>
          </a:p>
          <a:p>
            <a:pPr marL="285750" marR="0" lvl="0" indent="-285750" algn="l" defTabSz="914400" rtl="0" eaLnBrk="1" fontAlgn="auto" latinLnBrk="0" hangingPunct="1">
              <a:lnSpc>
                <a:spcPct val="100000"/>
              </a:lnSpc>
              <a:spcBef>
                <a:spcPts val="0"/>
              </a:spcBef>
              <a:spcAft>
                <a:spcPts val="0"/>
              </a:spcAft>
              <a:buClr>
                <a:srgbClr val="0070C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Balu Gokaraju, (NCAT &amp; CERT))</a:t>
            </a:r>
          </a:p>
          <a:p>
            <a:pPr marL="285750" marR="0" lvl="0" indent="-285750" algn="l" defTabSz="914400" rtl="0" eaLnBrk="1" fontAlgn="auto" latinLnBrk="0" hangingPunct="1">
              <a:lnSpc>
                <a:spcPct val="100000"/>
              </a:lnSpc>
              <a:spcBef>
                <a:spcPts val="0"/>
              </a:spcBef>
              <a:spcAft>
                <a:spcPts val="0"/>
              </a:spcAft>
              <a:buClr>
                <a:srgbClr val="0070C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Greg Monty (Director of CERT &amp; NCAT)</a:t>
            </a:r>
          </a:p>
          <a:p>
            <a:pPr marL="285750" marR="0" lvl="0" indent="-285750" algn="l" defTabSz="914400" rtl="0" eaLnBrk="1" fontAlgn="auto" latinLnBrk="0" hangingPunct="1">
              <a:lnSpc>
                <a:spcPct val="100000"/>
              </a:lnSpc>
              <a:spcBef>
                <a:spcPts val="0"/>
              </a:spcBef>
              <a:spcAft>
                <a:spcPts val="0"/>
              </a:spcAft>
              <a:buClr>
                <a:srgbClr val="0070C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Ray Tesiero (NCAT &amp; CERT)</a:t>
            </a:r>
          </a:p>
          <a:p>
            <a:pPr marL="285750" marR="0" lvl="0" indent="-285750" algn="l" defTabSz="914400" rtl="0" eaLnBrk="1" fontAlgn="auto" latinLnBrk="0" hangingPunct="1">
              <a:lnSpc>
                <a:spcPct val="100000"/>
              </a:lnSpc>
              <a:spcBef>
                <a:spcPts val="0"/>
              </a:spcBef>
              <a:spcAft>
                <a:spcPts val="0"/>
              </a:spcAft>
              <a:buClr>
                <a:srgbClr val="0070C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Steve Kalland— CTC, NCSU</a:t>
            </a:r>
          </a:p>
          <a:p>
            <a:pPr marL="285750" marR="0" lvl="0" indent="-285750" algn="l" defTabSz="914400" rtl="0" eaLnBrk="1" fontAlgn="auto" latinLnBrk="0" hangingPunct="1">
              <a:lnSpc>
                <a:spcPct val="100000"/>
              </a:lnSpc>
              <a:spcBef>
                <a:spcPts val="0"/>
              </a:spcBef>
              <a:spcAft>
                <a:spcPts val="0"/>
              </a:spcAft>
              <a:buClr>
                <a:srgbClr val="0070C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Allison Carr– CTC, NCSU</a:t>
            </a:r>
          </a:p>
          <a:p>
            <a:pPr marL="285750" marR="0" lvl="0" indent="-285750" algn="l" defTabSz="914400" rtl="0" eaLnBrk="1" fontAlgn="auto" latinLnBrk="0" hangingPunct="1">
              <a:lnSpc>
                <a:spcPct val="100000"/>
              </a:lnSpc>
              <a:spcBef>
                <a:spcPts val="0"/>
              </a:spcBef>
              <a:spcAft>
                <a:spcPts val="0"/>
              </a:spcAft>
              <a:buClr>
                <a:srgbClr val="0070C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Rhonda High—HCC</a:t>
            </a:r>
          </a:p>
        </p:txBody>
      </p:sp>
      <p:sp>
        <p:nvSpPr>
          <p:cNvPr id="6" name="Rectangle 5">
            <a:extLst>
              <a:ext uri="{FF2B5EF4-FFF2-40B4-BE49-F238E27FC236}">
                <a16:creationId xmlns:a16="http://schemas.microsoft.com/office/drawing/2014/main" id="{DB54AD5F-8100-48FD-B089-AD1D21E64699}"/>
              </a:ext>
            </a:extLst>
          </p:cNvPr>
          <p:cNvSpPr/>
          <p:nvPr/>
        </p:nvSpPr>
        <p:spPr>
          <a:xfrm>
            <a:off x="5754414" y="1960886"/>
            <a:ext cx="5826357" cy="2585323"/>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srgbClr val="0070C0"/>
                </a:solidFill>
                <a:effectLst/>
                <a:uLnTx/>
                <a:uFillTx/>
                <a:latin typeface="Arial" panose="020B0604020202020204" pitchFamily="34" charset="0"/>
                <a:ea typeface="Times New Roman" panose="02020603050405020304" pitchFamily="18" charset="0"/>
                <a:cs typeface="+mn-cs"/>
              </a:rPr>
              <a:t>Advisory Members :</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Star Hodge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NCDEQ</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endParaRP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Caroline Sullivan– NCBCE</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Wanda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mn-cs"/>
              </a:rPr>
              <a:t>Ramos-McPherson</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 (App.NC)</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Andrea DeSantis– Policy Advisor, Office of Governor</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dirty="0">
                <a:solidFill>
                  <a:prstClr val="black"/>
                </a:solidFill>
                <a:latin typeface="Arial" panose="020B0604020202020204" pitchFamily="34" charset="0"/>
                <a:ea typeface="Times New Roman" panose="02020603050405020304" pitchFamily="18" charset="0"/>
              </a:rPr>
              <a:t>Dr. Jess Englert, Chief Policy Director, Off. Of Governor</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Ms. Jennifer Mundt, Asst. Sec. of NC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mn-cs"/>
              </a:rPr>
              <a:t>DoC</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endParaRP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endParaRPr>
          </a:p>
        </p:txBody>
      </p:sp>
      <p:sp>
        <p:nvSpPr>
          <p:cNvPr id="7" name="TextBox 6">
            <a:extLst>
              <a:ext uri="{FF2B5EF4-FFF2-40B4-BE49-F238E27FC236}">
                <a16:creationId xmlns:a16="http://schemas.microsoft.com/office/drawing/2014/main" id="{956ABCA2-F89D-05D3-FA87-5BD0C953EBD9}"/>
              </a:ext>
            </a:extLst>
          </p:cNvPr>
          <p:cNvSpPr txBox="1"/>
          <p:nvPr/>
        </p:nvSpPr>
        <p:spPr>
          <a:xfrm>
            <a:off x="2438820" y="4461018"/>
            <a:ext cx="6631188"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70C0"/>
                </a:solidFill>
                <a:effectLst/>
                <a:uLnTx/>
                <a:uFillTx/>
                <a:latin typeface="Arial" panose="020B0604020202020204" pitchFamily="34" charset="0"/>
                <a:ea typeface="Times New Roman" panose="02020603050405020304" pitchFamily="18" charset="0"/>
                <a:cs typeface="+mn-cs"/>
              </a:rPr>
              <a:t>Center for Energy and Research Technology (CERT)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70C0"/>
                </a:solidFill>
                <a:effectLst/>
                <a:uLnTx/>
                <a:uFillTx/>
                <a:latin typeface="Arial" panose="020B0604020202020204" pitchFamily="34" charset="0"/>
                <a:ea typeface="Times New Roman" panose="02020603050405020304" pitchFamily="18" charset="0"/>
                <a:cs typeface="+mn-cs"/>
              </a:rPr>
              <a:t>NC Business Council for Education (NCBCE)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70C0"/>
                </a:solidFill>
                <a:effectLst/>
                <a:uLnTx/>
                <a:uFillTx/>
                <a:latin typeface="Arial" panose="020B0604020202020204" pitchFamily="34" charset="0"/>
                <a:ea typeface="Times New Roman" panose="02020603050405020304" pitchFamily="18" charset="0"/>
                <a:cs typeface="+mn-cs"/>
              </a:rPr>
              <a:t>NC Department of Environmental Quality (NCDEQ)</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70C0"/>
                </a:solidFill>
                <a:effectLst/>
                <a:uLnTx/>
                <a:uFillTx/>
                <a:latin typeface="Arial" panose="020B0604020202020204" pitchFamily="34" charset="0"/>
                <a:ea typeface="Times New Roman" panose="02020603050405020304" pitchFamily="18" charset="0"/>
                <a:cs typeface="+mn-cs"/>
              </a:rPr>
              <a:t>Office of Governor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70C0"/>
                </a:solidFill>
                <a:effectLst/>
                <a:uLnTx/>
                <a:uFillTx/>
                <a:latin typeface="Arial" panose="020B0604020202020204" pitchFamily="34" charset="0"/>
                <a:ea typeface="Times New Roman" panose="02020603050405020304" pitchFamily="18" charset="0"/>
                <a:cs typeface="+mn-cs"/>
              </a:rPr>
              <a:t>Halifax Community College (HCC)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0070C0"/>
                </a:solidFill>
                <a:effectLst/>
                <a:uLnTx/>
                <a:uFillTx/>
                <a:latin typeface="Arial" panose="020B0604020202020204" pitchFamily="34" charset="0"/>
                <a:ea typeface="Times New Roman" panose="02020603050405020304" pitchFamily="18" charset="0"/>
                <a:cs typeface="+mn-cs"/>
              </a:rPr>
              <a:t>ApprenticeshipNC</a:t>
            </a:r>
            <a:r>
              <a:rPr kumimoji="0" lang="en-US" sz="1800" b="0" i="0" u="none" strike="noStrike" kern="1200" cap="none" spc="0" normalizeH="0" baseline="0" noProof="0" dirty="0">
                <a:ln>
                  <a:noFill/>
                </a:ln>
                <a:solidFill>
                  <a:srgbClr val="0070C0"/>
                </a:solidFill>
                <a:effectLst/>
                <a:uLnTx/>
                <a:uFillTx/>
                <a:latin typeface="Arial" panose="020B0604020202020204" pitchFamily="34" charset="0"/>
                <a:ea typeface="Times New Roman" panose="02020603050405020304" pitchFamily="18" charset="0"/>
                <a:cs typeface="+mn-cs"/>
              </a:rPr>
              <a:t> (App.NC)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70C0"/>
                </a:solidFill>
                <a:effectLst/>
                <a:uLnTx/>
                <a:uFillTx/>
                <a:latin typeface="Arial" panose="020B0604020202020204" pitchFamily="34" charset="0"/>
                <a:ea typeface="Times New Roman" panose="02020603050405020304" pitchFamily="18" charset="0"/>
                <a:cs typeface="+mn-cs"/>
              </a:rPr>
              <a:t>Clean Tech Center (CTC), NCSU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70C0"/>
                </a:solidFill>
                <a:effectLst/>
                <a:uLnTx/>
                <a:uFillTx/>
                <a:latin typeface="Arial" panose="020B0604020202020204" pitchFamily="34" charset="0"/>
                <a:ea typeface="Times New Roman" panose="02020603050405020304" pitchFamily="18" charset="0"/>
                <a:cs typeface="+mn-cs"/>
              </a:rPr>
              <a:t>NC A&amp;T State University (NCAT)</a:t>
            </a:r>
          </a:p>
        </p:txBody>
      </p:sp>
    </p:spTree>
    <p:extLst>
      <p:ext uri="{BB962C8B-B14F-4D97-AF65-F5344CB8AC3E}">
        <p14:creationId xmlns:p14="http://schemas.microsoft.com/office/powerpoint/2010/main" val="235733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088089-BDDF-903C-D5BD-2594AD4BED89}"/>
              </a:ext>
            </a:extLst>
          </p:cNvPr>
          <p:cNvSpPr>
            <a:spLocks noGrp="1"/>
          </p:cNvSpPr>
          <p:nvPr>
            <p:ph idx="1"/>
          </p:nvPr>
        </p:nvSpPr>
        <p:spPr>
          <a:xfrm>
            <a:off x="838200" y="192947"/>
            <a:ext cx="10515600" cy="6300132"/>
          </a:xfrm>
        </p:spPr>
        <p:txBody>
          <a:bodyPr>
            <a:normAutofit/>
          </a:bodyPr>
          <a:lstStyle/>
          <a:p>
            <a:pPr marL="0" marR="0" indent="457200">
              <a:spcBef>
                <a:spcPts val="0"/>
              </a:spcBef>
              <a:spcAft>
                <a:spcPts val="0"/>
              </a:spcAft>
            </a:pPr>
            <a:r>
              <a:rPr lang="en-US" sz="2000" dirty="0">
                <a:effectLst/>
                <a:latin typeface="Calibri" panose="020F0502020204030204" pitchFamily="34" charset="0"/>
                <a:ea typeface="Calibri" panose="020F0502020204030204" pitchFamily="34" charset="0"/>
              </a:rPr>
              <a:t>Hon’ble Governor Cooper &amp; Hon’ble NC-DOC Secretary Sanders got invitations by Federal DOC and are planning to come to the event certainly and stay for 2 hours. </a:t>
            </a:r>
          </a:p>
          <a:p>
            <a:pPr marL="0" marR="0" indent="0">
              <a:spcBef>
                <a:spcPts val="0"/>
              </a:spcBef>
              <a:spcAft>
                <a:spcPts val="0"/>
              </a:spcAft>
              <a:buNone/>
            </a:pPr>
            <a:r>
              <a:rPr lang="en-US" sz="2000" dirty="0">
                <a:effectLst/>
                <a:latin typeface="Calibri" panose="020F0502020204030204" pitchFamily="34" charset="0"/>
                <a:ea typeface="Calibri" panose="020F0502020204030204" pitchFamily="34" charset="0"/>
              </a:rPr>
              <a:t> </a:t>
            </a:r>
            <a:endParaRPr lang="en-US" sz="1400" dirty="0">
              <a:effectLst/>
              <a:latin typeface="Calibri" panose="020F0502020204030204" pitchFamily="34" charset="0"/>
              <a:ea typeface="Calibri" panose="020F0502020204030204" pitchFamily="34" charset="0"/>
            </a:endParaRPr>
          </a:p>
          <a:p>
            <a:pPr marL="0" marR="0" indent="457200">
              <a:spcBef>
                <a:spcPts val="0"/>
              </a:spcBef>
              <a:spcAft>
                <a:spcPts val="0"/>
              </a:spcAft>
            </a:pPr>
            <a:r>
              <a:rPr lang="en-US" sz="2000" dirty="0">
                <a:effectLst/>
                <a:latin typeface="Calibri" panose="020F0502020204030204" pitchFamily="34" charset="0"/>
                <a:ea typeface="Calibri" panose="020F0502020204030204" pitchFamily="34" charset="0"/>
              </a:rPr>
              <a:t>Greet the team  by Provost SJ or Dean LT (A&amp;T researchers, NCDEQ, NCSU, UNCC, Office of Governor, 16 community colleges, 3-largest energy membership organizations—NCSEA, AE and e4Carolinas, 3 state energy centers, 100 industries) that worked for a year to design </a:t>
            </a:r>
            <a:r>
              <a:rPr lang="en-US" sz="2100" dirty="0">
                <a:latin typeface="Calibri" panose="020F0502020204030204" pitchFamily="34" charset="0"/>
              </a:rPr>
              <a:t>the </a:t>
            </a:r>
            <a:r>
              <a:rPr lang="en-US" sz="2100" dirty="0">
                <a:highlight>
                  <a:srgbClr val="FFFF00"/>
                </a:highlight>
                <a:latin typeface="Calibri" panose="020F0502020204030204" pitchFamily="34" charset="0"/>
              </a:rPr>
              <a:t>NC Clean Energy Sectoral Strategy Partnership framework, toward a largest comprehensive workforce development system. </a:t>
            </a:r>
          </a:p>
          <a:p>
            <a:pPr marL="0" marR="0" indent="457200">
              <a:spcBef>
                <a:spcPts val="0"/>
              </a:spcBef>
              <a:spcAft>
                <a:spcPts val="0"/>
              </a:spcAft>
            </a:pPr>
            <a:endParaRPr lang="en-US" sz="1400" dirty="0">
              <a:effectLst/>
              <a:latin typeface="Calibri" panose="020F0502020204030204" pitchFamily="34" charset="0"/>
              <a:ea typeface="Calibri" panose="020F0502020204030204" pitchFamily="34" charset="0"/>
            </a:endParaRPr>
          </a:p>
          <a:p>
            <a:pPr marL="0" marR="0" indent="457200">
              <a:spcBef>
                <a:spcPts val="0"/>
              </a:spcBef>
              <a:spcAft>
                <a:spcPts val="0"/>
              </a:spcAft>
            </a:pPr>
            <a:r>
              <a:rPr lang="en-US" sz="2000" dirty="0">
                <a:effectLst/>
                <a:latin typeface="Calibri" panose="020F0502020204030204" pitchFamily="34" charset="0"/>
                <a:ea typeface="Calibri" panose="020F0502020204030204" pitchFamily="34" charset="0"/>
              </a:rPr>
              <a:t>I feel the whole country is watching us now due to following facts:</a:t>
            </a:r>
            <a:endParaRPr lang="en-US" sz="1400" dirty="0">
              <a:effectLst/>
              <a:latin typeface="Calibri" panose="020F0502020204030204" pitchFamily="34" charset="0"/>
              <a:ea typeface="Calibri" panose="020F0502020204030204" pitchFamily="34" charset="0"/>
            </a:endParaRPr>
          </a:p>
          <a:p>
            <a:pPr marL="457200" lvl="1" indent="0">
              <a:spcBef>
                <a:spcPts val="0"/>
              </a:spcBef>
              <a:buNone/>
            </a:pPr>
            <a:endParaRPr lang="en-US" sz="1100" dirty="0">
              <a:effectLst/>
              <a:latin typeface="Calibri" panose="020F0502020204030204" pitchFamily="34" charset="0"/>
              <a:ea typeface="Calibri" panose="020F0502020204030204" pitchFamily="34" charset="0"/>
            </a:endParaRPr>
          </a:p>
          <a:p>
            <a:pPr marL="800100" lvl="1" indent="-342900">
              <a:spcBef>
                <a:spcPts val="0"/>
              </a:spcBef>
              <a:buFont typeface="Symbol" panose="05050102010706020507" pitchFamily="18" charset="2"/>
              <a:buChar char=""/>
            </a:pPr>
            <a:r>
              <a:rPr lang="en-US" sz="1200" dirty="0">
                <a:effectLst/>
                <a:latin typeface="Calibri" panose="020F0502020204030204" pitchFamily="34" charset="0"/>
                <a:ea typeface="Times New Roman" panose="02020603050405020304" pitchFamily="18" charset="0"/>
              </a:rPr>
              <a:t>Largest Grant of </a:t>
            </a:r>
            <a:r>
              <a:rPr lang="en-US" sz="1200" b="1" dirty="0">
                <a:effectLst/>
                <a:latin typeface="Calibri" panose="020F0502020204030204" pitchFamily="34" charset="0"/>
                <a:ea typeface="Times New Roman" panose="02020603050405020304" pitchFamily="18" charset="0"/>
              </a:rPr>
              <a:t>23.7M</a:t>
            </a:r>
            <a:r>
              <a:rPr lang="en-US" sz="1200" dirty="0">
                <a:effectLst/>
                <a:latin typeface="Calibri" panose="020F0502020204030204" pitchFamily="34" charset="0"/>
                <a:ea typeface="Times New Roman" panose="02020603050405020304" pitchFamily="18" charset="0"/>
              </a:rPr>
              <a:t> awarded to the only Clean Energy Project out of 509 applications to GJC, in a pot of $500 Million and average ask is $12.5 Million of all applications.</a:t>
            </a:r>
            <a:endParaRPr lang="en-US" sz="1200" dirty="0">
              <a:effectLst/>
              <a:latin typeface="Calibri" panose="020F0502020204030204" pitchFamily="34" charset="0"/>
              <a:ea typeface="Calibri" panose="020F0502020204030204" pitchFamily="34" charset="0"/>
            </a:endParaRPr>
          </a:p>
          <a:p>
            <a:pPr marL="800100" lvl="1" indent="-342900">
              <a:spcBef>
                <a:spcPts val="0"/>
              </a:spcBef>
              <a:buFont typeface="Symbol" panose="05050102010706020507" pitchFamily="18" charset="2"/>
              <a:buChar char=""/>
            </a:pPr>
            <a:r>
              <a:rPr lang="en-US" sz="1200" dirty="0">
                <a:effectLst/>
                <a:latin typeface="Calibri" panose="020F0502020204030204" pitchFamily="34" charset="0"/>
                <a:ea typeface="Times New Roman" panose="02020603050405020304" pitchFamily="18" charset="0"/>
              </a:rPr>
              <a:t>We believe and many of our partners agree that this framework has potential to be successful and become a national-model. We will show that the HBCU can lead it for the country.</a:t>
            </a:r>
            <a:endParaRPr lang="en-US" sz="1200" dirty="0">
              <a:effectLst/>
              <a:latin typeface="Calibri" panose="020F0502020204030204" pitchFamily="34" charset="0"/>
              <a:ea typeface="Calibri" panose="020F0502020204030204" pitchFamily="34" charset="0"/>
            </a:endParaRPr>
          </a:p>
          <a:p>
            <a:pPr marL="800100" lvl="1" indent="-342900">
              <a:spcBef>
                <a:spcPts val="0"/>
              </a:spcBef>
              <a:buFont typeface="Symbol" panose="05050102010706020507" pitchFamily="18" charset="2"/>
              <a:buChar char=""/>
            </a:pPr>
            <a:r>
              <a:rPr lang="en-US" sz="1200" dirty="0">
                <a:effectLst/>
                <a:latin typeface="Calibri" panose="020F0502020204030204" pitchFamily="34" charset="0"/>
                <a:ea typeface="Times New Roman" panose="02020603050405020304" pitchFamily="18" charset="0"/>
              </a:rPr>
              <a:t>Our stakeholders believe that the A&amp;T is </a:t>
            </a:r>
            <a:r>
              <a:rPr lang="en-US" sz="1200" dirty="0" err="1">
                <a:effectLst/>
                <a:latin typeface="Calibri" panose="020F0502020204030204" pitchFamily="34" charset="0"/>
                <a:ea typeface="Times New Roman" panose="02020603050405020304" pitchFamily="18" charset="0"/>
              </a:rPr>
              <a:t>gonna</a:t>
            </a:r>
            <a:r>
              <a:rPr lang="en-US" sz="1200" dirty="0">
                <a:effectLst/>
                <a:latin typeface="Calibri" panose="020F0502020204030204" pitchFamily="34" charset="0"/>
                <a:ea typeface="Times New Roman" panose="02020603050405020304" pitchFamily="18" charset="0"/>
              </a:rPr>
              <a:t> be a CORE CLEAN ENERGY WORK FORCE DEV. Center for the whole nation (followed by research money), and it is very proud moment that the largest HBCU College is leading this time. Federal EDA confirmed today that Clean Energy is the hot topic now and they want to support this technology and north Carolina Gov. Cooper’s EV vision.</a:t>
            </a:r>
            <a:endParaRPr lang="en-US" sz="1200" dirty="0">
              <a:effectLst/>
              <a:latin typeface="Calibri" panose="020F0502020204030204" pitchFamily="34" charset="0"/>
              <a:ea typeface="Calibri" panose="020F0502020204030204" pitchFamily="34" charset="0"/>
            </a:endParaRPr>
          </a:p>
          <a:p>
            <a:pPr marL="800100" lvl="1" indent="-342900">
              <a:spcBef>
                <a:spcPts val="0"/>
              </a:spcBef>
              <a:buFont typeface="Symbol" panose="05050102010706020507" pitchFamily="18" charset="2"/>
              <a:buChar char=""/>
            </a:pPr>
            <a:r>
              <a:rPr lang="en-US" sz="1200" dirty="0">
                <a:effectLst/>
                <a:latin typeface="Calibri" panose="020F0502020204030204" pitchFamily="34" charset="0"/>
                <a:ea typeface="Times New Roman" panose="02020603050405020304" pitchFamily="18" charset="0"/>
              </a:rPr>
              <a:t>Many Collaborators have been reaching out to us for past two months that we could be very successful with the Good Jobs Challenge Award and inviting us to be part of large ERCs, DOL, and DoD proposals at the order of 10 million dollars. </a:t>
            </a:r>
            <a:endParaRPr lang="en-US" sz="1200" dirty="0">
              <a:effectLst/>
              <a:latin typeface="Calibri" panose="020F0502020204030204" pitchFamily="34" charset="0"/>
              <a:ea typeface="Calibri" panose="020F0502020204030204" pitchFamily="34" charset="0"/>
            </a:endParaRPr>
          </a:p>
          <a:p>
            <a:pPr marL="800100" lvl="1" indent="-342900">
              <a:spcBef>
                <a:spcPts val="0"/>
              </a:spcBef>
              <a:buFont typeface="Symbol" panose="05050102010706020507" pitchFamily="18" charset="2"/>
              <a:buChar char=""/>
            </a:pPr>
            <a:r>
              <a:rPr lang="en-US" sz="1200" dirty="0">
                <a:effectLst/>
                <a:latin typeface="Calibri" panose="020F0502020204030204" pitchFamily="34" charset="0"/>
                <a:ea typeface="Times New Roman" panose="02020603050405020304" pitchFamily="18" charset="0"/>
              </a:rPr>
              <a:t>In Yesterdays’ call, DOE Director is planning to meet us soon after hearing about our project through a collaborator from UNCC. They mentioned that they are struggling to design a large scale apprenticeship model with $500 Million allocated budget in less than 3 months. These are IIJA funds.</a:t>
            </a:r>
            <a:endParaRPr lang="en-US" sz="1200" dirty="0">
              <a:effectLst/>
              <a:latin typeface="Calibri" panose="020F0502020204030204" pitchFamily="34" charset="0"/>
              <a:ea typeface="Calibri" panose="020F0502020204030204" pitchFamily="34" charset="0"/>
            </a:endParaRPr>
          </a:p>
          <a:p>
            <a:pPr marL="0" marR="0">
              <a:spcBef>
                <a:spcPts val="0"/>
              </a:spcBef>
              <a:spcAft>
                <a:spcPts val="0"/>
              </a:spcAft>
            </a:pPr>
            <a:endParaRPr lang="en-US" sz="1400" dirty="0">
              <a:effectLst/>
              <a:latin typeface="Calibri" panose="020F0502020204030204" pitchFamily="34" charset="0"/>
              <a:ea typeface="Calibri" panose="020F0502020204030204" pitchFamily="34" charset="0"/>
            </a:endParaRPr>
          </a:p>
          <a:p>
            <a:pPr marL="0" marR="0">
              <a:spcBef>
                <a:spcPts val="0"/>
              </a:spcBef>
              <a:spcAft>
                <a:spcPts val="0"/>
              </a:spcAft>
            </a:pPr>
            <a:endParaRPr lang="en-US" sz="1400" dirty="0">
              <a:effectLst/>
              <a:latin typeface="Calibri" panose="020F0502020204030204" pitchFamily="34" charset="0"/>
              <a:ea typeface="Calibri" panose="020F0502020204030204" pitchFamily="34" charset="0"/>
            </a:endParaRPr>
          </a:p>
          <a:p>
            <a:pPr marL="0" marR="0" indent="457200">
              <a:spcBef>
                <a:spcPts val="0"/>
              </a:spcBef>
              <a:spcAft>
                <a:spcPts val="0"/>
              </a:spcAft>
            </a:pPr>
            <a:r>
              <a:rPr lang="en-US" sz="1800" dirty="0">
                <a:effectLst/>
                <a:latin typeface="Calibri" panose="020F0502020204030204" pitchFamily="34" charset="0"/>
                <a:ea typeface="Calibri" panose="020F0502020204030204" pitchFamily="34" charset="0"/>
              </a:rPr>
              <a:t>With very good intentions, I would like Hon’ble Sec. Raimondo, Hon’ble Gov. Cooper, Chancellor Dr. Martin to take the opportunity and brag above facts during the announcement and in front of the large press.</a:t>
            </a:r>
            <a:endParaRPr lang="en-US" sz="1200" dirty="0">
              <a:effectLst/>
              <a:latin typeface="Calibri" panose="020F0502020204030204" pitchFamily="34" charset="0"/>
              <a:ea typeface="Calibri" panose="020F0502020204030204" pitchFamily="34" charset="0"/>
            </a:endParaRPr>
          </a:p>
          <a:p>
            <a:pPr marL="0" marR="0" indent="457200">
              <a:spcBef>
                <a:spcPts val="0"/>
              </a:spcBef>
              <a:spcAft>
                <a:spcPts val="0"/>
              </a:spcAft>
            </a:pPr>
            <a:r>
              <a:rPr lang="en-US" sz="1800" dirty="0">
                <a:effectLst/>
                <a:latin typeface="Calibri" panose="020F0502020204030204" pitchFamily="34" charset="0"/>
                <a:ea typeface="Calibri" panose="020F0502020204030204" pitchFamily="34" charset="0"/>
              </a:rPr>
              <a:t>This would help me to do my job little easier for next 4 years when we could outreach great in public media.</a:t>
            </a:r>
            <a:endParaRPr lang="en-US" sz="1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38706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EBA6-01D0-5305-787E-7570409DBA2C}"/>
              </a:ext>
            </a:extLst>
          </p:cNvPr>
          <p:cNvSpPr>
            <a:spLocks noGrp="1"/>
          </p:cNvSpPr>
          <p:nvPr>
            <p:ph type="title"/>
          </p:nvPr>
        </p:nvSpPr>
        <p:spPr>
          <a:xfrm>
            <a:off x="306355" y="116782"/>
            <a:ext cx="10515600" cy="937577"/>
          </a:xfrm>
        </p:spPr>
        <p:txBody>
          <a:bodyPr>
            <a:normAutofit/>
          </a:bodyPr>
          <a:lstStyle/>
          <a:p>
            <a:r>
              <a:rPr lang="en-US" sz="4000" b="1" dirty="0"/>
              <a:t>NCDEQ Funding : 165K ;   Gov. Cooper July 1 2021</a:t>
            </a:r>
          </a:p>
        </p:txBody>
      </p:sp>
      <p:pic>
        <p:nvPicPr>
          <p:cNvPr id="4" name="Picture 3">
            <a:extLst>
              <a:ext uri="{FF2B5EF4-FFF2-40B4-BE49-F238E27FC236}">
                <a16:creationId xmlns:a16="http://schemas.microsoft.com/office/drawing/2014/main" id="{4C96CC03-ED0F-7FF7-B9FA-2D06B79A1902}"/>
              </a:ext>
            </a:extLst>
          </p:cNvPr>
          <p:cNvPicPr>
            <a:picLocks noChangeAspect="1"/>
          </p:cNvPicPr>
          <p:nvPr/>
        </p:nvPicPr>
        <p:blipFill>
          <a:blip r:embed="rId2"/>
          <a:stretch>
            <a:fillRect/>
          </a:stretch>
        </p:blipFill>
        <p:spPr>
          <a:xfrm>
            <a:off x="227133" y="1365803"/>
            <a:ext cx="6542241" cy="5375415"/>
          </a:xfrm>
          <a:prstGeom prst="rect">
            <a:avLst/>
          </a:prstGeom>
        </p:spPr>
      </p:pic>
      <p:pic>
        <p:nvPicPr>
          <p:cNvPr id="5" name="Picture 2" descr="This is a group photo of the partners and students of the Clean Energy Apprenticeship Program">
            <a:extLst>
              <a:ext uri="{FF2B5EF4-FFF2-40B4-BE49-F238E27FC236}">
                <a16:creationId xmlns:a16="http://schemas.microsoft.com/office/drawing/2014/main" id="{212F05FC-3F43-32AD-C7D8-AD75A9A388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9898" y="2531128"/>
            <a:ext cx="5099684" cy="36033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D2A8BDF-385E-8D57-377A-15BAF1E26ECF}"/>
              </a:ext>
            </a:extLst>
          </p:cNvPr>
          <p:cNvPicPr>
            <a:picLocks noChangeAspect="1"/>
          </p:cNvPicPr>
          <p:nvPr/>
        </p:nvPicPr>
        <p:blipFill>
          <a:blip r:embed="rId4"/>
          <a:stretch>
            <a:fillRect/>
          </a:stretch>
        </p:blipFill>
        <p:spPr>
          <a:xfrm>
            <a:off x="114900" y="2278962"/>
            <a:ext cx="6824093" cy="4422462"/>
          </a:xfrm>
          <a:prstGeom prst="rect">
            <a:avLst/>
          </a:prstGeom>
        </p:spPr>
      </p:pic>
    </p:spTree>
    <p:extLst>
      <p:ext uri="{BB962C8B-B14F-4D97-AF65-F5344CB8AC3E}">
        <p14:creationId xmlns:p14="http://schemas.microsoft.com/office/powerpoint/2010/main" val="192177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915" y="2373192"/>
            <a:ext cx="4444779" cy="1080931"/>
          </a:xfrm>
        </p:spPr>
        <p:txBody>
          <a:bodyPr>
            <a:noAutofit/>
          </a:bodyPr>
          <a:lstStyle/>
          <a:p>
            <a:r>
              <a:rPr lang="en-US" sz="3200" dirty="0"/>
              <a:t>Executive Order No. </a:t>
            </a:r>
            <a:r>
              <a:rPr lang="en-US" sz="3600" dirty="0"/>
              <a:t>246 signed at NC A&amp;T, on Jan 7</a:t>
            </a:r>
            <a:r>
              <a:rPr lang="en-US" sz="3600" baseline="30000" dirty="0"/>
              <a:t>th</a:t>
            </a:r>
            <a:r>
              <a:rPr lang="en-US" sz="3600" dirty="0"/>
              <a:t> 2022</a:t>
            </a:r>
            <a:br>
              <a:rPr lang="en-US" sz="3600" dirty="0"/>
            </a:br>
            <a:br>
              <a:rPr lang="en-US" sz="3600" dirty="0"/>
            </a:br>
            <a:r>
              <a:rPr lang="en-US" sz="3600" dirty="0"/>
              <a:t>Governor Cooper showed support for this grant-GJC</a:t>
            </a:r>
            <a:br>
              <a:rPr lang="en-US" sz="3600" dirty="0"/>
            </a:br>
            <a:endParaRPr lang="en-US" sz="3600" dirty="0"/>
          </a:p>
        </p:txBody>
      </p:sp>
      <p:pic>
        <p:nvPicPr>
          <p:cNvPr id="4" name="Picture 2" descr="NC Governor Cooper orders greenhouse gas reductions from cars | Raleigh  News &amp;amp; Ob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7928" y="970383"/>
            <a:ext cx="6621724" cy="49662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E5E2B218-43FB-4AA3-A168-9BCAFCEA42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84808"/>
            <a:ext cx="6621724" cy="2207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35BAF5EF-5B97-5518-F4DC-60783962F6C9}"/>
              </a:ext>
            </a:extLst>
          </p:cNvPr>
          <p:cNvSpPr txBox="1">
            <a:spLocks/>
          </p:cNvSpPr>
          <p:nvPr/>
        </p:nvSpPr>
        <p:spPr>
          <a:xfrm>
            <a:off x="1446168" y="0"/>
            <a:ext cx="10515600" cy="8206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NCDEQ Funding : 165K /1.05 M; Gov. Cooper Jan 7 2022</a:t>
            </a:r>
          </a:p>
        </p:txBody>
      </p:sp>
    </p:spTree>
    <p:extLst>
      <p:ext uri="{BB962C8B-B14F-4D97-AF65-F5344CB8AC3E}">
        <p14:creationId xmlns:p14="http://schemas.microsoft.com/office/powerpoint/2010/main" val="2872584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EBA6-01D0-5305-787E-7570409DBA2C}"/>
              </a:ext>
            </a:extLst>
          </p:cNvPr>
          <p:cNvSpPr>
            <a:spLocks noGrp="1"/>
          </p:cNvSpPr>
          <p:nvPr>
            <p:ph type="title"/>
          </p:nvPr>
        </p:nvSpPr>
        <p:spPr>
          <a:xfrm>
            <a:off x="838200" y="365126"/>
            <a:ext cx="10515600" cy="785758"/>
          </a:xfrm>
        </p:spPr>
        <p:txBody>
          <a:bodyPr>
            <a:normAutofit/>
          </a:bodyPr>
          <a:lstStyle/>
          <a:p>
            <a:r>
              <a:rPr lang="en-US" sz="3200" b="1" dirty="0"/>
              <a:t>Proposals using Gov. Cooper’s Support Letters</a:t>
            </a:r>
          </a:p>
        </p:txBody>
      </p:sp>
      <p:sp>
        <p:nvSpPr>
          <p:cNvPr id="3" name="Content Placeholder 2">
            <a:extLst>
              <a:ext uri="{FF2B5EF4-FFF2-40B4-BE49-F238E27FC236}">
                <a16:creationId xmlns:a16="http://schemas.microsoft.com/office/drawing/2014/main" id="{3C2A5FC3-E0D3-6B3A-A83C-129409C8E9F2}"/>
              </a:ext>
            </a:extLst>
          </p:cNvPr>
          <p:cNvSpPr>
            <a:spLocks noGrp="1"/>
          </p:cNvSpPr>
          <p:nvPr>
            <p:ph idx="1"/>
          </p:nvPr>
        </p:nvSpPr>
        <p:spPr/>
        <p:txBody>
          <a:bodyPr/>
          <a:lstStyle/>
          <a:p>
            <a:r>
              <a:rPr lang="en-US" dirty="0"/>
              <a:t>500k Build Back Better Phase-1 Proposal, Oct. 15 2021</a:t>
            </a:r>
          </a:p>
          <a:p>
            <a:r>
              <a:rPr lang="en-US" dirty="0">
                <a:highlight>
                  <a:srgbClr val="FFFF00"/>
                </a:highlight>
              </a:rPr>
              <a:t>$25 Million to EDA-Good Jobs Challenge, Feb 10 2022</a:t>
            </a:r>
          </a:p>
          <a:p>
            <a:r>
              <a:rPr lang="en-US" dirty="0"/>
              <a:t>$6 Million invited by Hilary Sherman to apply for EDA- CoP, March 18 2022</a:t>
            </a:r>
          </a:p>
          <a:p>
            <a:r>
              <a:rPr lang="en-US" dirty="0"/>
              <a:t>$10 Million to DOL-ABA April 25 2022</a:t>
            </a:r>
          </a:p>
          <a:p>
            <a:r>
              <a:rPr lang="en-US" dirty="0"/>
              <a:t>$110 million to NCDEQ Oct. 1</a:t>
            </a:r>
            <a:r>
              <a:rPr lang="en-US" baseline="30000" dirty="0"/>
              <a:t>st</a:t>
            </a:r>
            <a:r>
              <a:rPr lang="en-US" dirty="0"/>
              <a:t> 2022: Building Apprenticeship Model</a:t>
            </a:r>
          </a:p>
          <a:p>
            <a:r>
              <a:rPr lang="en-US" dirty="0"/>
              <a:t>$500 million to DoE Nov 2022: Apprenticeship Model for Energy</a:t>
            </a:r>
          </a:p>
          <a:p>
            <a:endParaRPr lang="en-US" dirty="0"/>
          </a:p>
        </p:txBody>
      </p:sp>
    </p:spTree>
    <p:extLst>
      <p:ext uri="{BB962C8B-B14F-4D97-AF65-F5344CB8AC3E}">
        <p14:creationId xmlns:p14="http://schemas.microsoft.com/office/powerpoint/2010/main" val="2394410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87D1-96DD-471E-BF85-ECD38E1EF787}"/>
              </a:ext>
            </a:extLst>
          </p:cNvPr>
          <p:cNvSpPr>
            <a:spLocks noGrp="1"/>
          </p:cNvSpPr>
          <p:nvPr>
            <p:ph type="title"/>
          </p:nvPr>
        </p:nvSpPr>
        <p:spPr>
          <a:xfrm>
            <a:off x="1323158" y="96290"/>
            <a:ext cx="8817300" cy="819384"/>
          </a:xfrm>
        </p:spPr>
        <p:txBody>
          <a:bodyPr>
            <a:noAutofit/>
          </a:bodyPr>
          <a:lstStyle/>
          <a:p>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Sector-Strategy </a:t>
            </a:r>
            <a:r>
              <a:rPr kumimoji="0" lang="en-US" sz="3200" b="0" i="0" u="sng"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Framework</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for </a:t>
            </a: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STEPs4GROWTH</a:t>
            </a:r>
            <a:endParaRPr lang="en-US" sz="1800" dirty="0"/>
          </a:p>
        </p:txBody>
      </p:sp>
      <p:pic>
        <p:nvPicPr>
          <p:cNvPr id="4" name="Picture 3">
            <a:extLst>
              <a:ext uri="{FF2B5EF4-FFF2-40B4-BE49-F238E27FC236}">
                <a16:creationId xmlns:a16="http://schemas.microsoft.com/office/drawing/2014/main" id="{396088D7-5363-4786-8D37-C55F9DE35708}"/>
              </a:ext>
            </a:extLst>
          </p:cNvPr>
          <p:cNvPicPr>
            <a:picLocks noChangeAspect="1"/>
          </p:cNvPicPr>
          <p:nvPr/>
        </p:nvPicPr>
        <p:blipFill>
          <a:blip r:embed="rId3"/>
          <a:stretch>
            <a:fillRect/>
          </a:stretch>
        </p:blipFill>
        <p:spPr>
          <a:xfrm>
            <a:off x="1685677" y="739471"/>
            <a:ext cx="7908158" cy="6131819"/>
          </a:xfrm>
          <a:prstGeom prst="rect">
            <a:avLst/>
          </a:prstGeom>
        </p:spPr>
      </p:pic>
    </p:spTree>
    <p:extLst>
      <p:ext uri="{BB962C8B-B14F-4D97-AF65-F5344CB8AC3E}">
        <p14:creationId xmlns:p14="http://schemas.microsoft.com/office/powerpoint/2010/main" val="343661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4602C-92A1-4F2E-7177-A78B6017D26E}"/>
              </a:ext>
            </a:extLst>
          </p:cNvPr>
          <p:cNvSpPr>
            <a:spLocks noGrp="1"/>
          </p:cNvSpPr>
          <p:nvPr>
            <p:ph type="title"/>
          </p:nvPr>
        </p:nvSpPr>
        <p:spPr>
          <a:xfrm>
            <a:off x="292914" y="889905"/>
            <a:ext cx="5277375" cy="1299622"/>
          </a:xfrm>
        </p:spPr>
        <p:txBody>
          <a:bodyPr>
            <a:normAutofit fontScale="90000"/>
          </a:bodyPr>
          <a:lstStyle/>
          <a:p>
            <a:r>
              <a:rPr kumimoji="0" lang="en-US" sz="4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Education Pyramid Model for Renewable Energy</a:t>
            </a:r>
            <a:endParaRPr lang="en-US" dirty="0"/>
          </a:p>
        </p:txBody>
      </p:sp>
      <p:pic>
        <p:nvPicPr>
          <p:cNvPr id="4" name="Picture 3" descr="A picture containing diagram&#10;&#10;Description automatically generated">
            <a:extLst>
              <a:ext uri="{FF2B5EF4-FFF2-40B4-BE49-F238E27FC236}">
                <a16:creationId xmlns:a16="http://schemas.microsoft.com/office/drawing/2014/main" id="{A1B0B9E7-E91D-BED2-40A6-E9475C064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792" y="172335"/>
            <a:ext cx="7654848" cy="6685665"/>
          </a:xfrm>
          <a:prstGeom prst="rect">
            <a:avLst/>
          </a:prstGeom>
        </p:spPr>
      </p:pic>
    </p:spTree>
    <p:extLst>
      <p:ext uri="{BB962C8B-B14F-4D97-AF65-F5344CB8AC3E}">
        <p14:creationId xmlns:p14="http://schemas.microsoft.com/office/powerpoint/2010/main" val="3653037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5720" y="1029354"/>
            <a:ext cx="11700560" cy="5276369"/>
          </a:xfrm>
          <a:prstGeom prst="rect">
            <a:avLst/>
          </a:prstGeom>
        </p:spPr>
      </p:pic>
      <p:sp>
        <p:nvSpPr>
          <p:cNvPr id="3" name="Title 1">
            <a:extLst>
              <a:ext uri="{FF2B5EF4-FFF2-40B4-BE49-F238E27FC236}">
                <a16:creationId xmlns:a16="http://schemas.microsoft.com/office/drawing/2014/main" id="{8F4DE8F4-1C3D-E13E-6991-BCE8C6F0E625}"/>
              </a:ext>
            </a:extLst>
          </p:cNvPr>
          <p:cNvSpPr>
            <a:spLocks noGrp="1"/>
          </p:cNvSpPr>
          <p:nvPr>
            <p:ph type="title"/>
          </p:nvPr>
        </p:nvSpPr>
        <p:spPr>
          <a:xfrm>
            <a:off x="1006523" y="55659"/>
            <a:ext cx="10178954" cy="790815"/>
          </a:xfrm>
        </p:spPr>
        <p:txBody>
          <a:bodyPr>
            <a:normAutofit/>
          </a:bodyPr>
          <a:lstStyle/>
          <a:p>
            <a:r>
              <a:rPr kumimoji="0" lang="en-US" sz="4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Clean Energy Regional Technology Centers</a:t>
            </a:r>
            <a:endParaRPr lang="en-US" dirty="0"/>
          </a:p>
        </p:txBody>
      </p:sp>
    </p:spTree>
    <p:extLst>
      <p:ext uri="{BB962C8B-B14F-4D97-AF65-F5344CB8AC3E}">
        <p14:creationId xmlns:p14="http://schemas.microsoft.com/office/powerpoint/2010/main" val="360148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2428-8974-8A71-7D16-BC3DE3331D2D}"/>
              </a:ext>
            </a:extLst>
          </p:cNvPr>
          <p:cNvSpPr>
            <a:spLocks noGrp="1"/>
          </p:cNvSpPr>
          <p:nvPr>
            <p:ph type="title"/>
          </p:nvPr>
        </p:nvSpPr>
        <p:spPr>
          <a:xfrm>
            <a:off x="617483" y="144408"/>
            <a:ext cx="10515600" cy="862271"/>
          </a:xfrm>
        </p:spPr>
        <p:txBody>
          <a:bodyPr>
            <a:noAutofit/>
          </a:bodyPr>
          <a:lstStyle/>
          <a:p>
            <a:r>
              <a:rPr lang="en-US" sz="3600" b="1" dirty="0"/>
              <a:t>Plan for the Aug 3</a:t>
            </a:r>
            <a:r>
              <a:rPr lang="en-US" sz="3600" b="1" baseline="30000" dirty="0"/>
              <a:t>rd</a:t>
            </a:r>
            <a:r>
              <a:rPr lang="en-US" sz="3600" b="1" dirty="0"/>
              <a:t>:</a:t>
            </a:r>
            <a:r>
              <a:rPr lang="en-US" sz="2800" b="1" dirty="0"/>
              <a:t> EDA-NC A&amp;T &amp; Gov. Office Suggestion</a:t>
            </a:r>
          </a:p>
        </p:txBody>
      </p:sp>
      <p:sp>
        <p:nvSpPr>
          <p:cNvPr id="3" name="Content Placeholder 2">
            <a:extLst>
              <a:ext uri="{FF2B5EF4-FFF2-40B4-BE49-F238E27FC236}">
                <a16:creationId xmlns:a16="http://schemas.microsoft.com/office/drawing/2014/main" id="{6B4AF84B-2992-CB06-1AE8-13FFCD21F65A}"/>
              </a:ext>
            </a:extLst>
          </p:cNvPr>
          <p:cNvSpPr>
            <a:spLocks noGrp="1"/>
          </p:cNvSpPr>
          <p:nvPr>
            <p:ph idx="1"/>
          </p:nvPr>
        </p:nvSpPr>
        <p:spPr>
          <a:xfrm>
            <a:off x="617483" y="1154044"/>
            <a:ext cx="10970172" cy="5320498"/>
          </a:xfrm>
        </p:spPr>
        <p:txBody>
          <a:bodyPr>
            <a:normAutofit fontScale="85000" lnSpcReduction="20000"/>
          </a:bodyPr>
          <a:lstStyle/>
          <a:p>
            <a:pPr>
              <a:lnSpc>
                <a:spcPct val="100000"/>
              </a:lnSpc>
              <a:spcAft>
                <a:spcPts val="600"/>
              </a:spcAft>
            </a:pPr>
            <a:r>
              <a:rPr lang="en-US" dirty="0"/>
              <a:t>Walk and Talk, </a:t>
            </a:r>
            <a:r>
              <a:rPr lang="en-US" sz="2000" dirty="0"/>
              <a:t>10:55am</a:t>
            </a:r>
            <a:r>
              <a:rPr lang="en-US" dirty="0"/>
              <a:t>:-- By Chancellor Dr. Martin, Gov. Cooper, Rep. Manning</a:t>
            </a:r>
            <a:r>
              <a:rPr lang="en-US" sz="2100" dirty="0"/>
              <a:t>-Recording</a:t>
            </a:r>
            <a:r>
              <a:rPr lang="en-US" dirty="0"/>
              <a:t>, and Dean LT, to Robotics and EV Lab---15 mins</a:t>
            </a:r>
          </a:p>
          <a:p>
            <a:pPr lvl="1">
              <a:lnSpc>
                <a:spcPct val="100000"/>
              </a:lnSpc>
            </a:pPr>
            <a:r>
              <a:rPr lang="en-US" dirty="0"/>
              <a:t>Student-1 </a:t>
            </a:r>
            <a:r>
              <a:rPr lang="en-US" sz="2000" dirty="0"/>
              <a:t>Walk &amp; Talk</a:t>
            </a:r>
            <a:r>
              <a:rPr lang="en-US" dirty="0"/>
              <a:t> : Ms. High, High School rural Nash county student.</a:t>
            </a:r>
          </a:p>
          <a:p>
            <a:pPr lvl="1">
              <a:lnSpc>
                <a:spcPct val="100000"/>
              </a:lnSpc>
            </a:pPr>
            <a:r>
              <a:rPr lang="en-US" dirty="0"/>
              <a:t>Student-2 </a:t>
            </a:r>
            <a:r>
              <a:rPr lang="en-US" sz="2000" dirty="0"/>
              <a:t>DEMO &amp; Talk</a:t>
            </a:r>
            <a:r>
              <a:rPr lang="en-US" dirty="0"/>
              <a:t>: Victor Oyadongha at Robotics Lab, 5 minute, NCAT</a:t>
            </a:r>
          </a:p>
          <a:p>
            <a:pPr>
              <a:lnSpc>
                <a:spcPct val="100000"/>
              </a:lnSpc>
            </a:pPr>
            <a:r>
              <a:rPr lang="en-US" dirty="0"/>
              <a:t>Student-3 </a:t>
            </a:r>
            <a:r>
              <a:rPr lang="en-US" sz="2400" dirty="0"/>
              <a:t>DEMO &amp; Talk </a:t>
            </a:r>
            <a:r>
              <a:rPr lang="en-US" dirty="0"/>
              <a:t>: </a:t>
            </a:r>
            <a:r>
              <a:rPr lang="en-US" sz="2400" dirty="0"/>
              <a:t>Sydney Parker</a:t>
            </a:r>
            <a:r>
              <a:rPr lang="en-US" dirty="0"/>
              <a:t> </a:t>
            </a:r>
            <a:r>
              <a:rPr lang="en-US" sz="2400" dirty="0"/>
              <a:t>at EV Lab,</a:t>
            </a:r>
            <a:r>
              <a:rPr lang="en-US" dirty="0"/>
              <a:t> NCAT (Podium Event)</a:t>
            </a:r>
          </a:p>
          <a:p>
            <a:pPr>
              <a:lnSpc>
                <a:spcPct val="100000"/>
              </a:lnSpc>
              <a:spcAft>
                <a:spcPts val="600"/>
              </a:spcAft>
            </a:pPr>
            <a:r>
              <a:rPr lang="en-US" dirty="0"/>
              <a:t>Podium Event at </a:t>
            </a:r>
            <a:r>
              <a:rPr lang="en-US" sz="1800" dirty="0"/>
              <a:t>11:15 am -12 noon </a:t>
            </a:r>
            <a:r>
              <a:rPr lang="en-US" dirty="0"/>
              <a:t>:-- Hon’ble Sec. Raimondo + Dr. Martin, Federal invited Guests. </a:t>
            </a:r>
            <a:r>
              <a:rPr lang="en-US" sz="2100" dirty="0"/>
              <a:t>Sec. Sanders will be at the announcement.</a:t>
            </a:r>
          </a:p>
          <a:p>
            <a:pPr>
              <a:lnSpc>
                <a:spcPct val="100000"/>
              </a:lnSpc>
              <a:spcAft>
                <a:spcPts val="600"/>
              </a:spcAft>
            </a:pPr>
            <a:r>
              <a:rPr lang="en-US" dirty="0"/>
              <a:t>Round Table/VIP Room-</a:t>
            </a:r>
            <a:r>
              <a:rPr lang="en-US" sz="2100" dirty="0"/>
              <a:t>11:55am-12:45 pm</a:t>
            </a:r>
            <a:r>
              <a:rPr lang="en-US" sz="2400" dirty="0"/>
              <a:t> </a:t>
            </a:r>
            <a:r>
              <a:rPr lang="en-US" dirty="0"/>
              <a:t>:-- Hon’ble Sec. Raimondo+ Gov. Cooper+ Dr. Martin--45 Mins.</a:t>
            </a:r>
          </a:p>
          <a:p>
            <a:pPr lvl="1">
              <a:lnSpc>
                <a:spcPct val="100000"/>
              </a:lnSpc>
            </a:pPr>
            <a:r>
              <a:rPr lang="en-US" dirty="0"/>
              <a:t>10 industry CEOs/Vice Presidents : (EDA invitations)</a:t>
            </a:r>
          </a:p>
          <a:p>
            <a:pPr lvl="2">
              <a:lnSpc>
                <a:spcPct val="100000"/>
              </a:lnSpc>
            </a:pPr>
            <a:r>
              <a:rPr lang="en-US" dirty="0">
                <a:effectLst/>
                <a:highlight>
                  <a:srgbClr val="FFFF00"/>
                </a:highlight>
                <a:latin typeface="Calibri" panose="020F0502020204030204" pitchFamily="34" charset="0"/>
                <a:ea typeface="Times New Roman" panose="02020603050405020304" pitchFamily="18" charset="0"/>
              </a:rPr>
              <a:t>NCSEA, </a:t>
            </a:r>
            <a:r>
              <a:rPr lang="en-US" dirty="0">
                <a:highlight>
                  <a:srgbClr val="FFFF00"/>
                </a:highlight>
              </a:rPr>
              <a:t>Duke, Siemens, STRATA, </a:t>
            </a:r>
            <a:r>
              <a:rPr lang="en-US" dirty="0" err="1">
                <a:effectLst/>
                <a:highlight>
                  <a:srgbClr val="FFFF00"/>
                </a:highlight>
                <a:latin typeface="Calibri" panose="020F0502020204030204" pitchFamily="34" charset="0"/>
                <a:ea typeface="Times New Roman" panose="02020603050405020304" pitchFamily="18" charset="0"/>
              </a:rPr>
              <a:t>VinFast</a:t>
            </a:r>
            <a:r>
              <a:rPr lang="en-US" dirty="0">
                <a:effectLst/>
                <a:highlight>
                  <a:srgbClr val="FFFF00"/>
                </a:highlight>
                <a:latin typeface="Calibri" panose="020F0502020204030204" pitchFamily="34" charset="0"/>
                <a:ea typeface="Times New Roman" panose="02020603050405020304" pitchFamily="18" charset="0"/>
              </a:rPr>
              <a:t>, Toyota, Boom Supersonic, Piedmont Services Group, NC EMC, AEG, IBEW</a:t>
            </a:r>
            <a:endParaRPr lang="en-US" dirty="0">
              <a:highlight>
                <a:srgbClr val="FFFF00"/>
              </a:highlight>
            </a:endParaRPr>
          </a:p>
          <a:p>
            <a:pPr lvl="1">
              <a:lnSpc>
                <a:spcPct val="100000"/>
              </a:lnSpc>
            </a:pPr>
            <a:r>
              <a:rPr lang="en-US" dirty="0"/>
              <a:t>1 Adult Participant, Bryan Letren—AA Male ( Guilford Tech. Student)</a:t>
            </a:r>
          </a:p>
          <a:p>
            <a:pPr lvl="1">
              <a:lnSpc>
                <a:spcPct val="100000"/>
              </a:lnSpc>
            </a:pPr>
            <a:r>
              <a:rPr lang="en-US" dirty="0"/>
              <a:t>1 Hispanic male Student, job placement with local EE-HVAC employer.</a:t>
            </a:r>
          </a:p>
          <a:p>
            <a:pPr>
              <a:lnSpc>
                <a:spcPct val="100000"/>
              </a:lnSpc>
            </a:pPr>
            <a:r>
              <a:rPr lang="en-US" sz="2200" dirty="0">
                <a:effectLst/>
                <a:latin typeface="Calibri" panose="020F0502020204030204" pitchFamily="34" charset="0"/>
                <a:ea typeface="Calibri" panose="020F0502020204030204" pitchFamily="34" charset="0"/>
                <a:cs typeface="Times New Roman" panose="02020603050405020304" pitchFamily="18" charset="0"/>
              </a:rPr>
              <a:t>Mask Optional—Governor’s office  suggestion?</a:t>
            </a:r>
          </a:p>
          <a:p>
            <a:pPr lvl="1">
              <a:lnSpc>
                <a:spcPct val="100000"/>
              </a:lnSpc>
            </a:pPr>
            <a:endParaRPr lang="en-US" dirty="0"/>
          </a:p>
          <a:p>
            <a:pPr>
              <a:lnSpc>
                <a:spcPct val="100000"/>
              </a:lnSpc>
              <a:spcAft>
                <a:spcPts val="600"/>
              </a:spcAft>
            </a:pPr>
            <a:endParaRPr lang="en-US" dirty="0"/>
          </a:p>
        </p:txBody>
      </p:sp>
    </p:spTree>
    <p:extLst>
      <p:ext uri="{BB962C8B-B14F-4D97-AF65-F5344CB8AC3E}">
        <p14:creationId xmlns:p14="http://schemas.microsoft.com/office/powerpoint/2010/main" val="3597924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C0D2E-054F-E221-CED3-D9B967BFD311}"/>
              </a:ext>
            </a:extLst>
          </p:cNvPr>
          <p:cNvSpPr>
            <a:spLocks noGrp="1"/>
          </p:cNvSpPr>
          <p:nvPr>
            <p:ph type="title"/>
          </p:nvPr>
        </p:nvSpPr>
        <p:spPr/>
        <p:txBody>
          <a:bodyPr/>
          <a:lstStyle/>
          <a:p>
            <a:r>
              <a:rPr lang="en-US" dirty="0"/>
              <a:t>General Statement :</a:t>
            </a:r>
          </a:p>
        </p:txBody>
      </p:sp>
      <p:sp>
        <p:nvSpPr>
          <p:cNvPr id="3" name="Content Placeholder 2">
            <a:extLst>
              <a:ext uri="{FF2B5EF4-FFF2-40B4-BE49-F238E27FC236}">
                <a16:creationId xmlns:a16="http://schemas.microsoft.com/office/drawing/2014/main" id="{35992F8A-04F5-FF9C-7CCF-2455BFC2A8A2}"/>
              </a:ext>
            </a:extLst>
          </p:cNvPr>
          <p:cNvSpPr>
            <a:spLocks noGrp="1"/>
          </p:cNvSpPr>
          <p:nvPr>
            <p:ph idx="1"/>
          </p:nvPr>
        </p:nvSpPr>
        <p:spPr>
          <a:xfrm>
            <a:off x="838200" y="1825625"/>
            <a:ext cx="10515600" cy="2790620"/>
          </a:xfrm>
        </p:spPr>
        <p:txBody>
          <a:bodyPr/>
          <a:lstStyle/>
          <a:p>
            <a:pPr marL="342900" marR="0" lvl="0" indent="-342900">
              <a:lnSpc>
                <a:spcPct val="107000"/>
              </a:lnSpc>
              <a:spcBef>
                <a:spcPts val="0"/>
              </a:spcBef>
              <a:spcAft>
                <a:spcPts val="0"/>
              </a:spcAft>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113,000 jobs in Clean Energy in North Carolina and </a:t>
            </a:r>
            <a:r>
              <a:rPr lang="en-US" sz="1800" dirty="0">
                <a:latin typeface="Calibri" panose="020F0502020204030204" pitchFamily="34" charset="0"/>
                <a:ea typeface="Calibri" panose="020F0502020204030204" pitchFamily="34" charset="0"/>
                <a:cs typeface="Times New Roman" panose="02020603050405020304" pitchFamily="18" charset="0"/>
              </a:rPr>
              <a:t>NC State is </a:t>
            </a:r>
            <a:r>
              <a:rPr lang="en-US" sz="1800" dirty="0">
                <a:effectLst/>
                <a:latin typeface="Calibri" panose="020F0502020204030204" pitchFamily="34" charset="0"/>
                <a:ea typeface="Calibri" panose="020F0502020204030204" pitchFamily="34" charset="0"/>
                <a:cs typeface="Times New Roman" panose="02020603050405020304" pitchFamily="18" charset="0"/>
              </a:rPr>
              <a:t>Ranked  #1 in the placements of rural Jobs of Clean Energy (Ref. E2 report 2021).</a:t>
            </a:r>
          </a:p>
          <a:p>
            <a:pPr marL="342900" marR="0" lvl="0" indent="-342900">
              <a:lnSpc>
                <a:spcPct val="107000"/>
              </a:lnSpc>
              <a:spcBef>
                <a:spcPts val="0"/>
              </a:spcBef>
              <a:spcAft>
                <a:spcPts val="0"/>
              </a:spcAft>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is a huge need for hi-tech skills training programs in Clean Energy that will lead to high paying Good Jobs for America.</a:t>
            </a:r>
          </a:p>
          <a:p>
            <a:pPr marL="342900" marR="0" lvl="0" indent="-342900">
              <a:lnSpc>
                <a:spcPct val="107000"/>
              </a:lnSpc>
              <a:spcBef>
                <a:spcPts val="0"/>
              </a:spcBef>
              <a:spcAft>
                <a:spcPts val="0"/>
              </a:spcAft>
              <a:buFont typeface="+mj-lt"/>
              <a:buAutoNum type="arabicParenR"/>
            </a:pPr>
            <a:r>
              <a:rPr lang="en-US" sz="1800" dirty="0">
                <a:latin typeface="Calibri" panose="020F0502020204030204" pitchFamily="34" charset="0"/>
                <a:ea typeface="Calibri" panose="020F0502020204030204" pitchFamily="34" charset="0"/>
                <a:cs typeface="Times New Roman" panose="02020603050405020304" pitchFamily="18" charset="0"/>
              </a:rPr>
              <a:t>STEPs4GRWOTH </a:t>
            </a:r>
            <a:r>
              <a:rPr lang="en-US" sz="1800" dirty="0">
                <a:effectLst/>
                <a:latin typeface="Calibri" panose="020F0502020204030204" pitchFamily="34" charset="0"/>
                <a:ea typeface="Calibri" panose="020F0502020204030204" pitchFamily="34" charset="0"/>
                <a:cs typeface="Times New Roman" panose="02020603050405020304" pitchFamily="18" charset="0"/>
              </a:rPr>
              <a:t>project is the largest comprehensive workforce development solution for NC, </a:t>
            </a:r>
            <a:r>
              <a:rPr lang="en-US" sz="1800" dirty="0">
                <a:latin typeface="Calibri" panose="020F0502020204030204" pitchFamily="34" charset="0"/>
                <a:ea typeface="Calibri" panose="020F0502020204030204" pitchFamily="34" charset="0"/>
                <a:cs typeface="Times New Roman" panose="02020603050405020304" pitchFamily="18" charset="0"/>
              </a:rPr>
              <a:t>rural America and can become a model for the nation. </a:t>
            </a:r>
          </a:p>
          <a:p>
            <a:pPr marL="342900" marR="0" lvl="0" indent="-342900">
              <a:lnSpc>
                <a:spcPct val="107000"/>
              </a:lnSpc>
              <a:spcBef>
                <a:spcPts val="0"/>
              </a:spcBef>
              <a:spcAft>
                <a:spcPts val="0"/>
              </a:spcAft>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Students and incumbent workers are going to receive this training, and the employers will benefit from the workforce and Sector Strategy Partnerships.</a:t>
            </a:r>
          </a:p>
          <a:p>
            <a:pPr marL="342900" marR="0" lvl="0" indent="-342900">
              <a:lnSpc>
                <a:spcPct val="107000"/>
              </a:lnSpc>
              <a:spcBef>
                <a:spcPts val="0"/>
              </a:spcBef>
              <a:spcAft>
                <a:spcPts val="800"/>
              </a:spcAft>
              <a:buFont typeface="+mj-lt"/>
              <a:buAutoNum type="arabicParenR"/>
            </a:pPr>
            <a:r>
              <a:rPr lang="en-US" sz="1800" dirty="0">
                <a:latin typeface="Calibri" panose="020F0502020204030204" pitchFamily="34" charset="0"/>
                <a:ea typeface="Calibri" panose="020F0502020204030204" pitchFamily="34" charset="0"/>
                <a:cs typeface="Times New Roman" panose="02020603050405020304" pitchFamily="18" charset="0"/>
              </a:rPr>
              <a:t>STEPs4GROWTH aim 3000 Good Job placements with High tech skills &amp; High paying Good Jobs.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2211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1168</Words>
  <Application>Microsoft Office PowerPoint</Application>
  <PresentationFormat>Widescreen</PresentationFormat>
  <Paragraphs>76</Paragraphs>
  <Slides>10</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Calibri Light</vt:lpstr>
      <vt:lpstr>Courier New</vt:lpstr>
      <vt:lpstr>Symbol</vt:lpstr>
      <vt:lpstr>Times New Roman</vt:lpstr>
      <vt:lpstr>Office Theme</vt:lpstr>
      <vt:lpstr>1_Office Theme</vt:lpstr>
      <vt:lpstr>STEPs4GROWTH—NC Clean Energy Alliance--Members</vt:lpstr>
      <vt:lpstr>NCDEQ Funding : 165K ;   Gov. Cooper July 1 2021</vt:lpstr>
      <vt:lpstr>Executive Order No. 246 signed at NC A&amp;T, on Jan 7th 2022  Governor Cooper showed support for this grant-GJC </vt:lpstr>
      <vt:lpstr>Proposals using Gov. Cooper’s Support Letters</vt:lpstr>
      <vt:lpstr>Sector-Strategy Framework for STEPs4GROWTH</vt:lpstr>
      <vt:lpstr>Education Pyramid Model for Renewable Energy</vt:lpstr>
      <vt:lpstr>Clean Energy Regional Technology Centers</vt:lpstr>
      <vt:lpstr>Plan for the Aug 3rd: EDA-NC A&amp;T &amp; Gov. Office Suggestion</vt:lpstr>
      <vt:lpstr>General Statement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STEPs4GROWTH—NC Clean Energy Alliance--Members</dc:title>
  <dc:creator>Balakrishna Gokaraju</dc:creator>
  <cp:lastModifiedBy>Balakrishna Gokaraju</cp:lastModifiedBy>
  <cp:revision>4</cp:revision>
  <dcterms:created xsi:type="dcterms:W3CDTF">2022-07-29T12:23:36Z</dcterms:created>
  <dcterms:modified xsi:type="dcterms:W3CDTF">2022-08-03T09:57:40Z</dcterms:modified>
</cp:coreProperties>
</file>