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58" r:id="rId4"/>
    <p:sldId id="259" r:id="rId5"/>
    <p:sldId id="260" r:id="rId6"/>
    <p:sldId id="262" r:id="rId7"/>
    <p:sldId id="263" r:id="rId8"/>
    <p:sldId id="264" r:id="rId9"/>
    <p:sldId id="265" r:id="rId10"/>
    <p:sldId id="261" r:id="rId11"/>
    <p:sldId id="266" r:id="rId12"/>
    <p:sldId id="267" r:id="rId13"/>
    <p:sldId id="268" r:id="rId14"/>
    <p:sldId id="269" r:id="rId15"/>
    <p:sldId id="270" r:id="rId16"/>
    <p:sldId id="275" r:id="rId17"/>
    <p:sldId id="276" r:id="rId18"/>
    <p:sldId id="277" r:id="rId19"/>
    <p:sldId id="278" r:id="rId20"/>
    <p:sldId id="271" r:id="rId21"/>
    <p:sldId id="272" r:id="rId22"/>
    <p:sldId id="282" r:id="rId23"/>
    <p:sldId id="279" r:id="rId24"/>
    <p:sldId id="280" r:id="rId25"/>
    <p:sldId id="284" r:id="rId26"/>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8" y="-7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879D6791-F2D0-4530-B60E-08AAE82AB4B4}" type="datetimeFigureOut">
              <a:rPr lang="uk-UA" smtClean="0"/>
              <a:t>02.08.2015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4A651D1-196A-40F7-8E95-1828789876F8}" type="slidenum">
              <a:rPr lang="uk-UA" smtClean="0"/>
              <a:t>‹#›</a:t>
            </a:fld>
            <a:endParaRPr lang="uk-UA"/>
          </a:p>
        </p:txBody>
      </p:sp>
    </p:spTree>
    <p:extLst>
      <p:ext uri="{BB962C8B-B14F-4D97-AF65-F5344CB8AC3E}">
        <p14:creationId xmlns:p14="http://schemas.microsoft.com/office/powerpoint/2010/main" val="136111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879D6791-F2D0-4530-B60E-08AAE82AB4B4}" type="datetimeFigureOut">
              <a:rPr lang="uk-UA" smtClean="0"/>
              <a:t>02.08.2015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4A651D1-196A-40F7-8E95-1828789876F8}" type="slidenum">
              <a:rPr lang="uk-UA" smtClean="0"/>
              <a:t>‹#›</a:t>
            </a:fld>
            <a:endParaRPr lang="uk-UA"/>
          </a:p>
        </p:txBody>
      </p:sp>
    </p:spTree>
    <p:extLst>
      <p:ext uri="{BB962C8B-B14F-4D97-AF65-F5344CB8AC3E}">
        <p14:creationId xmlns:p14="http://schemas.microsoft.com/office/powerpoint/2010/main" val="408398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879D6791-F2D0-4530-B60E-08AAE82AB4B4}" type="datetimeFigureOut">
              <a:rPr lang="uk-UA" smtClean="0"/>
              <a:t>02.08.2015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4A651D1-196A-40F7-8E95-1828789876F8}" type="slidenum">
              <a:rPr lang="uk-UA" smtClean="0"/>
              <a:t>‹#›</a:t>
            </a:fld>
            <a:endParaRPr lang="uk-UA"/>
          </a:p>
        </p:txBody>
      </p:sp>
    </p:spTree>
    <p:extLst>
      <p:ext uri="{BB962C8B-B14F-4D97-AF65-F5344CB8AC3E}">
        <p14:creationId xmlns:p14="http://schemas.microsoft.com/office/powerpoint/2010/main" val="188241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879D6791-F2D0-4530-B60E-08AAE82AB4B4}" type="datetimeFigureOut">
              <a:rPr lang="uk-UA" smtClean="0"/>
              <a:t>02.08.2015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4A651D1-196A-40F7-8E95-1828789876F8}" type="slidenum">
              <a:rPr lang="uk-UA" smtClean="0"/>
              <a:t>‹#›</a:t>
            </a:fld>
            <a:endParaRPr lang="uk-UA"/>
          </a:p>
        </p:txBody>
      </p:sp>
    </p:spTree>
    <p:extLst>
      <p:ext uri="{BB962C8B-B14F-4D97-AF65-F5344CB8AC3E}">
        <p14:creationId xmlns:p14="http://schemas.microsoft.com/office/powerpoint/2010/main" val="191613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79D6791-F2D0-4530-B60E-08AAE82AB4B4}" type="datetimeFigureOut">
              <a:rPr lang="uk-UA" smtClean="0"/>
              <a:t>02.08.2015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4A651D1-196A-40F7-8E95-1828789876F8}" type="slidenum">
              <a:rPr lang="uk-UA" smtClean="0"/>
              <a:t>‹#›</a:t>
            </a:fld>
            <a:endParaRPr lang="uk-UA"/>
          </a:p>
        </p:txBody>
      </p:sp>
    </p:spTree>
    <p:extLst>
      <p:ext uri="{BB962C8B-B14F-4D97-AF65-F5344CB8AC3E}">
        <p14:creationId xmlns:p14="http://schemas.microsoft.com/office/powerpoint/2010/main" val="103539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879D6791-F2D0-4530-B60E-08AAE82AB4B4}" type="datetimeFigureOut">
              <a:rPr lang="uk-UA" smtClean="0"/>
              <a:t>02.08.2015</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4A651D1-196A-40F7-8E95-1828789876F8}" type="slidenum">
              <a:rPr lang="uk-UA" smtClean="0"/>
              <a:t>‹#›</a:t>
            </a:fld>
            <a:endParaRPr lang="uk-UA"/>
          </a:p>
        </p:txBody>
      </p:sp>
    </p:spTree>
    <p:extLst>
      <p:ext uri="{BB962C8B-B14F-4D97-AF65-F5344CB8AC3E}">
        <p14:creationId xmlns:p14="http://schemas.microsoft.com/office/powerpoint/2010/main" val="2564391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879D6791-F2D0-4530-B60E-08AAE82AB4B4}" type="datetimeFigureOut">
              <a:rPr lang="uk-UA" smtClean="0"/>
              <a:t>02.08.2015</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A4A651D1-196A-40F7-8E95-1828789876F8}" type="slidenum">
              <a:rPr lang="uk-UA" smtClean="0"/>
              <a:t>‹#›</a:t>
            </a:fld>
            <a:endParaRPr lang="uk-UA"/>
          </a:p>
        </p:txBody>
      </p:sp>
    </p:spTree>
    <p:extLst>
      <p:ext uri="{BB962C8B-B14F-4D97-AF65-F5344CB8AC3E}">
        <p14:creationId xmlns:p14="http://schemas.microsoft.com/office/powerpoint/2010/main" val="270255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879D6791-F2D0-4530-B60E-08AAE82AB4B4}" type="datetimeFigureOut">
              <a:rPr lang="uk-UA" smtClean="0"/>
              <a:t>02.08.2015</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A4A651D1-196A-40F7-8E95-1828789876F8}" type="slidenum">
              <a:rPr lang="uk-UA" smtClean="0"/>
              <a:t>‹#›</a:t>
            </a:fld>
            <a:endParaRPr lang="uk-UA"/>
          </a:p>
        </p:txBody>
      </p:sp>
    </p:spTree>
    <p:extLst>
      <p:ext uri="{BB962C8B-B14F-4D97-AF65-F5344CB8AC3E}">
        <p14:creationId xmlns:p14="http://schemas.microsoft.com/office/powerpoint/2010/main" val="188203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79D6791-F2D0-4530-B60E-08AAE82AB4B4}" type="datetimeFigureOut">
              <a:rPr lang="uk-UA" smtClean="0"/>
              <a:t>02.08.2015</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A4A651D1-196A-40F7-8E95-1828789876F8}" type="slidenum">
              <a:rPr lang="uk-UA" smtClean="0"/>
              <a:t>‹#›</a:t>
            </a:fld>
            <a:endParaRPr lang="uk-UA"/>
          </a:p>
        </p:txBody>
      </p:sp>
    </p:spTree>
    <p:extLst>
      <p:ext uri="{BB962C8B-B14F-4D97-AF65-F5344CB8AC3E}">
        <p14:creationId xmlns:p14="http://schemas.microsoft.com/office/powerpoint/2010/main" val="126264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79D6791-F2D0-4530-B60E-08AAE82AB4B4}" type="datetimeFigureOut">
              <a:rPr lang="uk-UA" smtClean="0"/>
              <a:t>02.08.2015</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4A651D1-196A-40F7-8E95-1828789876F8}" type="slidenum">
              <a:rPr lang="uk-UA" smtClean="0"/>
              <a:t>‹#›</a:t>
            </a:fld>
            <a:endParaRPr lang="uk-UA"/>
          </a:p>
        </p:txBody>
      </p:sp>
    </p:spTree>
    <p:extLst>
      <p:ext uri="{BB962C8B-B14F-4D97-AF65-F5344CB8AC3E}">
        <p14:creationId xmlns:p14="http://schemas.microsoft.com/office/powerpoint/2010/main" val="24765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79D6791-F2D0-4530-B60E-08AAE82AB4B4}" type="datetimeFigureOut">
              <a:rPr lang="uk-UA" smtClean="0"/>
              <a:t>02.08.2015</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4A651D1-196A-40F7-8E95-1828789876F8}" type="slidenum">
              <a:rPr lang="uk-UA" smtClean="0"/>
              <a:t>‹#›</a:t>
            </a:fld>
            <a:endParaRPr lang="uk-UA"/>
          </a:p>
        </p:txBody>
      </p:sp>
    </p:spTree>
    <p:extLst>
      <p:ext uri="{BB962C8B-B14F-4D97-AF65-F5344CB8AC3E}">
        <p14:creationId xmlns:p14="http://schemas.microsoft.com/office/powerpoint/2010/main" val="74218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D6791-F2D0-4530-B60E-08AAE82AB4B4}" type="datetimeFigureOut">
              <a:rPr lang="uk-UA" smtClean="0"/>
              <a:t>02.08.2015</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651D1-196A-40F7-8E95-1828789876F8}" type="slidenum">
              <a:rPr lang="uk-UA" smtClean="0"/>
              <a:t>‹#›</a:t>
            </a:fld>
            <a:endParaRPr lang="uk-UA"/>
          </a:p>
        </p:txBody>
      </p:sp>
    </p:spTree>
    <p:extLst>
      <p:ext uri="{BB962C8B-B14F-4D97-AF65-F5344CB8AC3E}">
        <p14:creationId xmlns:p14="http://schemas.microsoft.com/office/powerpoint/2010/main" val="116812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doc.qt.io/qt-4.8/qobject.html#setParent" TargetMode="External"/><Relationship Id="rId3" Type="http://schemas.openxmlformats.org/officeDocument/2006/relationships/hyperlink" Target="http://doc.qt.io/qt-4.8/qobject.html#findChild" TargetMode="External"/><Relationship Id="rId7" Type="http://schemas.openxmlformats.org/officeDocument/2006/relationships/hyperlink" Target="http://doc.qt.io/qt-4.8/qobject.html#parent" TargetMode="External"/><Relationship Id="rId2" Type="http://schemas.openxmlformats.org/officeDocument/2006/relationships/hyperlink" Target="http://doc.qt.io/qt-4.8/qobject.html#children" TargetMode="External"/><Relationship Id="rId1" Type="http://schemas.openxmlformats.org/officeDocument/2006/relationships/slideLayout" Target="../slideLayouts/slideLayout7.xml"/><Relationship Id="rId6" Type="http://schemas.openxmlformats.org/officeDocument/2006/relationships/hyperlink" Target="http://doc.qt.io/qt-4.8/qobject.html#inherits" TargetMode="External"/><Relationship Id="rId5" Type="http://schemas.openxmlformats.org/officeDocument/2006/relationships/hyperlink" Target="http://doc.qt.io/qt-4.8/qobject.html#findChildren-2" TargetMode="External"/><Relationship Id="rId4" Type="http://schemas.openxmlformats.org/officeDocument/2006/relationships/hyperlink" Target="http://doc.qt.io/qt-4.8/qobject.html#findChildren" TargetMode="External"/><Relationship Id="rId9" Type="http://schemas.openxmlformats.org/officeDocument/2006/relationships/hyperlink" Target="http://doc.qt.io/qt-5/qobject.html#dumpObjectTree"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doc.qt.io/qt-5/qobject.html#setProperty" TargetMode="External"/><Relationship Id="rId3" Type="http://schemas.openxmlformats.org/officeDocument/2006/relationships/hyperlink" Target="http://doc.qt.io/qt-5/qmetaenum.html" TargetMode="External"/><Relationship Id="rId7" Type="http://schemas.openxmlformats.org/officeDocument/2006/relationships/hyperlink" Target="http://doc.qt.io/qt-5/qobject.html#dynamicPropertyNames" TargetMode="External"/><Relationship Id="rId2" Type="http://schemas.openxmlformats.org/officeDocument/2006/relationships/hyperlink" Target="http://doc.qt.io/qt-5/qmetaclassinfo.html" TargetMode="External"/><Relationship Id="rId1" Type="http://schemas.openxmlformats.org/officeDocument/2006/relationships/slideLayout" Target="../slideLayouts/slideLayout7.xml"/><Relationship Id="rId6" Type="http://schemas.openxmlformats.org/officeDocument/2006/relationships/hyperlink" Target="http://doc.qt.io/qt-5/qmetatype.html" TargetMode="External"/><Relationship Id="rId5" Type="http://schemas.openxmlformats.org/officeDocument/2006/relationships/hyperlink" Target="http://doc.qt.io/qt-5/qmetaproperty.html" TargetMode="External"/><Relationship Id="rId4" Type="http://schemas.openxmlformats.org/officeDocument/2006/relationships/hyperlink" Target="http://doc.qt.io/qt-5/qmetamethod.html" TargetMode="External"/><Relationship Id="rId9" Type="http://schemas.openxmlformats.org/officeDocument/2006/relationships/hyperlink" Target="http://doc.qt.io/qt-5/qobject.html#property"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doc.qt.io/qt-5/qstring.html" TargetMode="External"/><Relationship Id="rId3" Type="http://schemas.openxmlformats.org/officeDocument/2006/relationships/hyperlink" Target="http://doc.qt.io/qt-5/qvariant.html" TargetMode="External"/><Relationship Id="rId7" Type="http://schemas.openxmlformats.org/officeDocument/2006/relationships/hyperlink" Target="http://doc.qt.io/qt-5/qvariant.html#toInt" TargetMode="External"/><Relationship Id="rId2" Type="http://schemas.openxmlformats.org/officeDocument/2006/relationships/hyperlink" Target="http://doc.qt.io/qt-5/qmetatype.html#qRegisterMetaType" TargetMode="External"/><Relationship Id="rId1" Type="http://schemas.openxmlformats.org/officeDocument/2006/relationships/slideLayout" Target="../slideLayouts/slideLayout7.xml"/><Relationship Id="rId6" Type="http://schemas.openxmlformats.org/officeDocument/2006/relationships/hyperlink" Target="http://doc.qt.io/qt-5/qvariant.html#QVariant" TargetMode="External"/><Relationship Id="rId5" Type="http://schemas.openxmlformats.org/officeDocument/2006/relationships/hyperlink" Target="http://doc.qt.io/qt-5/qdatastream.html" TargetMode="External"/><Relationship Id="rId4" Type="http://schemas.openxmlformats.org/officeDocument/2006/relationships/hyperlink" Target="http://doc.qt.io/qt-5/qobject.html" TargetMode="External"/><Relationship Id="rId9" Type="http://schemas.openxmlformats.org/officeDocument/2006/relationships/hyperlink" Target="http://doc.qt.io/qt-5/qvariant.html#toSt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oc.qt.io/qt-5/qtglobal.html#qInfo" TargetMode="External"/><Relationship Id="rId2" Type="http://schemas.openxmlformats.org/officeDocument/2006/relationships/hyperlink" Target="http://doc.qt.io/qt-5/qtglobal.html#qDebug" TargetMode="External"/><Relationship Id="rId1" Type="http://schemas.openxmlformats.org/officeDocument/2006/relationships/slideLayout" Target="../slideLayouts/slideLayout7.xml"/><Relationship Id="rId6" Type="http://schemas.openxmlformats.org/officeDocument/2006/relationships/hyperlink" Target="http://doc.qt.io/qt-5/qtglobal.html#qFatal" TargetMode="External"/><Relationship Id="rId5" Type="http://schemas.openxmlformats.org/officeDocument/2006/relationships/hyperlink" Target="http://doc.qt.io/qt-5/qtglobal.html#qCritical" TargetMode="External"/><Relationship Id="rId4" Type="http://schemas.openxmlformats.org/officeDocument/2006/relationships/hyperlink" Target="http://doc.qt.io/qt-5/qtglobal.html#qWarn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doc.qt.io/qt-5/qthread.html" TargetMode="External"/><Relationship Id="rId2" Type="http://schemas.openxmlformats.org/officeDocument/2006/relationships/hyperlink" Target="http://doc.qt.io/qt-5/qpixmap.html" TargetMode="External"/><Relationship Id="rId1" Type="http://schemas.openxmlformats.org/officeDocument/2006/relationships/slideLayout" Target="../slideLayouts/slideLayout7.xml"/><Relationship Id="rId4" Type="http://schemas.openxmlformats.org/officeDocument/2006/relationships/hyperlink" Target="http://doc.qt.io/qt-5/qobject.html"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doc.qt.io/qt-5/qobject.html#setParent" TargetMode="External"/><Relationship Id="rId3" Type="http://schemas.openxmlformats.org/officeDocument/2006/relationships/hyperlink" Target="http://doc.qt.io/qt-5/qt.html#ConnectionType-enum" TargetMode="External"/><Relationship Id="rId7" Type="http://schemas.openxmlformats.org/officeDocument/2006/relationships/hyperlink" Target="http://doc.qt.io/qt-5/qtwebkit-bridge.html#qobjects" TargetMode="External"/><Relationship Id="rId2" Type="http://schemas.openxmlformats.org/officeDocument/2006/relationships/hyperlink" Target="http://doc.qt.io/qt-5/qobject.html" TargetMode="External"/><Relationship Id="rId1" Type="http://schemas.openxmlformats.org/officeDocument/2006/relationships/slideLayout" Target="../slideLayouts/slideLayout7.xml"/><Relationship Id="rId6" Type="http://schemas.openxmlformats.org/officeDocument/2006/relationships/hyperlink" Target="http://doc.qt.io/qt-5/qobject.html#moveToThread" TargetMode="External"/><Relationship Id="rId11" Type="http://schemas.openxmlformats.org/officeDocument/2006/relationships/hyperlink" Target="http://doc.qt.io/qt-5/qobject.html#QObject" TargetMode="External"/><Relationship Id="rId5" Type="http://schemas.openxmlformats.org/officeDocument/2006/relationships/hyperlink" Target="http://doc.qt.io/qt-5/qobject.html#thread" TargetMode="External"/><Relationship Id="rId10" Type="http://schemas.openxmlformats.org/officeDocument/2006/relationships/hyperlink" Target="http://doc.qt.io/qt-5/qthread.html" TargetMode="External"/><Relationship Id="rId4" Type="http://schemas.openxmlformats.org/officeDocument/2006/relationships/hyperlink" Target="http://doc.qt.io/qt-5/eventsandfilters.html#sending-events" TargetMode="External"/><Relationship Id="rId9" Type="http://schemas.openxmlformats.org/officeDocument/2006/relationships/hyperlink" Target="http://doc.qt.io/qt-5/qthread.html#ru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doc.qt.io/qt-5/qobject.html#Q_INVOKABLE" TargetMode="External"/><Relationship Id="rId7" Type="http://schemas.openxmlformats.org/officeDocument/2006/relationships/hyperlink" Target="http://doc.qt.io/qt-5/qt.html#ConnectionType-enum" TargetMode="External"/><Relationship Id="rId2" Type="http://schemas.openxmlformats.org/officeDocument/2006/relationships/hyperlink" Target="http://doc.qt.io/qt-5/eventsandfilters.html" TargetMode="External"/><Relationship Id="rId1" Type="http://schemas.openxmlformats.org/officeDocument/2006/relationships/slideLayout" Target="../slideLayouts/slideLayout7.xml"/><Relationship Id="rId6" Type="http://schemas.openxmlformats.org/officeDocument/2006/relationships/hyperlink" Target="http://doc.qt.io/qt-5/qmetaobject.html#invokeMethod" TargetMode="External"/><Relationship Id="rId5" Type="http://schemas.openxmlformats.org/officeDocument/2006/relationships/hyperlink" Target="http://doc.qt.io/qt-5/qobject.html#thread-affinity" TargetMode="External"/><Relationship Id="rId4" Type="http://schemas.openxmlformats.org/officeDocument/2006/relationships/hyperlink" Target="http://doc.qt.io/qt-5/signalsandslot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hyperlink" Target="http://doc.qt.io/qt-5/threads-synchronizing.html#low-level-synchronization-primitives" TargetMode="External"/><Relationship Id="rId3" Type="http://schemas.openxmlformats.org/officeDocument/2006/relationships/hyperlink" Target="http://doc.qt.io/qt-5/qrunnable.html#run" TargetMode="External"/><Relationship Id="rId7" Type="http://schemas.openxmlformats.org/officeDocument/2006/relationships/hyperlink" Target="http://doc.qt.io/qt-5/qtconcurrent-index.html" TargetMode="External"/><Relationship Id="rId2" Type="http://schemas.openxmlformats.org/officeDocument/2006/relationships/hyperlink" Target="http://doc.qt.io/qt-5/qthreadpool.html" TargetMode="External"/><Relationship Id="rId1" Type="http://schemas.openxmlformats.org/officeDocument/2006/relationships/slideLayout" Target="../slideLayouts/slideLayout7.xml"/><Relationship Id="rId6" Type="http://schemas.openxmlformats.org/officeDocument/2006/relationships/hyperlink" Target="http://doc.qt.io/qt-5/qthreadpool.html#globalInstance" TargetMode="External"/><Relationship Id="rId5" Type="http://schemas.openxmlformats.org/officeDocument/2006/relationships/hyperlink" Target="http://doc.qt.io/qt-5/qthreadpool.html#start" TargetMode="External"/><Relationship Id="rId10" Type="http://schemas.openxmlformats.org/officeDocument/2006/relationships/hyperlink" Target="http://doc.qt.io/qt-5/qfuturewatcher.html" TargetMode="External"/><Relationship Id="rId4" Type="http://schemas.openxmlformats.org/officeDocument/2006/relationships/hyperlink" Target="http://doc.qt.io/qt-5/qrunnable.html" TargetMode="External"/><Relationship Id="rId9" Type="http://schemas.openxmlformats.org/officeDocument/2006/relationships/hyperlink" Target="http://doc.qt.io/qt-5/qfutur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40682" y="3068960"/>
            <a:ext cx="5544617" cy="646331"/>
          </a:xfrm>
          <a:prstGeom prst="rect">
            <a:avLst/>
          </a:prstGeom>
        </p:spPr>
        <p:txBody>
          <a:bodyPr wrap="square">
            <a:spAutoFit/>
          </a:bodyPr>
          <a:lstStyle/>
          <a:p>
            <a:r>
              <a:rPr lang="en-US" dirty="0" smtClean="0"/>
              <a:t>http://download.qt.io/official_releases/online_installers/qt-unified-windows-x86-2.0.2-1-online.exe</a:t>
            </a:r>
            <a:endParaRPr lang="uk-UA" dirty="0"/>
          </a:p>
        </p:txBody>
      </p:sp>
      <p:sp>
        <p:nvSpPr>
          <p:cNvPr id="5" name="Прямоугольник 4"/>
          <p:cNvSpPr/>
          <p:nvPr/>
        </p:nvSpPr>
        <p:spPr>
          <a:xfrm>
            <a:off x="348221" y="4005064"/>
            <a:ext cx="4752528" cy="646331"/>
          </a:xfrm>
          <a:prstGeom prst="rect">
            <a:avLst/>
          </a:prstGeom>
        </p:spPr>
        <p:txBody>
          <a:bodyPr wrap="square">
            <a:spAutoFit/>
          </a:bodyPr>
          <a:lstStyle/>
          <a:p>
            <a:r>
              <a:rPr lang="en-US" dirty="0" smtClean="0"/>
              <a:t>http://download.qt.io/official_releases/vsaddin/qt-vs-addin-1.2.4-opensource.exe</a:t>
            </a:r>
            <a:endParaRPr lang="uk-UA" dirty="0"/>
          </a:p>
        </p:txBody>
      </p:sp>
      <p:sp>
        <p:nvSpPr>
          <p:cNvPr id="6" name="Прямоугольник 5"/>
          <p:cNvSpPr/>
          <p:nvPr/>
        </p:nvSpPr>
        <p:spPr>
          <a:xfrm>
            <a:off x="340682" y="4869160"/>
            <a:ext cx="2215094" cy="369332"/>
          </a:xfrm>
          <a:prstGeom prst="rect">
            <a:avLst/>
          </a:prstGeom>
        </p:spPr>
        <p:txBody>
          <a:bodyPr wrap="none">
            <a:spAutoFit/>
          </a:bodyPr>
          <a:lstStyle/>
          <a:p>
            <a:r>
              <a:rPr lang="en-US" dirty="0" smtClean="0"/>
              <a:t>http://doc.qt.io/qt-5/</a:t>
            </a:r>
            <a:endParaRPr lang="uk-UA" dirty="0"/>
          </a:p>
        </p:txBody>
      </p:sp>
      <p:sp>
        <p:nvSpPr>
          <p:cNvPr id="3" name="Rectangle 2"/>
          <p:cNvSpPr>
            <a:spLocks noChangeArrowheads="1"/>
          </p:cNvSpPr>
          <p:nvPr/>
        </p:nvSpPr>
        <p:spPr bwMode="auto">
          <a:xfrm>
            <a:off x="323528" y="5517232"/>
            <a:ext cx="8424936" cy="923330"/>
          </a:xfrm>
          <a:prstGeom prst="rect">
            <a:avLst/>
          </a:prstGeom>
        </p:spPr>
        <p:txBody>
          <a:bodyPr wrap="square">
            <a:spAutoFit/>
          </a:bodyPr>
          <a:lstStyle/>
          <a:p>
            <a:r>
              <a:rPr lang="uk-UA" altLang="uk-UA" dirty="0"/>
              <a:t>C++ </a:t>
            </a:r>
            <a:r>
              <a:rPr lang="uk-UA" altLang="uk-UA" dirty="0" err="1"/>
              <a:t>with</a:t>
            </a:r>
            <a:r>
              <a:rPr lang="uk-UA" altLang="uk-UA" dirty="0"/>
              <a:t> </a:t>
            </a:r>
            <a:r>
              <a:rPr lang="uk-UA" altLang="uk-UA" dirty="0" err="1"/>
              <a:t>the</a:t>
            </a:r>
            <a:r>
              <a:rPr lang="uk-UA" altLang="uk-UA" dirty="0"/>
              <a:t> </a:t>
            </a:r>
            <a:r>
              <a:rPr lang="uk-UA" altLang="uk-UA" dirty="0" err="1"/>
              <a:t>moc</a:t>
            </a:r>
            <a:r>
              <a:rPr lang="uk-UA" altLang="uk-UA" dirty="0"/>
              <a:t> </a:t>
            </a:r>
            <a:r>
              <a:rPr lang="uk-UA" altLang="uk-UA" dirty="0" err="1"/>
              <a:t>essentially</a:t>
            </a:r>
            <a:r>
              <a:rPr lang="uk-UA" altLang="uk-UA" dirty="0"/>
              <a:t> </a:t>
            </a:r>
            <a:r>
              <a:rPr lang="uk-UA" altLang="uk-UA" dirty="0" err="1"/>
              <a:t>gives</a:t>
            </a:r>
            <a:r>
              <a:rPr lang="uk-UA" altLang="uk-UA" dirty="0"/>
              <a:t> </a:t>
            </a:r>
            <a:r>
              <a:rPr lang="uk-UA" altLang="uk-UA" dirty="0" err="1"/>
              <a:t>us</a:t>
            </a:r>
            <a:r>
              <a:rPr lang="uk-UA" altLang="uk-UA" dirty="0"/>
              <a:t> </a:t>
            </a:r>
            <a:r>
              <a:rPr lang="uk-UA" altLang="uk-UA" dirty="0" err="1"/>
              <a:t>the</a:t>
            </a:r>
            <a:r>
              <a:rPr lang="uk-UA" altLang="uk-UA" dirty="0"/>
              <a:t> </a:t>
            </a:r>
            <a:r>
              <a:rPr lang="uk-UA" altLang="uk-UA" dirty="0" err="1"/>
              <a:t>flexibility</a:t>
            </a:r>
            <a:r>
              <a:rPr lang="uk-UA" altLang="uk-UA" dirty="0"/>
              <a:t> </a:t>
            </a:r>
            <a:r>
              <a:rPr lang="uk-UA" altLang="uk-UA" dirty="0" err="1"/>
              <a:t>of</a:t>
            </a:r>
            <a:r>
              <a:rPr lang="uk-UA" altLang="uk-UA" dirty="0"/>
              <a:t> </a:t>
            </a:r>
            <a:r>
              <a:rPr lang="uk-UA" altLang="uk-UA" dirty="0" err="1"/>
              <a:t>Objective</a:t>
            </a:r>
            <a:r>
              <a:rPr lang="uk-UA" altLang="uk-UA" dirty="0"/>
              <a:t>-C </a:t>
            </a:r>
            <a:r>
              <a:rPr lang="uk-UA" altLang="uk-UA" dirty="0" err="1"/>
              <a:t>or</a:t>
            </a:r>
            <a:r>
              <a:rPr lang="uk-UA" altLang="uk-UA" dirty="0"/>
              <a:t> </a:t>
            </a:r>
            <a:r>
              <a:rPr lang="uk-UA" altLang="uk-UA" dirty="0" err="1" smtClean="0"/>
              <a:t>of</a:t>
            </a:r>
            <a:r>
              <a:rPr lang="uk-UA" altLang="uk-UA" dirty="0" smtClean="0"/>
              <a:t> </a:t>
            </a:r>
            <a:r>
              <a:rPr lang="uk-UA" altLang="uk-UA" dirty="0"/>
              <a:t>a </a:t>
            </a:r>
            <a:r>
              <a:rPr lang="uk-UA" altLang="uk-UA" dirty="0" err="1"/>
              <a:t>Java</a:t>
            </a:r>
            <a:r>
              <a:rPr lang="uk-UA" altLang="uk-UA" dirty="0"/>
              <a:t> </a:t>
            </a:r>
            <a:r>
              <a:rPr lang="uk-UA" altLang="uk-UA" dirty="0" err="1" smtClean="0"/>
              <a:t>Runtime</a:t>
            </a:r>
            <a:endParaRPr lang="en-US" altLang="uk-UA" dirty="0" smtClean="0"/>
          </a:p>
          <a:p>
            <a:r>
              <a:rPr lang="uk-UA" altLang="uk-UA" dirty="0" err="1" smtClean="0"/>
              <a:t>Environment</a:t>
            </a:r>
            <a:r>
              <a:rPr lang="uk-UA" altLang="uk-UA" dirty="0"/>
              <a:t>, </a:t>
            </a:r>
            <a:r>
              <a:rPr lang="uk-UA" altLang="uk-UA" dirty="0" err="1"/>
              <a:t>while</a:t>
            </a:r>
            <a:r>
              <a:rPr lang="uk-UA" altLang="uk-UA" dirty="0"/>
              <a:t> </a:t>
            </a:r>
            <a:r>
              <a:rPr lang="uk-UA" altLang="uk-UA" dirty="0" err="1"/>
              <a:t>maintaining</a:t>
            </a:r>
            <a:r>
              <a:rPr lang="uk-UA" altLang="uk-UA" dirty="0"/>
              <a:t> C++'s </a:t>
            </a:r>
            <a:r>
              <a:rPr lang="uk-UA" altLang="uk-UA" dirty="0" err="1"/>
              <a:t>unique</a:t>
            </a:r>
            <a:r>
              <a:rPr lang="uk-UA" altLang="uk-UA" dirty="0"/>
              <a:t> </a:t>
            </a:r>
            <a:r>
              <a:rPr lang="uk-UA" altLang="uk-UA" dirty="0" err="1"/>
              <a:t>performance</a:t>
            </a:r>
            <a:r>
              <a:rPr lang="uk-UA" altLang="uk-UA" dirty="0"/>
              <a:t> </a:t>
            </a:r>
            <a:r>
              <a:rPr lang="uk-UA" altLang="uk-UA" dirty="0" err="1"/>
              <a:t>and</a:t>
            </a:r>
            <a:r>
              <a:rPr lang="uk-UA" altLang="uk-UA" dirty="0"/>
              <a:t> </a:t>
            </a:r>
            <a:r>
              <a:rPr lang="uk-UA" altLang="uk-UA" dirty="0" err="1"/>
              <a:t>scalability</a:t>
            </a:r>
            <a:r>
              <a:rPr lang="uk-UA" altLang="uk-UA" dirty="0"/>
              <a:t> </a:t>
            </a:r>
            <a:r>
              <a:rPr lang="uk-UA" altLang="uk-UA" dirty="0" err="1"/>
              <a:t>advantages</a:t>
            </a:r>
            <a:r>
              <a:rPr lang="uk-UA" altLang="uk-UA" dirty="0"/>
              <a:t>. </a:t>
            </a:r>
            <a:endParaRPr lang="en-US" altLang="uk-UA" dirty="0" smtClean="0"/>
          </a:p>
          <a:p>
            <a:r>
              <a:rPr lang="uk-UA" altLang="uk-UA" dirty="0" err="1" smtClean="0"/>
              <a:t>It</a:t>
            </a:r>
            <a:r>
              <a:rPr lang="uk-UA" altLang="uk-UA" dirty="0" smtClean="0"/>
              <a:t> </a:t>
            </a:r>
            <a:r>
              <a:rPr lang="uk-UA" altLang="uk-UA" dirty="0" err="1"/>
              <a:t>is</a:t>
            </a:r>
            <a:r>
              <a:rPr lang="uk-UA" altLang="uk-UA" dirty="0"/>
              <a:t> </a:t>
            </a:r>
            <a:r>
              <a:rPr lang="uk-UA" altLang="uk-UA" dirty="0" err="1"/>
              <a:t>what</a:t>
            </a:r>
            <a:r>
              <a:rPr lang="uk-UA" altLang="uk-UA" dirty="0"/>
              <a:t> </a:t>
            </a:r>
            <a:r>
              <a:rPr lang="uk-UA" altLang="uk-UA" dirty="0" err="1"/>
              <a:t>makes</a:t>
            </a:r>
            <a:r>
              <a:rPr lang="uk-UA" altLang="uk-UA" dirty="0"/>
              <a:t> </a:t>
            </a:r>
            <a:r>
              <a:rPr lang="uk-UA" altLang="uk-UA" dirty="0" err="1"/>
              <a:t>Qt</a:t>
            </a:r>
            <a:r>
              <a:rPr lang="uk-UA" altLang="uk-UA" dirty="0"/>
              <a:t> </a:t>
            </a:r>
            <a:r>
              <a:rPr lang="uk-UA" altLang="uk-UA" dirty="0" err="1"/>
              <a:t>the</a:t>
            </a:r>
            <a:r>
              <a:rPr lang="uk-UA" altLang="uk-UA" dirty="0"/>
              <a:t> </a:t>
            </a:r>
            <a:r>
              <a:rPr lang="uk-UA" altLang="uk-UA" dirty="0" err="1"/>
              <a:t>flexible</a:t>
            </a:r>
            <a:r>
              <a:rPr lang="uk-UA" altLang="uk-UA" dirty="0"/>
              <a:t> </a:t>
            </a:r>
            <a:r>
              <a:rPr lang="uk-UA" altLang="uk-UA" dirty="0" err="1"/>
              <a:t>and</a:t>
            </a:r>
            <a:r>
              <a:rPr lang="uk-UA" altLang="uk-UA" dirty="0"/>
              <a:t> </a:t>
            </a:r>
            <a:r>
              <a:rPr lang="uk-UA" altLang="uk-UA" dirty="0" err="1"/>
              <a:t>comfortable</a:t>
            </a:r>
            <a:r>
              <a:rPr lang="uk-UA" altLang="uk-UA" dirty="0"/>
              <a:t> </a:t>
            </a:r>
            <a:r>
              <a:rPr lang="uk-UA" altLang="uk-UA" dirty="0" err="1"/>
              <a:t>tool</a:t>
            </a:r>
            <a:r>
              <a:rPr lang="uk-UA" altLang="uk-UA" dirty="0"/>
              <a:t> </a:t>
            </a:r>
            <a:r>
              <a:rPr lang="uk-UA" altLang="uk-UA" dirty="0" err="1"/>
              <a:t>we</a:t>
            </a:r>
            <a:r>
              <a:rPr lang="uk-UA" altLang="uk-UA" dirty="0"/>
              <a:t> </a:t>
            </a:r>
            <a:r>
              <a:rPr lang="uk-UA" altLang="uk-UA" dirty="0" err="1"/>
              <a:t>have</a:t>
            </a:r>
            <a:r>
              <a:rPr lang="uk-UA" altLang="uk-UA" dirty="0"/>
              <a:t> </a:t>
            </a:r>
            <a:r>
              <a:rPr lang="uk-UA" altLang="uk-UA" dirty="0" err="1"/>
              <a:t>today</a:t>
            </a:r>
            <a:r>
              <a:rPr lang="uk-UA" altLang="uk-UA" dirty="0"/>
              <a:t>. </a:t>
            </a:r>
          </a:p>
        </p:txBody>
      </p:sp>
      <p:pic>
        <p:nvPicPr>
          <p:cNvPr id="1026" name="Picture 2" descr="http://www.purplealienplanet.com/sites/default/files/image/Qt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9164"/>
            <a:ext cx="7058025" cy="352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01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824518"/>
            <a:ext cx="3409267" cy="369332"/>
          </a:xfrm>
          <a:prstGeom prst="rect">
            <a:avLst/>
          </a:prstGeom>
        </p:spPr>
        <p:txBody>
          <a:bodyPr wrap="none">
            <a:spAutoFit/>
          </a:bodyPr>
          <a:lstStyle/>
          <a:p>
            <a:r>
              <a:rPr lang="en-US" dirty="0" smtClean="0"/>
              <a:t>http</a:t>
            </a:r>
            <a:r>
              <a:rPr lang="en-US" dirty="0"/>
              <a:t>://habrahabr.ru/post/214379/</a:t>
            </a:r>
            <a:endParaRPr lang="uk-UA" dirty="0"/>
          </a:p>
        </p:txBody>
      </p:sp>
      <p:sp>
        <p:nvSpPr>
          <p:cNvPr id="3" name="Прямоугольник 2"/>
          <p:cNvSpPr/>
          <p:nvPr/>
        </p:nvSpPr>
        <p:spPr>
          <a:xfrm>
            <a:off x="1763688" y="116632"/>
            <a:ext cx="5972661" cy="707886"/>
          </a:xfrm>
          <a:prstGeom prst="rect">
            <a:avLst/>
          </a:prstGeom>
        </p:spPr>
        <p:txBody>
          <a:bodyPr wrap="none">
            <a:spAutoFit/>
          </a:bodyPr>
          <a:lstStyle/>
          <a:p>
            <a:r>
              <a:rPr lang="en-US" sz="4000" b="1" dirty="0"/>
              <a:t>How </a:t>
            </a:r>
            <a:r>
              <a:rPr lang="en-US" sz="4000" b="1" dirty="0" smtClean="0"/>
              <a:t>signal and slots work?</a:t>
            </a:r>
            <a:endParaRPr lang="uk-UA" sz="4000" b="1" dirty="0"/>
          </a:p>
        </p:txBody>
      </p:sp>
      <p:sp>
        <p:nvSpPr>
          <p:cNvPr id="4" name="Прямоугольник 3"/>
          <p:cNvSpPr/>
          <p:nvPr/>
        </p:nvSpPr>
        <p:spPr>
          <a:xfrm>
            <a:off x="107504" y="1419741"/>
            <a:ext cx="8928992" cy="2585323"/>
          </a:xfrm>
          <a:prstGeom prst="rect">
            <a:avLst/>
          </a:prstGeom>
        </p:spPr>
        <p:txBody>
          <a:bodyPr wrap="square">
            <a:spAutoFit/>
          </a:bodyPr>
          <a:lstStyle/>
          <a:p>
            <a:r>
              <a:rPr lang="en-US" dirty="0"/>
              <a:t>#define Q_OBJECT </a:t>
            </a:r>
            <a:r>
              <a:rPr lang="en-US" dirty="0" smtClean="0"/>
              <a:t>\</a:t>
            </a:r>
          </a:p>
          <a:p>
            <a:r>
              <a:rPr lang="en-US" dirty="0" smtClean="0"/>
              <a:t>public</a:t>
            </a:r>
            <a:r>
              <a:rPr lang="en-US" dirty="0"/>
              <a:t>: </a:t>
            </a:r>
            <a:r>
              <a:rPr lang="en-US" dirty="0" smtClean="0"/>
              <a:t>\</a:t>
            </a:r>
          </a:p>
          <a:p>
            <a:r>
              <a:rPr lang="en-US" dirty="0"/>
              <a:t> </a:t>
            </a:r>
            <a:r>
              <a:rPr lang="en-US" dirty="0" smtClean="0"/>
              <a:t> static </a:t>
            </a:r>
            <a:r>
              <a:rPr lang="en-US" dirty="0" err="1"/>
              <a:t>const</a:t>
            </a:r>
            <a:r>
              <a:rPr lang="en-US" dirty="0"/>
              <a:t> </a:t>
            </a:r>
            <a:r>
              <a:rPr lang="en-US" dirty="0" err="1"/>
              <a:t>QMetaObject</a:t>
            </a:r>
            <a:r>
              <a:rPr lang="en-US" dirty="0"/>
              <a:t> </a:t>
            </a:r>
            <a:r>
              <a:rPr lang="en-US" dirty="0" err="1"/>
              <a:t>staticMetaObject</a:t>
            </a:r>
            <a:r>
              <a:rPr lang="en-US" dirty="0"/>
              <a:t>; </a:t>
            </a:r>
            <a:r>
              <a:rPr lang="en-US" dirty="0" smtClean="0"/>
              <a:t>\</a:t>
            </a:r>
          </a:p>
          <a:p>
            <a:r>
              <a:rPr lang="en-US" dirty="0"/>
              <a:t> </a:t>
            </a:r>
            <a:r>
              <a:rPr lang="en-US" dirty="0" smtClean="0"/>
              <a:t> virtual </a:t>
            </a:r>
            <a:r>
              <a:rPr lang="en-US" dirty="0" err="1"/>
              <a:t>const</a:t>
            </a:r>
            <a:r>
              <a:rPr lang="en-US" dirty="0"/>
              <a:t> </a:t>
            </a:r>
            <a:r>
              <a:rPr lang="en-US" dirty="0" err="1"/>
              <a:t>QMetaObject</a:t>
            </a:r>
            <a:r>
              <a:rPr lang="en-US" dirty="0"/>
              <a:t> *</a:t>
            </a:r>
            <a:r>
              <a:rPr lang="en-US" dirty="0" err="1"/>
              <a:t>metaObject</a:t>
            </a:r>
            <a:r>
              <a:rPr lang="en-US" dirty="0"/>
              <a:t>() </a:t>
            </a:r>
            <a:r>
              <a:rPr lang="en-US" dirty="0" err="1"/>
              <a:t>const</a:t>
            </a:r>
            <a:r>
              <a:rPr lang="en-US" dirty="0"/>
              <a:t>; </a:t>
            </a:r>
            <a:r>
              <a:rPr lang="en-US" dirty="0" smtClean="0"/>
              <a:t>\</a:t>
            </a:r>
          </a:p>
          <a:p>
            <a:r>
              <a:rPr lang="en-US" dirty="0"/>
              <a:t> </a:t>
            </a:r>
            <a:r>
              <a:rPr lang="en-US" dirty="0" smtClean="0"/>
              <a:t> virtual </a:t>
            </a:r>
            <a:r>
              <a:rPr lang="en-US" dirty="0"/>
              <a:t>void *</a:t>
            </a:r>
            <a:r>
              <a:rPr lang="en-US" dirty="0" err="1"/>
              <a:t>qt_metacast</a:t>
            </a:r>
            <a:r>
              <a:rPr lang="en-US" dirty="0"/>
              <a:t>(</a:t>
            </a:r>
            <a:r>
              <a:rPr lang="en-US" dirty="0" err="1"/>
              <a:t>const</a:t>
            </a:r>
            <a:r>
              <a:rPr lang="en-US" dirty="0"/>
              <a:t> char *); </a:t>
            </a:r>
            <a:r>
              <a:rPr lang="en-US" dirty="0" smtClean="0"/>
              <a:t>\</a:t>
            </a:r>
          </a:p>
          <a:p>
            <a:r>
              <a:rPr lang="en-US" dirty="0"/>
              <a:t> </a:t>
            </a:r>
            <a:r>
              <a:rPr lang="en-US" dirty="0" smtClean="0"/>
              <a:t> virtual </a:t>
            </a:r>
            <a:r>
              <a:rPr lang="en-US" dirty="0" err="1"/>
              <a:t>int</a:t>
            </a:r>
            <a:r>
              <a:rPr lang="en-US" dirty="0"/>
              <a:t> </a:t>
            </a:r>
            <a:r>
              <a:rPr lang="en-US" dirty="0" err="1"/>
              <a:t>qt_metacall</a:t>
            </a:r>
            <a:r>
              <a:rPr lang="en-US" dirty="0"/>
              <a:t>(</a:t>
            </a:r>
            <a:r>
              <a:rPr lang="en-US" dirty="0" err="1"/>
              <a:t>QMetaObject</a:t>
            </a:r>
            <a:r>
              <a:rPr lang="en-US" dirty="0"/>
              <a:t>::Call, </a:t>
            </a:r>
            <a:r>
              <a:rPr lang="en-US" dirty="0" err="1"/>
              <a:t>int</a:t>
            </a:r>
            <a:r>
              <a:rPr lang="en-US" dirty="0"/>
              <a:t>, void **); </a:t>
            </a:r>
            <a:r>
              <a:rPr lang="en-US" dirty="0" smtClean="0"/>
              <a:t>\</a:t>
            </a:r>
          </a:p>
          <a:p>
            <a:r>
              <a:rPr lang="en-US" dirty="0"/>
              <a:t> </a:t>
            </a:r>
            <a:r>
              <a:rPr lang="en-US" dirty="0" smtClean="0"/>
              <a:t> QT_TR_FUNCTIONS </a:t>
            </a:r>
            <a:r>
              <a:rPr lang="en-US" dirty="0"/>
              <a:t>/* </a:t>
            </a:r>
            <a:r>
              <a:rPr lang="uk-UA" dirty="0"/>
              <a:t>для </a:t>
            </a:r>
            <a:r>
              <a:rPr lang="uk-UA" dirty="0" err="1"/>
              <a:t>перевода</a:t>
            </a:r>
            <a:r>
              <a:rPr lang="uk-UA" dirty="0"/>
              <a:t> */ </a:t>
            </a:r>
            <a:r>
              <a:rPr lang="uk-UA" dirty="0" smtClean="0"/>
              <a:t>\</a:t>
            </a:r>
            <a:endParaRPr lang="en-US" dirty="0" smtClean="0"/>
          </a:p>
          <a:p>
            <a:r>
              <a:rPr lang="en-US" dirty="0" smtClean="0"/>
              <a:t>private</a:t>
            </a:r>
            <a:r>
              <a:rPr lang="en-US" dirty="0"/>
              <a:t>: </a:t>
            </a:r>
            <a:r>
              <a:rPr lang="en-US" dirty="0" smtClean="0"/>
              <a:t>\</a:t>
            </a:r>
          </a:p>
          <a:p>
            <a:r>
              <a:rPr lang="en-US" dirty="0"/>
              <a:t> </a:t>
            </a:r>
            <a:r>
              <a:rPr lang="en-US" dirty="0" smtClean="0"/>
              <a:t> Q_DECL_HIDDEN </a:t>
            </a:r>
            <a:r>
              <a:rPr lang="en-US" dirty="0"/>
              <a:t>static void </a:t>
            </a:r>
            <a:r>
              <a:rPr lang="en-US" dirty="0" err="1"/>
              <a:t>qt_static_metacall</a:t>
            </a:r>
            <a:r>
              <a:rPr lang="en-US" dirty="0"/>
              <a:t>(</a:t>
            </a:r>
            <a:r>
              <a:rPr lang="en-US" dirty="0" err="1"/>
              <a:t>QObject</a:t>
            </a:r>
            <a:r>
              <a:rPr lang="en-US" dirty="0"/>
              <a:t> *, </a:t>
            </a:r>
            <a:r>
              <a:rPr lang="en-US" dirty="0" err="1"/>
              <a:t>QMetaObject</a:t>
            </a:r>
            <a:r>
              <a:rPr lang="en-US" dirty="0"/>
              <a:t>::Call, </a:t>
            </a:r>
            <a:r>
              <a:rPr lang="en-US" dirty="0" err="1"/>
              <a:t>int</a:t>
            </a:r>
            <a:r>
              <a:rPr lang="en-US" dirty="0"/>
              <a:t>, void </a:t>
            </a:r>
            <a:r>
              <a:rPr lang="en-US" dirty="0" smtClean="0"/>
              <a:t>**);</a:t>
            </a:r>
            <a:endParaRPr lang="uk-UA" dirty="0"/>
          </a:p>
        </p:txBody>
      </p:sp>
      <p:sp>
        <p:nvSpPr>
          <p:cNvPr id="5" name="Прямоугольник 4"/>
          <p:cNvSpPr/>
          <p:nvPr/>
        </p:nvSpPr>
        <p:spPr>
          <a:xfrm>
            <a:off x="107504" y="5161672"/>
            <a:ext cx="2567882" cy="369332"/>
          </a:xfrm>
          <a:prstGeom prst="rect">
            <a:avLst/>
          </a:prstGeom>
        </p:spPr>
        <p:txBody>
          <a:bodyPr wrap="none">
            <a:spAutoFit/>
          </a:bodyPr>
          <a:lstStyle/>
          <a:p>
            <a:r>
              <a:rPr lang="en-US" dirty="0"/>
              <a:t>#define emit </a:t>
            </a:r>
            <a:r>
              <a:rPr lang="en-US" dirty="0" smtClean="0"/>
              <a:t>/*nothing*/</a:t>
            </a:r>
            <a:endParaRPr lang="uk-UA" dirty="0"/>
          </a:p>
        </p:txBody>
      </p:sp>
      <p:sp>
        <p:nvSpPr>
          <p:cNvPr id="6" name="Прямоугольник 5"/>
          <p:cNvSpPr/>
          <p:nvPr/>
        </p:nvSpPr>
        <p:spPr>
          <a:xfrm>
            <a:off x="107504" y="5733256"/>
            <a:ext cx="3096344" cy="646331"/>
          </a:xfrm>
          <a:prstGeom prst="rect">
            <a:avLst/>
          </a:prstGeom>
        </p:spPr>
        <p:txBody>
          <a:bodyPr wrap="square">
            <a:spAutoFit/>
          </a:bodyPr>
          <a:lstStyle/>
          <a:p>
            <a:r>
              <a:rPr lang="it-IT" dirty="0" smtClean="0"/>
              <a:t># define </a:t>
            </a:r>
            <a:r>
              <a:rPr lang="it-IT" dirty="0"/>
              <a:t>SLOT(a) "1"#a </a:t>
            </a:r>
            <a:endParaRPr lang="it-IT" dirty="0" smtClean="0"/>
          </a:p>
          <a:p>
            <a:r>
              <a:rPr lang="it-IT" dirty="0" smtClean="0"/>
              <a:t># define </a:t>
            </a:r>
            <a:r>
              <a:rPr lang="it-IT" dirty="0"/>
              <a:t>SIGNAL(a) "2"#a</a:t>
            </a:r>
            <a:endParaRPr lang="uk-UA" dirty="0"/>
          </a:p>
        </p:txBody>
      </p:sp>
      <p:sp>
        <p:nvSpPr>
          <p:cNvPr id="7" name="Прямоугольник 6"/>
          <p:cNvSpPr/>
          <p:nvPr/>
        </p:nvSpPr>
        <p:spPr>
          <a:xfrm>
            <a:off x="107504" y="4327963"/>
            <a:ext cx="4572000" cy="646331"/>
          </a:xfrm>
          <a:prstGeom prst="rect">
            <a:avLst/>
          </a:prstGeom>
        </p:spPr>
        <p:txBody>
          <a:bodyPr>
            <a:spAutoFit/>
          </a:bodyPr>
          <a:lstStyle/>
          <a:p>
            <a:r>
              <a:rPr lang="en-US" dirty="0"/>
              <a:t>#define signals public </a:t>
            </a:r>
            <a:endParaRPr lang="en-US" dirty="0" smtClean="0"/>
          </a:p>
          <a:p>
            <a:r>
              <a:rPr lang="en-US" dirty="0" smtClean="0"/>
              <a:t>#</a:t>
            </a:r>
            <a:r>
              <a:rPr lang="en-US" dirty="0"/>
              <a:t>define slots </a:t>
            </a:r>
            <a:r>
              <a:rPr lang="en-US" dirty="0" smtClean="0"/>
              <a:t>/*nothing*/</a:t>
            </a:r>
            <a:endParaRPr lang="uk-UA" dirty="0"/>
          </a:p>
        </p:txBody>
      </p:sp>
    </p:spTree>
    <p:extLst>
      <p:ext uri="{BB962C8B-B14F-4D97-AF65-F5344CB8AC3E}">
        <p14:creationId xmlns:p14="http://schemas.microsoft.com/office/powerpoint/2010/main" val="118448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805" y="836712"/>
            <a:ext cx="5657850"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Прямоугольник 1"/>
          <p:cNvSpPr/>
          <p:nvPr/>
        </p:nvSpPr>
        <p:spPr>
          <a:xfrm>
            <a:off x="84738" y="2709495"/>
            <a:ext cx="9023766" cy="4031873"/>
          </a:xfrm>
          <a:prstGeom prst="rect">
            <a:avLst/>
          </a:prstGeom>
        </p:spPr>
        <p:txBody>
          <a:bodyPr wrap="square">
            <a:spAutoFit/>
          </a:bodyPr>
          <a:lstStyle/>
          <a:p>
            <a:r>
              <a:rPr lang="en-US" sz="1600" dirty="0"/>
              <a:t> </a:t>
            </a:r>
            <a:r>
              <a:rPr lang="en-US" sz="1600" dirty="0" smtClean="0"/>
              <a:t>1) </a:t>
            </a:r>
            <a:r>
              <a:rPr lang="en-US" sz="1600" dirty="0" err="1" smtClean="0"/>
              <a:t>QObject</a:t>
            </a:r>
            <a:r>
              <a:rPr lang="en-US" sz="1600" dirty="0"/>
              <a:t>::connect(</a:t>
            </a:r>
            <a:r>
              <a:rPr lang="en-US" sz="1600" dirty="0" err="1"/>
              <a:t>ui.pushButton</a:t>
            </a:r>
            <a:r>
              <a:rPr lang="en-US" sz="1600" dirty="0"/>
              <a:t>, &amp;</a:t>
            </a:r>
            <a:r>
              <a:rPr lang="en-US" sz="1600" dirty="0" err="1"/>
              <a:t>QAbstractButton</a:t>
            </a:r>
            <a:r>
              <a:rPr lang="en-US" sz="1600" dirty="0"/>
              <a:t>::</a:t>
            </a:r>
            <a:r>
              <a:rPr lang="en-US" sz="1600" b="1" dirty="0"/>
              <a:t>clicked</a:t>
            </a:r>
            <a:r>
              <a:rPr lang="en-US" sz="1600" dirty="0"/>
              <a:t>, [this</a:t>
            </a:r>
            <a:r>
              <a:rPr lang="en-US" sz="1600" dirty="0" smtClean="0"/>
              <a:t>]() </a:t>
            </a:r>
            <a:r>
              <a:rPr lang="uk-UA" sz="1600" dirty="0" smtClean="0"/>
              <a:t>{</a:t>
            </a:r>
            <a:endParaRPr lang="uk-UA" sz="1600" dirty="0"/>
          </a:p>
          <a:p>
            <a:r>
              <a:rPr lang="en-US" sz="1600" dirty="0"/>
              <a:t>    if (</a:t>
            </a:r>
            <a:r>
              <a:rPr lang="en-US" sz="1600" dirty="0" err="1"/>
              <a:t>ui.progressBar</a:t>
            </a:r>
            <a:r>
              <a:rPr lang="en-US" sz="1600" dirty="0"/>
              <a:t>-&gt;value() &lt; 100)</a:t>
            </a:r>
          </a:p>
          <a:p>
            <a:r>
              <a:rPr lang="en-US" sz="1600" dirty="0"/>
              <a:t>      </a:t>
            </a:r>
            <a:r>
              <a:rPr lang="en-US" sz="1600" dirty="0" err="1"/>
              <a:t>ui.progressBar</a:t>
            </a:r>
            <a:r>
              <a:rPr lang="en-US" sz="1600" dirty="0"/>
              <a:t>-&gt;</a:t>
            </a:r>
            <a:r>
              <a:rPr lang="en-US" sz="1600" b="1" dirty="0" err="1"/>
              <a:t>setValue</a:t>
            </a:r>
            <a:r>
              <a:rPr lang="en-US" sz="1600" dirty="0"/>
              <a:t>(</a:t>
            </a:r>
            <a:r>
              <a:rPr lang="en-US" sz="1600" dirty="0" err="1"/>
              <a:t>ui.progressBar</a:t>
            </a:r>
            <a:r>
              <a:rPr lang="en-US" sz="1600" dirty="0"/>
              <a:t>-&gt;value() + 5);</a:t>
            </a:r>
          </a:p>
          <a:p>
            <a:r>
              <a:rPr lang="uk-UA" sz="1600" dirty="0"/>
              <a:t>    </a:t>
            </a:r>
            <a:r>
              <a:rPr lang="uk-UA" sz="1600" dirty="0" smtClean="0"/>
              <a:t>});</a:t>
            </a:r>
            <a:endParaRPr lang="uk-UA" sz="1600" dirty="0"/>
          </a:p>
          <a:p>
            <a:r>
              <a:rPr lang="en-US" sz="1600" dirty="0"/>
              <a:t> </a:t>
            </a:r>
            <a:r>
              <a:rPr lang="en-US" sz="1600" dirty="0" smtClean="0"/>
              <a:t>2) </a:t>
            </a:r>
            <a:r>
              <a:rPr lang="en-US" sz="1600" dirty="0" err="1"/>
              <a:t>QObject</a:t>
            </a:r>
            <a:r>
              <a:rPr lang="en-US" sz="1600" dirty="0"/>
              <a:t>::connect(ui.pushButton_2, &amp;</a:t>
            </a:r>
            <a:r>
              <a:rPr lang="en-US" sz="1600" dirty="0" err="1"/>
              <a:t>QAbstractButton</a:t>
            </a:r>
            <a:r>
              <a:rPr lang="en-US" sz="1600" dirty="0"/>
              <a:t>::</a:t>
            </a:r>
            <a:r>
              <a:rPr lang="en-US" sz="1600" b="1" dirty="0"/>
              <a:t>clicked</a:t>
            </a:r>
            <a:r>
              <a:rPr lang="en-US" sz="1600" dirty="0"/>
              <a:t>, [this</a:t>
            </a:r>
            <a:r>
              <a:rPr lang="en-US" sz="1600" dirty="0" smtClean="0"/>
              <a:t>]() </a:t>
            </a:r>
            <a:r>
              <a:rPr lang="uk-UA" sz="1600" dirty="0" smtClean="0"/>
              <a:t>{</a:t>
            </a:r>
            <a:endParaRPr lang="uk-UA" sz="1600" dirty="0"/>
          </a:p>
          <a:p>
            <a:r>
              <a:rPr lang="en-US" sz="1600" dirty="0"/>
              <a:t>    if (</a:t>
            </a:r>
            <a:r>
              <a:rPr lang="en-US" sz="1600" dirty="0" err="1"/>
              <a:t>ui.progressBar</a:t>
            </a:r>
            <a:r>
              <a:rPr lang="en-US" sz="1600" dirty="0"/>
              <a:t>-&gt;value() &lt; 100</a:t>
            </a:r>
            <a:r>
              <a:rPr lang="en-US" sz="1600" dirty="0" smtClean="0"/>
              <a:t>) </a:t>
            </a:r>
          </a:p>
          <a:p>
            <a:r>
              <a:rPr lang="en-US" sz="1600" dirty="0"/>
              <a:t> </a:t>
            </a:r>
            <a:r>
              <a:rPr lang="en-US" sz="1600" dirty="0" smtClean="0"/>
              <a:t>     </a:t>
            </a:r>
            <a:r>
              <a:rPr lang="en-US" sz="1600" dirty="0" err="1" smtClean="0"/>
              <a:t>ui.progressBar</a:t>
            </a:r>
            <a:r>
              <a:rPr lang="en-US" sz="1600" dirty="0" smtClean="0"/>
              <a:t>-</a:t>
            </a:r>
            <a:r>
              <a:rPr lang="en-US" sz="1600" dirty="0"/>
              <a:t>&gt;</a:t>
            </a:r>
            <a:r>
              <a:rPr lang="en-US" sz="1600" b="1" dirty="0" err="1"/>
              <a:t>setValue</a:t>
            </a:r>
            <a:r>
              <a:rPr lang="en-US" sz="1600" dirty="0"/>
              <a:t>(</a:t>
            </a:r>
            <a:r>
              <a:rPr lang="en-US" sz="1600" dirty="0" err="1"/>
              <a:t>ui.progressBar</a:t>
            </a:r>
            <a:r>
              <a:rPr lang="en-US" sz="1600" dirty="0"/>
              <a:t>-&gt;value() + 10);</a:t>
            </a:r>
          </a:p>
          <a:p>
            <a:r>
              <a:rPr lang="uk-UA" sz="1600" dirty="0"/>
              <a:t>    </a:t>
            </a:r>
            <a:r>
              <a:rPr lang="uk-UA" sz="1600" dirty="0" smtClean="0"/>
              <a:t>});</a:t>
            </a:r>
            <a:endParaRPr lang="uk-UA" sz="1600" dirty="0"/>
          </a:p>
          <a:p>
            <a:r>
              <a:rPr lang="en-US" sz="1600" dirty="0"/>
              <a:t>  </a:t>
            </a:r>
            <a:r>
              <a:rPr lang="en-US" sz="1600" dirty="0" smtClean="0"/>
              <a:t>3) </a:t>
            </a:r>
            <a:r>
              <a:rPr lang="en-US" sz="1600" dirty="0" err="1" smtClean="0"/>
              <a:t>QObject</a:t>
            </a:r>
            <a:r>
              <a:rPr lang="en-US" sz="1600" dirty="0"/>
              <a:t>::connect(ui.pushButton_3, SIGNAL(</a:t>
            </a:r>
            <a:r>
              <a:rPr lang="en-US" sz="1600" b="1" dirty="0"/>
              <a:t>clicked</a:t>
            </a:r>
            <a:r>
              <a:rPr lang="en-US" sz="1600" dirty="0"/>
              <a:t>()), </a:t>
            </a:r>
            <a:r>
              <a:rPr lang="en-US" sz="1600" dirty="0" err="1"/>
              <a:t>ui.progressBar</a:t>
            </a:r>
            <a:r>
              <a:rPr lang="en-US" sz="1600" dirty="0"/>
              <a:t>, SLOT(</a:t>
            </a:r>
            <a:r>
              <a:rPr lang="en-US" sz="1600" b="1" dirty="0"/>
              <a:t>reset</a:t>
            </a:r>
            <a:r>
              <a:rPr lang="en-US" sz="1600" dirty="0" smtClean="0"/>
              <a:t>()));</a:t>
            </a:r>
            <a:endParaRPr lang="uk-UA" sz="1600" dirty="0"/>
          </a:p>
          <a:p>
            <a:r>
              <a:rPr lang="en-US" sz="1600" dirty="0"/>
              <a:t> </a:t>
            </a:r>
            <a:r>
              <a:rPr lang="en-US" sz="1600" dirty="0" smtClean="0"/>
              <a:t> 4) </a:t>
            </a:r>
            <a:r>
              <a:rPr lang="en-US" sz="1600" dirty="0" err="1" smtClean="0"/>
              <a:t>QObject</a:t>
            </a:r>
            <a:r>
              <a:rPr lang="en-US" sz="1600" dirty="0"/>
              <a:t>::connect(ui.pushButton_4, SIGNAL(</a:t>
            </a:r>
            <a:r>
              <a:rPr lang="en-US" sz="1600" b="1" dirty="0"/>
              <a:t>clicked</a:t>
            </a:r>
            <a:r>
              <a:rPr lang="en-US" sz="1600" dirty="0"/>
              <a:t>()), this, SLOT(</a:t>
            </a:r>
            <a:r>
              <a:rPr lang="en-US" sz="1600" b="1" dirty="0"/>
              <a:t>close</a:t>
            </a:r>
            <a:r>
              <a:rPr lang="en-US" sz="1600" dirty="0" smtClean="0"/>
              <a:t>()));</a:t>
            </a:r>
            <a:endParaRPr lang="uk-UA" sz="1600" dirty="0"/>
          </a:p>
          <a:p>
            <a:r>
              <a:rPr lang="en-US" sz="1600" dirty="0"/>
              <a:t> </a:t>
            </a:r>
            <a:r>
              <a:rPr lang="en-US" sz="1600" dirty="0" smtClean="0"/>
              <a:t> 5) </a:t>
            </a:r>
            <a:r>
              <a:rPr lang="en-US" sz="1600" dirty="0" err="1" smtClean="0"/>
              <a:t>ui.horizontalSlider</a:t>
            </a:r>
            <a:r>
              <a:rPr lang="en-US" sz="1600" dirty="0" smtClean="0"/>
              <a:t>-</a:t>
            </a:r>
            <a:r>
              <a:rPr lang="en-US" sz="1600" dirty="0"/>
              <a:t>&gt;connect(</a:t>
            </a:r>
            <a:r>
              <a:rPr lang="en-US" sz="1600" dirty="0" err="1"/>
              <a:t>ui.spinBox</a:t>
            </a:r>
            <a:r>
              <a:rPr lang="en-US" sz="1600" dirty="0"/>
              <a:t>, SIGNAL(</a:t>
            </a:r>
            <a:r>
              <a:rPr lang="en-US" sz="1600" b="1" dirty="0" err="1"/>
              <a:t>valueChanged</a:t>
            </a:r>
            <a:r>
              <a:rPr lang="en-US" sz="1600" b="1" dirty="0"/>
              <a:t>(</a:t>
            </a:r>
            <a:r>
              <a:rPr lang="en-US" sz="1600" b="1" dirty="0" err="1"/>
              <a:t>int</a:t>
            </a:r>
            <a:r>
              <a:rPr lang="en-US" sz="1600" b="1" dirty="0"/>
              <a:t>)</a:t>
            </a:r>
            <a:r>
              <a:rPr lang="en-US" sz="1600" dirty="0"/>
              <a:t>), SLOT(</a:t>
            </a:r>
            <a:r>
              <a:rPr lang="en-US" sz="1600" b="1" dirty="0" err="1"/>
              <a:t>setValue</a:t>
            </a:r>
            <a:r>
              <a:rPr lang="en-US" sz="1600" b="1" dirty="0"/>
              <a:t>(</a:t>
            </a:r>
            <a:r>
              <a:rPr lang="en-US" sz="1600" b="1" dirty="0" err="1"/>
              <a:t>int</a:t>
            </a:r>
            <a:r>
              <a:rPr lang="en-US" sz="1600" b="1" dirty="0"/>
              <a:t>)</a:t>
            </a:r>
            <a:r>
              <a:rPr lang="en-US" sz="1600" dirty="0"/>
              <a:t>));</a:t>
            </a:r>
          </a:p>
          <a:p>
            <a:r>
              <a:rPr lang="en-US" sz="1600" dirty="0"/>
              <a:t> </a:t>
            </a:r>
            <a:r>
              <a:rPr lang="en-US" sz="1600" dirty="0" smtClean="0"/>
              <a:t> 6) ui.horizontalSlider_2-</a:t>
            </a:r>
            <a:r>
              <a:rPr lang="en-US" sz="1600" dirty="0"/>
              <a:t>&gt;connect(ui.spinBox_2, SIGNAL(</a:t>
            </a:r>
            <a:r>
              <a:rPr lang="en-US" sz="1600" b="1" dirty="0" err="1"/>
              <a:t>valueChanged</a:t>
            </a:r>
            <a:r>
              <a:rPr lang="en-US" sz="1600" b="1" dirty="0"/>
              <a:t>(</a:t>
            </a:r>
            <a:r>
              <a:rPr lang="en-US" sz="1600" b="1" dirty="0" err="1"/>
              <a:t>int</a:t>
            </a:r>
            <a:r>
              <a:rPr lang="en-US" sz="1600" b="1" dirty="0"/>
              <a:t>)</a:t>
            </a:r>
            <a:r>
              <a:rPr lang="en-US" sz="1600" dirty="0"/>
              <a:t>), SLOT(</a:t>
            </a:r>
            <a:r>
              <a:rPr lang="en-US" sz="1600" b="1" dirty="0" err="1"/>
              <a:t>setValue</a:t>
            </a:r>
            <a:r>
              <a:rPr lang="en-US" sz="1600" b="1" dirty="0"/>
              <a:t>(</a:t>
            </a:r>
            <a:r>
              <a:rPr lang="en-US" sz="1600" b="1" dirty="0" err="1"/>
              <a:t>int</a:t>
            </a:r>
            <a:r>
              <a:rPr lang="en-US" sz="1600" b="1" dirty="0"/>
              <a:t>)</a:t>
            </a:r>
            <a:r>
              <a:rPr lang="en-US" sz="1600" dirty="0"/>
              <a:t>));</a:t>
            </a:r>
          </a:p>
          <a:p>
            <a:r>
              <a:rPr lang="en-US" sz="1600" dirty="0"/>
              <a:t> </a:t>
            </a:r>
            <a:r>
              <a:rPr lang="en-US" sz="1600" dirty="0" smtClean="0"/>
              <a:t> 7) ui.horizontalSlider_3-</a:t>
            </a:r>
            <a:r>
              <a:rPr lang="en-US" sz="1600" dirty="0"/>
              <a:t>&gt;connect(ui.spinBox_3, SIGNAL(</a:t>
            </a:r>
            <a:r>
              <a:rPr lang="en-US" sz="1600" b="1" dirty="0" err="1"/>
              <a:t>valueChanged</a:t>
            </a:r>
            <a:r>
              <a:rPr lang="en-US" sz="1600" b="1" dirty="0"/>
              <a:t>(</a:t>
            </a:r>
            <a:r>
              <a:rPr lang="en-US" sz="1600" b="1" dirty="0" err="1"/>
              <a:t>int</a:t>
            </a:r>
            <a:r>
              <a:rPr lang="en-US" sz="1600" b="1" dirty="0"/>
              <a:t>)</a:t>
            </a:r>
            <a:r>
              <a:rPr lang="en-US" sz="1600" dirty="0"/>
              <a:t>), SLOT(</a:t>
            </a:r>
            <a:r>
              <a:rPr lang="en-US" sz="1600" b="1" dirty="0" err="1"/>
              <a:t>setValue</a:t>
            </a:r>
            <a:r>
              <a:rPr lang="en-US" sz="1600" b="1" dirty="0"/>
              <a:t>(</a:t>
            </a:r>
            <a:r>
              <a:rPr lang="en-US" sz="1600" b="1" dirty="0" err="1"/>
              <a:t>int</a:t>
            </a:r>
            <a:r>
              <a:rPr lang="en-US" sz="1600" b="1" dirty="0" smtClean="0"/>
              <a:t>)</a:t>
            </a:r>
            <a:r>
              <a:rPr lang="en-US" sz="1600" dirty="0" smtClean="0"/>
              <a:t>));</a:t>
            </a:r>
            <a:endParaRPr lang="uk-UA" sz="1600" dirty="0"/>
          </a:p>
          <a:p>
            <a:r>
              <a:rPr lang="en-US" sz="1600" dirty="0"/>
              <a:t> </a:t>
            </a:r>
            <a:r>
              <a:rPr lang="en-US" sz="1600" dirty="0" smtClean="0"/>
              <a:t> 8) </a:t>
            </a:r>
            <a:r>
              <a:rPr lang="en-US" sz="1600" dirty="0" err="1" smtClean="0"/>
              <a:t>QObject</a:t>
            </a:r>
            <a:r>
              <a:rPr lang="en-US" sz="1600" dirty="0"/>
              <a:t>::connect(</a:t>
            </a:r>
            <a:r>
              <a:rPr lang="en-US" sz="1600" dirty="0" err="1"/>
              <a:t>ui.horizontalSlider</a:t>
            </a:r>
            <a:r>
              <a:rPr lang="en-US" sz="1600" dirty="0"/>
              <a:t>, &amp;</a:t>
            </a:r>
            <a:r>
              <a:rPr lang="en-US" sz="1600" dirty="0" err="1"/>
              <a:t>QSlider</a:t>
            </a:r>
            <a:r>
              <a:rPr lang="en-US" sz="1600" dirty="0"/>
              <a:t>::</a:t>
            </a:r>
            <a:r>
              <a:rPr lang="en-US" sz="1600" b="1" dirty="0" err="1"/>
              <a:t>valueChanged</a:t>
            </a:r>
            <a:r>
              <a:rPr lang="en-US" sz="1600" dirty="0"/>
              <a:t>, </a:t>
            </a:r>
            <a:r>
              <a:rPr lang="en-US" sz="1600" dirty="0" err="1"/>
              <a:t>ui.spinBox</a:t>
            </a:r>
            <a:r>
              <a:rPr lang="en-US" sz="1600" dirty="0"/>
              <a:t>, &amp;</a:t>
            </a:r>
            <a:r>
              <a:rPr lang="en-US" sz="1600" dirty="0" err="1"/>
              <a:t>QSpinBox</a:t>
            </a:r>
            <a:r>
              <a:rPr lang="en-US" sz="1600" dirty="0"/>
              <a:t>::</a:t>
            </a:r>
            <a:r>
              <a:rPr lang="en-US" sz="1600" b="1" dirty="0" err="1"/>
              <a:t>setValue</a:t>
            </a:r>
            <a:r>
              <a:rPr lang="en-US" sz="1600" dirty="0"/>
              <a:t>);</a:t>
            </a:r>
          </a:p>
          <a:p>
            <a:r>
              <a:rPr lang="en-US" sz="1600" dirty="0"/>
              <a:t> </a:t>
            </a:r>
            <a:r>
              <a:rPr lang="en-US" sz="1600" dirty="0" smtClean="0"/>
              <a:t> 9) </a:t>
            </a:r>
            <a:r>
              <a:rPr lang="en-US" sz="1600" dirty="0" err="1" smtClean="0"/>
              <a:t>QObject</a:t>
            </a:r>
            <a:r>
              <a:rPr lang="en-US" sz="1600" dirty="0"/>
              <a:t>::connect(ui.horizontalSlider_2, &amp;</a:t>
            </a:r>
            <a:r>
              <a:rPr lang="en-US" sz="1600" dirty="0" err="1"/>
              <a:t>QSlider</a:t>
            </a:r>
            <a:r>
              <a:rPr lang="en-US" sz="1600" dirty="0"/>
              <a:t>::</a:t>
            </a:r>
            <a:r>
              <a:rPr lang="en-US" sz="1600" b="1" dirty="0" err="1"/>
              <a:t>valueChanged</a:t>
            </a:r>
            <a:r>
              <a:rPr lang="en-US" sz="1600" dirty="0"/>
              <a:t>, ui.spinBox_2, &amp;</a:t>
            </a:r>
            <a:r>
              <a:rPr lang="en-US" sz="1600" dirty="0" err="1"/>
              <a:t>QSpinBox</a:t>
            </a:r>
            <a:r>
              <a:rPr lang="en-US" sz="1600" dirty="0"/>
              <a:t>::</a:t>
            </a:r>
            <a:r>
              <a:rPr lang="en-US" sz="1600" b="1" dirty="0" err="1"/>
              <a:t>setValue</a:t>
            </a:r>
            <a:r>
              <a:rPr lang="en-US" sz="1600" dirty="0"/>
              <a:t>);</a:t>
            </a:r>
          </a:p>
          <a:p>
            <a:r>
              <a:rPr lang="en-US" sz="1600" dirty="0" smtClean="0"/>
              <a:t>10) </a:t>
            </a:r>
            <a:r>
              <a:rPr lang="en-US" sz="1600" dirty="0" err="1" smtClean="0"/>
              <a:t>QObject</a:t>
            </a:r>
            <a:r>
              <a:rPr lang="en-US" sz="1600" dirty="0"/>
              <a:t>::connect(ui.horizontalSlider_3, &amp;</a:t>
            </a:r>
            <a:r>
              <a:rPr lang="en-US" sz="1600" dirty="0" err="1"/>
              <a:t>QSlider</a:t>
            </a:r>
            <a:r>
              <a:rPr lang="en-US" sz="1600" dirty="0"/>
              <a:t>::</a:t>
            </a:r>
            <a:r>
              <a:rPr lang="en-US" sz="1600" b="1" dirty="0" err="1"/>
              <a:t>valueChanged</a:t>
            </a:r>
            <a:r>
              <a:rPr lang="en-US" sz="1600" dirty="0"/>
              <a:t>, ui.spinBox_3, &amp;</a:t>
            </a:r>
            <a:r>
              <a:rPr lang="en-US" sz="1600" dirty="0" err="1"/>
              <a:t>QSpinBox</a:t>
            </a:r>
            <a:r>
              <a:rPr lang="en-US" sz="1600" dirty="0"/>
              <a:t>::</a:t>
            </a:r>
            <a:r>
              <a:rPr lang="en-US" sz="1600" b="1" dirty="0" err="1"/>
              <a:t>setValue</a:t>
            </a:r>
            <a:r>
              <a:rPr lang="en-US" sz="1600" dirty="0"/>
              <a:t>);</a:t>
            </a:r>
            <a:endParaRPr lang="uk-UA" sz="1600" dirty="0"/>
          </a:p>
        </p:txBody>
      </p:sp>
      <p:sp>
        <p:nvSpPr>
          <p:cNvPr id="3" name="Прямоугольник 2"/>
          <p:cNvSpPr/>
          <p:nvPr/>
        </p:nvSpPr>
        <p:spPr>
          <a:xfrm>
            <a:off x="381848" y="128826"/>
            <a:ext cx="8636595" cy="707886"/>
          </a:xfrm>
          <a:prstGeom prst="rect">
            <a:avLst/>
          </a:prstGeom>
        </p:spPr>
        <p:txBody>
          <a:bodyPr wrap="none">
            <a:spAutoFit/>
          </a:bodyPr>
          <a:lstStyle/>
          <a:p>
            <a:r>
              <a:rPr lang="en-US" sz="4000" b="1" dirty="0" smtClean="0"/>
              <a:t>Signals &amp; slots </a:t>
            </a:r>
            <a:r>
              <a:rPr lang="en-US" sz="4000" b="1" dirty="0"/>
              <a:t>usage example with GUI.</a:t>
            </a:r>
            <a:endParaRPr lang="uk-UA" sz="4000" b="1" dirty="0"/>
          </a:p>
        </p:txBody>
      </p:sp>
    </p:spTree>
    <p:extLst>
      <p:ext uri="{BB962C8B-B14F-4D97-AF65-F5344CB8AC3E}">
        <p14:creationId xmlns:p14="http://schemas.microsoft.com/office/powerpoint/2010/main" val="111685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07704" y="260648"/>
            <a:ext cx="5742406" cy="707886"/>
          </a:xfrm>
          <a:prstGeom prst="rect">
            <a:avLst/>
          </a:prstGeom>
        </p:spPr>
        <p:txBody>
          <a:bodyPr wrap="none">
            <a:spAutoFit/>
          </a:bodyPr>
          <a:lstStyle/>
          <a:p>
            <a:pPr fontAlgn="base"/>
            <a:r>
              <a:rPr lang="en-US" sz="4000" b="1" dirty="0"/>
              <a:t>Object Trees &amp; Ownership</a:t>
            </a:r>
          </a:p>
        </p:txBody>
      </p:sp>
      <p:graphicFrame>
        <p:nvGraphicFramePr>
          <p:cNvPr id="3" name="Таблица 2"/>
          <p:cNvGraphicFramePr>
            <a:graphicFrameLocks noGrp="1"/>
          </p:cNvGraphicFramePr>
          <p:nvPr>
            <p:extLst>
              <p:ext uri="{D42A27DB-BD31-4B8C-83A1-F6EECF244321}">
                <p14:modId xmlns:p14="http://schemas.microsoft.com/office/powerpoint/2010/main" val="1166647131"/>
              </p:ext>
            </p:extLst>
          </p:nvPr>
        </p:nvGraphicFramePr>
        <p:xfrm>
          <a:off x="467544" y="2348880"/>
          <a:ext cx="8229600" cy="369570"/>
        </p:xfrm>
        <a:graphic>
          <a:graphicData uri="http://schemas.openxmlformats.org/drawingml/2006/table">
            <a:tbl>
              <a:tblPr/>
              <a:tblGrid>
                <a:gridCol w="2409772"/>
                <a:gridCol w="5819828"/>
              </a:tblGrid>
              <a:tr h="0">
                <a:tc>
                  <a:txBody>
                    <a:bodyPr/>
                    <a:lstStyle/>
                    <a:p>
                      <a:pPr algn="r"/>
                      <a:r>
                        <a:rPr lang="en-US" dirty="0" err="1">
                          <a:effectLst/>
                        </a:rPr>
                        <a:t>const</a:t>
                      </a:r>
                      <a:r>
                        <a:rPr lang="en-US" dirty="0">
                          <a:effectLst/>
                        </a:rPr>
                        <a:t> </a:t>
                      </a:r>
                      <a:r>
                        <a:rPr lang="en-US" dirty="0" err="1">
                          <a:effectLst/>
                        </a:rPr>
                        <a:t>QObjectList</a:t>
                      </a:r>
                      <a:r>
                        <a:rPr lang="en-US" dirty="0">
                          <a:effectLst/>
                        </a:rPr>
                        <a:t> &amp;</a:t>
                      </a:r>
                    </a:p>
                  </a:txBody>
                  <a:tcPr marL="95250" marR="47625" marT="28575" marB="2857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b="1" u="none" strike="noStrike" dirty="0">
                          <a:solidFill>
                            <a:srgbClr val="5CAA15"/>
                          </a:solidFill>
                          <a:effectLst/>
                          <a:hlinkClick r:id="rId2"/>
                        </a:rPr>
                        <a:t>children</a:t>
                      </a:r>
                      <a:r>
                        <a:rPr lang="en-US" dirty="0">
                          <a:effectLst/>
                        </a:rPr>
                        <a:t>() </a:t>
                      </a:r>
                      <a:r>
                        <a:rPr lang="en-US" dirty="0" err="1">
                          <a:effectLst/>
                        </a:rPr>
                        <a:t>const</a:t>
                      </a:r>
                      <a:endParaRPr lang="en-US" dirty="0">
                        <a:effectLst/>
                      </a:endParaRPr>
                    </a:p>
                  </a:txBody>
                  <a:tcPr marL="190500" marR="190500" marT="47625" marB="4762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3530828459"/>
              </p:ext>
            </p:extLst>
          </p:nvPr>
        </p:nvGraphicFramePr>
        <p:xfrm>
          <a:off x="467544" y="2852936"/>
          <a:ext cx="8229600" cy="1108710"/>
        </p:xfrm>
        <a:graphic>
          <a:graphicData uri="http://schemas.openxmlformats.org/drawingml/2006/table">
            <a:tbl>
              <a:tblPr/>
              <a:tblGrid>
                <a:gridCol w="2409772"/>
                <a:gridCol w="5819828"/>
              </a:tblGrid>
              <a:tr h="0">
                <a:tc>
                  <a:txBody>
                    <a:bodyPr/>
                    <a:lstStyle/>
                    <a:p>
                      <a:pPr algn="r"/>
                      <a:r>
                        <a:rPr lang="en-US" dirty="0">
                          <a:effectLst/>
                        </a:rPr>
                        <a:t>T</a:t>
                      </a:r>
                    </a:p>
                  </a:txBody>
                  <a:tcPr marL="95250" marR="47625" marT="28575" marB="2857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b="1" u="none" strike="noStrike" dirty="0" err="1">
                          <a:solidFill>
                            <a:srgbClr val="5CAA15"/>
                          </a:solidFill>
                          <a:effectLst/>
                          <a:hlinkClick r:id="rId3"/>
                        </a:rPr>
                        <a:t>findChild</a:t>
                      </a:r>
                      <a:r>
                        <a:rPr lang="en-US" dirty="0">
                          <a:effectLst/>
                        </a:rPr>
                        <a:t>(</a:t>
                      </a:r>
                      <a:r>
                        <a:rPr lang="en-US" dirty="0" err="1">
                          <a:effectLst/>
                        </a:rPr>
                        <a:t>const</a:t>
                      </a:r>
                      <a:r>
                        <a:rPr lang="en-US" dirty="0">
                          <a:effectLst/>
                        </a:rPr>
                        <a:t> </a:t>
                      </a:r>
                      <a:r>
                        <a:rPr lang="en-US" dirty="0" err="1">
                          <a:effectLst/>
                        </a:rPr>
                        <a:t>QString</a:t>
                      </a:r>
                      <a:r>
                        <a:rPr lang="en-US" dirty="0">
                          <a:effectLst/>
                        </a:rPr>
                        <a:t> &amp;</a:t>
                      </a:r>
                      <a:r>
                        <a:rPr lang="en-US" i="1" dirty="0">
                          <a:effectLst/>
                        </a:rPr>
                        <a:t> name</a:t>
                      </a:r>
                      <a:r>
                        <a:rPr lang="en-US" dirty="0">
                          <a:effectLst/>
                        </a:rPr>
                        <a:t> = </a:t>
                      </a:r>
                      <a:r>
                        <a:rPr lang="en-US" dirty="0" err="1">
                          <a:effectLst/>
                        </a:rPr>
                        <a:t>QString</a:t>
                      </a:r>
                      <a:r>
                        <a:rPr lang="en-US" dirty="0">
                          <a:effectLst/>
                        </a:rPr>
                        <a:t>()) </a:t>
                      </a:r>
                      <a:r>
                        <a:rPr lang="en-US" dirty="0" err="1">
                          <a:effectLst/>
                        </a:rPr>
                        <a:t>const</a:t>
                      </a:r>
                      <a:endParaRPr lang="en-US" dirty="0">
                        <a:effectLst/>
                      </a:endParaRPr>
                    </a:p>
                  </a:txBody>
                  <a:tcPr marL="190500" marR="190500" marT="47625" marB="4762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0">
                <a:tc>
                  <a:txBody>
                    <a:bodyPr/>
                    <a:lstStyle/>
                    <a:p>
                      <a:pPr algn="r"/>
                      <a:r>
                        <a:rPr lang="en-US">
                          <a:effectLst/>
                        </a:rPr>
                        <a:t>QList&lt;T&gt;</a:t>
                      </a:r>
                    </a:p>
                  </a:txBody>
                  <a:tcPr marL="95250" marR="47625" marT="28575" marB="2857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b="1" u="none" strike="noStrike">
                          <a:solidFill>
                            <a:srgbClr val="5CAA15"/>
                          </a:solidFill>
                          <a:effectLst/>
                          <a:hlinkClick r:id="rId4"/>
                        </a:rPr>
                        <a:t>findChildren</a:t>
                      </a:r>
                      <a:r>
                        <a:rPr lang="en-US">
                          <a:effectLst/>
                        </a:rPr>
                        <a:t>(const QString &amp;</a:t>
                      </a:r>
                      <a:r>
                        <a:rPr lang="en-US" i="1">
                          <a:effectLst/>
                        </a:rPr>
                        <a:t> name</a:t>
                      </a:r>
                      <a:r>
                        <a:rPr lang="en-US">
                          <a:effectLst/>
                        </a:rPr>
                        <a:t> = QString()) const</a:t>
                      </a:r>
                    </a:p>
                  </a:txBody>
                  <a:tcPr marL="190500" marR="190500" marT="47625" marB="4762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0">
                <a:tc>
                  <a:txBody>
                    <a:bodyPr/>
                    <a:lstStyle/>
                    <a:p>
                      <a:pPr algn="r"/>
                      <a:r>
                        <a:rPr lang="en-US" dirty="0" err="1">
                          <a:effectLst/>
                        </a:rPr>
                        <a:t>QList</a:t>
                      </a:r>
                      <a:r>
                        <a:rPr lang="en-US" dirty="0">
                          <a:effectLst/>
                        </a:rPr>
                        <a:t>&lt;T&gt;</a:t>
                      </a:r>
                    </a:p>
                  </a:txBody>
                  <a:tcPr marL="95250" marR="47625" marT="28575" marB="2857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b="1" u="none" strike="noStrike" dirty="0" err="1">
                          <a:solidFill>
                            <a:srgbClr val="5CAA15"/>
                          </a:solidFill>
                          <a:effectLst/>
                          <a:hlinkClick r:id="rId5"/>
                        </a:rPr>
                        <a:t>findChildren</a:t>
                      </a:r>
                      <a:r>
                        <a:rPr lang="en-US" dirty="0">
                          <a:effectLst/>
                        </a:rPr>
                        <a:t>(</a:t>
                      </a:r>
                      <a:r>
                        <a:rPr lang="en-US" dirty="0" err="1">
                          <a:effectLst/>
                        </a:rPr>
                        <a:t>const</a:t>
                      </a:r>
                      <a:r>
                        <a:rPr lang="en-US" dirty="0">
                          <a:effectLst/>
                        </a:rPr>
                        <a:t> </a:t>
                      </a:r>
                      <a:r>
                        <a:rPr lang="en-US" dirty="0" err="1">
                          <a:effectLst/>
                        </a:rPr>
                        <a:t>QRegExp</a:t>
                      </a:r>
                      <a:r>
                        <a:rPr lang="en-US" dirty="0">
                          <a:effectLst/>
                        </a:rPr>
                        <a:t> &amp;</a:t>
                      </a:r>
                      <a:r>
                        <a:rPr lang="en-US" i="1" dirty="0">
                          <a:effectLst/>
                        </a:rPr>
                        <a:t> </a:t>
                      </a:r>
                      <a:r>
                        <a:rPr lang="en-US" i="1" dirty="0" err="1">
                          <a:effectLst/>
                        </a:rPr>
                        <a:t>regExp</a:t>
                      </a:r>
                      <a:r>
                        <a:rPr lang="en-US" dirty="0">
                          <a:effectLst/>
                        </a:rPr>
                        <a:t>) </a:t>
                      </a:r>
                      <a:r>
                        <a:rPr lang="en-US" dirty="0" err="1">
                          <a:effectLst/>
                        </a:rPr>
                        <a:t>const</a:t>
                      </a:r>
                      <a:endParaRPr lang="en-US" dirty="0">
                        <a:effectLst/>
                      </a:endParaRPr>
                    </a:p>
                  </a:txBody>
                  <a:tcPr marL="190500" marR="190500" marT="47625" marB="4762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3141673340"/>
              </p:ext>
            </p:extLst>
          </p:nvPr>
        </p:nvGraphicFramePr>
        <p:xfrm>
          <a:off x="467544" y="1484784"/>
          <a:ext cx="8229600" cy="369570"/>
        </p:xfrm>
        <a:graphic>
          <a:graphicData uri="http://schemas.openxmlformats.org/drawingml/2006/table">
            <a:tbl>
              <a:tblPr/>
              <a:tblGrid>
                <a:gridCol w="2409772"/>
                <a:gridCol w="5819828"/>
              </a:tblGrid>
              <a:tr h="0">
                <a:tc>
                  <a:txBody>
                    <a:bodyPr/>
                    <a:lstStyle/>
                    <a:p>
                      <a:pPr algn="r"/>
                      <a:r>
                        <a:rPr lang="en-US">
                          <a:effectLst/>
                        </a:rPr>
                        <a:t>bool</a:t>
                      </a:r>
                    </a:p>
                  </a:txBody>
                  <a:tcPr marL="95250" marR="47625" marT="28575" marB="2857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b="1" u="none" strike="noStrike" dirty="0">
                          <a:solidFill>
                            <a:srgbClr val="5CAA15"/>
                          </a:solidFill>
                          <a:effectLst/>
                          <a:hlinkClick r:id="rId6"/>
                        </a:rPr>
                        <a:t>inherits</a:t>
                      </a:r>
                      <a:r>
                        <a:rPr lang="en-US" dirty="0">
                          <a:effectLst/>
                        </a:rPr>
                        <a:t>(</a:t>
                      </a:r>
                      <a:r>
                        <a:rPr lang="en-US" dirty="0" err="1">
                          <a:effectLst/>
                        </a:rPr>
                        <a:t>const</a:t>
                      </a:r>
                      <a:r>
                        <a:rPr lang="en-US" dirty="0">
                          <a:effectLst/>
                        </a:rPr>
                        <a:t> char *</a:t>
                      </a:r>
                      <a:r>
                        <a:rPr lang="en-US" i="1" dirty="0">
                          <a:effectLst/>
                        </a:rPr>
                        <a:t> </a:t>
                      </a:r>
                      <a:r>
                        <a:rPr lang="en-US" i="1" dirty="0" err="1">
                          <a:effectLst/>
                        </a:rPr>
                        <a:t>className</a:t>
                      </a:r>
                      <a:r>
                        <a:rPr lang="en-US" dirty="0">
                          <a:effectLst/>
                        </a:rPr>
                        <a:t>) </a:t>
                      </a:r>
                      <a:r>
                        <a:rPr lang="en-US" dirty="0" err="1">
                          <a:effectLst/>
                        </a:rPr>
                        <a:t>const</a:t>
                      </a:r>
                      <a:endParaRPr lang="en-US" dirty="0">
                        <a:effectLst/>
                      </a:endParaRPr>
                    </a:p>
                  </a:txBody>
                  <a:tcPr marL="190500" marR="190500" marT="47625" marB="4762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870294197"/>
              </p:ext>
            </p:extLst>
          </p:nvPr>
        </p:nvGraphicFramePr>
        <p:xfrm>
          <a:off x="467544" y="1916832"/>
          <a:ext cx="8229600" cy="369570"/>
        </p:xfrm>
        <a:graphic>
          <a:graphicData uri="http://schemas.openxmlformats.org/drawingml/2006/table">
            <a:tbl>
              <a:tblPr/>
              <a:tblGrid>
                <a:gridCol w="2409772"/>
                <a:gridCol w="5819828"/>
              </a:tblGrid>
              <a:tr h="0">
                <a:tc>
                  <a:txBody>
                    <a:bodyPr/>
                    <a:lstStyle/>
                    <a:p>
                      <a:pPr algn="r"/>
                      <a:r>
                        <a:rPr lang="en-US">
                          <a:effectLst/>
                        </a:rPr>
                        <a:t>QObject *</a:t>
                      </a:r>
                    </a:p>
                  </a:txBody>
                  <a:tcPr marL="95250" marR="47625" marT="28575" marB="2857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b="1" u="none" strike="noStrike" dirty="0">
                          <a:solidFill>
                            <a:srgbClr val="5CAA15"/>
                          </a:solidFill>
                          <a:effectLst/>
                          <a:hlinkClick r:id="rId7"/>
                        </a:rPr>
                        <a:t>parent</a:t>
                      </a:r>
                      <a:r>
                        <a:rPr lang="en-US" dirty="0">
                          <a:effectLst/>
                        </a:rPr>
                        <a:t>() </a:t>
                      </a:r>
                      <a:r>
                        <a:rPr lang="en-US" dirty="0" err="1">
                          <a:effectLst/>
                        </a:rPr>
                        <a:t>const</a:t>
                      </a:r>
                      <a:endParaRPr lang="en-US" dirty="0">
                        <a:effectLst/>
                      </a:endParaRPr>
                    </a:p>
                  </a:txBody>
                  <a:tcPr marL="190500" marR="190500" marT="47625" marB="4762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3827161111"/>
              </p:ext>
            </p:extLst>
          </p:nvPr>
        </p:nvGraphicFramePr>
        <p:xfrm>
          <a:off x="467544" y="1043206"/>
          <a:ext cx="8229600" cy="369570"/>
        </p:xfrm>
        <a:graphic>
          <a:graphicData uri="http://schemas.openxmlformats.org/drawingml/2006/table">
            <a:tbl>
              <a:tblPr/>
              <a:tblGrid>
                <a:gridCol w="2409772"/>
                <a:gridCol w="5819828"/>
              </a:tblGrid>
              <a:tr h="0">
                <a:tc>
                  <a:txBody>
                    <a:bodyPr/>
                    <a:lstStyle/>
                    <a:p>
                      <a:pPr algn="r"/>
                      <a:r>
                        <a:rPr lang="en-US" dirty="0">
                          <a:effectLst/>
                        </a:rPr>
                        <a:t>void</a:t>
                      </a:r>
                    </a:p>
                  </a:txBody>
                  <a:tcPr marL="95250" marR="47625" marT="28575" marB="2857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b="1" u="none" strike="noStrike" dirty="0" err="1">
                          <a:solidFill>
                            <a:srgbClr val="5CAA15"/>
                          </a:solidFill>
                          <a:effectLst/>
                          <a:hlinkClick r:id="rId8"/>
                        </a:rPr>
                        <a:t>setParent</a:t>
                      </a:r>
                      <a:r>
                        <a:rPr lang="en-US" dirty="0">
                          <a:effectLst/>
                        </a:rPr>
                        <a:t>(</a:t>
                      </a:r>
                      <a:r>
                        <a:rPr lang="en-US" dirty="0" err="1">
                          <a:effectLst/>
                        </a:rPr>
                        <a:t>QObject</a:t>
                      </a:r>
                      <a:r>
                        <a:rPr lang="en-US" dirty="0">
                          <a:effectLst/>
                        </a:rPr>
                        <a:t> *</a:t>
                      </a:r>
                      <a:r>
                        <a:rPr lang="en-US" i="1" dirty="0">
                          <a:effectLst/>
                        </a:rPr>
                        <a:t> parent</a:t>
                      </a:r>
                      <a:r>
                        <a:rPr lang="en-US" dirty="0">
                          <a:effectLst/>
                        </a:rPr>
                        <a:t>)</a:t>
                      </a:r>
                    </a:p>
                  </a:txBody>
                  <a:tcPr marL="190500" marR="190500" marT="47625" marB="4762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sp>
        <p:nvSpPr>
          <p:cNvPr id="8" name="Rectangle 1"/>
          <p:cNvSpPr>
            <a:spLocks noChangeArrowheads="1"/>
          </p:cNvSpPr>
          <p:nvPr/>
        </p:nvSpPr>
        <p:spPr bwMode="auto">
          <a:xfrm>
            <a:off x="467544" y="4581128"/>
            <a:ext cx="3353419" cy="197745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uk-UA" altLang="uk-UA" dirty="0" err="1"/>
              <a:t>int</a:t>
            </a:r>
            <a:r>
              <a:rPr lang="uk-UA" altLang="uk-UA" dirty="0"/>
              <a:t> </a:t>
            </a:r>
            <a:r>
              <a:rPr lang="uk-UA" altLang="uk-UA" dirty="0" err="1"/>
              <a:t>main</a:t>
            </a:r>
            <a:r>
              <a:rPr lang="uk-UA" altLang="uk-UA" dirty="0" smtClean="0"/>
              <a:t>()</a:t>
            </a:r>
            <a:endParaRPr lang="en-US" altLang="uk-UA" dirty="0" smtClean="0"/>
          </a:p>
          <a:p>
            <a:pPr marL="0" marR="0" lvl="0" indent="0" algn="l" defTabSz="914400" rtl="0" eaLnBrk="1" fontAlgn="base" latinLnBrk="0" hangingPunct="1">
              <a:lnSpc>
                <a:spcPct val="100000"/>
              </a:lnSpc>
              <a:spcBef>
                <a:spcPct val="0"/>
              </a:spcBef>
              <a:spcAft>
                <a:spcPct val="0"/>
              </a:spcAft>
              <a:buClrTx/>
              <a:buSzTx/>
              <a:buFontTx/>
              <a:buNone/>
              <a:tabLst/>
            </a:pPr>
            <a:r>
              <a:rPr lang="uk-UA" altLang="uk-UA" dirty="0" smtClean="0"/>
              <a:t>{ </a:t>
            </a:r>
            <a:endParaRPr lang="en-US" altLang="uk-UA" dirty="0" smtClean="0"/>
          </a:p>
          <a:p>
            <a:pPr marL="0" marR="0" lvl="0" indent="0" algn="l" defTabSz="914400" rtl="0" eaLnBrk="1" fontAlgn="base" latinLnBrk="0" hangingPunct="1">
              <a:lnSpc>
                <a:spcPct val="100000"/>
              </a:lnSpc>
              <a:spcBef>
                <a:spcPct val="0"/>
              </a:spcBef>
              <a:spcAft>
                <a:spcPct val="0"/>
              </a:spcAft>
              <a:buClrTx/>
              <a:buSzTx/>
              <a:buFontTx/>
              <a:buNone/>
              <a:tabLst/>
            </a:pPr>
            <a:r>
              <a:rPr lang="en-US" altLang="uk-UA" dirty="0"/>
              <a:t> </a:t>
            </a:r>
            <a:r>
              <a:rPr lang="en-US" altLang="uk-UA" dirty="0" smtClean="0"/>
              <a:t> </a:t>
            </a:r>
            <a:r>
              <a:rPr lang="uk-UA" altLang="uk-UA" dirty="0" err="1" smtClean="0"/>
              <a:t>MyClass</a:t>
            </a:r>
            <a:r>
              <a:rPr lang="uk-UA" altLang="uk-UA" dirty="0" smtClean="0"/>
              <a:t> b;</a:t>
            </a:r>
            <a:endParaRPr lang="en-US" altLang="uk-UA" dirty="0" smtClean="0"/>
          </a:p>
          <a:p>
            <a:pPr marL="0" marR="0" lvl="0" indent="0" algn="l" defTabSz="914400" rtl="0" eaLnBrk="1" fontAlgn="base" latinLnBrk="0" hangingPunct="1">
              <a:lnSpc>
                <a:spcPct val="100000"/>
              </a:lnSpc>
              <a:spcBef>
                <a:spcPct val="0"/>
              </a:spcBef>
              <a:spcAft>
                <a:spcPct val="0"/>
              </a:spcAft>
              <a:buClrTx/>
              <a:buSzTx/>
              <a:buFontTx/>
              <a:buNone/>
              <a:tabLst/>
            </a:pPr>
            <a:r>
              <a:rPr lang="en-US" altLang="uk-UA" dirty="0"/>
              <a:t> </a:t>
            </a:r>
            <a:r>
              <a:rPr lang="en-US" altLang="uk-UA" dirty="0" smtClean="0"/>
              <a:t> </a:t>
            </a:r>
            <a:r>
              <a:rPr lang="uk-UA" altLang="uk-UA" dirty="0" err="1" smtClean="0"/>
              <a:t>MyClass</a:t>
            </a:r>
            <a:r>
              <a:rPr lang="uk-UA" altLang="uk-UA" dirty="0" smtClean="0"/>
              <a:t> a;</a:t>
            </a:r>
            <a:endParaRPr lang="en-US" altLang="uk-UA" dirty="0" smtClean="0"/>
          </a:p>
          <a:p>
            <a:pPr marL="0" marR="0" lvl="0" indent="0" algn="l" defTabSz="914400" rtl="0" eaLnBrk="1" fontAlgn="base" latinLnBrk="0" hangingPunct="1">
              <a:lnSpc>
                <a:spcPct val="100000"/>
              </a:lnSpc>
              <a:spcBef>
                <a:spcPct val="0"/>
              </a:spcBef>
              <a:spcAft>
                <a:spcPct val="0"/>
              </a:spcAft>
              <a:buClrTx/>
              <a:buSzTx/>
              <a:buFontTx/>
              <a:buNone/>
              <a:tabLst/>
            </a:pPr>
            <a:r>
              <a:rPr lang="en-US" altLang="uk-UA" dirty="0"/>
              <a:t> </a:t>
            </a:r>
            <a:r>
              <a:rPr lang="en-US" altLang="uk-UA" dirty="0" smtClean="0"/>
              <a:t> </a:t>
            </a:r>
            <a:r>
              <a:rPr lang="uk-UA" altLang="uk-UA" dirty="0" err="1" smtClean="0"/>
              <a:t>b.setParent</a:t>
            </a:r>
            <a:r>
              <a:rPr lang="uk-UA" altLang="uk-UA" dirty="0"/>
              <a:t>(&amp;a); </a:t>
            </a:r>
            <a:r>
              <a:rPr lang="en-US" altLang="uk-UA" dirty="0" smtClean="0"/>
              <a:t>// don’t do this!!!</a:t>
            </a:r>
          </a:p>
          <a:p>
            <a:pPr marL="0" marR="0" lvl="0" indent="0" algn="l" defTabSz="914400" rtl="0" eaLnBrk="1" fontAlgn="base" latinLnBrk="0" hangingPunct="1">
              <a:lnSpc>
                <a:spcPct val="100000"/>
              </a:lnSpc>
              <a:spcBef>
                <a:spcPct val="0"/>
              </a:spcBef>
              <a:spcAft>
                <a:spcPct val="0"/>
              </a:spcAft>
              <a:buClrTx/>
              <a:buSzTx/>
              <a:buFontTx/>
              <a:buNone/>
              <a:tabLst/>
            </a:pPr>
            <a:r>
              <a:rPr lang="en-US" altLang="uk-UA" dirty="0" smtClean="0"/>
              <a:t>  </a:t>
            </a:r>
            <a:r>
              <a:rPr lang="uk-UA" altLang="uk-UA" dirty="0" err="1" smtClean="0"/>
              <a:t>return</a:t>
            </a:r>
            <a:r>
              <a:rPr lang="uk-UA" altLang="uk-UA" dirty="0" smtClean="0"/>
              <a:t> </a:t>
            </a:r>
            <a:r>
              <a:rPr lang="uk-UA" altLang="uk-UA" dirty="0"/>
              <a:t>0</a:t>
            </a:r>
            <a:r>
              <a:rPr lang="uk-UA" altLang="uk-UA" dirty="0" smtClean="0"/>
              <a:t>;</a:t>
            </a:r>
            <a:endParaRPr lang="en-US" altLang="uk-UA" dirty="0" smtClean="0"/>
          </a:p>
          <a:p>
            <a:pPr marL="0" marR="0" lvl="0" indent="0" algn="l" defTabSz="914400" rtl="0" eaLnBrk="1" fontAlgn="base" latinLnBrk="0" hangingPunct="1">
              <a:lnSpc>
                <a:spcPct val="100000"/>
              </a:lnSpc>
              <a:spcBef>
                <a:spcPct val="0"/>
              </a:spcBef>
              <a:spcAft>
                <a:spcPct val="0"/>
              </a:spcAft>
              <a:buClrTx/>
              <a:buSzTx/>
              <a:buFontTx/>
              <a:buNone/>
              <a:tabLst/>
            </a:pPr>
            <a:r>
              <a:rPr lang="uk-UA" altLang="uk-UA" dirty="0" smtClean="0"/>
              <a:t>} </a:t>
            </a:r>
            <a:endParaRPr lang="uk-UA" altLang="uk-UA" dirty="0"/>
          </a:p>
        </p:txBody>
      </p:sp>
      <p:graphicFrame>
        <p:nvGraphicFramePr>
          <p:cNvPr id="9" name="Таблица 8"/>
          <p:cNvGraphicFramePr>
            <a:graphicFrameLocks noGrp="1"/>
          </p:cNvGraphicFramePr>
          <p:nvPr>
            <p:extLst>
              <p:ext uri="{D42A27DB-BD31-4B8C-83A1-F6EECF244321}">
                <p14:modId xmlns:p14="http://schemas.microsoft.com/office/powerpoint/2010/main" val="2421203734"/>
              </p:ext>
            </p:extLst>
          </p:nvPr>
        </p:nvGraphicFramePr>
        <p:xfrm>
          <a:off x="431824" y="4077072"/>
          <a:ext cx="8229600" cy="369570"/>
        </p:xfrm>
        <a:graphic>
          <a:graphicData uri="http://schemas.openxmlformats.org/drawingml/2006/table">
            <a:tbl>
              <a:tblPr/>
              <a:tblGrid>
                <a:gridCol w="2409772"/>
                <a:gridCol w="5819828"/>
              </a:tblGrid>
              <a:tr h="0">
                <a:tc>
                  <a:txBody>
                    <a:bodyPr/>
                    <a:lstStyle/>
                    <a:p>
                      <a:pPr algn="r"/>
                      <a:r>
                        <a:rPr lang="en-US" dirty="0">
                          <a:effectLst/>
                        </a:rPr>
                        <a:t>void</a:t>
                      </a:r>
                    </a:p>
                  </a:txBody>
                  <a:tcPr marL="95250" marR="47625" marT="28575" marB="2857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b="1" u="none" strike="noStrike" dirty="0" err="1">
                          <a:solidFill>
                            <a:srgbClr val="5CAA15"/>
                          </a:solidFill>
                          <a:effectLst/>
                          <a:hlinkClick r:id="rId9"/>
                        </a:rPr>
                        <a:t>dumpObjectTree</a:t>
                      </a:r>
                      <a:r>
                        <a:rPr lang="en-US" dirty="0">
                          <a:effectLst/>
                        </a:rPr>
                        <a:t>()</a:t>
                      </a:r>
                    </a:p>
                  </a:txBody>
                  <a:tcPr marL="190500" marR="190500" marT="47625" marB="4762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14533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47664" y="157887"/>
            <a:ext cx="5621667" cy="707886"/>
          </a:xfrm>
          <a:prstGeom prst="rect">
            <a:avLst/>
          </a:prstGeom>
        </p:spPr>
        <p:txBody>
          <a:bodyPr wrap="none">
            <a:spAutoFit/>
          </a:bodyPr>
          <a:lstStyle/>
          <a:p>
            <a:pPr fontAlgn="base"/>
            <a:r>
              <a:rPr lang="en-US" sz="4000" b="1" dirty="0" err="1" smtClean="0"/>
              <a:t>QMetaClasses</a:t>
            </a:r>
            <a:r>
              <a:rPr lang="en-US" sz="4000" b="1" dirty="0" smtClean="0"/>
              <a:t>/Properties</a:t>
            </a:r>
            <a:endParaRPr lang="en-US" sz="4000" b="1" dirty="0"/>
          </a:p>
        </p:txBody>
      </p:sp>
      <p:sp>
        <p:nvSpPr>
          <p:cNvPr id="3" name="Прямоугольник 2"/>
          <p:cNvSpPr/>
          <p:nvPr/>
        </p:nvSpPr>
        <p:spPr>
          <a:xfrm>
            <a:off x="683568" y="1064930"/>
            <a:ext cx="1023037" cy="400110"/>
          </a:xfrm>
          <a:prstGeom prst="rect">
            <a:avLst/>
          </a:prstGeom>
        </p:spPr>
        <p:txBody>
          <a:bodyPr wrap="none">
            <a:spAutoFit/>
          </a:bodyPr>
          <a:lstStyle/>
          <a:p>
            <a:pPr fontAlgn="base"/>
            <a:r>
              <a:rPr lang="en-US" sz="2000" dirty="0" smtClean="0"/>
              <a:t>ex5 </a:t>
            </a:r>
            <a:r>
              <a:rPr lang="en-US" sz="2000" dirty="0" err="1" smtClean="0"/>
              <a:t>proj</a:t>
            </a:r>
            <a:endParaRPr lang="en-US" sz="2000" dirty="0"/>
          </a:p>
        </p:txBody>
      </p:sp>
      <p:sp>
        <p:nvSpPr>
          <p:cNvPr id="4" name="Прямоугольник 3"/>
          <p:cNvSpPr/>
          <p:nvPr/>
        </p:nvSpPr>
        <p:spPr>
          <a:xfrm>
            <a:off x="683568" y="2203280"/>
            <a:ext cx="7848872" cy="369332"/>
          </a:xfrm>
          <a:prstGeom prst="rect">
            <a:avLst/>
          </a:prstGeom>
        </p:spPr>
        <p:txBody>
          <a:bodyPr wrap="square">
            <a:spAutoFit/>
          </a:bodyPr>
          <a:lstStyle/>
          <a:p>
            <a:r>
              <a:rPr lang="en-US" dirty="0" err="1">
                <a:hlinkClick r:id="rId2"/>
              </a:rPr>
              <a:t>QMetaClassInfo</a:t>
            </a:r>
            <a:r>
              <a:rPr lang="en-US" dirty="0"/>
              <a:t>, </a:t>
            </a:r>
            <a:r>
              <a:rPr lang="en-US" dirty="0" err="1">
                <a:hlinkClick r:id="rId3"/>
              </a:rPr>
              <a:t>QMetaEnum</a:t>
            </a:r>
            <a:r>
              <a:rPr lang="en-US" dirty="0"/>
              <a:t>, </a:t>
            </a:r>
            <a:r>
              <a:rPr lang="en-US" dirty="0" err="1">
                <a:hlinkClick r:id="rId4"/>
              </a:rPr>
              <a:t>QMetaMethod</a:t>
            </a:r>
            <a:r>
              <a:rPr lang="en-US" dirty="0"/>
              <a:t>, </a:t>
            </a:r>
            <a:r>
              <a:rPr lang="en-US" dirty="0" err="1">
                <a:hlinkClick r:id="rId5"/>
              </a:rPr>
              <a:t>QMetaProperty</a:t>
            </a:r>
            <a:r>
              <a:rPr lang="en-US" dirty="0"/>
              <a:t>, </a:t>
            </a:r>
            <a:r>
              <a:rPr lang="en-US" dirty="0" err="1">
                <a:hlinkClick r:id="rId6"/>
              </a:rPr>
              <a:t>QMetaType</a:t>
            </a:r>
            <a:endParaRPr lang="uk-UA" dirty="0"/>
          </a:p>
        </p:txBody>
      </p:sp>
      <p:sp>
        <p:nvSpPr>
          <p:cNvPr id="5" name="Прямоугольник 4"/>
          <p:cNvSpPr/>
          <p:nvPr/>
        </p:nvSpPr>
        <p:spPr>
          <a:xfrm>
            <a:off x="683568" y="1633258"/>
            <a:ext cx="3900107" cy="369332"/>
          </a:xfrm>
          <a:prstGeom prst="rect">
            <a:avLst/>
          </a:prstGeom>
        </p:spPr>
        <p:txBody>
          <a:bodyPr wrap="none">
            <a:spAutoFit/>
          </a:bodyPr>
          <a:lstStyle/>
          <a:p>
            <a:r>
              <a:rPr lang="en-US" dirty="0"/>
              <a:t>http://doc.qt.io/qt-5/qmetaobject.html</a:t>
            </a:r>
            <a:endParaRPr lang="uk-UA" dirty="0"/>
          </a:p>
        </p:txBody>
      </p:sp>
      <p:sp>
        <p:nvSpPr>
          <p:cNvPr id="6" name="Прямоугольник 5"/>
          <p:cNvSpPr/>
          <p:nvPr/>
        </p:nvSpPr>
        <p:spPr>
          <a:xfrm>
            <a:off x="683568" y="4293096"/>
            <a:ext cx="1427314" cy="369332"/>
          </a:xfrm>
          <a:prstGeom prst="rect">
            <a:avLst/>
          </a:prstGeom>
        </p:spPr>
        <p:txBody>
          <a:bodyPr wrap="none">
            <a:spAutoFit/>
          </a:bodyPr>
          <a:lstStyle/>
          <a:p>
            <a:pPr fontAlgn="base"/>
            <a:r>
              <a:rPr lang="en-US" dirty="0"/>
              <a:t>Q_PROPERTY</a:t>
            </a:r>
          </a:p>
        </p:txBody>
      </p:sp>
      <p:sp>
        <p:nvSpPr>
          <p:cNvPr id="7" name="Прямоугольник 6"/>
          <p:cNvSpPr/>
          <p:nvPr/>
        </p:nvSpPr>
        <p:spPr>
          <a:xfrm>
            <a:off x="683568" y="3212976"/>
            <a:ext cx="1531381" cy="369332"/>
          </a:xfrm>
          <a:prstGeom prst="rect">
            <a:avLst/>
          </a:prstGeom>
        </p:spPr>
        <p:txBody>
          <a:bodyPr wrap="none">
            <a:spAutoFit/>
          </a:bodyPr>
          <a:lstStyle/>
          <a:p>
            <a:pPr fontAlgn="base"/>
            <a:r>
              <a:rPr lang="en-US" dirty="0"/>
              <a:t>Q_INVOKABLE</a:t>
            </a:r>
          </a:p>
        </p:txBody>
      </p:sp>
      <p:sp>
        <p:nvSpPr>
          <p:cNvPr id="8" name="Прямоугольник 7"/>
          <p:cNvSpPr/>
          <p:nvPr/>
        </p:nvSpPr>
        <p:spPr>
          <a:xfrm>
            <a:off x="683568" y="2708920"/>
            <a:ext cx="1484252" cy="369332"/>
          </a:xfrm>
          <a:prstGeom prst="rect">
            <a:avLst/>
          </a:prstGeom>
        </p:spPr>
        <p:txBody>
          <a:bodyPr wrap="none">
            <a:spAutoFit/>
          </a:bodyPr>
          <a:lstStyle/>
          <a:p>
            <a:pPr fontAlgn="base"/>
            <a:r>
              <a:rPr lang="en-US" dirty="0"/>
              <a:t>Q_CLASSINFO</a:t>
            </a:r>
          </a:p>
        </p:txBody>
      </p:sp>
      <p:sp>
        <p:nvSpPr>
          <p:cNvPr id="9" name="Прямоугольник 8"/>
          <p:cNvSpPr/>
          <p:nvPr/>
        </p:nvSpPr>
        <p:spPr>
          <a:xfrm>
            <a:off x="2049967" y="3699191"/>
            <a:ext cx="1167307" cy="369332"/>
          </a:xfrm>
          <a:prstGeom prst="rect">
            <a:avLst/>
          </a:prstGeom>
        </p:spPr>
        <p:txBody>
          <a:bodyPr wrap="none">
            <a:spAutoFit/>
          </a:bodyPr>
          <a:lstStyle/>
          <a:p>
            <a:pPr fontAlgn="base"/>
            <a:r>
              <a:rPr lang="en-US" dirty="0" smtClean="0"/>
              <a:t>Q_ENUMS</a:t>
            </a:r>
            <a:endParaRPr lang="en-US" dirty="0"/>
          </a:p>
        </p:txBody>
      </p:sp>
      <p:sp>
        <p:nvSpPr>
          <p:cNvPr id="10" name="Прямоугольник 9"/>
          <p:cNvSpPr/>
          <p:nvPr/>
        </p:nvSpPr>
        <p:spPr>
          <a:xfrm>
            <a:off x="683568" y="3699191"/>
            <a:ext cx="1042208" cy="369332"/>
          </a:xfrm>
          <a:prstGeom prst="rect">
            <a:avLst/>
          </a:prstGeom>
        </p:spPr>
        <p:txBody>
          <a:bodyPr wrap="none">
            <a:spAutoFit/>
          </a:bodyPr>
          <a:lstStyle/>
          <a:p>
            <a:pPr fontAlgn="base"/>
            <a:r>
              <a:rPr lang="en-US" dirty="0"/>
              <a:t>Q_FLAGS</a:t>
            </a:r>
          </a:p>
        </p:txBody>
      </p:sp>
      <p:graphicFrame>
        <p:nvGraphicFramePr>
          <p:cNvPr id="15" name="Таблица 14"/>
          <p:cNvGraphicFramePr>
            <a:graphicFrameLocks noGrp="1"/>
          </p:cNvGraphicFramePr>
          <p:nvPr>
            <p:extLst>
              <p:ext uri="{D42A27DB-BD31-4B8C-83A1-F6EECF244321}">
                <p14:modId xmlns:p14="http://schemas.microsoft.com/office/powerpoint/2010/main" val="1060664919"/>
              </p:ext>
            </p:extLst>
          </p:nvPr>
        </p:nvGraphicFramePr>
        <p:xfrm>
          <a:off x="468875" y="4797152"/>
          <a:ext cx="8229600" cy="369570"/>
        </p:xfrm>
        <a:graphic>
          <a:graphicData uri="http://schemas.openxmlformats.org/drawingml/2006/table">
            <a:tbl>
              <a:tblPr/>
              <a:tblGrid>
                <a:gridCol w="2086901"/>
                <a:gridCol w="6142699"/>
              </a:tblGrid>
              <a:tr h="0">
                <a:tc>
                  <a:txBody>
                    <a:bodyPr/>
                    <a:lstStyle/>
                    <a:p>
                      <a:pPr algn="r"/>
                      <a:r>
                        <a:rPr lang="en-US" dirty="0" err="1">
                          <a:effectLst/>
                        </a:rPr>
                        <a:t>QList</a:t>
                      </a:r>
                      <a:r>
                        <a:rPr lang="en-US" dirty="0">
                          <a:effectLst/>
                        </a:rPr>
                        <a:t>&lt;</a:t>
                      </a:r>
                      <a:r>
                        <a:rPr lang="en-US" dirty="0" err="1">
                          <a:effectLst/>
                        </a:rPr>
                        <a:t>QByteArray</a:t>
                      </a:r>
                      <a:r>
                        <a:rPr lang="en-US" dirty="0">
                          <a:effectLst/>
                        </a:rPr>
                        <a:t>&gt;</a:t>
                      </a:r>
                    </a:p>
                  </a:txBody>
                  <a:tcPr marL="95250" marR="47625" marT="28575" marB="2857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b="1" u="none" strike="noStrike" dirty="0" err="1">
                          <a:solidFill>
                            <a:srgbClr val="5CAA15"/>
                          </a:solidFill>
                          <a:effectLst/>
                          <a:hlinkClick r:id="rId7"/>
                        </a:rPr>
                        <a:t>dynamicPropertyNames</a:t>
                      </a:r>
                      <a:r>
                        <a:rPr lang="en-US" dirty="0">
                          <a:effectLst/>
                        </a:rPr>
                        <a:t>() </a:t>
                      </a:r>
                      <a:r>
                        <a:rPr lang="en-US" dirty="0" err="1">
                          <a:effectLst/>
                        </a:rPr>
                        <a:t>const</a:t>
                      </a:r>
                      <a:endParaRPr lang="en-US" dirty="0">
                        <a:effectLst/>
                      </a:endParaRPr>
                    </a:p>
                  </a:txBody>
                  <a:tcPr marL="47625" marR="47625" marT="47625" marB="4762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16" name="Таблица 15"/>
          <p:cNvGraphicFramePr>
            <a:graphicFrameLocks noGrp="1"/>
          </p:cNvGraphicFramePr>
          <p:nvPr>
            <p:extLst>
              <p:ext uri="{D42A27DB-BD31-4B8C-83A1-F6EECF244321}">
                <p14:modId xmlns:p14="http://schemas.microsoft.com/office/powerpoint/2010/main" val="1085150779"/>
              </p:ext>
            </p:extLst>
          </p:nvPr>
        </p:nvGraphicFramePr>
        <p:xfrm>
          <a:off x="468875" y="5445224"/>
          <a:ext cx="8229600" cy="369570"/>
        </p:xfrm>
        <a:graphic>
          <a:graphicData uri="http://schemas.openxmlformats.org/drawingml/2006/table">
            <a:tbl>
              <a:tblPr/>
              <a:tblGrid>
                <a:gridCol w="2086901"/>
                <a:gridCol w="6142699"/>
              </a:tblGrid>
              <a:tr h="0">
                <a:tc>
                  <a:txBody>
                    <a:bodyPr/>
                    <a:lstStyle/>
                    <a:p>
                      <a:pPr algn="r"/>
                      <a:r>
                        <a:rPr lang="en-US" dirty="0">
                          <a:effectLst/>
                        </a:rPr>
                        <a:t>bool</a:t>
                      </a:r>
                    </a:p>
                  </a:txBody>
                  <a:tcPr marL="95250" marR="47625" marT="28575" marB="2857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b="1" u="none" strike="noStrike" dirty="0" err="1">
                          <a:solidFill>
                            <a:srgbClr val="5CAA15"/>
                          </a:solidFill>
                          <a:effectLst/>
                          <a:hlinkClick r:id="rId8"/>
                        </a:rPr>
                        <a:t>setProperty</a:t>
                      </a:r>
                      <a:r>
                        <a:rPr lang="en-US" dirty="0">
                          <a:effectLst/>
                        </a:rPr>
                        <a:t>(</a:t>
                      </a:r>
                      <a:r>
                        <a:rPr lang="en-US" dirty="0" err="1">
                          <a:effectLst/>
                        </a:rPr>
                        <a:t>const</a:t>
                      </a:r>
                      <a:r>
                        <a:rPr lang="en-US" dirty="0">
                          <a:effectLst/>
                        </a:rPr>
                        <a:t> char *</a:t>
                      </a:r>
                      <a:r>
                        <a:rPr lang="en-US" i="1" dirty="0">
                          <a:effectLst/>
                        </a:rPr>
                        <a:t> name</a:t>
                      </a:r>
                      <a:r>
                        <a:rPr lang="en-US" dirty="0">
                          <a:effectLst/>
                        </a:rPr>
                        <a:t>, </a:t>
                      </a:r>
                      <a:r>
                        <a:rPr lang="en-US" dirty="0" err="1">
                          <a:effectLst/>
                        </a:rPr>
                        <a:t>const</a:t>
                      </a:r>
                      <a:r>
                        <a:rPr lang="en-US" dirty="0">
                          <a:effectLst/>
                        </a:rPr>
                        <a:t> </a:t>
                      </a:r>
                      <a:r>
                        <a:rPr lang="en-US" dirty="0" err="1">
                          <a:effectLst/>
                        </a:rPr>
                        <a:t>QVariant</a:t>
                      </a:r>
                      <a:r>
                        <a:rPr lang="en-US" dirty="0">
                          <a:effectLst/>
                        </a:rPr>
                        <a:t> &amp;</a:t>
                      </a:r>
                      <a:r>
                        <a:rPr lang="en-US" i="1" dirty="0">
                          <a:effectLst/>
                        </a:rPr>
                        <a:t> value</a:t>
                      </a:r>
                      <a:r>
                        <a:rPr lang="en-US" dirty="0">
                          <a:effectLst/>
                        </a:rPr>
                        <a:t>)</a:t>
                      </a:r>
                    </a:p>
                  </a:txBody>
                  <a:tcPr marL="47625" marR="47625" marT="47625" marB="4762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17" name="Таблица 16"/>
          <p:cNvGraphicFramePr>
            <a:graphicFrameLocks noGrp="1"/>
          </p:cNvGraphicFramePr>
          <p:nvPr>
            <p:extLst>
              <p:ext uri="{D42A27DB-BD31-4B8C-83A1-F6EECF244321}">
                <p14:modId xmlns:p14="http://schemas.microsoft.com/office/powerpoint/2010/main" val="1193041397"/>
              </p:ext>
            </p:extLst>
          </p:nvPr>
        </p:nvGraphicFramePr>
        <p:xfrm>
          <a:off x="468875" y="6093296"/>
          <a:ext cx="8229600" cy="369570"/>
        </p:xfrm>
        <a:graphic>
          <a:graphicData uri="http://schemas.openxmlformats.org/drawingml/2006/table">
            <a:tbl>
              <a:tblPr/>
              <a:tblGrid>
                <a:gridCol w="2086901"/>
                <a:gridCol w="6142699"/>
              </a:tblGrid>
              <a:tr h="0">
                <a:tc>
                  <a:txBody>
                    <a:bodyPr/>
                    <a:lstStyle/>
                    <a:p>
                      <a:pPr algn="r"/>
                      <a:r>
                        <a:rPr lang="en-US">
                          <a:effectLst/>
                        </a:rPr>
                        <a:t>QVariant</a:t>
                      </a:r>
                    </a:p>
                  </a:txBody>
                  <a:tcPr marL="95250" marR="47625" marT="28575" marB="2857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b="1" u="none" strike="noStrike" dirty="0">
                          <a:solidFill>
                            <a:srgbClr val="5CAA15"/>
                          </a:solidFill>
                          <a:effectLst/>
                          <a:hlinkClick r:id="rId9"/>
                        </a:rPr>
                        <a:t>property</a:t>
                      </a:r>
                      <a:r>
                        <a:rPr lang="en-US" dirty="0">
                          <a:effectLst/>
                        </a:rPr>
                        <a:t>(</a:t>
                      </a:r>
                      <a:r>
                        <a:rPr lang="en-US" dirty="0" err="1">
                          <a:effectLst/>
                        </a:rPr>
                        <a:t>const</a:t>
                      </a:r>
                      <a:r>
                        <a:rPr lang="en-US" dirty="0">
                          <a:effectLst/>
                        </a:rPr>
                        <a:t> char *</a:t>
                      </a:r>
                      <a:r>
                        <a:rPr lang="en-US" i="1" dirty="0">
                          <a:effectLst/>
                        </a:rPr>
                        <a:t> name</a:t>
                      </a:r>
                      <a:r>
                        <a:rPr lang="en-US" dirty="0">
                          <a:effectLst/>
                        </a:rPr>
                        <a:t>) </a:t>
                      </a:r>
                      <a:r>
                        <a:rPr lang="en-US" dirty="0" err="1">
                          <a:effectLst/>
                        </a:rPr>
                        <a:t>const</a:t>
                      </a:r>
                      <a:endParaRPr lang="en-US" dirty="0">
                        <a:effectLst/>
                      </a:endParaRPr>
                    </a:p>
                  </a:txBody>
                  <a:tcPr marL="47625" marR="47625" marT="47625" marB="4762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8367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95736" y="260648"/>
            <a:ext cx="5188793" cy="707886"/>
          </a:xfrm>
          <a:prstGeom prst="rect">
            <a:avLst/>
          </a:prstGeom>
        </p:spPr>
        <p:txBody>
          <a:bodyPr wrap="none">
            <a:spAutoFit/>
          </a:bodyPr>
          <a:lstStyle/>
          <a:p>
            <a:pPr fontAlgn="base"/>
            <a:r>
              <a:rPr lang="en-US" sz="4000" b="1" dirty="0"/>
              <a:t>Creating a Custom Type</a:t>
            </a:r>
          </a:p>
        </p:txBody>
      </p:sp>
      <p:sp>
        <p:nvSpPr>
          <p:cNvPr id="3" name="Прямоугольник 2"/>
          <p:cNvSpPr/>
          <p:nvPr/>
        </p:nvSpPr>
        <p:spPr>
          <a:xfrm>
            <a:off x="539552" y="997788"/>
            <a:ext cx="3968907" cy="369332"/>
          </a:xfrm>
          <a:prstGeom prst="rect">
            <a:avLst/>
          </a:prstGeom>
        </p:spPr>
        <p:txBody>
          <a:bodyPr wrap="none">
            <a:spAutoFit/>
          </a:bodyPr>
          <a:lstStyle/>
          <a:p>
            <a:r>
              <a:rPr lang="en-US" dirty="0"/>
              <a:t>http://doc.qt.io/qt-5/custom-types.html</a:t>
            </a:r>
            <a:endParaRPr lang="uk-UA" dirty="0"/>
          </a:p>
        </p:txBody>
      </p:sp>
      <p:sp>
        <p:nvSpPr>
          <p:cNvPr id="4" name="Прямоугольник 3"/>
          <p:cNvSpPr/>
          <p:nvPr/>
        </p:nvSpPr>
        <p:spPr>
          <a:xfrm>
            <a:off x="464499" y="3789040"/>
            <a:ext cx="2001317" cy="369332"/>
          </a:xfrm>
          <a:prstGeom prst="rect">
            <a:avLst/>
          </a:prstGeom>
        </p:spPr>
        <p:txBody>
          <a:bodyPr wrap="none">
            <a:spAutoFit/>
          </a:bodyPr>
          <a:lstStyle/>
          <a:p>
            <a:r>
              <a:rPr lang="en-US" dirty="0" err="1">
                <a:hlinkClick r:id="rId2"/>
              </a:rPr>
              <a:t>qRegisterMetaType</a:t>
            </a:r>
            <a:endParaRPr lang="uk-UA" dirty="0"/>
          </a:p>
        </p:txBody>
      </p:sp>
      <p:sp>
        <p:nvSpPr>
          <p:cNvPr id="5" name="Прямоугольник 4"/>
          <p:cNvSpPr/>
          <p:nvPr/>
        </p:nvSpPr>
        <p:spPr>
          <a:xfrm>
            <a:off x="539552" y="2996952"/>
            <a:ext cx="7848872" cy="646331"/>
          </a:xfrm>
          <a:prstGeom prst="rect">
            <a:avLst/>
          </a:prstGeom>
        </p:spPr>
        <p:txBody>
          <a:bodyPr wrap="square">
            <a:spAutoFit/>
          </a:bodyPr>
          <a:lstStyle/>
          <a:p>
            <a:r>
              <a:rPr lang="en-US" dirty="0"/>
              <a:t>Any class or </a:t>
            </a:r>
            <a:r>
              <a:rPr lang="en-US" dirty="0" err="1"/>
              <a:t>struct</a:t>
            </a:r>
            <a:r>
              <a:rPr lang="en-US" dirty="0"/>
              <a:t> that has a public default constructor, a public copy constructor, and a public destructor can be registered.</a:t>
            </a:r>
            <a:endParaRPr lang="uk-UA" dirty="0"/>
          </a:p>
        </p:txBody>
      </p:sp>
      <p:sp>
        <p:nvSpPr>
          <p:cNvPr id="6" name="Прямоугольник 5"/>
          <p:cNvSpPr/>
          <p:nvPr/>
        </p:nvSpPr>
        <p:spPr>
          <a:xfrm>
            <a:off x="3779912" y="3789040"/>
            <a:ext cx="2388539" cy="369332"/>
          </a:xfrm>
          <a:prstGeom prst="rect">
            <a:avLst/>
          </a:prstGeom>
        </p:spPr>
        <p:txBody>
          <a:bodyPr wrap="none">
            <a:spAutoFit/>
          </a:bodyPr>
          <a:lstStyle/>
          <a:p>
            <a:r>
              <a:rPr lang="en-US" dirty="0"/>
              <a:t>Q_DECLARE_METATYPE</a:t>
            </a:r>
            <a:endParaRPr lang="uk-UA" dirty="0"/>
          </a:p>
        </p:txBody>
      </p:sp>
      <p:sp>
        <p:nvSpPr>
          <p:cNvPr id="10" name="Прямоугольник 9"/>
          <p:cNvSpPr/>
          <p:nvPr/>
        </p:nvSpPr>
        <p:spPr>
          <a:xfrm>
            <a:off x="464499" y="1386073"/>
            <a:ext cx="7452320" cy="1477328"/>
          </a:xfrm>
          <a:prstGeom prst="rect">
            <a:avLst/>
          </a:prstGeom>
        </p:spPr>
        <p:txBody>
          <a:bodyPr wrap="square">
            <a:spAutoFit/>
          </a:bodyPr>
          <a:lstStyle/>
          <a:p>
            <a:r>
              <a:rPr lang="en-US" dirty="0" smtClean="0"/>
              <a:t>Custom types can be:</a:t>
            </a:r>
          </a:p>
          <a:p>
            <a:pPr marL="285750" indent="-285750">
              <a:buFontTx/>
              <a:buChar char="-"/>
            </a:pPr>
            <a:r>
              <a:rPr lang="en-US" dirty="0" smtClean="0"/>
              <a:t>stored </a:t>
            </a:r>
            <a:r>
              <a:rPr lang="en-US" dirty="0"/>
              <a:t>in </a:t>
            </a:r>
            <a:r>
              <a:rPr lang="en-US" dirty="0" err="1">
                <a:hlinkClick r:id="rId3"/>
              </a:rPr>
              <a:t>QVariant</a:t>
            </a:r>
            <a:r>
              <a:rPr lang="en-US" dirty="0"/>
              <a:t> objects.</a:t>
            </a:r>
          </a:p>
          <a:p>
            <a:pPr marL="285750" indent="-285750">
              <a:buFontTx/>
              <a:buChar char="-"/>
            </a:pPr>
            <a:r>
              <a:rPr lang="en-US" dirty="0" smtClean="0"/>
              <a:t>used </a:t>
            </a:r>
            <a:r>
              <a:rPr lang="en-US" dirty="0"/>
              <a:t>as the types of properties in </a:t>
            </a:r>
            <a:r>
              <a:rPr lang="en-US" dirty="0" err="1">
                <a:hlinkClick r:id="rId4"/>
              </a:rPr>
              <a:t>QObject</a:t>
            </a:r>
            <a:r>
              <a:rPr lang="en-US" dirty="0"/>
              <a:t>-based </a:t>
            </a:r>
            <a:r>
              <a:rPr lang="en-US" dirty="0" smtClean="0"/>
              <a:t>classes</a:t>
            </a:r>
            <a:r>
              <a:rPr lang="en-US" dirty="0"/>
              <a:t>.</a:t>
            </a:r>
            <a:endParaRPr lang="en-US" dirty="0" smtClean="0"/>
          </a:p>
          <a:p>
            <a:pPr marL="285750" indent="-285750">
              <a:buFontTx/>
              <a:buChar char="-"/>
            </a:pPr>
            <a:r>
              <a:rPr lang="en-US" dirty="0"/>
              <a:t>written out in debugging </a:t>
            </a:r>
            <a:r>
              <a:rPr lang="en-US" dirty="0" smtClean="0"/>
              <a:t>information. </a:t>
            </a:r>
          </a:p>
          <a:p>
            <a:pPr marL="285750" indent="-285750">
              <a:buFontTx/>
              <a:buChar char="-"/>
            </a:pPr>
            <a:r>
              <a:rPr lang="en-US" dirty="0" smtClean="0"/>
              <a:t>emitted in queued </a:t>
            </a:r>
            <a:r>
              <a:rPr lang="en-US" dirty="0"/>
              <a:t>signal-slot </a:t>
            </a:r>
            <a:r>
              <a:rPr lang="en-US" dirty="0" smtClean="0"/>
              <a:t>communication.</a:t>
            </a:r>
            <a:endParaRPr lang="uk-UA" dirty="0"/>
          </a:p>
        </p:txBody>
      </p:sp>
      <p:sp>
        <p:nvSpPr>
          <p:cNvPr id="12" name="Прямоугольник 11"/>
          <p:cNvSpPr/>
          <p:nvPr/>
        </p:nvSpPr>
        <p:spPr>
          <a:xfrm>
            <a:off x="208084" y="4221088"/>
            <a:ext cx="2923756" cy="2585323"/>
          </a:xfrm>
          <a:prstGeom prst="rect">
            <a:avLst/>
          </a:prstGeom>
        </p:spPr>
        <p:txBody>
          <a:bodyPr wrap="square">
            <a:spAutoFit/>
          </a:bodyPr>
          <a:lstStyle/>
          <a:p>
            <a:pPr fontAlgn="base"/>
            <a:r>
              <a:rPr lang="uk-UA" dirty="0" err="1">
                <a:hlinkClick r:id="rId5"/>
              </a:rPr>
              <a:t>QDataStream</a:t>
            </a:r>
            <a:r>
              <a:rPr lang="uk-UA" dirty="0"/>
              <a:t> </a:t>
            </a:r>
            <a:r>
              <a:rPr lang="uk-UA" dirty="0" err="1"/>
              <a:t>out</a:t>
            </a:r>
            <a:r>
              <a:rPr lang="uk-UA" dirty="0"/>
              <a:t>(...);</a:t>
            </a:r>
          </a:p>
          <a:p>
            <a:pPr fontAlgn="base"/>
            <a:r>
              <a:rPr lang="uk-UA" dirty="0" err="1">
                <a:hlinkClick r:id="rId6"/>
              </a:rPr>
              <a:t>QVariant</a:t>
            </a:r>
            <a:r>
              <a:rPr lang="uk-UA" dirty="0"/>
              <a:t> v(123</a:t>
            </a:r>
            <a:r>
              <a:rPr lang="uk-UA" dirty="0" smtClean="0"/>
              <a:t>);</a:t>
            </a:r>
            <a:endParaRPr lang="en-US" dirty="0" smtClean="0"/>
          </a:p>
          <a:p>
            <a:pPr fontAlgn="base"/>
            <a:r>
              <a:rPr lang="uk-UA" dirty="0" err="1" smtClean="0"/>
              <a:t>int</a:t>
            </a:r>
            <a:r>
              <a:rPr lang="uk-UA" dirty="0" smtClean="0"/>
              <a:t> x = </a:t>
            </a:r>
            <a:r>
              <a:rPr lang="uk-UA" dirty="0" err="1" smtClean="0"/>
              <a:t>v.</a:t>
            </a:r>
            <a:r>
              <a:rPr lang="uk-UA" dirty="0" err="1" smtClean="0">
                <a:hlinkClick r:id="rId7"/>
              </a:rPr>
              <a:t>toInt</a:t>
            </a:r>
            <a:r>
              <a:rPr lang="uk-UA" dirty="0" smtClean="0"/>
              <a:t>();</a:t>
            </a:r>
            <a:endParaRPr lang="en-US" dirty="0" smtClean="0"/>
          </a:p>
          <a:p>
            <a:pPr fontAlgn="base"/>
            <a:r>
              <a:rPr lang="uk-UA" dirty="0" err="1" smtClean="0"/>
              <a:t>out</a:t>
            </a:r>
            <a:r>
              <a:rPr lang="uk-UA" dirty="0" smtClean="0"/>
              <a:t> </a:t>
            </a:r>
            <a:r>
              <a:rPr lang="uk-UA" dirty="0"/>
              <a:t>&lt;&lt; v</a:t>
            </a:r>
            <a:r>
              <a:rPr lang="uk-UA" dirty="0" smtClean="0"/>
              <a:t>;</a:t>
            </a:r>
            <a:endParaRPr lang="en-US" dirty="0" smtClean="0"/>
          </a:p>
          <a:p>
            <a:pPr fontAlgn="base"/>
            <a:r>
              <a:rPr lang="uk-UA" dirty="0" smtClean="0"/>
              <a:t>v </a:t>
            </a:r>
            <a:r>
              <a:rPr lang="uk-UA" dirty="0"/>
              <a:t>= </a:t>
            </a:r>
            <a:r>
              <a:rPr lang="uk-UA" dirty="0" err="1">
                <a:hlinkClick r:id="rId6"/>
              </a:rPr>
              <a:t>QVariant</a:t>
            </a:r>
            <a:r>
              <a:rPr lang="uk-UA" dirty="0"/>
              <a:t>("</a:t>
            </a:r>
            <a:r>
              <a:rPr lang="uk-UA" dirty="0" err="1"/>
              <a:t>hello</a:t>
            </a:r>
            <a:r>
              <a:rPr lang="uk-UA" dirty="0" smtClean="0"/>
              <a:t>");</a:t>
            </a:r>
            <a:endParaRPr lang="en-US" dirty="0" smtClean="0"/>
          </a:p>
          <a:p>
            <a:pPr fontAlgn="base"/>
            <a:r>
              <a:rPr lang="uk-UA" dirty="0" smtClean="0"/>
              <a:t>v </a:t>
            </a:r>
            <a:r>
              <a:rPr lang="uk-UA" dirty="0"/>
              <a:t>= </a:t>
            </a:r>
            <a:r>
              <a:rPr lang="uk-UA" dirty="0" err="1">
                <a:hlinkClick r:id="rId6"/>
              </a:rPr>
              <a:t>QVariant</a:t>
            </a:r>
            <a:r>
              <a:rPr lang="uk-UA" dirty="0"/>
              <a:t>(</a:t>
            </a:r>
            <a:r>
              <a:rPr lang="uk-UA" dirty="0" err="1"/>
              <a:t>tr</a:t>
            </a:r>
            <a:r>
              <a:rPr lang="uk-UA" dirty="0"/>
              <a:t>("</a:t>
            </a:r>
            <a:r>
              <a:rPr lang="uk-UA" dirty="0" err="1"/>
              <a:t>hello</a:t>
            </a:r>
            <a:r>
              <a:rPr lang="uk-UA" dirty="0" smtClean="0"/>
              <a:t>"));</a:t>
            </a:r>
            <a:endParaRPr lang="en-US" dirty="0" smtClean="0"/>
          </a:p>
          <a:p>
            <a:pPr fontAlgn="base"/>
            <a:r>
              <a:rPr lang="uk-UA" dirty="0" err="1" smtClean="0"/>
              <a:t>int</a:t>
            </a:r>
            <a:r>
              <a:rPr lang="uk-UA" dirty="0" smtClean="0"/>
              <a:t> </a:t>
            </a:r>
            <a:r>
              <a:rPr lang="uk-UA" dirty="0"/>
              <a:t>y = </a:t>
            </a:r>
            <a:r>
              <a:rPr lang="uk-UA" dirty="0" err="1"/>
              <a:t>v.</a:t>
            </a:r>
            <a:r>
              <a:rPr lang="uk-UA" dirty="0" err="1">
                <a:hlinkClick r:id="rId7"/>
              </a:rPr>
              <a:t>toInt</a:t>
            </a:r>
            <a:r>
              <a:rPr lang="uk-UA" dirty="0" smtClean="0"/>
              <a:t>();</a:t>
            </a:r>
            <a:endParaRPr lang="en-US" dirty="0" smtClean="0"/>
          </a:p>
          <a:p>
            <a:pPr fontAlgn="base"/>
            <a:r>
              <a:rPr lang="uk-UA" dirty="0" err="1" smtClean="0">
                <a:hlinkClick r:id="rId8"/>
              </a:rPr>
              <a:t>QString</a:t>
            </a:r>
            <a:r>
              <a:rPr lang="uk-UA" dirty="0" smtClean="0"/>
              <a:t> </a:t>
            </a:r>
            <a:r>
              <a:rPr lang="uk-UA" dirty="0"/>
              <a:t>s = </a:t>
            </a:r>
            <a:r>
              <a:rPr lang="uk-UA" dirty="0" err="1"/>
              <a:t>v.</a:t>
            </a:r>
            <a:r>
              <a:rPr lang="uk-UA" dirty="0" err="1">
                <a:hlinkClick r:id="rId9"/>
              </a:rPr>
              <a:t>toString</a:t>
            </a:r>
            <a:r>
              <a:rPr lang="uk-UA" dirty="0" smtClean="0"/>
              <a:t>();</a:t>
            </a:r>
            <a:endParaRPr lang="en-US" dirty="0" smtClean="0"/>
          </a:p>
          <a:p>
            <a:pPr fontAlgn="base"/>
            <a:r>
              <a:rPr lang="uk-UA" dirty="0" err="1" smtClean="0"/>
              <a:t>out</a:t>
            </a:r>
            <a:r>
              <a:rPr lang="uk-UA" dirty="0" smtClean="0"/>
              <a:t> </a:t>
            </a:r>
            <a:r>
              <a:rPr lang="uk-UA" dirty="0"/>
              <a:t>&lt;&lt; v</a:t>
            </a:r>
            <a:r>
              <a:rPr lang="uk-UA" dirty="0" smtClean="0"/>
              <a:t>;</a:t>
            </a:r>
            <a:r>
              <a:rPr lang="uk-UA" dirty="0"/>
              <a:t> </a:t>
            </a:r>
          </a:p>
        </p:txBody>
      </p:sp>
      <p:sp>
        <p:nvSpPr>
          <p:cNvPr id="17" name="Прямоугольник 16"/>
          <p:cNvSpPr/>
          <p:nvPr/>
        </p:nvSpPr>
        <p:spPr>
          <a:xfrm>
            <a:off x="3131840" y="4221088"/>
            <a:ext cx="6264695" cy="1754326"/>
          </a:xfrm>
          <a:prstGeom prst="rect">
            <a:avLst/>
          </a:prstGeom>
        </p:spPr>
        <p:txBody>
          <a:bodyPr wrap="square">
            <a:spAutoFit/>
          </a:bodyPr>
          <a:lstStyle/>
          <a:p>
            <a:r>
              <a:rPr lang="en-US" dirty="0" err="1"/>
              <a:t>QDataStream</a:t>
            </a:r>
            <a:r>
              <a:rPr lang="en-US" dirty="0"/>
              <a:t> in</a:t>
            </a:r>
            <a:r>
              <a:rPr lang="en-US" dirty="0" smtClean="0"/>
              <a:t>(...);</a:t>
            </a:r>
          </a:p>
          <a:p>
            <a:r>
              <a:rPr lang="en-US" dirty="0" smtClean="0"/>
              <a:t>in </a:t>
            </a:r>
            <a:r>
              <a:rPr lang="en-US" dirty="0"/>
              <a:t>&gt;&gt; v</a:t>
            </a:r>
            <a:r>
              <a:rPr lang="en-US" dirty="0" smtClean="0"/>
              <a:t>;</a:t>
            </a:r>
          </a:p>
          <a:p>
            <a:r>
              <a:rPr lang="en-US" dirty="0" err="1" smtClean="0"/>
              <a:t>int</a:t>
            </a:r>
            <a:r>
              <a:rPr lang="en-US" dirty="0" smtClean="0"/>
              <a:t> </a:t>
            </a:r>
            <a:r>
              <a:rPr lang="en-US" dirty="0"/>
              <a:t>z = </a:t>
            </a:r>
            <a:r>
              <a:rPr lang="en-US" dirty="0" err="1"/>
              <a:t>v.toInt</a:t>
            </a:r>
            <a:r>
              <a:rPr lang="en-US" dirty="0" smtClean="0"/>
              <a:t>();</a:t>
            </a:r>
          </a:p>
          <a:p>
            <a:r>
              <a:rPr lang="en-US" dirty="0" err="1" smtClean="0"/>
              <a:t>qDebug</a:t>
            </a:r>
            <a:r>
              <a:rPr lang="en-US" dirty="0"/>
              <a:t>("Type is %</a:t>
            </a:r>
            <a:r>
              <a:rPr lang="en-US" dirty="0" smtClean="0"/>
              <a:t>s", </a:t>
            </a:r>
            <a:r>
              <a:rPr lang="en-US" dirty="0" err="1" smtClean="0"/>
              <a:t>v.typeName</a:t>
            </a:r>
            <a:r>
              <a:rPr lang="en-US" dirty="0" smtClean="0"/>
              <a:t>());</a:t>
            </a:r>
            <a:r>
              <a:rPr lang="en-US" dirty="0"/>
              <a:t> // prints "Type is </a:t>
            </a:r>
            <a:r>
              <a:rPr lang="en-US" dirty="0" err="1"/>
              <a:t>int</a:t>
            </a:r>
            <a:r>
              <a:rPr lang="en-US" dirty="0"/>
              <a:t>"</a:t>
            </a:r>
          </a:p>
          <a:p>
            <a:r>
              <a:rPr lang="en-US" dirty="0"/>
              <a:t>v = </a:t>
            </a:r>
            <a:r>
              <a:rPr lang="en-US" dirty="0" err="1"/>
              <a:t>v.toInt</a:t>
            </a:r>
            <a:r>
              <a:rPr lang="en-US" dirty="0"/>
              <a:t>() + 100</a:t>
            </a:r>
            <a:r>
              <a:rPr lang="en-US" dirty="0" smtClean="0"/>
              <a:t>;</a:t>
            </a:r>
          </a:p>
          <a:p>
            <a:r>
              <a:rPr lang="en-US" dirty="0" smtClean="0"/>
              <a:t>v </a:t>
            </a:r>
            <a:r>
              <a:rPr lang="en-US" dirty="0"/>
              <a:t>= </a:t>
            </a:r>
            <a:r>
              <a:rPr lang="en-US" dirty="0" err="1"/>
              <a:t>QVariant</a:t>
            </a:r>
            <a:r>
              <a:rPr lang="en-US" dirty="0"/>
              <a:t>(</a:t>
            </a:r>
            <a:r>
              <a:rPr lang="en-US" dirty="0" err="1"/>
              <a:t>QStringList</a:t>
            </a:r>
            <a:r>
              <a:rPr lang="en-US" dirty="0"/>
              <a:t>());</a:t>
            </a:r>
          </a:p>
        </p:txBody>
      </p:sp>
    </p:spTree>
    <p:extLst>
      <p:ext uri="{BB962C8B-B14F-4D97-AF65-F5344CB8AC3E}">
        <p14:creationId xmlns:p14="http://schemas.microsoft.com/office/powerpoint/2010/main" val="3692124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23528" y="896526"/>
            <a:ext cx="6390456" cy="369332"/>
          </a:xfrm>
          <a:prstGeom prst="rect">
            <a:avLst/>
          </a:prstGeom>
        </p:spPr>
        <p:txBody>
          <a:bodyPr wrap="square">
            <a:spAutoFit/>
          </a:bodyPr>
          <a:lstStyle/>
          <a:p>
            <a:r>
              <a:rPr lang="en-US" dirty="0"/>
              <a:t>https://doc.qt.io/archives/qq/qq11-events.html</a:t>
            </a:r>
            <a:endParaRPr lang="uk-UA" dirty="0"/>
          </a:p>
        </p:txBody>
      </p:sp>
      <p:sp>
        <p:nvSpPr>
          <p:cNvPr id="8" name="Прямоугольник 7"/>
          <p:cNvSpPr/>
          <p:nvPr/>
        </p:nvSpPr>
        <p:spPr>
          <a:xfrm>
            <a:off x="2439758" y="188640"/>
            <a:ext cx="4648708" cy="707886"/>
          </a:xfrm>
          <a:prstGeom prst="rect">
            <a:avLst/>
          </a:prstGeom>
        </p:spPr>
        <p:txBody>
          <a:bodyPr wrap="none">
            <a:spAutoFit/>
          </a:bodyPr>
          <a:lstStyle/>
          <a:p>
            <a:r>
              <a:rPr lang="en-US" sz="4000" b="1" dirty="0"/>
              <a:t>The Origins of Events</a:t>
            </a:r>
          </a:p>
        </p:txBody>
      </p:sp>
      <p:sp>
        <p:nvSpPr>
          <p:cNvPr id="9" name="Прямоугольник 8"/>
          <p:cNvSpPr/>
          <p:nvPr/>
        </p:nvSpPr>
        <p:spPr>
          <a:xfrm>
            <a:off x="107504" y="1772816"/>
            <a:ext cx="8928992" cy="1815882"/>
          </a:xfrm>
          <a:prstGeom prst="rect">
            <a:avLst/>
          </a:prstGeom>
        </p:spPr>
        <p:txBody>
          <a:bodyPr wrap="square">
            <a:spAutoFit/>
          </a:bodyPr>
          <a:lstStyle/>
          <a:p>
            <a:r>
              <a:rPr lang="en-US" sz="1600" dirty="0"/>
              <a:t>Events can be divided into three categories based on how they are created and how they are dispatched:</a:t>
            </a:r>
          </a:p>
          <a:p>
            <a:r>
              <a:rPr lang="en-US" sz="1600" i="1" dirty="0" smtClean="0"/>
              <a:t>- Spontaneous </a:t>
            </a:r>
            <a:r>
              <a:rPr lang="en-US" sz="1600" i="1" dirty="0"/>
              <a:t>events</a:t>
            </a:r>
            <a:r>
              <a:rPr lang="en-US" sz="1600" dirty="0"/>
              <a:t> are generated by the window system. They are put in a system queue and processed one after the other by the event loop.</a:t>
            </a:r>
          </a:p>
          <a:p>
            <a:r>
              <a:rPr lang="en-US" sz="1600" i="1" dirty="0" smtClean="0"/>
              <a:t>- Posted </a:t>
            </a:r>
            <a:r>
              <a:rPr lang="en-US" sz="1600" i="1" dirty="0"/>
              <a:t>events</a:t>
            </a:r>
            <a:r>
              <a:rPr lang="en-US" sz="1600" dirty="0"/>
              <a:t> are generated by </a:t>
            </a:r>
            <a:r>
              <a:rPr lang="en-US" sz="1600" dirty="0" err="1"/>
              <a:t>Qt</a:t>
            </a:r>
            <a:r>
              <a:rPr lang="en-US" sz="1600" dirty="0"/>
              <a:t> or by the application. They are queued by </a:t>
            </a:r>
            <a:r>
              <a:rPr lang="en-US" sz="1600" dirty="0" err="1"/>
              <a:t>Qt</a:t>
            </a:r>
            <a:r>
              <a:rPr lang="en-US" sz="1600" dirty="0"/>
              <a:t> and processed by the event loop.</a:t>
            </a:r>
          </a:p>
          <a:p>
            <a:r>
              <a:rPr lang="en-US" sz="1600" i="1" dirty="0" smtClean="0"/>
              <a:t>- Sent </a:t>
            </a:r>
            <a:r>
              <a:rPr lang="en-US" sz="1600" i="1" dirty="0"/>
              <a:t>events</a:t>
            </a:r>
            <a:r>
              <a:rPr lang="en-US" sz="1600" dirty="0"/>
              <a:t> are generated by </a:t>
            </a:r>
            <a:r>
              <a:rPr lang="en-US" sz="1600" dirty="0" err="1"/>
              <a:t>Qt</a:t>
            </a:r>
            <a:r>
              <a:rPr lang="en-US" sz="1600" dirty="0"/>
              <a:t> or by the application, but they are sent directly to the target object</a:t>
            </a:r>
            <a:r>
              <a:rPr lang="en-US" sz="1600" dirty="0" smtClean="0"/>
              <a:t>.</a:t>
            </a:r>
          </a:p>
          <a:p>
            <a:r>
              <a:rPr lang="en-US" sz="1600" i="1" dirty="0"/>
              <a:t>Sent events </a:t>
            </a:r>
            <a:r>
              <a:rPr lang="en-US" sz="1600" dirty="0" smtClean="0"/>
              <a:t>are</a:t>
            </a:r>
            <a:r>
              <a:rPr lang="en-US" sz="1600" dirty="0"/>
              <a:t> </a:t>
            </a:r>
            <a:r>
              <a:rPr lang="en-US" sz="1600" i="1" dirty="0"/>
              <a:t>not</a:t>
            </a:r>
            <a:r>
              <a:rPr lang="en-US" sz="1600" dirty="0"/>
              <a:t> handled by the event loop. They are delivered directly to the object.</a:t>
            </a:r>
          </a:p>
        </p:txBody>
      </p:sp>
      <p:sp>
        <p:nvSpPr>
          <p:cNvPr id="12" name="Прямоугольник 11"/>
          <p:cNvSpPr/>
          <p:nvPr/>
        </p:nvSpPr>
        <p:spPr>
          <a:xfrm>
            <a:off x="323528" y="3728422"/>
            <a:ext cx="8340328" cy="369332"/>
          </a:xfrm>
          <a:prstGeom prst="rect">
            <a:avLst/>
          </a:prstGeom>
        </p:spPr>
        <p:txBody>
          <a:bodyPr wrap="square">
            <a:spAutoFit/>
          </a:bodyPr>
          <a:lstStyle/>
          <a:p>
            <a:r>
              <a:rPr lang="en-US" dirty="0"/>
              <a:t>When we call </a:t>
            </a:r>
            <a:r>
              <a:rPr lang="en-US" dirty="0" err="1"/>
              <a:t>QApplication</a:t>
            </a:r>
            <a:r>
              <a:rPr lang="en-US" dirty="0"/>
              <a:t>::exec() </a:t>
            </a:r>
            <a:r>
              <a:rPr lang="en-US" dirty="0" smtClean="0"/>
              <a:t>the </a:t>
            </a:r>
            <a:r>
              <a:rPr lang="en-US" dirty="0"/>
              <a:t>application enters </a:t>
            </a:r>
            <a:r>
              <a:rPr lang="en-US" dirty="0" err="1"/>
              <a:t>Qt's</a:t>
            </a:r>
            <a:r>
              <a:rPr lang="en-US" dirty="0"/>
              <a:t> event loop.</a:t>
            </a:r>
            <a:endParaRPr lang="uk-UA" dirty="0"/>
          </a:p>
        </p:txBody>
      </p:sp>
      <p:sp>
        <p:nvSpPr>
          <p:cNvPr id="14" name="Прямоугольник 13"/>
          <p:cNvSpPr/>
          <p:nvPr/>
        </p:nvSpPr>
        <p:spPr>
          <a:xfrm>
            <a:off x="323528" y="4293096"/>
            <a:ext cx="8208912" cy="2308324"/>
          </a:xfrm>
          <a:prstGeom prst="rect">
            <a:avLst/>
          </a:prstGeom>
        </p:spPr>
        <p:txBody>
          <a:bodyPr wrap="square">
            <a:spAutoFit/>
          </a:bodyPr>
          <a:lstStyle/>
          <a:p>
            <a:r>
              <a:rPr lang="en-US" dirty="0"/>
              <a:t> while (!</a:t>
            </a:r>
            <a:r>
              <a:rPr lang="en-US" dirty="0" err="1"/>
              <a:t>exit_was_called</a:t>
            </a:r>
            <a:r>
              <a:rPr lang="en-US" dirty="0"/>
              <a:t>) {</a:t>
            </a:r>
          </a:p>
          <a:p>
            <a:r>
              <a:rPr lang="en-US" dirty="0"/>
              <a:t>        while (!</a:t>
            </a:r>
            <a:r>
              <a:rPr lang="en-US" dirty="0" err="1"/>
              <a:t>posted_event_queue_is_empty</a:t>
            </a:r>
            <a:r>
              <a:rPr lang="en-US" dirty="0" smtClean="0"/>
              <a:t>)</a:t>
            </a:r>
            <a:endParaRPr lang="en-US" dirty="0"/>
          </a:p>
          <a:p>
            <a:r>
              <a:rPr lang="en-US" dirty="0"/>
              <a:t>            </a:t>
            </a:r>
            <a:r>
              <a:rPr lang="en-US" dirty="0" err="1"/>
              <a:t>process_next_posted_event</a:t>
            </a:r>
            <a:r>
              <a:rPr lang="en-US" dirty="0" smtClean="0"/>
              <a:t>();</a:t>
            </a:r>
          </a:p>
          <a:p>
            <a:r>
              <a:rPr lang="en-US" dirty="0" smtClean="0"/>
              <a:t>        while (!</a:t>
            </a:r>
            <a:r>
              <a:rPr lang="en-US" dirty="0" err="1" smtClean="0"/>
              <a:t>spontaneous_event_queue_is_empty</a:t>
            </a:r>
            <a:r>
              <a:rPr lang="en-US" dirty="0" smtClean="0"/>
              <a:t>)</a:t>
            </a:r>
          </a:p>
          <a:p>
            <a:r>
              <a:rPr lang="en-US" dirty="0" smtClean="0"/>
              <a:t>            </a:t>
            </a:r>
            <a:r>
              <a:rPr lang="en-US" dirty="0" err="1"/>
              <a:t>process_next_spontaneous_event</a:t>
            </a:r>
            <a:r>
              <a:rPr lang="en-US" dirty="0" smtClean="0"/>
              <a:t>();</a:t>
            </a:r>
          </a:p>
          <a:p>
            <a:r>
              <a:rPr lang="en-US" dirty="0" smtClean="0"/>
              <a:t>        while (!</a:t>
            </a:r>
            <a:r>
              <a:rPr lang="en-US" dirty="0" err="1" smtClean="0"/>
              <a:t>posted_event_queue_is_empty</a:t>
            </a:r>
            <a:r>
              <a:rPr lang="en-US" dirty="0" smtClean="0"/>
              <a:t>)</a:t>
            </a:r>
          </a:p>
          <a:p>
            <a:r>
              <a:rPr lang="en-US" dirty="0" smtClean="0"/>
              <a:t>            </a:t>
            </a:r>
            <a:r>
              <a:rPr lang="en-US" dirty="0" err="1"/>
              <a:t>process_next_posted_event</a:t>
            </a:r>
            <a:r>
              <a:rPr lang="en-US" dirty="0" smtClean="0"/>
              <a:t>();</a:t>
            </a:r>
            <a:endParaRPr lang="en-US" dirty="0"/>
          </a:p>
          <a:p>
            <a:r>
              <a:rPr lang="en-US" dirty="0"/>
              <a:t>    }</a:t>
            </a:r>
            <a:endParaRPr lang="uk-UA" dirty="0"/>
          </a:p>
        </p:txBody>
      </p:sp>
      <p:sp>
        <p:nvSpPr>
          <p:cNvPr id="15" name="Прямоугольник 14"/>
          <p:cNvSpPr/>
          <p:nvPr/>
        </p:nvSpPr>
        <p:spPr>
          <a:xfrm>
            <a:off x="323528" y="1311242"/>
            <a:ext cx="4206986" cy="369332"/>
          </a:xfrm>
          <a:prstGeom prst="rect">
            <a:avLst/>
          </a:prstGeom>
        </p:spPr>
        <p:txBody>
          <a:bodyPr wrap="none">
            <a:spAutoFit/>
          </a:bodyPr>
          <a:lstStyle/>
          <a:p>
            <a:r>
              <a:rPr lang="en-US" dirty="0"/>
              <a:t>http://doc.qt.io/qt-5/eventsandfilters.html</a:t>
            </a:r>
            <a:endParaRPr lang="uk-UA" dirty="0"/>
          </a:p>
        </p:txBody>
      </p:sp>
    </p:spTree>
    <p:extLst>
      <p:ext uri="{BB962C8B-B14F-4D97-AF65-F5344CB8AC3E}">
        <p14:creationId xmlns:p14="http://schemas.microsoft.com/office/powerpoint/2010/main" val="67156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439758" y="188640"/>
            <a:ext cx="4390369" cy="707886"/>
          </a:xfrm>
          <a:prstGeom prst="rect">
            <a:avLst/>
          </a:prstGeom>
        </p:spPr>
        <p:txBody>
          <a:bodyPr wrap="none">
            <a:spAutoFit/>
          </a:bodyPr>
          <a:lstStyle/>
          <a:p>
            <a:r>
              <a:rPr lang="en-US" sz="4000" b="1" dirty="0" smtClean="0"/>
              <a:t>Events compression</a:t>
            </a:r>
            <a:endParaRPr lang="en-US" sz="4000" b="1" dirty="0"/>
          </a:p>
        </p:txBody>
      </p:sp>
      <p:sp>
        <p:nvSpPr>
          <p:cNvPr id="5" name="Прямоугольник 4"/>
          <p:cNvSpPr/>
          <p:nvPr/>
        </p:nvSpPr>
        <p:spPr>
          <a:xfrm>
            <a:off x="395536" y="896526"/>
            <a:ext cx="7484613" cy="369332"/>
          </a:xfrm>
          <a:prstGeom prst="rect">
            <a:avLst/>
          </a:prstGeom>
        </p:spPr>
        <p:txBody>
          <a:bodyPr wrap="none">
            <a:spAutoFit/>
          </a:bodyPr>
          <a:lstStyle/>
          <a:p>
            <a:r>
              <a:rPr lang="en-US" dirty="0" smtClean="0"/>
              <a:t>To </a:t>
            </a:r>
            <a:r>
              <a:rPr lang="en-US" dirty="0"/>
              <a:t>redraw a </a:t>
            </a:r>
            <a:r>
              <a:rPr lang="en-US" dirty="0" smtClean="0"/>
              <a:t>widget, call </a:t>
            </a:r>
            <a:r>
              <a:rPr lang="en-US" dirty="0"/>
              <a:t>[post]</a:t>
            </a:r>
            <a:r>
              <a:rPr lang="en-US" dirty="0" err="1" smtClean="0"/>
              <a:t>QWidget</a:t>
            </a:r>
            <a:r>
              <a:rPr lang="en-US" dirty="0"/>
              <a:t>::update</a:t>
            </a:r>
            <a:r>
              <a:rPr lang="en-US" dirty="0" smtClean="0"/>
              <a:t>() </a:t>
            </a:r>
            <a:r>
              <a:rPr lang="en-US" dirty="0"/>
              <a:t>or [send]</a:t>
            </a:r>
            <a:r>
              <a:rPr lang="en-US" dirty="0" err="1" smtClean="0"/>
              <a:t>QWidget</a:t>
            </a:r>
            <a:r>
              <a:rPr lang="en-US" dirty="0"/>
              <a:t>::repaint</a:t>
            </a:r>
            <a:r>
              <a:rPr lang="en-US" dirty="0" smtClean="0"/>
              <a:t>().</a:t>
            </a:r>
            <a:endParaRPr lang="uk-UA" dirty="0"/>
          </a:p>
        </p:txBody>
      </p:sp>
      <p:sp>
        <p:nvSpPr>
          <p:cNvPr id="7" name="Прямоугольник 6"/>
          <p:cNvSpPr/>
          <p:nvPr/>
        </p:nvSpPr>
        <p:spPr>
          <a:xfrm>
            <a:off x="395536" y="1397675"/>
            <a:ext cx="8136904" cy="1477328"/>
          </a:xfrm>
          <a:prstGeom prst="rect">
            <a:avLst/>
          </a:prstGeom>
        </p:spPr>
        <p:txBody>
          <a:bodyPr wrap="square">
            <a:spAutoFit/>
          </a:bodyPr>
          <a:lstStyle/>
          <a:p>
            <a:r>
              <a:rPr lang="en-US" dirty="0"/>
              <a:t>One advantage of posting events as opposed to sending them is that posting gives </a:t>
            </a:r>
            <a:r>
              <a:rPr lang="en-US" dirty="0" err="1"/>
              <a:t>Qt</a:t>
            </a:r>
            <a:r>
              <a:rPr lang="en-US" dirty="0"/>
              <a:t> the opportunity to compress them. If you call update() ten times in succession on the same widget without returning to the event loop, the ten events generated by update() will automatically be merged into a single event with the union of the regions specified in all their </a:t>
            </a:r>
            <a:r>
              <a:rPr lang="en-US" dirty="0" err="1"/>
              <a:t>QPaintEvents</a:t>
            </a:r>
            <a:r>
              <a:rPr lang="en-US" dirty="0"/>
              <a:t>.</a:t>
            </a:r>
            <a:endParaRPr lang="uk-UA" dirty="0"/>
          </a:p>
        </p:txBody>
      </p:sp>
      <p:sp>
        <p:nvSpPr>
          <p:cNvPr id="8" name="Прямоугольник 7"/>
          <p:cNvSpPr/>
          <p:nvPr/>
        </p:nvSpPr>
        <p:spPr>
          <a:xfrm>
            <a:off x="395536" y="2967335"/>
            <a:ext cx="8136904" cy="646331"/>
          </a:xfrm>
          <a:prstGeom prst="rect">
            <a:avLst/>
          </a:prstGeom>
        </p:spPr>
        <p:txBody>
          <a:bodyPr wrap="square">
            <a:spAutoFit/>
          </a:bodyPr>
          <a:lstStyle/>
          <a:p>
            <a:r>
              <a:rPr lang="en-US" dirty="0"/>
              <a:t>Compressible event types include paint events, move events, resize events, layout hint events, and language change events.</a:t>
            </a:r>
            <a:endParaRPr lang="uk-UA" dirty="0"/>
          </a:p>
        </p:txBody>
      </p:sp>
      <p:sp>
        <p:nvSpPr>
          <p:cNvPr id="10" name="Прямоугольник 9"/>
          <p:cNvSpPr/>
          <p:nvPr/>
        </p:nvSpPr>
        <p:spPr>
          <a:xfrm>
            <a:off x="395536" y="3717032"/>
            <a:ext cx="8136904" cy="646331"/>
          </a:xfrm>
          <a:prstGeom prst="rect">
            <a:avLst/>
          </a:prstGeom>
        </p:spPr>
        <p:txBody>
          <a:bodyPr wrap="square">
            <a:spAutoFit/>
          </a:bodyPr>
          <a:lstStyle/>
          <a:p>
            <a:r>
              <a:rPr lang="en-US" dirty="0" smtClean="0"/>
              <a:t>You </a:t>
            </a:r>
            <a:r>
              <a:rPr lang="en-US" dirty="0"/>
              <a:t>can call </a:t>
            </a:r>
            <a:r>
              <a:rPr lang="en-US" dirty="0" err="1"/>
              <a:t>QApplication</a:t>
            </a:r>
            <a:r>
              <a:rPr lang="en-US" dirty="0"/>
              <a:t>::</a:t>
            </a:r>
            <a:r>
              <a:rPr lang="en-US" dirty="0" err="1"/>
              <a:t>sendPostedEvents</a:t>
            </a:r>
            <a:r>
              <a:rPr lang="en-US" dirty="0"/>
              <a:t>() at any time to force </a:t>
            </a:r>
            <a:r>
              <a:rPr lang="en-US" dirty="0" err="1"/>
              <a:t>Qt</a:t>
            </a:r>
            <a:r>
              <a:rPr lang="en-US" dirty="0"/>
              <a:t> to process an object's posted events at the time of the call.</a:t>
            </a:r>
            <a:endParaRPr lang="uk-UA" dirty="0"/>
          </a:p>
        </p:txBody>
      </p:sp>
    </p:spTree>
    <p:extLst>
      <p:ext uri="{BB962C8B-B14F-4D97-AF65-F5344CB8AC3E}">
        <p14:creationId xmlns:p14="http://schemas.microsoft.com/office/powerpoint/2010/main" val="2638712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39758" y="188640"/>
            <a:ext cx="3316614" cy="707886"/>
          </a:xfrm>
          <a:prstGeom prst="rect">
            <a:avLst/>
          </a:prstGeom>
        </p:spPr>
        <p:txBody>
          <a:bodyPr wrap="none">
            <a:spAutoFit/>
          </a:bodyPr>
          <a:lstStyle/>
          <a:p>
            <a:r>
              <a:rPr lang="en-US" sz="4000" b="1" dirty="0" smtClean="0"/>
              <a:t>Custom events</a:t>
            </a:r>
            <a:endParaRPr lang="en-US" sz="4000" b="1" dirty="0"/>
          </a:p>
        </p:txBody>
      </p:sp>
      <p:sp>
        <p:nvSpPr>
          <p:cNvPr id="4" name="Прямоугольник 3"/>
          <p:cNvSpPr/>
          <p:nvPr/>
        </p:nvSpPr>
        <p:spPr>
          <a:xfrm>
            <a:off x="323528" y="896526"/>
            <a:ext cx="8352928" cy="923330"/>
          </a:xfrm>
          <a:prstGeom prst="rect">
            <a:avLst/>
          </a:prstGeom>
        </p:spPr>
        <p:txBody>
          <a:bodyPr wrap="square">
            <a:spAutoFit/>
          </a:bodyPr>
          <a:lstStyle/>
          <a:p>
            <a:r>
              <a:rPr lang="en-US" dirty="0" err="1"/>
              <a:t>Qt</a:t>
            </a:r>
            <a:r>
              <a:rPr lang="en-US" dirty="0"/>
              <a:t> applications can generate their own events, either of predefined types or of custom types. This is done by creating an instance of </a:t>
            </a:r>
            <a:r>
              <a:rPr lang="en-US" dirty="0" err="1"/>
              <a:t>QEvent</a:t>
            </a:r>
            <a:r>
              <a:rPr lang="en-US" dirty="0"/>
              <a:t> (or a subclass) and calling </a:t>
            </a:r>
            <a:r>
              <a:rPr lang="en-US" dirty="0" err="1"/>
              <a:t>QApplication</a:t>
            </a:r>
            <a:r>
              <a:rPr lang="en-US" dirty="0"/>
              <a:t>::</a:t>
            </a:r>
            <a:r>
              <a:rPr lang="en-US" dirty="0" err="1"/>
              <a:t>postEvent</a:t>
            </a:r>
            <a:r>
              <a:rPr lang="en-US" dirty="0"/>
              <a:t>() or </a:t>
            </a:r>
            <a:r>
              <a:rPr lang="en-US" dirty="0" err="1"/>
              <a:t>QApplication</a:t>
            </a:r>
            <a:r>
              <a:rPr lang="en-US" dirty="0"/>
              <a:t>::</a:t>
            </a:r>
            <a:r>
              <a:rPr lang="en-US" dirty="0" err="1"/>
              <a:t>sendEvent</a:t>
            </a:r>
            <a:r>
              <a:rPr lang="en-US" dirty="0"/>
              <a:t>().</a:t>
            </a:r>
            <a:endParaRPr lang="uk-UA" dirty="0"/>
          </a:p>
        </p:txBody>
      </p:sp>
      <p:sp>
        <p:nvSpPr>
          <p:cNvPr id="6" name="Прямоугольник 5"/>
          <p:cNvSpPr/>
          <p:nvPr/>
        </p:nvSpPr>
        <p:spPr>
          <a:xfrm>
            <a:off x="323528" y="1847434"/>
            <a:ext cx="8208912" cy="923330"/>
          </a:xfrm>
          <a:prstGeom prst="rect">
            <a:avLst/>
          </a:prstGeom>
        </p:spPr>
        <p:txBody>
          <a:bodyPr wrap="square">
            <a:spAutoFit/>
          </a:bodyPr>
          <a:lstStyle/>
          <a:p>
            <a:r>
              <a:rPr lang="en-US" dirty="0"/>
              <a:t>Both functions take a </a:t>
            </a:r>
            <a:r>
              <a:rPr lang="en-US" dirty="0" err="1"/>
              <a:t>QObject</a:t>
            </a:r>
            <a:r>
              <a:rPr lang="en-US" dirty="0"/>
              <a:t> * and a </a:t>
            </a:r>
            <a:r>
              <a:rPr lang="en-US" dirty="0" err="1"/>
              <a:t>QEvent</a:t>
            </a:r>
            <a:r>
              <a:rPr lang="en-US" dirty="0"/>
              <a:t> * as arguments. If you call </a:t>
            </a:r>
            <a:r>
              <a:rPr lang="en-US" dirty="0" err="1"/>
              <a:t>postEvent</a:t>
            </a:r>
            <a:r>
              <a:rPr lang="en-US" dirty="0"/>
              <a:t>(), you must create the event object using new and </a:t>
            </a:r>
            <a:r>
              <a:rPr lang="en-US" dirty="0" err="1"/>
              <a:t>Qt</a:t>
            </a:r>
            <a:r>
              <a:rPr lang="en-US" dirty="0"/>
              <a:t> will automatically delete it after it is processed. If you call </a:t>
            </a:r>
            <a:r>
              <a:rPr lang="en-US" dirty="0" err="1"/>
              <a:t>sendEvent</a:t>
            </a:r>
            <a:r>
              <a:rPr lang="en-US" dirty="0"/>
              <a:t>(), you must create the event on the stack.</a:t>
            </a:r>
            <a:endParaRPr lang="uk-UA" dirty="0"/>
          </a:p>
        </p:txBody>
      </p:sp>
      <p:sp>
        <p:nvSpPr>
          <p:cNvPr id="8" name="Прямоугольник 7"/>
          <p:cNvSpPr/>
          <p:nvPr/>
        </p:nvSpPr>
        <p:spPr>
          <a:xfrm>
            <a:off x="356974" y="2936074"/>
            <a:ext cx="8208912" cy="369332"/>
          </a:xfrm>
          <a:prstGeom prst="rect">
            <a:avLst/>
          </a:prstGeom>
        </p:spPr>
        <p:txBody>
          <a:bodyPr wrap="square">
            <a:spAutoFit/>
          </a:bodyPr>
          <a:lstStyle/>
          <a:p>
            <a:r>
              <a:rPr lang="en-US" dirty="0" err="1" smtClean="0"/>
              <a:t>QApplication</a:t>
            </a:r>
            <a:r>
              <a:rPr lang="en-US" dirty="0"/>
              <a:t>::</a:t>
            </a:r>
            <a:r>
              <a:rPr lang="en-US" dirty="0" err="1"/>
              <a:t>postEvent</a:t>
            </a:r>
            <a:r>
              <a:rPr lang="en-US" dirty="0"/>
              <a:t>(</a:t>
            </a:r>
            <a:r>
              <a:rPr lang="en-US" dirty="0" err="1"/>
              <a:t>mainWin</a:t>
            </a:r>
            <a:r>
              <a:rPr lang="en-US" dirty="0"/>
              <a:t>, new </a:t>
            </a:r>
            <a:r>
              <a:rPr lang="en-US" dirty="0" err="1"/>
              <a:t>QKeyEvent</a:t>
            </a:r>
            <a:r>
              <a:rPr lang="en-US" dirty="0"/>
              <a:t>(</a:t>
            </a:r>
            <a:r>
              <a:rPr lang="en-US" dirty="0" err="1"/>
              <a:t>QEvent</a:t>
            </a:r>
            <a:r>
              <a:rPr lang="en-US" dirty="0"/>
              <a:t>::</a:t>
            </a:r>
            <a:r>
              <a:rPr lang="en-US" dirty="0" err="1"/>
              <a:t>KeyPress</a:t>
            </a:r>
            <a:r>
              <a:rPr lang="en-US" dirty="0"/>
              <a:t>, </a:t>
            </a:r>
            <a:r>
              <a:rPr lang="en-US" dirty="0" err="1"/>
              <a:t>Key_X</a:t>
            </a:r>
            <a:r>
              <a:rPr lang="en-US" dirty="0"/>
              <a:t>, 'X', 0))</a:t>
            </a:r>
            <a:endParaRPr lang="uk-UA" dirty="0"/>
          </a:p>
        </p:txBody>
      </p:sp>
      <p:sp>
        <p:nvSpPr>
          <p:cNvPr id="10" name="Прямоугольник 9"/>
          <p:cNvSpPr/>
          <p:nvPr/>
        </p:nvSpPr>
        <p:spPr>
          <a:xfrm>
            <a:off x="356974" y="3415812"/>
            <a:ext cx="8208912" cy="646331"/>
          </a:xfrm>
          <a:prstGeom prst="rect">
            <a:avLst/>
          </a:prstGeom>
        </p:spPr>
        <p:txBody>
          <a:bodyPr wrap="square">
            <a:spAutoFit/>
          </a:bodyPr>
          <a:lstStyle/>
          <a:p>
            <a:r>
              <a:rPr lang="en-US" dirty="0" err="1" smtClean="0"/>
              <a:t>QKeyEvent</a:t>
            </a:r>
            <a:r>
              <a:rPr lang="en-US" dirty="0" smtClean="0"/>
              <a:t> </a:t>
            </a:r>
            <a:r>
              <a:rPr lang="en-US" dirty="0"/>
              <a:t>event(</a:t>
            </a:r>
            <a:r>
              <a:rPr lang="en-US" dirty="0" err="1"/>
              <a:t>QEvent</a:t>
            </a:r>
            <a:r>
              <a:rPr lang="en-US" dirty="0"/>
              <a:t>::</a:t>
            </a:r>
            <a:r>
              <a:rPr lang="en-US" dirty="0" err="1"/>
              <a:t>KeyPress</a:t>
            </a:r>
            <a:r>
              <a:rPr lang="en-US" dirty="0"/>
              <a:t>, </a:t>
            </a:r>
            <a:r>
              <a:rPr lang="en-US" dirty="0" err="1"/>
              <a:t>Key_X</a:t>
            </a:r>
            <a:r>
              <a:rPr lang="en-US" dirty="0"/>
              <a:t>, 'X', 0);</a:t>
            </a:r>
          </a:p>
          <a:p>
            <a:r>
              <a:rPr lang="en-US" dirty="0" err="1" smtClean="0"/>
              <a:t>QApplication</a:t>
            </a:r>
            <a:r>
              <a:rPr lang="en-US" dirty="0"/>
              <a:t>::</a:t>
            </a:r>
            <a:r>
              <a:rPr lang="en-US" dirty="0" err="1"/>
              <a:t>sendEvent</a:t>
            </a:r>
            <a:r>
              <a:rPr lang="en-US" dirty="0"/>
              <a:t>(</a:t>
            </a:r>
            <a:r>
              <a:rPr lang="en-US" dirty="0" err="1"/>
              <a:t>mainWin</a:t>
            </a:r>
            <a:r>
              <a:rPr lang="en-US" dirty="0"/>
              <a:t>, &amp;event);</a:t>
            </a:r>
            <a:endParaRPr lang="uk-UA" dirty="0"/>
          </a:p>
        </p:txBody>
      </p:sp>
      <p:sp>
        <p:nvSpPr>
          <p:cNvPr id="12" name="Прямоугольник 11"/>
          <p:cNvSpPr/>
          <p:nvPr/>
        </p:nvSpPr>
        <p:spPr>
          <a:xfrm>
            <a:off x="356974" y="4293096"/>
            <a:ext cx="8319482" cy="1200329"/>
          </a:xfrm>
          <a:prstGeom prst="rect">
            <a:avLst/>
          </a:prstGeom>
        </p:spPr>
        <p:txBody>
          <a:bodyPr wrap="square">
            <a:spAutoFit/>
          </a:bodyPr>
          <a:lstStyle/>
          <a:p>
            <a:r>
              <a:rPr lang="en-US" dirty="0" err="1"/>
              <a:t>Qt</a:t>
            </a:r>
            <a:r>
              <a:rPr lang="en-US" dirty="0"/>
              <a:t> applications rarely need to call </a:t>
            </a:r>
            <a:r>
              <a:rPr lang="en-US" dirty="0" err="1"/>
              <a:t>postEvent</a:t>
            </a:r>
            <a:r>
              <a:rPr lang="en-US" dirty="0"/>
              <a:t>() or </a:t>
            </a:r>
            <a:r>
              <a:rPr lang="en-US" dirty="0" err="1"/>
              <a:t>sendEvent</a:t>
            </a:r>
            <a:r>
              <a:rPr lang="en-US" dirty="0"/>
              <a:t>() directly because most events are generated automatically by </a:t>
            </a:r>
            <a:r>
              <a:rPr lang="en-US" dirty="0" err="1"/>
              <a:t>Qt</a:t>
            </a:r>
            <a:r>
              <a:rPr lang="en-US" dirty="0"/>
              <a:t> or by the window system when necessary. In most of the cases where you want to send an event, </a:t>
            </a:r>
            <a:r>
              <a:rPr lang="en-US" dirty="0" err="1"/>
              <a:t>Qt</a:t>
            </a:r>
            <a:r>
              <a:rPr lang="en-US" dirty="0"/>
              <a:t> includes a high-level function that does it for you (for example, update() and repaint()).</a:t>
            </a:r>
            <a:endParaRPr lang="uk-UA" dirty="0"/>
          </a:p>
        </p:txBody>
      </p:sp>
    </p:spTree>
    <p:extLst>
      <p:ext uri="{BB962C8B-B14F-4D97-AF65-F5344CB8AC3E}">
        <p14:creationId xmlns:p14="http://schemas.microsoft.com/office/powerpoint/2010/main" val="319623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19672" y="188640"/>
            <a:ext cx="6165278" cy="707886"/>
          </a:xfrm>
          <a:prstGeom prst="rect">
            <a:avLst/>
          </a:prstGeom>
        </p:spPr>
        <p:txBody>
          <a:bodyPr wrap="none">
            <a:spAutoFit/>
          </a:bodyPr>
          <a:lstStyle/>
          <a:p>
            <a:r>
              <a:rPr lang="en-US" sz="4000" b="1" dirty="0"/>
              <a:t>Event Handling and Filtering</a:t>
            </a:r>
            <a:endParaRPr lang="en-US" sz="4000" dirty="0"/>
          </a:p>
        </p:txBody>
      </p:sp>
      <p:sp>
        <p:nvSpPr>
          <p:cNvPr id="3" name="Прямоугольник 2"/>
          <p:cNvSpPr/>
          <p:nvPr/>
        </p:nvSpPr>
        <p:spPr>
          <a:xfrm>
            <a:off x="378380" y="788511"/>
            <a:ext cx="8136904" cy="1200329"/>
          </a:xfrm>
          <a:prstGeom prst="rect">
            <a:avLst/>
          </a:prstGeom>
        </p:spPr>
        <p:txBody>
          <a:bodyPr wrap="square">
            <a:spAutoFit/>
          </a:bodyPr>
          <a:lstStyle/>
          <a:p>
            <a:r>
              <a:rPr lang="en-US" dirty="0" err="1" smtClean="0"/>
              <a:t>Qt</a:t>
            </a:r>
            <a:r>
              <a:rPr lang="en-US" dirty="0" smtClean="0"/>
              <a:t> lets you create your own event types. This technique is particularly useful in multithreaded applications, as a means of communicating with the GUI thread. </a:t>
            </a:r>
            <a:r>
              <a:rPr lang="en-US" dirty="0"/>
              <a:t>Custom </a:t>
            </a:r>
            <a:r>
              <a:rPr lang="en-US" dirty="0" smtClean="0"/>
              <a:t>type events </a:t>
            </a:r>
            <a:r>
              <a:rPr lang="en-US" dirty="0"/>
              <a:t>can also be useful in single-threaded applications, as an inter-object communication mechanism. </a:t>
            </a:r>
            <a:r>
              <a:rPr lang="en-US" dirty="0" smtClean="0"/>
              <a:t>Advantage </a:t>
            </a:r>
            <a:r>
              <a:rPr lang="en-US" dirty="0"/>
              <a:t>of events is that they can be filtered</a:t>
            </a:r>
            <a:r>
              <a:rPr lang="en-US" dirty="0" smtClean="0"/>
              <a:t>.</a:t>
            </a:r>
            <a:endParaRPr lang="en-US" dirty="0"/>
          </a:p>
        </p:txBody>
      </p:sp>
      <p:sp>
        <p:nvSpPr>
          <p:cNvPr id="5" name="Rectangle 1"/>
          <p:cNvSpPr>
            <a:spLocks noChangeArrowheads="1"/>
          </p:cNvSpPr>
          <p:nvPr/>
        </p:nvSpPr>
        <p:spPr bwMode="auto">
          <a:xfrm>
            <a:off x="457200" y="367823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uk-UA" altLang="uk-UA"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Прямоугольник 6"/>
          <p:cNvSpPr/>
          <p:nvPr/>
        </p:nvSpPr>
        <p:spPr>
          <a:xfrm>
            <a:off x="82734" y="2145045"/>
            <a:ext cx="9036496" cy="4524315"/>
          </a:xfrm>
          <a:prstGeom prst="rect">
            <a:avLst/>
          </a:prstGeom>
        </p:spPr>
        <p:txBody>
          <a:bodyPr wrap="square">
            <a:spAutoFit/>
          </a:bodyPr>
          <a:lstStyle/>
          <a:p>
            <a:r>
              <a:rPr lang="en-US" dirty="0" smtClean="0"/>
              <a:t>Events </a:t>
            </a:r>
            <a:r>
              <a:rPr lang="en-US" dirty="0"/>
              <a:t>in </a:t>
            </a:r>
            <a:r>
              <a:rPr lang="en-US" dirty="0" err="1"/>
              <a:t>Qt</a:t>
            </a:r>
            <a:r>
              <a:rPr lang="en-US" dirty="0"/>
              <a:t> can be processed on five different levels</a:t>
            </a:r>
            <a:r>
              <a:rPr lang="en-US" dirty="0" smtClean="0"/>
              <a:t>.</a:t>
            </a:r>
            <a:endParaRPr lang="en-US" dirty="0"/>
          </a:p>
          <a:p>
            <a:r>
              <a:rPr lang="en-US" b="1" dirty="0" smtClean="0"/>
              <a:t>1) </a:t>
            </a:r>
            <a:r>
              <a:rPr lang="en-US" b="1" dirty="0" err="1" smtClean="0"/>
              <a:t>Reimplementing</a:t>
            </a:r>
            <a:r>
              <a:rPr lang="en-US" b="1" dirty="0" smtClean="0"/>
              <a:t> </a:t>
            </a:r>
            <a:r>
              <a:rPr lang="en-US" b="1" dirty="0"/>
              <a:t>a specific event handler</a:t>
            </a:r>
            <a:r>
              <a:rPr lang="en-US" b="1" dirty="0" smtClean="0"/>
              <a:t>.</a:t>
            </a:r>
            <a:endParaRPr lang="en-US" b="1" dirty="0"/>
          </a:p>
          <a:p>
            <a:r>
              <a:rPr lang="en-US" dirty="0" err="1"/>
              <a:t>QObject</a:t>
            </a:r>
            <a:r>
              <a:rPr lang="en-US" dirty="0"/>
              <a:t> and </a:t>
            </a:r>
            <a:r>
              <a:rPr lang="en-US" dirty="0" err="1"/>
              <a:t>QWidget</a:t>
            </a:r>
            <a:r>
              <a:rPr lang="en-US" dirty="0"/>
              <a:t> provide many specific event handlers for different types of events (for example, </a:t>
            </a:r>
            <a:r>
              <a:rPr lang="en-US" dirty="0" err="1"/>
              <a:t>paintEvent</a:t>
            </a:r>
            <a:r>
              <a:rPr lang="en-US" dirty="0"/>
              <a:t>() for paint events).</a:t>
            </a:r>
          </a:p>
          <a:p>
            <a:r>
              <a:rPr lang="en-US" b="1" dirty="0" smtClean="0"/>
              <a:t>2) </a:t>
            </a:r>
            <a:r>
              <a:rPr lang="en-US" b="1" dirty="0" err="1" smtClean="0"/>
              <a:t>Reimplementing</a:t>
            </a:r>
            <a:r>
              <a:rPr lang="en-US" b="1" dirty="0" smtClean="0"/>
              <a:t> </a:t>
            </a:r>
            <a:r>
              <a:rPr lang="en-US" b="1" dirty="0" err="1"/>
              <a:t>QObject</a:t>
            </a:r>
            <a:r>
              <a:rPr lang="en-US" b="1" dirty="0"/>
              <a:t>::event</a:t>
            </a:r>
            <a:r>
              <a:rPr lang="en-US" b="1" dirty="0" smtClean="0"/>
              <a:t>().</a:t>
            </a:r>
            <a:endParaRPr lang="en-US" b="1" dirty="0"/>
          </a:p>
          <a:p>
            <a:r>
              <a:rPr lang="en-US" dirty="0"/>
              <a:t>The event() function is the entry point for all of an object's events. The default implementations in </a:t>
            </a:r>
            <a:r>
              <a:rPr lang="en-US" dirty="0" err="1"/>
              <a:t>QObject</a:t>
            </a:r>
            <a:r>
              <a:rPr lang="en-US" dirty="0"/>
              <a:t> and </a:t>
            </a:r>
            <a:r>
              <a:rPr lang="en-US" dirty="0" err="1"/>
              <a:t>QWidget</a:t>
            </a:r>
            <a:r>
              <a:rPr lang="en-US" dirty="0"/>
              <a:t> simply forward the events to the specific event handlers.</a:t>
            </a:r>
          </a:p>
          <a:p>
            <a:r>
              <a:rPr lang="en-US" b="1" dirty="0" smtClean="0"/>
              <a:t>3) Installing </a:t>
            </a:r>
            <a:r>
              <a:rPr lang="en-US" b="1" dirty="0"/>
              <a:t>an event filter on a </a:t>
            </a:r>
            <a:r>
              <a:rPr lang="en-US" b="1" dirty="0" err="1"/>
              <a:t>QObject</a:t>
            </a:r>
            <a:r>
              <a:rPr lang="en-US" b="1" dirty="0"/>
              <a:t>.</a:t>
            </a:r>
          </a:p>
          <a:p>
            <a:r>
              <a:rPr lang="en-US" dirty="0"/>
              <a:t>An event filter is an object that receives another object's events before they reach the intended target.</a:t>
            </a:r>
          </a:p>
          <a:p>
            <a:r>
              <a:rPr lang="en-US" b="1" dirty="0" smtClean="0"/>
              <a:t>4) Installing </a:t>
            </a:r>
            <a:r>
              <a:rPr lang="en-US" b="1" dirty="0"/>
              <a:t>an event filter on </a:t>
            </a:r>
            <a:r>
              <a:rPr lang="en-US" b="1" dirty="0" err="1"/>
              <a:t>qApp</a:t>
            </a:r>
            <a:r>
              <a:rPr lang="en-US" b="1" dirty="0"/>
              <a:t>.</a:t>
            </a:r>
          </a:p>
          <a:p>
            <a:r>
              <a:rPr lang="en-US" dirty="0"/>
              <a:t>Exceptionally, an event filter on </a:t>
            </a:r>
            <a:r>
              <a:rPr lang="en-US" dirty="0" err="1"/>
              <a:t>qApp</a:t>
            </a:r>
            <a:r>
              <a:rPr lang="en-US" dirty="0"/>
              <a:t> monitors all events sent to all objects in the application.</a:t>
            </a:r>
          </a:p>
          <a:p>
            <a:r>
              <a:rPr lang="en-US" b="1" dirty="0" smtClean="0"/>
              <a:t>5) </a:t>
            </a:r>
            <a:r>
              <a:rPr lang="en-US" b="1" dirty="0" err="1" smtClean="0"/>
              <a:t>Reimplementing</a:t>
            </a:r>
            <a:r>
              <a:rPr lang="en-US" b="1" dirty="0" smtClean="0"/>
              <a:t> </a:t>
            </a:r>
            <a:r>
              <a:rPr lang="en-US" b="1" dirty="0" err="1"/>
              <a:t>QApplication</a:t>
            </a:r>
            <a:r>
              <a:rPr lang="en-US" b="1" dirty="0"/>
              <a:t>::notify().</a:t>
            </a:r>
          </a:p>
          <a:p>
            <a:r>
              <a:rPr lang="en-US" dirty="0" err="1"/>
              <a:t>Qt's</a:t>
            </a:r>
            <a:r>
              <a:rPr lang="en-US" dirty="0"/>
              <a:t> event loop and </a:t>
            </a:r>
            <a:r>
              <a:rPr lang="en-US" dirty="0" err="1"/>
              <a:t>sendEvent</a:t>
            </a:r>
            <a:r>
              <a:rPr lang="en-US" dirty="0"/>
              <a:t>() call this function to dispatch events. By </a:t>
            </a:r>
            <a:r>
              <a:rPr lang="en-US" dirty="0" err="1"/>
              <a:t>reimplementing</a:t>
            </a:r>
            <a:r>
              <a:rPr lang="en-US" dirty="0"/>
              <a:t> it, you get to see events before anybody else.</a:t>
            </a:r>
          </a:p>
        </p:txBody>
      </p:sp>
    </p:spTree>
    <p:extLst>
      <p:ext uri="{BB962C8B-B14F-4D97-AF65-F5344CB8AC3E}">
        <p14:creationId xmlns:p14="http://schemas.microsoft.com/office/powerpoint/2010/main" val="339823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99792" y="188640"/>
            <a:ext cx="4273029" cy="707886"/>
          </a:xfrm>
          <a:prstGeom prst="rect">
            <a:avLst/>
          </a:prstGeom>
        </p:spPr>
        <p:txBody>
          <a:bodyPr wrap="none">
            <a:spAutoFit/>
          </a:bodyPr>
          <a:lstStyle/>
          <a:p>
            <a:r>
              <a:rPr lang="en-US" sz="4000" b="1" dirty="0" smtClean="0"/>
              <a:t>Events propagating</a:t>
            </a:r>
            <a:endParaRPr lang="en-US" sz="4000" dirty="0"/>
          </a:p>
        </p:txBody>
      </p:sp>
      <p:sp>
        <p:nvSpPr>
          <p:cNvPr id="4" name="Прямоугольник 3"/>
          <p:cNvSpPr/>
          <p:nvPr/>
        </p:nvSpPr>
        <p:spPr>
          <a:xfrm>
            <a:off x="539552" y="836712"/>
            <a:ext cx="8064896" cy="923330"/>
          </a:xfrm>
          <a:prstGeom prst="rect">
            <a:avLst/>
          </a:prstGeom>
        </p:spPr>
        <p:txBody>
          <a:bodyPr wrap="square">
            <a:spAutoFit/>
          </a:bodyPr>
          <a:lstStyle/>
          <a:p>
            <a:r>
              <a:rPr lang="en-US" dirty="0"/>
              <a:t>Some event types can be propagated. This means that if a target doesn't handle an event, </a:t>
            </a:r>
            <a:r>
              <a:rPr lang="en-US" dirty="0" err="1"/>
              <a:t>Qt</a:t>
            </a:r>
            <a:r>
              <a:rPr lang="en-US" dirty="0"/>
              <a:t> tries to find another receiver for the event and calls </a:t>
            </a:r>
            <a:r>
              <a:rPr lang="en-US" dirty="0" err="1"/>
              <a:t>QApplication</a:t>
            </a:r>
            <a:r>
              <a:rPr lang="en-US" dirty="0"/>
              <a:t>::notify() with the new target.</a:t>
            </a:r>
            <a:endParaRPr lang="uk-UA" dirty="0"/>
          </a:p>
        </p:txBody>
      </p:sp>
      <p:sp>
        <p:nvSpPr>
          <p:cNvPr id="5" name="Прямоугольник 4"/>
          <p:cNvSpPr/>
          <p:nvPr/>
        </p:nvSpPr>
        <p:spPr>
          <a:xfrm>
            <a:off x="539552" y="1713582"/>
            <a:ext cx="8064896" cy="923330"/>
          </a:xfrm>
          <a:prstGeom prst="rect">
            <a:avLst/>
          </a:prstGeom>
        </p:spPr>
        <p:txBody>
          <a:bodyPr wrap="square">
            <a:spAutoFit/>
          </a:bodyPr>
          <a:lstStyle/>
          <a:p>
            <a:r>
              <a:rPr lang="en-US" dirty="0"/>
              <a:t>For example, key events are propagated; if the widget that has the focus doesn't handle a certain key, </a:t>
            </a:r>
            <a:r>
              <a:rPr lang="en-US" dirty="0" err="1"/>
              <a:t>Qt</a:t>
            </a:r>
            <a:r>
              <a:rPr lang="en-US" dirty="0"/>
              <a:t> dispatches the same event to the parent widget, then to the parent's parent, and so on until it reaches the top-level widget.</a:t>
            </a:r>
            <a:endParaRPr lang="uk-UA" dirty="0"/>
          </a:p>
        </p:txBody>
      </p:sp>
      <p:sp>
        <p:nvSpPr>
          <p:cNvPr id="7" name="Прямоугольник 6"/>
          <p:cNvSpPr/>
          <p:nvPr/>
        </p:nvSpPr>
        <p:spPr>
          <a:xfrm>
            <a:off x="539551" y="2588711"/>
            <a:ext cx="8064897" cy="1200329"/>
          </a:xfrm>
          <a:prstGeom prst="rect">
            <a:avLst/>
          </a:prstGeom>
        </p:spPr>
        <p:txBody>
          <a:bodyPr wrap="square">
            <a:spAutoFit/>
          </a:bodyPr>
          <a:lstStyle/>
          <a:p>
            <a:r>
              <a:rPr lang="en-US" dirty="0"/>
              <a:t>Events that can be propagated have an accept() and an ignore() function that you can call to tell </a:t>
            </a:r>
            <a:r>
              <a:rPr lang="en-US" dirty="0" err="1"/>
              <a:t>Qt</a:t>
            </a:r>
            <a:r>
              <a:rPr lang="en-US" dirty="0"/>
              <a:t> that you "accept" or "ignore" the event. If an event handler calls accept() on an event, the event won't be propagated further; if an event handler calls ignore(), </a:t>
            </a:r>
            <a:r>
              <a:rPr lang="en-US" dirty="0" err="1"/>
              <a:t>Qt</a:t>
            </a:r>
            <a:r>
              <a:rPr lang="en-US" dirty="0"/>
              <a:t> tries to find another receiver.</a:t>
            </a:r>
            <a:endParaRPr lang="uk-UA" dirty="0"/>
          </a:p>
        </p:txBody>
      </p:sp>
      <p:sp>
        <p:nvSpPr>
          <p:cNvPr id="9" name="Прямоугольник 8"/>
          <p:cNvSpPr/>
          <p:nvPr/>
        </p:nvSpPr>
        <p:spPr>
          <a:xfrm>
            <a:off x="539550" y="3717032"/>
            <a:ext cx="8280922" cy="1477328"/>
          </a:xfrm>
          <a:prstGeom prst="rect">
            <a:avLst/>
          </a:prstGeom>
        </p:spPr>
        <p:txBody>
          <a:bodyPr wrap="square">
            <a:spAutoFit/>
          </a:bodyPr>
          <a:lstStyle/>
          <a:p>
            <a:r>
              <a:rPr lang="en-US" dirty="0"/>
              <a:t> </a:t>
            </a:r>
            <a:r>
              <a:rPr lang="en-US" dirty="0" err="1"/>
              <a:t>Qt</a:t>
            </a:r>
            <a:r>
              <a:rPr lang="en-US" dirty="0"/>
              <a:t> is designed in such a way that you normally never need to call accept() and </a:t>
            </a:r>
            <a:r>
              <a:rPr lang="en-US" dirty="0" smtClean="0"/>
              <a:t>ignore(). </a:t>
            </a:r>
            <a:r>
              <a:rPr lang="en-US" dirty="0"/>
              <a:t>The default value is "accept", and the default event handler implementations in </a:t>
            </a:r>
            <a:r>
              <a:rPr lang="en-US" dirty="0" err="1"/>
              <a:t>QWidget</a:t>
            </a:r>
            <a:r>
              <a:rPr lang="en-US" dirty="0"/>
              <a:t> call ignore(). If you want to accept the event, you just need to </a:t>
            </a:r>
            <a:r>
              <a:rPr lang="en-US" dirty="0" err="1"/>
              <a:t>reimplement</a:t>
            </a:r>
            <a:r>
              <a:rPr lang="en-US" dirty="0"/>
              <a:t> the event handler and avoid calling the </a:t>
            </a:r>
            <a:r>
              <a:rPr lang="en-US" dirty="0" err="1"/>
              <a:t>QWidget</a:t>
            </a:r>
            <a:r>
              <a:rPr lang="en-US" dirty="0"/>
              <a:t> implementation. If you want to ignore the event, simply pass it on to the </a:t>
            </a:r>
            <a:r>
              <a:rPr lang="en-US" dirty="0" err="1"/>
              <a:t>QWidget</a:t>
            </a:r>
            <a:r>
              <a:rPr lang="en-US" dirty="0"/>
              <a:t> implementation.</a:t>
            </a:r>
            <a:endParaRPr lang="uk-UA" dirty="0"/>
          </a:p>
        </p:txBody>
      </p:sp>
      <p:sp>
        <p:nvSpPr>
          <p:cNvPr id="11" name="Прямоугольник 10"/>
          <p:cNvSpPr/>
          <p:nvPr/>
        </p:nvSpPr>
        <p:spPr>
          <a:xfrm>
            <a:off x="539552" y="5157192"/>
            <a:ext cx="6966520" cy="1754326"/>
          </a:xfrm>
          <a:prstGeom prst="rect">
            <a:avLst/>
          </a:prstGeom>
        </p:spPr>
        <p:txBody>
          <a:bodyPr wrap="square">
            <a:spAutoFit/>
          </a:bodyPr>
          <a:lstStyle/>
          <a:p>
            <a:r>
              <a:rPr lang="en-US" dirty="0"/>
              <a:t> void </a:t>
            </a:r>
            <a:r>
              <a:rPr lang="en-US" dirty="0" err="1"/>
              <a:t>MyFancyWidget</a:t>
            </a:r>
            <a:r>
              <a:rPr lang="en-US" dirty="0"/>
              <a:t>::</a:t>
            </a:r>
            <a:r>
              <a:rPr lang="en-US" dirty="0" err="1"/>
              <a:t>keyPressEvent</a:t>
            </a:r>
            <a:r>
              <a:rPr lang="en-US" dirty="0"/>
              <a:t>(</a:t>
            </a:r>
            <a:r>
              <a:rPr lang="en-US" dirty="0" err="1"/>
              <a:t>QKeyEvent</a:t>
            </a:r>
            <a:r>
              <a:rPr lang="en-US" dirty="0"/>
              <a:t> *event</a:t>
            </a:r>
            <a:r>
              <a:rPr lang="en-US" dirty="0" smtClean="0"/>
              <a:t>) {</a:t>
            </a:r>
            <a:endParaRPr lang="en-US" dirty="0"/>
          </a:p>
          <a:p>
            <a:r>
              <a:rPr lang="en-US" dirty="0"/>
              <a:t>        if (event-&gt;key() == </a:t>
            </a:r>
            <a:r>
              <a:rPr lang="en-US" dirty="0" err="1"/>
              <a:t>Key_Escape</a:t>
            </a:r>
            <a:r>
              <a:rPr lang="en-US" dirty="0" smtClean="0"/>
              <a:t>)</a:t>
            </a:r>
            <a:endParaRPr lang="en-US" dirty="0"/>
          </a:p>
          <a:p>
            <a:r>
              <a:rPr lang="en-US" dirty="0"/>
              <a:t>            </a:t>
            </a:r>
            <a:r>
              <a:rPr lang="en-US" dirty="0" err="1"/>
              <a:t>doEscape</a:t>
            </a:r>
            <a:r>
              <a:rPr lang="en-US" dirty="0"/>
              <a:t>();</a:t>
            </a:r>
          </a:p>
          <a:p>
            <a:r>
              <a:rPr lang="en-US" dirty="0"/>
              <a:t>        </a:t>
            </a:r>
            <a:r>
              <a:rPr lang="en-US" dirty="0" smtClean="0"/>
              <a:t>else</a:t>
            </a:r>
            <a:endParaRPr lang="en-US" dirty="0"/>
          </a:p>
          <a:p>
            <a:r>
              <a:rPr lang="en-US" dirty="0"/>
              <a:t>            </a:t>
            </a:r>
            <a:r>
              <a:rPr lang="en-US" dirty="0" err="1"/>
              <a:t>QWidget</a:t>
            </a:r>
            <a:r>
              <a:rPr lang="en-US" dirty="0"/>
              <a:t>::</a:t>
            </a:r>
            <a:r>
              <a:rPr lang="en-US" dirty="0" err="1"/>
              <a:t>keyPressEvent</a:t>
            </a:r>
            <a:r>
              <a:rPr lang="en-US" dirty="0"/>
              <a:t>(event</a:t>
            </a:r>
            <a:r>
              <a:rPr lang="en-US" dirty="0" smtClean="0"/>
              <a:t>);</a:t>
            </a:r>
          </a:p>
          <a:p>
            <a:r>
              <a:rPr lang="en-US" dirty="0"/>
              <a:t> </a:t>
            </a:r>
            <a:r>
              <a:rPr lang="en-US" dirty="0" smtClean="0"/>
              <a:t>    }</a:t>
            </a:r>
            <a:endParaRPr lang="uk-UA" dirty="0"/>
          </a:p>
        </p:txBody>
      </p:sp>
    </p:spTree>
    <p:extLst>
      <p:ext uri="{BB962C8B-B14F-4D97-AF65-F5344CB8AC3E}">
        <p14:creationId xmlns:p14="http://schemas.microsoft.com/office/powerpoint/2010/main" val="231502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ry\AppData\Local\Temp\mx3FB5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2" y="1628800"/>
            <a:ext cx="6803903" cy="432048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539552" y="971405"/>
            <a:ext cx="3713389" cy="369332"/>
          </a:xfrm>
          <a:prstGeom prst="rect">
            <a:avLst/>
          </a:prstGeom>
        </p:spPr>
        <p:txBody>
          <a:bodyPr wrap="none">
            <a:spAutoFit/>
          </a:bodyPr>
          <a:lstStyle/>
          <a:p>
            <a:r>
              <a:rPr lang="en-US" dirty="0"/>
              <a:t>http://doc.qt.io/qt-5/qtmodules.html</a:t>
            </a:r>
            <a:endParaRPr lang="uk-UA" dirty="0"/>
          </a:p>
        </p:txBody>
      </p:sp>
      <p:sp>
        <p:nvSpPr>
          <p:cNvPr id="3" name="Прямоугольник 2"/>
          <p:cNvSpPr/>
          <p:nvPr/>
        </p:nvSpPr>
        <p:spPr>
          <a:xfrm>
            <a:off x="3045722" y="188640"/>
            <a:ext cx="3087705" cy="707886"/>
          </a:xfrm>
          <a:prstGeom prst="rect">
            <a:avLst/>
          </a:prstGeom>
        </p:spPr>
        <p:txBody>
          <a:bodyPr wrap="none">
            <a:spAutoFit/>
          </a:bodyPr>
          <a:lstStyle/>
          <a:p>
            <a:r>
              <a:rPr lang="en-US" sz="4000" b="1" dirty="0" smtClean="0"/>
              <a:t>Module = DLL</a:t>
            </a:r>
            <a:endParaRPr lang="uk-UA" sz="4000" b="1" dirty="0"/>
          </a:p>
        </p:txBody>
      </p:sp>
    </p:spTree>
    <p:extLst>
      <p:ext uri="{BB962C8B-B14F-4D97-AF65-F5344CB8AC3E}">
        <p14:creationId xmlns:p14="http://schemas.microsoft.com/office/powerpoint/2010/main" val="2714571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563888" y="188640"/>
            <a:ext cx="1914307" cy="707886"/>
          </a:xfrm>
          <a:prstGeom prst="rect">
            <a:avLst/>
          </a:prstGeom>
        </p:spPr>
        <p:txBody>
          <a:bodyPr wrap="none">
            <a:spAutoFit/>
          </a:bodyPr>
          <a:lstStyle/>
          <a:p>
            <a:r>
              <a:rPr lang="en-US" sz="4000" b="1" dirty="0" err="1"/>
              <a:t>QDebug</a:t>
            </a:r>
            <a:endParaRPr lang="uk-UA" sz="4000" b="1" dirty="0"/>
          </a:p>
        </p:txBody>
      </p:sp>
      <p:sp>
        <p:nvSpPr>
          <p:cNvPr id="4" name="Прямоугольник 3"/>
          <p:cNvSpPr/>
          <p:nvPr/>
        </p:nvSpPr>
        <p:spPr>
          <a:xfrm>
            <a:off x="368660" y="896526"/>
            <a:ext cx="8235788" cy="2031325"/>
          </a:xfrm>
          <a:prstGeom prst="rect">
            <a:avLst/>
          </a:prstGeom>
        </p:spPr>
        <p:txBody>
          <a:bodyPr wrap="square">
            <a:spAutoFit/>
          </a:bodyPr>
          <a:lstStyle/>
          <a:p>
            <a:pPr fontAlgn="base"/>
            <a:r>
              <a:rPr lang="en-US" dirty="0" err="1"/>
              <a:t>Qt</a:t>
            </a:r>
            <a:r>
              <a:rPr lang="en-US" dirty="0"/>
              <a:t> includes global macros for writing out warning and debug text. You can use them for the following purposes:</a:t>
            </a:r>
          </a:p>
          <a:p>
            <a:pPr fontAlgn="base"/>
            <a:r>
              <a:rPr lang="en-US" dirty="0" err="1">
                <a:hlinkClick r:id="rId2"/>
              </a:rPr>
              <a:t>qDebug</a:t>
            </a:r>
            <a:r>
              <a:rPr lang="en-US" dirty="0"/>
              <a:t>() is used for writing custom debug output.</a:t>
            </a:r>
          </a:p>
          <a:p>
            <a:pPr fontAlgn="base"/>
            <a:r>
              <a:rPr lang="en-US" dirty="0" err="1">
                <a:hlinkClick r:id="rId3"/>
              </a:rPr>
              <a:t>qInfo</a:t>
            </a:r>
            <a:r>
              <a:rPr lang="en-US" dirty="0"/>
              <a:t>() is used for informational messages.</a:t>
            </a:r>
          </a:p>
          <a:p>
            <a:pPr fontAlgn="base"/>
            <a:r>
              <a:rPr lang="en-US" dirty="0" err="1">
                <a:hlinkClick r:id="rId4"/>
              </a:rPr>
              <a:t>qWarning</a:t>
            </a:r>
            <a:r>
              <a:rPr lang="en-US" dirty="0"/>
              <a:t>() is used to report warnings and recoverable errors in your application.</a:t>
            </a:r>
          </a:p>
          <a:p>
            <a:pPr fontAlgn="base"/>
            <a:r>
              <a:rPr lang="en-US" dirty="0" err="1">
                <a:hlinkClick r:id="rId5"/>
              </a:rPr>
              <a:t>qCritical</a:t>
            </a:r>
            <a:r>
              <a:rPr lang="en-US" dirty="0"/>
              <a:t>() is used for writing critical error messages and reporting system errors.</a:t>
            </a:r>
          </a:p>
          <a:p>
            <a:pPr fontAlgn="base"/>
            <a:r>
              <a:rPr lang="en-US" dirty="0" err="1">
                <a:hlinkClick r:id="rId6"/>
              </a:rPr>
              <a:t>qFatal</a:t>
            </a:r>
            <a:r>
              <a:rPr lang="en-US" dirty="0"/>
              <a:t>() is used for writing fatal error messages shortly before exiting.</a:t>
            </a:r>
          </a:p>
        </p:txBody>
      </p:sp>
      <p:sp>
        <p:nvSpPr>
          <p:cNvPr id="6" name="Прямоугольник 5"/>
          <p:cNvSpPr/>
          <p:nvPr/>
        </p:nvSpPr>
        <p:spPr>
          <a:xfrm>
            <a:off x="368660" y="3068960"/>
            <a:ext cx="8235788" cy="2031325"/>
          </a:xfrm>
          <a:prstGeom prst="rect">
            <a:avLst/>
          </a:prstGeom>
        </p:spPr>
        <p:txBody>
          <a:bodyPr wrap="square">
            <a:spAutoFit/>
          </a:bodyPr>
          <a:lstStyle/>
          <a:p>
            <a:r>
              <a:rPr lang="en-US" dirty="0" err="1"/>
              <a:t>QDebug</a:t>
            </a:r>
            <a:r>
              <a:rPr lang="en-US" dirty="0"/>
              <a:t> operator&lt;&lt;(</a:t>
            </a:r>
            <a:r>
              <a:rPr lang="en-US" dirty="0" err="1"/>
              <a:t>QDebug</a:t>
            </a:r>
            <a:r>
              <a:rPr lang="en-US" dirty="0"/>
              <a:t> </a:t>
            </a:r>
            <a:r>
              <a:rPr lang="en-US" dirty="0" err="1"/>
              <a:t>dbg</a:t>
            </a:r>
            <a:r>
              <a:rPr lang="en-US" dirty="0"/>
              <a:t>, </a:t>
            </a:r>
            <a:r>
              <a:rPr lang="en-US" dirty="0" err="1"/>
              <a:t>const</a:t>
            </a:r>
            <a:r>
              <a:rPr lang="en-US" dirty="0"/>
              <a:t> Coordinate &amp;c)</a:t>
            </a:r>
          </a:p>
          <a:p>
            <a:r>
              <a:rPr lang="en-US" dirty="0"/>
              <a:t>{</a:t>
            </a:r>
          </a:p>
          <a:p>
            <a:r>
              <a:rPr lang="en-US" dirty="0"/>
              <a:t>    </a:t>
            </a:r>
            <a:r>
              <a:rPr lang="en-US" dirty="0" err="1"/>
              <a:t>QDebugStateSaver</a:t>
            </a:r>
            <a:r>
              <a:rPr lang="en-US" dirty="0"/>
              <a:t> saver(</a:t>
            </a:r>
            <a:r>
              <a:rPr lang="en-US" dirty="0" err="1"/>
              <a:t>dbg</a:t>
            </a:r>
            <a:r>
              <a:rPr lang="en-US" dirty="0"/>
              <a:t>);</a:t>
            </a:r>
          </a:p>
          <a:p>
            <a:r>
              <a:rPr lang="en-US" dirty="0"/>
              <a:t>    </a:t>
            </a:r>
            <a:r>
              <a:rPr lang="en-US" dirty="0" err="1"/>
              <a:t>dbg.nospace</a:t>
            </a:r>
            <a:r>
              <a:rPr lang="en-US" dirty="0"/>
              <a:t>() &lt;&lt; "(" &lt;&lt; </a:t>
            </a:r>
            <a:r>
              <a:rPr lang="en-US" dirty="0" err="1"/>
              <a:t>c.x</a:t>
            </a:r>
            <a:r>
              <a:rPr lang="en-US" dirty="0"/>
              <a:t>() &lt;&lt; ", " &lt;&lt; </a:t>
            </a:r>
            <a:r>
              <a:rPr lang="en-US" dirty="0" err="1"/>
              <a:t>c.y</a:t>
            </a:r>
            <a:r>
              <a:rPr lang="en-US" dirty="0"/>
              <a:t>() &lt;&lt; ")";</a:t>
            </a:r>
          </a:p>
          <a:p>
            <a:endParaRPr lang="en-US" dirty="0"/>
          </a:p>
          <a:p>
            <a:r>
              <a:rPr lang="en-US" dirty="0"/>
              <a:t>    return </a:t>
            </a:r>
            <a:r>
              <a:rPr lang="en-US" dirty="0" err="1"/>
              <a:t>dbg</a:t>
            </a:r>
            <a:r>
              <a:rPr lang="en-US" dirty="0"/>
              <a:t>;</a:t>
            </a:r>
          </a:p>
          <a:p>
            <a:r>
              <a:rPr lang="en-US" dirty="0"/>
              <a:t>}</a:t>
            </a:r>
            <a:endParaRPr lang="uk-UA" dirty="0"/>
          </a:p>
        </p:txBody>
      </p:sp>
    </p:spTree>
    <p:extLst>
      <p:ext uri="{BB962C8B-B14F-4D97-AF65-F5344CB8AC3E}">
        <p14:creationId xmlns:p14="http://schemas.microsoft.com/office/powerpoint/2010/main" val="416904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880243" y="188640"/>
            <a:ext cx="1677703" cy="707886"/>
          </a:xfrm>
          <a:prstGeom prst="rect">
            <a:avLst/>
          </a:prstGeom>
        </p:spPr>
        <p:txBody>
          <a:bodyPr wrap="none">
            <a:spAutoFit/>
          </a:bodyPr>
          <a:lstStyle/>
          <a:p>
            <a:r>
              <a:rPr lang="en-US" sz="4000" b="1" dirty="0"/>
              <a:t>Thread</a:t>
            </a:r>
            <a:endParaRPr lang="uk-UA" sz="4000" b="1" dirty="0"/>
          </a:p>
        </p:txBody>
      </p:sp>
      <p:sp>
        <p:nvSpPr>
          <p:cNvPr id="6" name="Прямоугольник 5"/>
          <p:cNvSpPr/>
          <p:nvPr/>
        </p:nvSpPr>
        <p:spPr>
          <a:xfrm>
            <a:off x="581381" y="896526"/>
            <a:ext cx="3963649" cy="369332"/>
          </a:xfrm>
          <a:prstGeom prst="rect">
            <a:avLst/>
          </a:prstGeom>
        </p:spPr>
        <p:txBody>
          <a:bodyPr wrap="none">
            <a:spAutoFit/>
          </a:bodyPr>
          <a:lstStyle/>
          <a:p>
            <a:r>
              <a:rPr lang="en-US" dirty="0"/>
              <a:t>http://doc.qt.io/qt-5/thread-basics.html</a:t>
            </a:r>
            <a:endParaRPr lang="uk-UA" dirty="0"/>
          </a:p>
        </p:txBody>
      </p:sp>
      <p:sp>
        <p:nvSpPr>
          <p:cNvPr id="7" name="Прямоугольник 6"/>
          <p:cNvSpPr/>
          <p:nvPr/>
        </p:nvSpPr>
        <p:spPr>
          <a:xfrm>
            <a:off x="246066" y="3867280"/>
            <a:ext cx="7704856" cy="646331"/>
          </a:xfrm>
          <a:prstGeom prst="rect">
            <a:avLst/>
          </a:prstGeom>
        </p:spPr>
        <p:txBody>
          <a:bodyPr wrap="square">
            <a:spAutoFit/>
          </a:bodyPr>
          <a:lstStyle/>
          <a:p>
            <a:r>
              <a:rPr lang="en-US" dirty="0"/>
              <a:t>The </a:t>
            </a:r>
            <a:r>
              <a:rPr lang="en-US" dirty="0" err="1"/>
              <a:t>Qt</a:t>
            </a:r>
            <a:r>
              <a:rPr lang="en-US" dirty="0"/>
              <a:t> GUI must run in </a:t>
            </a:r>
            <a:r>
              <a:rPr lang="en-US" dirty="0" smtClean="0"/>
              <a:t>main thread</a:t>
            </a:r>
            <a:r>
              <a:rPr lang="en-US" dirty="0"/>
              <a:t>. All widgets and several related classes, for example </a:t>
            </a:r>
            <a:r>
              <a:rPr lang="en-US" dirty="0" err="1">
                <a:hlinkClick r:id="rId2"/>
              </a:rPr>
              <a:t>QPixmap</a:t>
            </a:r>
            <a:r>
              <a:rPr lang="en-US" dirty="0"/>
              <a:t>, don't work in secondary threads.</a:t>
            </a:r>
            <a:endParaRPr lang="uk-UA" dirty="0"/>
          </a:p>
        </p:txBody>
      </p:sp>
      <p:sp>
        <p:nvSpPr>
          <p:cNvPr id="8" name="Прямоугольник 7"/>
          <p:cNvSpPr/>
          <p:nvPr/>
        </p:nvSpPr>
        <p:spPr>
          <a:xfrm>
            <a:off x="581381" y="1268760"/>
            <a:ext cx="3420232" cy="369332"/>
          </a:xfrm>
          <a:prstGeom prst="rect">
            <a:avLst/>
          </a:prstGeom>
        </p:spPr>
        <p:txBody>
          <a:bodyPr wrap="none">
            <a:spAutoFit/>
          </a:bodyPr>
          <a:lstStyle/>
          <a:p>
            <a:r>
              <a:rPr lang="en-US" dirty="0"/>
              <a:t>http://doc.qt.io/qt-5/threads.html</a:t>
            </a:r>
            <a:endParaRPr lang="uk-UA" dirty="0"/>
          </a:p>
        </p:txBody>
      </p:sp>
      <p:sp>
        <p:nvSpPr>
          <p:cNvPr id="10" name="Прямоугольник 9"/>
          <p:cNvSpPr/>
          <p:nvPr/>
        </p:nvSpPr>
        <p:spPr>
          <a:xfrm>
            <a:off x="581381" y="1638092"/>
            <a:ext cx="4976566" cy="369332"/>
          </a:xfrm>
          <a:prstGeom prst="rect">
            <a:avLst/>
          </a:prstGeom>
        </p:spPr>
        <p:txBody>
          <a:bodyPr wrap="square">
            <a:spAutoFit/>
          </a:bodyPr>
          <a:lstStyle/>
          <a:p>
            <a:r>
              <a:rPr lang="en-US" dirty="0"/>
              <a:t>http://doc.qt.io/qt-5/threads-technologies.html</a:t>
            </a:r>
            <a:endParaRPr lang="uk-UA" dirty="0"/>
          </a:p>
        </p:txBody>
      </p:sp>
      <p:sp>
        <p:nvSpPr>
          <p:cNvPr id="11" name="Прямоугольник 10"/>
          <p:cNvSpPr/>
          <p:nvPr/>
        </p:nvSpPr>
        <p:spPr>
          <a:xfrm>
            <a:off x="228071" y="2636912"/>
            <a:ext cx="8633916" cy="1200329"/>
          </a:xfrm>
          <a:prstGeom prst="rect">
            <a:avLst/>
          </a:prstGeom>
        </p:spPr>
        <p:txBody>
          <a:bodyPr wrap="square">
            <a:spAutoFit/>
          </a:bodyPr>
          <a:lstStyle/>
          <a:p>
            <a:pPr fontAlgn="base"/>
            <a:r>
              <a:rPr lang="en-US" dirty="0" err="1">
                <a:hlinkClick r:id="rId3"/>
              </a:rPr>
              <a:t>QThread</a:t>
            </a:r>
            <a:r>
              <a:rPr lang="en-US" dirty="0"/>
              <a:t> is the foundation of all thread control in Qt. Each </a:t>
            </a:r>
            <a:r>
              <a:rPr lang="en-US" dirty="0" err="1">
                <a:hlinkClick r:id="rId3"/>
              </a:rPr>
              <a:t>QThread</a:t>
            </a:r>
            <a:r>
              <a:rPr lang="en-US" dirty="0"/>
              <a:t> instance represents and controls one thread.</a:t>
            </a:r>
          </a:p>
          <a:p>
            <a:pPr fontAlgn="base"/>
            <a:r>
              <a:rPr lang="en-US" dirty="0" err="1">
                <a:hlinkClick r:id="rId3"/>
              </a:rPr>
              <a:t>QThread</a:t>
            </a:r>
            <a:r>
              <a:rPr lang="en-US" dirty="0"/>
              <a:t> can either be instantiated directly or </a:t>
            </a:r>
            <a:r>
              <a:rPr lang="en-US" dirty="0" err="1"/>
              <a:t>subclassed</a:t>
            </a:r>
            <a:r>
              <a:rPr lang="en-US" dirty="0"/>
              <a:t>. Instantiating a </a:t>
            </a:r>
            <a:r>
              <a:rPr lang="en-US" dirty="0" err="1">
                <a:hlinkClick r:id="rId3"/>
              </a:rPr>
              <a:t>QThread</a:t>
            </a:r>
            <a:r>
              <a:rPr lang="en-US" dirty="0"/>
              <a:t> provides a parallel event loop, allowing </a:t>
            </a:r>
            <a:r>
              <a:rPr lang="en-US" dirty="0" err="1">
                <a:hlinkClick r:id="rId4"/>
              </a:rPr>
              <a:t>QObject</a:t>
            </a:r>
            <a:r>
              <a:rPr lang="en-US" dirty="0"/>
              <a:t> slots to be invoked in a secondary thread. </a:t>
            </a:r>
          </a:p>
        </p:txBody>
      </p:sp>
      <p:sp>
        <p:nvSpPr>
          <p:cNvPr id="12" name="Прямоугольник 11"/>
          <p:cNvSpPr/>
          <p:nvPr/>
        </p:nvSpPr>
        <p:spPr>
          <a:xfrm>
            <a:off x="474043" y="4801582"/>
            <a:ext cx="8095075" cy="646331"/>
          </a:xfrm>
          <a:prstGeom prst="rect">
            <a:avLst/>
          </a:prstGeom>
        </p:spPr>
        <p:txBody>
          <a:bodyPr wrap="square">
            <a:spAutoFit/>
          </a:bodyPr>
          <a:lstStyle/>
          <a:p>
            <a:r>
              <a:rPr lang="en-US" dirty="0" smtClean="0"/>
              <a:t>Why instantiating is better solution:</a:t>
            </a:r>
          </a:p>
          <a:p>
            <a:r>
              <a:rPr lang="en-US" dirty="0" smtClean="0"/>
              <a:t>http</a:t>
            </a:r>
            <a:r>
              <a:rPr lang="en-US" dirty="0"/>
              <a:t>://blog.debao.me/2013/08/how-to-use-qthread-in-the-right-way-part-1/</a:t>
            </a:r>
            <a:endParaRPr lang="uk-UA" dirty="0"/>
          </a:p>
        </p:txBody>
      </p:sp>
      <p:sp>
        <p:nvSpPr>
          <p:cNvPr id="13" name="Прямоугольник 12"/>
          <p:cNvSpPr/>
          <p:nvPr/>
        </p:nvSpPr>
        <p:spPr>
          <a:xfrm>
            <a:off x="581381" y="2019670"/>
            <a:ext cx="3452292" cy="369332"/>
          </a:xfrm>
          <a:prstGeom prst="rect">
            <a:avLst/>
          </a:prstGeom>
        </p:spPr>
        <p:txBody>
          <a:bodyPr wrap="none">
            <a:spAutoFit/>
          </a:bodyPr>
          <a:lstStyle/>
          <a:p>
            <a:r>
              <a:rPr lang="en-US" dirty="0"/>
              <a:t>http://doc.qt.io/qt-5/qthread.html</a:t>
            </a:r>
            <a:endParaRPr lang="uk-UA" dirty="0"/>
          </a:p>
        </p:txBody>
      </p:sp>
    </p:spTree>
    <p:extLst>
      <p:ext uri="{BB962C8B-B14F-4D97-AF65-F5344CB8AC3E}">
        <p14:creationId xmlns:p14="http://schemas.microsoft.com/office/powerpoint/2010/main" val="796486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31840" y="185760"/>
            <a:ext cx="3378489" cy="707886"/>
          </a:xfrm>
          <a:prstGeom prst="rect">
            <a:avLst/>
          </a:prstGeom>
        </p:spPr>
        <p:txBody>
          <a:bodyPr wrap="none">
            <a:spAutoFit/>
          </a:bodyPr>
          <a:lstStyle/>
          <a:p>
            <a:pPr fontAlgn="base"/>
            <a:r>
              <a:rPr lang="en-US" sz="4000" b="1" dirty="0"/>
              <a:t>Thread Affinity</a:t>
            </a:r>
          </a:p>
        </p:txBody>
      </p:sp>
      <p:sp>
        <p:nvSpPr>
          <p:cNvPr id="3" name="Прямоугольник 2"/>
          <p:cNvSpPr/>
          <p:nvPr/>
        </p:nvSpPr>
        <p:spPr>
          <a:xfrm>
            <a:off x="179512" y="908720"/>
            <a:ext cx="8784976" cy="5632311"/>
          </a:xfrm>
          <a:prstGeom prst="rect">
            <a:avLst/>
          </a:prstGeom>
        </p:spPr>
        <p:txBody>
          <a:bodyPr wrap="square">
            <a:spAutoFit/>
          </a:bodyPr>
          <a:lstStyle/>
          <a:p>
            <a:pPr fontAlgn="base"/>
            <a:r>
              <a:rPr lang="en-US" dirty="0" smtClean="0"/>
              <a:t>  A</a:t>
            </a:r>
            <a:r>
              <a:rPr lang="en-US" dirty="0"/>
              <a:t> </a:t>
            </a:r>
            <a:r>
              <a:rPr lang="en-US" dirty="0" err="1">
                <a:hlinkClick r:id="rId2"/>
              </a:rPr>
              <a:t>QObject</a:t>
            </a:r>
            <a:r>
              <a:rPr lang="en-US" dirty="0"/>
              <a:t> instance is said to have a </a:t>
            </a:r>
            <a:r>
              <a:rPr lang="en-US" i="1" dirty="0"/>
              <a:t>thread affinity</a:t>
            </a:r>
            <a:r>
              <a:rPr lang="en-US" dirty="0"/>
              <a:t>, or that it </a:t>
            </a:r>
            <a:r>
              <a:rPr lang="en-US" i="1" dirty="0"/>
              <a:t>lives</a:t>
            </a:r>
            <a:r>
              <a:rPr lang="en-US" dirty="0"/>
              <a:t> in a certain thread. When a </a:t>
            </a:r>
            <a:r>
              <a:rPr lang="en-US" dirty="0" err="1">
                <a:hlinkClick r:id="rId2"/>
              </a:rPr>
              <a:t>QObject</a:t>
            </a:r>
            <a:r>
              <a:rPr lang="en-US" dirty="0"/>
              <a:t> receives </a:t>
            </a:r>
            <a:r>
              <a:rPr lang="en-US" dirty="0" err="1"/>
              <a:t>a</a:t>
            </a:r>
            <a:r>
              <a:rPr lang="en-US" dirty="0" err="1">
                <a:hlinkClick r:id="rId3"/>
              </a:rPr>
              <a:t>queued</a:t>
            </a:r>
            <a:r>
              <a:rPr lang="en-US" dirty="0">
                <a:hlinkClick r:id="rId3"/>
              </a:rPr>
              <a:t> signal</a:t>
            </a:r>
            <a:r>
              <a:rPr lang="en-US" dirty="0"/>
              <a:t> or a </a:t>
            </a:r>
            <a:r>
              <a:rPr lang="en-US" dirty="0">
                <a:hlinkClick r:id="rId4"/>
              </a:rPr>
              <a:t>posted event</a:t>
            </a:r>
            <a:r>
              <a:rPr lang="en-US" dirty="0"/>
              <a:t>, the slot or event handler will run in the thread that the object lives in.</a:t>
            </a:r>
          </a:p>
          <a:p>
            <a:pPr fontAlgn="base"/>
            <a:r>
              <a:rPr lang="en-US" b="1" dirty="0" smtClean="0"/>
              <a:t>  Note</a:t>
            </a:r>
            <a:r>
              <a:rPr lang="en-US" b="1" dirty="0"/>
              <a:t>: </a:t>
            </a:r>
            <a:r>
              <a:rPr lang="en-US" dirty="0"/>
              <a:t>If a </a:t>
            </a:r>
            <a:r>
              <a:rPr lang="en-US" dirty="0" err="1">
                <a:hlinkClick r:id="rId2"/>
              </a:rPr>
              <a:t>QObject</a:t>
            </a:r>
            <a:r>
              <a:rPr lang="en-US" dirty="0"/>
              <a:t> has no thread affinity (that is, if </a:t>
            </a:r>
            <a:r>
              <a:rPr lang="en-US" dirty="0">
                <a:hlinkClick r:id="rId5"/>
              </a:rPr>
              <a:t>thread</a:t>
            </a:r>
            <a:r>
              <a:rPr lang="en-US" dirty="0"/>
              <a:t>() returns zero), or if it lives in a thread that has no running event loop, then it cannot receive queued signals or posted events.</a:t>
            </a:r>
          </a:p>
          <a:p>
            <a:pPr fontAlgn="base"/>
            <a:r>
              <a:rPr lang="en-US" dirty="0" smtClean="0"/>
              <a:t>  By </a:t>
            </a:r>
            <a:r>
              <a:rPr lang="en-US" dirty="0"/>
              <a:t>default, a </a:t>
            </a:r>
            <a:r>
              <a:rPr lang="en-US" dirty="0" err="1">
                <a:hlinkClick r:id="rId2"/>
              </a:rPr>
              <a:t>QObject</a:t>
            </a:r>
            <a:r>
              <a:rPr lang="en-US" dirty="0"/>
              <a:t> lives in the thread in which it is created. An object's thread affinity can be queried </a:t>
            </a:r>
            <a:r>
              <a:rPr lang="en-US" dirty="0" err="1"/>
              <a:t>using</a:t>
            </a:r>
            <a:r>
              <a:rPr lang="en-US" dirty="0" err="1">
                <a:hlinkClick r:id="rId5"/>
              </a:rPr>
              <a:t>thread</a:t>
            </a:r>
            <a:r>
              <a:rPr lang="en-US" dirty="0"/>
              <a:t>() and changed using </a:t>
            </a:r>
            <a:r>
              <a:rPr lang="en-US" dirty="0" err="1">
                <a:hlinkClick r:id="rId6"/>
              </a:rPr>
              <a:t>moveToThread</a:t>
            </a:r>
            <a:r>
              <a:rPr lang="en-US" dirty="0"/>
              <a:t>().</a:t>
            </a:r>
          </a:p>
          <a:p>
            <a:pPr fontAlgn="base"/>
            <a:r>
              <a:rPr lang="en-US" dirty="0" smtClean="0"/>
              <a:t>  All</a:t>
            </a:r>
            <a:r>
              <a:rPr lang="en-US" dirty="0"/>
              <a:t> </a:t>
            </a:r>
            <a:r>
              <a:rPr lang="en-US" dirty="0" err="1">
                <a:hlinkClick r:id="rId7"/>
              </a:rPr>
              <a:t>QObjects</a:t>
            </a:r>
            <a:r>
              <a:rPr lang="en-US" dirty="0"/>
              <a:t> must live in the same thread as their parent. Consequently</a:t>
            </a:r>
            <a:r>
              <a:rPr lang="en-US" dirty="0" smtClean="0"/>
              <a:t>: </a:t>
            </a:r>
          </a:p>
          <a:p>
            <a:pPr fontAlgn="base"/>
            <a:r>
              <a:rPr lang="en-US" dirty="0" smtClean="0"/>
              <a:t>- </a:t>
            </a:r>
            <a:r>
              <a:rPr lang="en-US" dirty="0" err="1" smtClean="0">
                <a:hlinkClick r:id="rId8"/>
              </a:rPr>
              <a:t>setParent</a:t>
            </a:r>
            <a:r>
              <a:rPr lang="en-US" dirty="0"/>
              <a:t>() will fail if the two </a:t>
            </a:r>
            <a:r>
              <a:rPr lang="en-US" dirty="0" err="1">
                <a:hlinkClick r:id="rId7"/>
              </a:rPr>
              <a:t>QObjects</a:t>
            </a:r>
            <a:r>
              <a:rPr lang="en-US" dirty="0"/>
              <a:t> involved live in different threads.</a:t>
            </a:r>
          </a:p>
          <a:p>
            <a:pPr fontAlgn="base"/>
            <a:r>
              <a:rPr lang="en-US" dirty="0" smtClean="0"/>
              <a:t>- When </a:t>
            </a:r>
            <a:r>
              <a:rPr lang="en-US" dirty="0"/>
              <a:t>a </a:t>
            </a:r>
            <a:r>
              <a:rPr lang="en-US" dirty="0" err="1">
                <a:hlinkClick r:id="rId2"/>
              </a:rPr>
              <a:t>QObject</a:t>
            </a:r>
            <a:r>
              <a:rPr lang="en-US" dirty="0"/>
              <a:t> is moved to another thread, all its children will be automatically moved </a:t>
            </a:r>
            <a:r>
              <a:rPr lang="en-US" dirty="0" smtClean="0"/>
              <a:t>too</a:t>
            </a:r>
            <a:r>
              <a:rPr lang="en-US" dirty="0"/>
              <a:t>.</a:t>
            </a:r>
          </a:p>
          <a:p>
            <a:pPr fontAlgn="base"/>
            <a:r>
              <a:rPr lang="en-US" dirty="0"/>
              <a:t>- </a:t>
            </a:r>
            <a:r>
              <a:rPr lang="en-US" dirty="0" err="1" smtClean="0">
                <a:hlinkClick r:id="rId6"/>
              </a:rPr>
              <a:t>moveToThread</a:t>
            </a:r>
            <a:r>
              <a:rPr lang="en-US" dirty="0"/>
              <a:t>() will fail if the </a:t>
            </a:r>
            <a:r>
              <a:rPr lang="en-US" dirty="0" err="1">
                <a:hlinkClick r:id="rId2"/>
              </a:rPr>
              <a:t>QObject</a:t>
            </a:r>
            <a:r>
              <a:rPr lang="en-US" dirty="0"/>
              <a:t> has a parent.</a:t>
            </a:r>
          </a:p>
          <a:p>
            <a:pPr fontAlgn="base"/>
            <a:r>
              <a:rPr lang="en-US" dirty="0"/>
              <a:t>- </a:t>
            </a:r>
            <a:r>
              <a:rPr lang="en-US" dirty="0" smtClean="0"/>
              <a:t>If</a:t>
            </a:r>
            <a:r>
              <a:rPr lang="en-US" dirty="0"/>
              <a:t> </a:t>
            </a:r>
            <a:r>
              <a:rPr lang="en-US" dirty="0" err="1">
                <a:hlinkClick r:id="rId7"/>
              </a:rPr>
              <a:t>QObjects</a:t>
            </a:r>
            <a:r>
              <a:rPr lang="en-US" dirty="0"/>
              <a:t> are created within </a:t>
            </a:r>
            <a:r>
              <a:rPr lang="en-US" dirty="0" err="1">
                <a:hlinkClick r:id="rId9"/>
              </a:rPr>
              <a:t>QThread</a:t>
            </a:r>
            <a:r>
              <a:rPr lang="en-US" dirty="0">
                <a:hlinkClick r:id="rId9"/>
              </a:rPr>
              <a:t>::run</a:t>
            </a:r>
            <a:r>
              <a:rPr lang="en-US" dirty="0"/>
              <a:t>(), they cannot become children of the </a:t>
            </a:r>
            <a:r>
              <a:rPr lang="en-US" dirty="0" err="1">
                <a:hlinkClick r:id="rId10"/>
              </a:rPr>
              <a:t>QThread</a:t>
            </a:r>
            <a:r>
              <a:rPr lang="en-US" dirty="0"/>
              <a:t> object because the </a:t>
            </a:r>
            <a:r>
              <a:rPr lang="en-US" dirty="0" err="1">
                <a:hlinkClick r:id="rId10"/>
              </a:rPr>
              <a:t>QThread</a:t>
            </a:r>
            <a:r>
              <a:rPr lang="en-US" dirty="0"/>
              <a:t> does not live in the thread that calls </a:t>
            </a:r>
            <a:r>
              <a:rPr lang="en-US" dirty="0" err="1">
                <a:hlinkClick r:id="rId9"/>
              </a:rPr>
              <a:t>QThread</a:t>
            </a:r>
            <a:r>
              <a:rPr lang="en-US" dirty="0">
                <a:hlinkClick r:id="rId9"/>
              </a:rPr>
              <a:t>::run</a:t>
            </a:r>
            <a:r>
              <a:rPr lang="en-US" dirty="0"/>
              <a:t>().</a:t>
            </a:r>
          </a:p>
          <a:p>
            <a:pPr fontAlgn="base"/>
            <a:r>
              <a:rPr lang="en-US" b="1" dirty="0" smtClean="0"/>
              <a:t>  Note</a:t>
            </a:r>
            <a:r>
              <a:rPr lang="en-US" b="1" dirty="0"/>
              <a:t>: </a:t>
            </a:r>
            <a:r>
              <a:rPr lang="en-US" dirty="0"/>
              <a:t>A </a:t>
            </a:r>
            <a:r>
              <a:rPr lang="en-US" dirty="0" err="1">
                <a:hlinkClick r:id="rId2"/>
              </a:rPr>
              <a:t>QObject</a:t>
            </a:r>
            <a:r>
              <a:rPr lang="en-US" dirty="0" err="1"/>
              <a:t>'s</a:t>
            </a:r>
            <a:r>
              <a:rPr lang="en-US" dirty="0"/>
              <a:t> member variables </a:t>
            </a:r>
            <a:r>
              <a:rPr lang="en-US" i="1" dirty="0"/>
              <a:t>do not</a:t>
            </a:r>
            <a:r>
              <a:rPr lang="en-US" dirty="0"/>
              <a:t> automatically become its children. The parent-child relationship must be set by either passing a pointer to the child's </a:t>
            </a:r>
            <a:r>
              <a:rPr lang="en-US" dirty="0">
                <a:hlinkClick r:id="rId11"/>
              </a:rPr>
              <a:t>constructor</a:t>
            </a:r>
            <a:r>
              <a:rPr lang="en-US" dirty="0"/>
              <a:t>, or by calling </a:t>
            </a:r>
            <a:r>
              <a:rPr lang="en-US" dirty="0" err="1">
                <a:hlinkClick r:id="rId8"/>
              </a:rPr>
              <a:t>setParent</a:t>
            </a:r>
            <a:r>
              <a:rPr lang="en-US" dirty="0"/>
              <a:t>(). Without this step, the object's member variables will remain in the old thread when </a:t>
            </a:r>
            <a:r>
              <a:rPr lang="en-US" dirty="0" err="1">
                <a:hlinkClick r:id="rId6"/>
              </a:rPr>
              <a:t>moveToThread</a:t>
            </a:r>
            <a:r>
              <a:rPr lang="en-US" dirty="0"/>
              <a:t>() is called.</a:t>
            </a:r>
          </a:p>
        </p:txBody>
      </p:sp>
    </p:spTree>
    <p:extLst>
      <p:ext uri="{BB962C8B-B14F-4D97-AF65-F5344CB8AC3E}">
        <p14:creationId xmlns:p14="http://schemas.microsoft.com/office/powerpoint/2010/main" val="22922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56055" y="208408"/>
            <a:ext cx="4947124" cy="707886"/>
          </a:xfrm>
          <a:prstGeom prst="rect">
            <a:avLst/>
          </a:prstGeom>
        </p:spPr>
        <p:txBody>
          <a:bodyPr wrap="none">
            <a:spAutoFit/>
          </a:bodyPr>
          <a:lstStyle/>
          <a:p>
            <a:pPr fontAlgn="base"/>
            <a:r>
              <a:rPr lang="en-US" sz="4000" b="1" dirty="0"/>
              <a:t>Synchronizing Threads</a:t>
            </a:r>
            <a:endParaRPr lang="en-US" sz="4000" b="1" dirty="0"/>
          </a:p>
        </p:txBody>
      </p:sp>
      <p:sp>
        <p:nvSpPr>
          <p:cNvPr id="3" name="Прямоугольник 2"/>
          <p:cNvSpPr/>
          <p:nvPr/>
        </p:nvSpPr>
        <p:spPr>
          <a:xfrm>
            <a:off x="467544" y="916294"/>
            <a:ext cx="5256584" cy="369332"/>
          </a:xfrm>
          <a:prstGeom prst="rect">
            <a:avLst/>
          </a:prstGeom>
        </p:spPr>
        <p:txBody>
          <a:bodyPr wrap="square">
            <a:spAutoFit/>
          </a:bodyPr>
          <a:lstStyle/>
          <a:p>
            <a:r>
              <a:rPr lang="en-US" dirty="0"/>
              <a:t>http://doc.qt.io/qt-4.8/threads-synchronizing.html</a:t>
            </a:r>
            <a:endParaRPr lang="uk-UA" dirty="0"/>
          </a:p>
        </p:txBody>
      </p:sp>
      <p:sp>
        <p:nvSpPr>
          <p:cNvPr id="4" name="Прямоугольник 3"/>
          <p:cNvSpPr/>
          <p:nvPr/>
        </p:nvSpPr>
        <p:spPr>
          <a:xfrm>
            <a:off x="467395" y="1369249"/>
            <a:ext cx="5551969" cy="646331"/>
          </a:xfrm>
          <a:prstGeom prst="rect">
            <a:avLst/>
          </a:prstGeom>
        </p:spPr>
        <p:txBody>
          <a:bodyPr wrap="none">
            <a:spAutoFit/>
          </a:bodyPr>
          <a:lstStyle/>
          <a:p>
            <a:pPr fontAlgn="base"/>
            <a:r>
              <a:rPr lang="en-US" b="1" dirty="0"/>
              <a:t>Low-Level Synchronization </a:t>
            </a:r>
            <a:r>
              <a:rPr lang="en-US" b="1" dirty="0" smtClean="0"/>
              <a:t>Primitives:</a:t>
            </a:r>
          </a:p>
          <a:p>
            <a:pPr fontAlgn="base"/>
            <a:r>
              <a:rPr lang="en-US" dirty="0" err="1" smtClean="0"/>
              <a:t>Qmutex</a:t>
            </a:r>
            <a:r>
              <a:rPr lang="en-US" dirty="0" smtClean="0"/>
              <a:t>, </a:t>
            </a:r>
            <a:r>
              <a:rPr lang="en-US" dirty="0" err="1" smtClean="0"/>
              <a:t>QReadWriteLock</a:t>
            </a:r>
            <a:r>
              <a:rPr lang="en-US" dirty="0" smtClean="0"/>
              <a:t>, </a:t>
            </a:r>
            <a:r>
              <a:rPr lang="en-US" dirty="0" err="1" smtClean="0"/>
              <a:t>Qsemaphore</a:t>
            </a:r>
            <a:r>
              <a:rPr lang="en-US" dirty="0" smtClean="0"/>
              <a:t>, </a:t>
            </a:r>
            <a:r>
              <a:rPr lang="en-US" dirty="0" err="1" smtClean="0"/>
              <a:t>QWaitCondition</a:t>
            </a:r>
            <a:endParaRPr lang="en-US" dirty="0"/>
          </a:p>
        </p:txBody>
      </p:sp>
      <p:sp>
        <p:nvSpPr>
          <p:cNvPr id="6" name="Прямоугольник 5"/>
          <p:cNvSpPr/>
          <p:nvPr/>
        </p:nvSpPr>
        <p:spPr>
          <a:xfrm>
            <a:off x="467395" y="2049491"/>
            <a:ext cx="8129440" cy="1200329"/>
          </a:xfrm>
          <a:prstGeom prst="rect">
            <a:avLst/>
          </a:prstGeom>
        </p:spPr>
        <p:txBody>
          <a:bodyPr wrap="square">
            <a:spAutoFit/>
          </a:bodyPr>
          <a:lstStyle/>
          <a:p>
            <a:pPr fontAlgn="base"/>
            <a:r>
              <a:rPr lang="en-US" b="1" dirty="0"/>
              <a:t>Convenience </a:t>
            </a:r>
            <a:r>
              <a:rPr lang="en-US" b="1" dirty="0" smtClean="0"/>
              <a:t>classes:</a:t>
            </a:r>
          </a:p>
          <a:p>
            <a:pPr fontAlgn="base"/>
            <a:r>
              <a:rPr lang="en-US" dirty="0" err="1" smtClean="0"/>
              <a:t>QMutexLocker</a:t>
            </a:r>
            <a:r>
              <a:rPr lang="en-US" dirty="0" smtClean="0"/>
              <a:t>, </a:t>
            </a:r>
            <a:r>
              <a:rPr lang="en-US" dirty="0" err="1" smtClean="0"/>
              <a:t>QReadLocker</a:t>
            </a:r>
            <a:r>
              <a:rPr lang="en-US" dirty="0" smtClean="0"/>
              <a:t> and </a:t>
            </a:r>
            <a:r>
              <a:rPr lang="en-US" dirty="0" err="1" smtClean="0"/>
              <a:t>QWriteLocker</a:t>
            </a:r>
            <a:r>
              <a:rPr lang="en-US" dirty="0" smtClean="0"/>
              <a:t> are </a:t>
            </a:r>
            <a:r>
              <a:rPr lang="en-US" dirty="0"/>
              <a:t>convenience classes that make it easier to use </a:t>
            </a:r>
            <a:r>
              <a:rPr lang="en-US" dirty="0" err="1" smtClean="0"/>
              <a:t>QMutex</a:t>
            </a:r>
            <a:r>
              <a:rPr lang="en-US" dirty="0" smtClean="0"/>
              <a:t> and</a:t>
            </a:r>
            <a:r>
              <a:rPr lang="en-US" dirty="0"/>
              <a:t> </a:t>
            </a:r>
            <a:r>
              <a:rPr lang="en-US" dirty="0" err="1"/>
              <a:t>QReadWriteLock</a:t>
            </a:r>
            <a:r>
              <a:rPr lang="en-US" dirty="0"/>
              <a:t>. </a:t>
            </a:r>
            <a:r>
              <a:rPr lang="en-US" dirty="0" smtClean="0"/>
              <a:t>They </a:t>
            </a:r>
            <a:r>
              <a:rPr lang="en-US" dirty="0"/>
              <a:t>lock a resource when they are constructed, and automatically unlock it when they are destroyed.</a:t>
            </a:r>
          </a:p>
        </p:txBody>
      </p:sp>
      <p:sp>
        <p:nvSpPr>
          <p:cNvPr id="10" name="Прямоугольник 9"/>
          <p:cNvSpPr/>
          <p:nvPr/>
        </p:nvSpPr>
        <p:spPr>
          <a:xfrm>
            <a:off x="464972" y="3253040"/>
            <a:ext cx="8129291" cy="3416320"/>
          </a:xfrm>
          <a:prstGeom prst="rect">
            <a:avLst/>
          </a:prstGeom>
        </p:spPr>
        <p:txBody>
          <a:bodyPr wrap="square">
            <a:spAutoFit/>
          </a:bodyPr>
          <a:lstStyle/>
          <a:p>
            <a:pPr fontAlgn="base"/>
            <a:r>
              <a:rPr lang="en-US" b="1" dirty="0"/>
              <a:t>High-Level Event </a:t>
            </a:r>
            <a:r>
              <a:rPr lang="en-US" b="1" dirty="0" smtClean="0"/>
              <a:t>Queues:</a:t>
            </a:r>
            <a:endParaRPr lang="en-US" b="1" dirty="0"/>
          </a:p>
          <a:p>
            <a:pPr fontAlgn="base"/>
            <a:r>
              <a:rPr lang="en-US" dirty="0" err="1"/>
              <a:t>Qt's</a:t>
            </a:r>
            <a:r>
              <a:rPr lang="en-US" dirty="0"/>
              <a:t> </a:t>
            </a:r>
            <a:r>
              <a:rPr lang="en-US" dirty="0">
                <a:hlinkClick r:id="rId2"/>
              </a:rPr>
              <a:t>event system</a:t>
            </a:r>
            <a:r>
              <a:rPr lang="en-US" dirty="0"/>
              <a:t> is very useful for inter-thread communication. Every thread may have its own event loop. To call a slot (or any </a:t>
            </a:r>
            <a:r>
              <a:rPr lang="en-US" dirty="0" err="1">
                <a:hlinkClick r:id="rId3"/>
              </a:rPr>
              <a:t>invokable</a:t>
            </a:r>
            <a:r>
              <a:rPr lang="en-US" dirty="0"/>
              <a:t> method) in another thread, place that call in the target thread's event loop. This lets the target thread finish its current task before the slot starts running, while the original thread continues running in parallel.</a:t>
            </a:r>
          </a:p>
          <a:p>
            <a:pPr fontAlgn="base"/>
            <a:r>
              <a:rPr lang="en-US" dirty="0"/>
              <a:t>To place an invocation in an event loop, make a queued </a:t>
            </a:r>
            <a:r>
              <a:rPr lang="en-US" dirty="0">
                <a:hlinkClick r:id="rId4"/>
              </a:rPr>
              <a:t>signal-slot</a:t>
            </a:r>
            <a:r>
              <a:rPr lang="en-US" dirty="0"/>
              <a:t> connection. Whenever the signal is emitted, its arguments will be recorded by the event system. The thread that the signal receiver </a:t>
            </a:r>
            <a:r>
              <a:rPr lang="en-US" dirty="0">
                <a:hlinkClick r:id="rId5"/>
              </a:rPr>
              <a:t>lives in</a:t>
            </a:r>
            <a:r>
              <a:rPr lang="en-US" dirty="0"/>
              <a:t> will then run the slot. Alternatively, call </a:t>
            </a:r>
            <a:r>
              <a:rPr lang="en-US" dirty="0" err="1">
                <a:hlinkClick r:id="rId6"/>
              </a:rPr>
              <a:t>QMetaObject</a:t>
            </a:r>
            <a:r>
              <a:rPr lang="en-US" dirty="0">
                <a:hlinkClick r:id="rId6"/>
              </a:rPr>
              <a:t>::</a:t>
            </a:r>
            <a:r>
              <a:rPr lang="en-US" dirty="0" err="1">
                <a:hlinkClick r:id="rId6"/>
              </a:rPr>
              <a:t>invokeMethod</a:t>
            </a:r>
            <a:r>
              <a:rPr lang="en-US" dirty="0"/>
              <a:t>() to achieve the same effect without signals. In both cases, a </a:t>
            </a:r>
            <a:r>
              <a:rPr lang="en-US" dirty="0">
                <a:hlinkClick r:id="rId7"/>
              </a:rPr>
              <a:t>queued connection</a:t>
            </a:r>
            <a:r>
              <a:rPr lang="en-US" dirty="0"/>
              <a:t> must be used because a </a:t>
            </a:r>
            <a:r>
              <a:rPr lang="en-US" dirty="0">
                <a:hlinkClick r:id="rId7"/>
              </a:rPr>
              <a:t>direct connection</a:t>
            </a:r>
            <a:r>
              <a:rPr lang="en-US" dirty="0"/>
              <a:t> bypasses the event system and runs the method immediately in the current thread</a:t>
            </a:r>
            <a:r>
              <a:rPr lang="en-US" dirty="0" smtClean="0"/>
              <a:t>.</a:t>
            </a:r>
            <a:endParaRPr lang="en-US" dirty="0"/>
          </a:p>
        </p:txBody>
      </p:sp>
    </p:spTree>
    <p:extLst>
      <p:ext uri="{BB962C8B-B14F-4D97-AF65-F5344CB8AC3E}">
        <p14:creationId xmlns:p14="http://schemas.microsoft.com/office/powerpoint/2010/main" val="989359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47664" y="200834"/>
            <a:ext cx="6596934" cy="707886"/>
          </a:xfrm>
          <a:prstGeom prst="rect">
            <a:avLst/>
          </a:prstGeom>
        </p:spPr>
        <p:txBody>
          <a:bodyPr wrap="none">
            <a:spAutoFit/>
          </a:bodyPr>
          <a:lstStyle/>
          <a:p>
            <a:pPr fontAlgn="base"/>
            <a:r>
              <a:rPr lang="en-US" sz="4000" b="1" dirty="0"/>
              <a:t>Reentrancy and Thread-Safety</a:t>
            </a:r>
          </a:p>
        </p:txBody>
      </p:sp>
      <p:sp>
        <p:nvSpPr>
          <p:cNvPr id="3" name="Прямоугольник 2"/>
          <p:cNvSpPr/>
          <p:nvPr/>
        </p:nvSpPr>
        <p:spPr>
          <a:xfrm>
            <a:off x="395536" y="1340768"/>
            <a:ext cx="8496944" cy="646331"/>
          </a:xfrm>
          <a:prstGeom prst="rect">
            <a:avLst/>
          </a:prstGeom>
        </p:spPr>
        <p:txBody>
          <a:bodyPr wrap="square">
            <a:spAutoFit/>
          </a:bodyPr>
          <a:lstStyle/>
          <a:p>
            <a:pPr fontAlgn="base"/>
            <a:r>
              <a:rPr lang="en-US" dirty="0"/>
              <a:t>T</a:t>
            </a:r>
            <a:r>
              <a:rPr lang="en-US" dirty="0" smtClean="0"/>
              <a:t>he </a:t>
            </a:r>
            <a:r>
              <a:rPr lang="en-US" dirty="0"/>
              <a:t>terms </a:t>
            </a:r>
            <a:r>
              <a:rPr lang="en-US" i="1" dirty="0"/>
              <a:t>reentrant</a:t>
            </a:r>
            <a:r>
              <a:rPr lang="en-US" dirty="0"/>
              <a:t> and </a:t>
            </a:r>
            <a:r>
              <a:rPr lang="en-US" i="1" dirty="0"/>
              <a:t>thread-safe</a:t>
            </a:r>
            <a:r>
              <a:rPr lang="en-US" dirty="0"/>
              <a:t> are used to mark classes and functions to indicate how they can be used in multithread </a:t>
            </a:r>
            <a:r>
              <a:rPr lang="en-US" dirty="0" smtClean="0"/>
              <a:t>applications.</a:t>
            </a:r>
          </a:p>
        </p:txBody>
      </p:sp>
      <p:sp>
        <p:nvSpPr>
          <p:cNvPr id="4" name="Прямоугольник 3"/>
          <p:cNvSpPr/>
          <p:nvPr/>
        </p:nvSpPr>
        <p:spPr>
          <a:xfrm>
            <a:off x="168264" y="3419708"/>
            <a:ext cx="8856984" cy="369332"/>
          </a:xfrm>
          <a:prstGeom prst="rect">
            <a:avLst/>
          </a:prstGeom>
        </p:spPr>
        <p:txBody>
          <a:bodyPr wrap="square">
            <a:spAutoFit/>
          </a:bodyPr>
          <a:lstStyle/>
          <a:p>
            <a:r>
              <a:rPr lang="en-US" dirty="0"/>
              <a:t>A</a:t>
            </a:r>
            <a:r>
              <a:rPr lang="en-US" dirty="0"/>
              <a:t> </a:t>
            </a:r>
            <a:r>
              <a:rPr lang="en-US" i="1" dirty="0"/>
              <a:t>thread-safe</a:t>
            </a:r>
            <a:r>
              <a:rPr lang="en-US" dirty="0"/>
              <a:t> function is always </a:t>
            </a:r>
            <a:r>
              <a:rPr lang="en-US" i="1" dirty="0"/>
              <a:t>reentrant</a:t>
            </a:r>
            <a:r>
              <a:rPr lang="en-US" dirty="0"/>
              <a:t>, but a </a:t>
            </a:r>
            <a:r>
              <a:rPr lang="en-US" i="1" dirty="0"/>
              <a:t>reentrant</a:t>
            </a:r>
            <a:r>
              <a:rPr lang="en-US" dirty="0"/>
              <a:t> function is not always </a:t>
            </a:r>
            <a:r>
              <a:rPr lang="en-US" i="1" dirty="0"/>
              <a:t>thread-safe</a:t>
            </a:r>
            <a:r>
              <a:rPr lang="en-US" dirty="0"/>
              <a:t>.</a:t>
            </a:r>
            <a:endParaRPr lang="uk-UA" dirty="0"/>
          </a:p>
        </p:txBody>
      </p:sp>
      <p:sp>
        <p:nvSpPr>
          <p:cNvPr id="5" name="Прямоугольник 4"/>
          <p:cNvSpPr/>
          <p:nvPr/>
        </p:nvSpPr>
        <p:spPr>
          <a:xfrm>
            <a:off x="395536" y="1916832"/>
            <a:ext cx="8496944" cy="1477328"/>
          </a:xfrm>
          <a:prstGeom prst="rect">
            <a:avLst/>
          </a:prstGeom>
        </p:spPr>
        <p:txBody>
          <a:bodyPr wrap="square">
            <a:spAutoFit/>
          </a:bodyPr>
          <a:lstStyle/>
          <a:p>
            <a:pPr fontAlgn="base"/>
            <a:r>
              <a:rPr lang="en-US" dirty="0"/>
              <a:t>Functions:</a:t>
            </a:r>
          </a:p>
          <a:p>
            <a:pPr fontAlgn="base"/>
            <a:r>
              <a:rPr lang="en-US" dirty="0"/>
              <a:t>A </a:t>
            </a:r>
            <a:r>
              <a:rPr lang="en-US" i="1" dirty="0"/>
              <a:t>thread-safe</a:t>
            </a:r>
            <a:r>
              <a:rPr lang="en-US" dirty="0"/>
              <a:t> function can be called simultaneously from multiple threads, even when the invocations use shared data, because all references to the shared data are </a:t>
            </a:r>
            <a:r>
              <a:rPr lang="en-US" dirty="0" smtClean="0"/>
              <a:t>serialized.</a:t>
            </a:r>
          </a:p>
          <a:p>
            <a:pPr fontAlgn="base"/>
            <a:r>
              <a:rPr lang="en-US" dirty="0" smtClean="0"/>
              <a:t>A</a:t>
            </a:r>
            <a:r>
              <a:rPr lang="en-US" dirty="0"/>
              <a:t> </a:t>
            </a:r>
            <a:r>
              <a:rPr lang="en-US" i="1" dirty="0"/>
              <a:t>reentrant</a:t>
            </a:r>
            <a:r>
              <a:rPr lang="en-US" dirty="0"/>
              <a:t> function can also be called simultaneously from multiple threads, but only if each invocation uses its own data.</a:t>
            </a:r>
            <a:endParaRPr lang="en-US" dirty="0"/>
          </a:p>
        </p:txBody>
      </p:sp>
      <p:sp>
        <p:nvSpPr>
          <p:cNvPr id="6" name="Прямоугольник 5"/>
          <p:cNvSpPr/>
          <p:nvPr/>
        </p:nvSpPr>
        <p:spPr>
          <a:xfrm>
            <a:off x="395536" y="3823880"/>
            <a:ext cx="8496944" cy="1477328"/>
          </a:xfrm>
          <a:prstGeom prst="rect">
            <a:avLst/>
          </a:prstGeom>
        </p:spPr>
        <p:txBody>
          <a:bodyPr wrap="square">
            <a:spAutoFit/>
          </a:bodyPr>
          <a:lstStyle/>
          <a:p>
            <a:r>
              <a:rPr lang="en-US" dirty="0" smtClean="0"/>
              <a:t>Classes:</a:t>
            </a:r>
          </a:p>
          <a:p>
            <a:r>
              <a:rPr lang="en-US" dirty="0" smtClean="0"/>
              <a:t>A class </a:t>
            </a:r>
            <a:r>
              <a:rPr lang="en-US" dirty="0"/>
              <a:t>is said to be </a:t>
            </a:r>
            <a:r>
              <a:rPr lang="en-US" i="1" dirty="0"/>
              <a:t>reentrant</a:t>
            </a:r>
            <a:r>
              <a:rPr lang="en-US" dirty="0"/>
              <a:t> if its member functions can be called safely from multiple threads, as long as each thread uses a </a:t>
            </a:r>
            <a:r>
              <a:rPr lang="en-US" i="1" dirty="0"/>
              <a:t>different</a:t>
            </a:r>
            <a:r>
              <a:rPr lang="en-US" dirty="0"/>
              <a:t> instance of the class. </a:t>
            </a:r>
            <a:endParaRPr lang="en-US" dirty="0" smtClean="0"/>
          </a:p>
          <a:p>
            <a:r>
              <a:rPr lang="en-US" dirty="0" smtClean="0"/>
              <a:t>The </a:t>
            </a:r>
            <a:r>
              <a:rPr lang="en-US" dirty="0"/>
              <a:t>class is </a:t>
            </a:r>
            <a:r>
              <a:rPr lang="en-US" i="1" dirty="0"/>
              <a:t>thread-safe</a:t>
            </a:r>
            <a:r>
              <a:rPr lang="en-US" dirty="0"/>
              <a:t> if its member functions can be called safely from multiple threads, even if all the threads use the </a:t>
            </a:r>
            <a:r>
              <a:rPr lang="en-US" i="1" dirty="0"/>
              <a:t>same</a:t>
            </a:r>
            <a:r>
              <a:rPr lang="en-US" dirty="0"/>
              <a:t> instance of the class.</a:t>
            </a:r>
            <a:endParaRPr lang="uk-UA" dirty="0"/>
          </a:p>
        </p:txBody>
      </p:sp>
      <p:sp>
        <p:nvSpPr>
          <p:cNvPr id="7" name="Прямоугольник 6"/>
          <p:cNvSpPr/>
          <p:nvPr/>
        </p:nvSpPr>
        <p:spPr>
          <a:xfrm>
            <a:off x="395536" y="5325015"/>
            <a:ext cx="8496944" cy="1200329"/>
          </a:xfrm>
          <a:prstGeom prst="rect">
            <a:avLst/>
          </a:prstGeom>
        </p:spPr>
        <p:txBody>
          <a:bodyPr wrap="square">
            <a:spAutoFit/>
          </a:bodyPr>
          <a:lstStyle/>
          <a:p>
            <a:r>
              <a:rPr lang="en-US" b="1" dirty="0"/>
              <a:t>Note: </a:t>
            </a:r>
            <a:r>
              <a:rPr lang="en-US" dirty="0" err="1"/>
              <a:t>Qt</a:t>
            </a:r>
            <a:r>
              <a:rPr lang="en-US" dirty="0"/>
              <a:t> classes are only documented as </a:t>
            </a:r>
            <a:r>
              <a:rPr lang="en-US" i="1" dirty="0"/>
              <a:t>thread-safe</a:t>
            </a:r>
            <a:r>
              <a:rPr lang="en-US" dirty="0"/>
              <a:t> if they are intended to be used by multiple threads. If a function is not marked as thread-safe or reentrant, it should not be used from different threads. If a class is not marked as thread-safe or reentrant then a specific instance of that class should not be accessed from different threads.</a:t>
            </a:r>
            <a:endParaRPr lang="uk-UA" dirty="0"/>
          </a:p>
        </p:txBody>
      </p:sp>
      <p:sp>
        <p:nvSpPr>
          <p:cNvPr id="8" name="Прямоугольник 7"/>
          <p:cNvSpPr/>
          <p:nvPr/>
        </p:nvSpPr>
        <p:spPr>
          <a:xfrm>
            <a:off x="467544" y="908720"/>
            <a:ext cx="4490012" cy="369332"/>
          </a:xfrm>
          <a:prstGeom prst="rect">
            <a:avLst/>
          </a:prstGeom>
        </p:spPr>
        <p:txBody>
          <a:bodyPr wrap="none">
            <a:spAutoFit/>
          </a:bodyPr>
          <a:lstStyle/>
          <a:p>
            <a:r>
              <a:rPr lang="en-US" dirty="0"/>
              <a:t>http://doc.qt.io/qt-5/threads-reentrancy.html</a:t>
            </a:r>
            <a:endParaRPr lang="uk-UA" dirty="0"/>
          </a:p>
        </p:txBody>
      </p:sp>
    </p:spTree>
    <p:extLst>
      <p:ext uri="{BB962C8B-B14F-4D97-AF65-F5344CB8AC3E}">
        <p14:creationId xmlns:p14="http://schemas.microsoft.com/office/powerpoint/2010/main" val="164743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90381"/>
            <a:ext cx="8614153" cy="646331"/>
          </a:xfrm>
          <a:prstGeom prst="rect">
            <a:avLst/>
          </a:prstGeom>
        </p:spPr>
        <p:txBody>
          <a:bodyPr wrap="none">
            <a:spAutoFit/>
          </a:bodyPr>
          <a:lstStyle/>
          <a:p>
            <a:pPr fontAlgn="base"/>
            <a:r>
              <a:rPr lang="en-US" sz="3600" b="1" dirty="0" err="1"/>
              <a:t>QThreadPool</a:t>
            </a:r>
            <a:r>
              <a:rPr lang="en-US" sz="3600" b="1" dirty="0"/>
              <a:t>, </a:t>
            </a:r>
            <a:r>
              <a:rPr lang="en-US" sz="3600" b="1" dirty="0" err="1"/>
              <a:t>Qrunnable</a:t>
            </a:r>
            <a:r>
              <a:rPr lang="en-US" sz="3600" b="1" dirty="0"/>
              <a:t> and </a:t>
            </a:r>
            <a:r>
              <a:rPr lang="en-US" sz="3600" b="1" dirty="0" err="1"/>
              <a:t>Qt</a:t>
            </a:r>
            <a:r>
              <a:rPr lang="en-US" sz="3600" b="1" dirty="0"/>
              <a:t> </a:t>
            </a:r>
            <a:r>
              <a:rPr lang="en-US" sz="3600" b="1" dirty="0" smtClean="0"/>
              <a:t>Concurrent</a:t>
            </a:r>
            <a:endParaRPr lang="en-US" sz="3600" b="1" dirty="0"/>
          </a:p>
        </p:txBody>
      </p:sp>
      <p:sp>
        <p:nvSpPr>
          <p:cNvPr id="3" name="Прямоугольник 2"/>
          <p:cNvSpPr/>
          <p:nvPr/>
        </p:nvSpPr>
        <p:spPr>
          <a:xfrm>
            <a:off x="251520" y="882202"/>
            <a:ext cx="8686160" cy="2862322"/>
          </a:xfrm>
          <a:prstGeom prst="rect">
            <a:avLst/>
          </a:prstGeom>
        </p:spPr>
        <p:txBody>
          <a:bodyPr wrap="square">
            <a:spAutoFit/>
          </a:bodyPr>
          <a:lstStyle/>
          <a:p>
            <a:pPr fontAlgn="base"/>
            <a:r>
              <a:rPr lang="en-US" dirty="0"/>
              <a:t>Creating and destroying threads frequently can be expensive. To reduce this overhead, existing threads can be reused for new tasks. </a:t>
            </a:r>
            <a:r>
              <a:rPr lang="en-US" dirty="0" err="1">
                <a:hlinkClick r:id="rId2"/>
              </a:rPr>
              <a:t>QThreadPool</a:t>
            </a:r>
            <a:r>
              <a:rPr lang="en-US" dirty="0"/>
              <a:t> is a collection of </a:t>
            </a:r>
            <a:r>
              <a:rPr lang="en-US" dirty="0" err="1"/>
              <a:t>reuseable</a:t>
            </a:r>
            <a:r>
              <a:rPr lang="en-US" dirty="0"/>
              <a:t> </a:t>
            </a:r>
            <a:r>
              <a:rPr lang="en-US" dirty="0" err="1"/>
              <a:t>QThreads</a:t>
            </a:r>
            <a:r>
              <a:rPr lang="en-US" dirty="0"/>
              <a:t>.</a:t>
            </a:r>
          </a:p>
          <a:p>
            <a:pPr fontAlgn="base"/>
            <a:r>
              <a:rPr lang="en-US" dirty="0"/>
              <a:t>To run code in one of a </a:t>
            </a:r>
            <a:r>
              <a:rPr lang="en-US" dirty="0" err="1">
                <a:hlinkClick r:id="rId2"/>
              </a:rPr>
              <a:t>QThreadPool</a:t>
            </a:r>
            <a:r>
              <a:rPr lang="en-US" dirty="0" err="1"/>
              <a:t>'s</a:t>
            </a:r>
            <a:r>
              <a:rPr lang="en-US" dirty="0"/>
              <a:t> threads, </a:t>
            </a:r>
            <a:r>
              <a:rPr lang="en-US" dirty="0" err="1"/>
              <a:t>reimplement</a:t>
            </a:r>
            <a:r>
              <a:rPr lang="en-US" dirty="0"/>
              <a:t> </a:t>
            </a:r>
            <a:r>
              <a:rPr lang="en-US" dirty="0" err="1">
                <a:hlinkClick r:id="rId3"/>
              </a:rPr>
              <a:t>QRunnable</a:t>
            </a:r>
            <a:r>
              <a:rPr lang="en-US" dirty="0">
                <a:hlinkClick r:id="rId3"/>
              </a:rPr>
              <a:t>::run</a:t>
            </a:r>
            <a:r>
              <a:rPr lang="en-US" dirty="0"/>
              <a:t>() and instantiate the </a:t>
            </a:r>
            <a:r>
              <a:rPr lang="en-US" dirty="0" err="1"/>
              <a:t>subclassed</a:t>
            </a:r>
            <a:r>
              <a:rPr lang="en-US" dirty="0"/>
              <a:t> </a:t>
            </a:r>
            <a:r>
              <a:rPr lang="en-US" dirty="0" err="1">
                <a:hlinkClick r:id="rId4"/>
              </a:rPr>
              <a:t>QRunnable</a:t>
            </a:r>
            <a:r>
              <a:rPr lang="en-US" dirty="0"/>
              <a:t>. Use </a:t>
            </a:r>
            <a:r>
              <a:rPr lang="en-US" dirty="0" err="1">
                <a:hlinkClick r:id="rId5"/>
              </a:rPr>
              <a:t>QThreadPool</a:t>
            </a:r>
            <a:r>
              <a:rPr lang="en-US" dirty="0">
                <a:hlinkClick r:id="rId5"/>
              </a:rPr>
              <a:t>::start</a:t>
            </a:r>
            <a:r>
              <a:rPr lang="en-US" dirty="0"/>
              <a:t>() to put the </a:t>
            </a:r>
            <a:r>
              <a:rPr lang="en-US" dirty="0" err="1">
                <a:hlinkClick r:id="rId4"/>
              </a:rPr>
              <a:t>QRunnable</a:t>
            </a:r>
            <a:r>
              <a:rPr lang="en-US" dirty="0"/>
              <a:t> in the </a:t>
            </a:r>
            <a:r>
              <a:rPr lang="en-US" dirty="0" err="1">
                <a:hlinkClick r:id="rId2"/>
              </a:rPr>
              <a:t>QThreadPool</a:t>
            </a:r>
            <a:r>
              <a:rPr lang="en-US" dirty="0" err="1"/>
              <a:t>'s</a:t>
            </a:r>
            <a:r>
              <a:rPr lang="en-US" dirty="0"/>
              <a:t> run queue. When a thread becomes available, the code </a:t>
            </a:r>
            <a:r>
              <a:rPr lang="en-US" dirty="0" smtClean="0"/>
              <a:t>within </a:t>
            </a:r>
            <a:r>
              <a:rPr lang="en-US" dirty="0" err="1" smtClean="0">
                <a:hlinkClick r:id="rId3"/>
              </a:rPr>
              <a:t>QRunnable</a:t>
            </a:r>
            <a:r>
              <a:rPr lang="en-US" dirty="0">
                <a:hlinkClick r:id="rId3"/>
              </a:rPr>
              <a:t>::run</a:t>
            </a:r>
            <a:r>
              <a:rPr lang="en-US" dirty="0"/>
              <a:t>() will execute in that thread</a:t>
            </a:r>
            <a:r>
              <a:rPr lang="en-US" dirty="0" smtClean="0"/>
              <a:t>. Each </a:t>
            </a:r>
            <a:r>
              <a:rPr lang="en-US" dirty="0" err="1"/>
              <a:t>Qt</a:t>
            </a:r>
            <a:r>
              <a:rPr lang="en-US" dirty="0"/>
              <a:t> application has a global thread pool, which is accessible through </a:t>
            </a:r>
            <a:r>
              <a:rPr lang="en-US" dirty="0" err="1">
                <a:hlinkClick r:id="rId6"/>
              </a:rPr>
              <a:t>QThreadPool</a:t>
            </a:r>
            <a:r>
              <a:rPr lang="en-US" dirty="0">
                <a:hlinkClick r:id="rId6"/>
              </a:rPr>
              <a:t>::</a:t>
            </a:r>
            <a:r>
              <a:rPr lang="en-US" dirty="0" err="1">
                <a:hlinkClick r:id="rId6"/>
              </a:rPr>
              <a:t>globalInstance</a:t>
            </a:r>
            <a:r>
              <a:rPr lang="en-US" dirty="0"/>
              <a:t>(). This global thread pool automatically maintains an optimal number of threads based on the number of cores in the CPU. However, a separate </a:t>
            </a:r>
            <a:r>
              <a:rPr lang="en-US" dirty="0" err="1">
                <a:hlinkClick r:id="rId2"/>
              </a:rPr>
              <a:t>QThreadPool</a:t>
            </a:r>
            <a:r>
              <a:rPr lang="en-US" dirty="0"/>
              <a:t> can be created and managed explicitly.</a:t>
            </a:r>
          </a:p>
        </p:txBody>
      </p:sp>
      <p:sp>
        <p:nvSpPr>
          <p:cNvPr id="4" name="Прямоугольник 3"/>
          <p:cNvSpPr/>
          <p:nvPr/>
        </p:nvSpPr>
        <p:spPr>
          <a:xfrm>
            <a:off x="238567" y="3717032"/>
            <a:ext cx="8614153" cy="2031325"/>
          </a:xfrm>
          <a:prstGeom prst="rect">
            <a:avLst/>
          </a:prstGeom>
        </p:spPr>
        <p:txBody>
          <a:bodyPr wrap="square">
            <a:spAutoFit/>
          </a:bodyPr>
          <a:lstStyle/>
          <a:p>
            <a:r>
              <a:rPr lang="en-US" dirty="0"/>
              <a:t>The </a:t>
            </a:r>
            <a:r>
              <a:rPr lang="en-US" dirty="0" err="1">
                <a:hlinkClick r:id="rId7"/>
              </a:rPr>
              <a:t>Qt</a:t>
            </a:r>
            <a:r>
              <a:rPr lang="en-US" dirty="0">
                <a:hlinkClick r:id="rId7"/>
              </a:rPr>
              <a:t> Concurrent</a:t>
            </a:r>
            <a:r>
              <a:rPr lang="en-US" dirty="0"/>
              <a:t> module provides high-level functions that deal with some common parallel computation patterns: map, filter, and reduce. </a:t>
            </a:r>
            <a:r>
              <a:rPr lang="en-US" dirty="0" smtClean="0"/>
              <a:t>Unlike using </a:t>
            </a:r>
            <a:r>
              <a:rPr lang="en-US" dirty="0" err="1" smtClean="0"/>
              <a:t>Qthread</a:t>
            </a:r>
            <a:r>
              <a:rPr lang="en-US" dirty="0" smtClean="0"/>
              <a:t> and </a:t>
            </a:r>
            <a:r>
              <a:rPr lang="en-US" dirty="0" err="1" smtClean="0"/>
              <a:t>QRunnable</a:t>
            </a:r>
            <a:r>
              <a:rPr lang="en-US" dirty="0" smtClean="0"/>
              <a:t>, </a:t>
            </a:r>
            <a:r>
              <a:rPr lang="en-US" dirty="0"/>
              <a:t>these functions never require the use of </a:t>
            </a:r>
            <a:r>
              <a:rPr lang="en-US" dirty="0">
                <a:hlinkClick r:id="rId8"/>
              </a:rPr>
              <a:t>low-level threading primitives</a:t>
            </a:r>
            <a:r>
              <a:rPr lang="en-US" dirty="0"/>
              <a:t> such as </a:t>
            </a:r>
            <a:r>
              <a:rPr lang="en-US" dirty="0" err="1"/>
              <a:t>mutexes</a:t>
            </a:r>
            <a:r>
              <a:rPr lang="en-US" dirty="0"/>
              <a:t> or semaphores. Instead, they return </a:t>
            </a:r>
            <a:r>
              <a:rPr lang="en-US" dirty="0" err="1"/>
              <a:t>a</a:t>
            </a:r>
            <a:r>
              <a:rPr lang="en-US" dirty="0" err="1">
                <a:hlinkClick r:id="rId9"/>
              </a:rPr>
              <a:t>QFuture</a:t>
            </a:r>
            <a:r>
              <a:rPr lang="en-US" dirty="0"/>
              <a:t> object which can be used to retrieve the functions' results when they are ready. </a:t>
            </a:r>
            <a:r>
              <a:rPr lang="en-US" dirty="0" err="1">
                <a:hlinkClick r:id="rId9"/>
              </a:rPr>
              <a:t>QFuture</a:t>
            </a:r>
            <a:r>
              <a:rPr lang="en-US" dirty="0"/>
              <a:t> can also be used to query computation progress and to pause/resume/cancel the computation. For convenience</a:t>
            </a:r>
            <a:r>
              <a:rPr lang="en-US" dirty="0" smtClean="0"/>
              <a:t>, </a:t>
            </a:r>
            <a:r>
              <a:rPr lang="en-US" dirty="0" err="1" smtClean="0">
                <a:hlinkClick r:id="rId10"/>
              </a:rPr>
              <a:t>QFutureWatcher</a:t>
            </a:r>
            <a:r>
              <a:rPr lang="en-US" dirty="0"/>
              <a:t> enables interactions with </a:t>
            </a:r>
            <a:r>
              <a:rPr lang="en-US" dirty="0" err="1">
                <a:hlinkClick r:id="rId9"/>
              </a:rPr>
              <a:t>QFuture</a:t>
            </a:r>
            <a:r>
              <a:rPr lang="en-US" dirty="0" err="1"/>
              <a:t>s</a:t>
            </a:r>
            <a:r>
              <a:rPr lang="en-US" dirty="0"/>
              <a:t> via signals and slots.</a:t>
            </a:r>
            <a:endParaRPr lang="uk-UA" dirty="0"/>
          </a:p>
        </p:txBody>
      </p:sp>
      <p:sp>
        <p:nvSpPr>
          <p:cNvPr id="5" name="Прямоугольник 4"/>
          <p:cNvSpPr/>
          <p:nvPr/>
        </p:nvSpPr>
        <p:spPr>
          <a:xfrm>
            <a:off x="323528" y="5748357"/>
            <a:ext cx="8529192" cy="923330"/>
          </a:xfrm>
          <a:prstGeom prst="rect">
            <a:avLst/>
          </a:prstGeom>
        </p:spPr>
        <p:txBody>
          <a:bodyPr wrap="square">
            <a:spAutoFit/>
          </a:bodyPr>
          <a:lstStyle/>
          <a:p>
            <a:r>
              <a:rPr lang="en-US" dirty="0" err="1">
                <a:hlinkClick r:id="rId7"/>
              </a:rPr>
              <a:t>Qt</a:t>
            </a:r>
            <a:r>
              <a:rPr lang="en-US" dirty="0">
                <a:hlinkClick r:id="rId7"/>
              </a:rPr>
              <a:t> </a:t>
            </a:r>
            <a:r>
              <a:rPr lang="en-US" dirty="0" err="1">
                <a:hlinkClick r:id="rId7"/>
              </a:rPr>
              <a:t>Concurrent</a:t>
            </a:r>
            <a:r>
              <a:rPr lang="en-US" dirty="0" err="1"/>
              <a:t>'s</a:t>
            </a:r>
            <a:r>
              <a:rPr lang="en-US" dirty="0"/>
              <a:t> map, filter and reduce algorithms automatically distribute computation across all available processor cores, so applications written today will continue to scale when deployed later on a system with more cores.</a:t>
            </a:r>
            <a:endParaRPr lang="uk-UA" dirty="0"/>
          </a:p>
        </p:txBody>
      </p:sp>
    </p:spTree>
    <p:extLst>
      <p:ext uri="{BB962C8B-B14F-4D97-AF65-F5344CB8AC3E}">
        <p14:creationId xmlns:p14="http://schemas.microsoft.com/office/powerpoint/2010/main" val="25636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635896" y="138118"/>
            <a:ext cx="1696939" cy="707886"/>
          </a:xfrm>
          <a:prstGeom prst="rect">
            <a:avLst/>
          </a:prstGeom>
        </p:spPr>
        <p:txBody>
          <a:bodyPr wrap="none">
            <a:spAutoFit/>
          </a:bodyPr>
          <a:lstStyle/>
          <a:p>
            <a:r>
              <a:rPr lang="en-US" sz="4000" b="1" dirty="0" err="1" smtClean="0"/>
              <a:t>QtCore</a:t>
            </a:r>
            <a:endParaRPr lang="en-US" sz="4000" b="1" dirty="0"/>
          </a:p>
        </p:txBody>
      </p:sp>
      <p:sp>
        <p:nvSpPr>
          <p:cNvPr id="3" name="TextBox 2"/>
          <p:cNvSpPr txBox="1"/>
          <p:nvPr/>
        </p:nvSpPr>
        <p:spPr>
          <a:xfrm>
            <a:off x="297126" y="1628800"/>
            <a:ext cx="7481177"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Meta-Object System (</a:t>
            </a:r>
            <a:r>
              <a:rPr lang="en-US" dirty="0" err="1" smtClean="0"/>
              <a:t>QObject</a:t>
            </a:r>
            <a:r>
              <a:rPr lang="en-US" dirty="0" smtClean="0"/>
              <a:t>, </a:t>
            </a:r>
            <a:r>
              <a:rPr lang="en-US" dirty="0" err="1" smtClean="0"/>
              <a:t>QMeta</a:t>
            </a:r>
            <a:r>
              <a:rPr lang="en-US" dirty="0" smtClean="0"/>
              <a:t>*)</a:t>
            </a:r>
          </a:p>
          <a:p>
            <a:pPr marL="285750" indent="-285750">
              <a:buFont typeface="Arial" panose="020B0604020202020204" pitchFamily="34" charset="0"/>
              <a:buChar char="•"/>
            </a:pPr>
            <a:r>
              <a:rPr lang="en-US" dirty="0" smtClean="0"/>
              <a:t>Containers (</a:t>
            </a:r>
            <a:r>
              <a:rPr lang="en-US" dirty="0" err="1" smtClean="0"/>
              <a:t>QMap</a:t>
            </a:r>
            <a:r>
              <a:rPr lang="en-US" dirty="0" smtClean="0"/>
              <a:t>, </a:t>
            </a:r>
            <a:r>
              <a:rPr lang="en-US" dirty="0" err="1" smtClean="0"/>
              <a:t>QString</a:t>
            </a:r>
            <a:r>
              <a:rPr lang="en-US" dirty="0" smtClean="0"/>
              <a:t>, </a:t>
            </a:r>
            <a:r>
              <a:rPr lang="en-US" dirty="0" err="1" smtClean="0"/>
              <a:t>QVector</a:t>
            </a:r>
            <a:r>
              <a:rPr lang="en-US" dirty="0" smtClean="0"/>
              <a:t>, </a:t>
            </a:r>
            <a:r>
              <a:rPr lang="en-US" dirty="0" err="1" smtClean="0"/>
              <a:t>QHash</a:t>
            </a:r>
            <a:r>
              <a:rPr lang="en-US" dirty="0" smtClean="0"/>
              <a:t>)</a:t>
            </a:r>
          </a:p>
          <a:p>
            <a:pPr marL="285750" indent="-285750">
              <a:buFont typeface="Arial" panose="020B0604020202020204" pitchFamily="34" charset="0"/>
              <a:buChar char="•"/>
            </a:pPr>
            <a:r>
              <a:rPr lang="en-US" dirty="0" smtClean="0"/>
              <a:t>Threads (</a:t>
            </a:r>
            <a:r>
              <a:rPr lang="en-US" dirty="0" err="1" smtClean="0"/>
              <a:t>QThread</a:t>
            </a:r>
            <a:r>
              <a:rPr lang="en-US" dirty="0" smtClean="0"/>
              <a:t>, </a:t>
            </a:r>
            <a:r>
              <a:rPr lang="en-US" dirty="0" err="1" smtClean="0"/>
              <a:t>QThreadPool</a:t>
            </a:r>
            <a:r>
              <a:rPr lang="en-US" dirty="0" smtClean="0"/>
              <a:t>, </a:t>
            </a:r>
            <a:r>
              <a:rPr lang="en-US" dirty="0" err="1" smtClean="0"/>
              <a:t>QMutex</a:t>
            </a:r>
            <a:r>
              <a:rPr lang="en-US" dirty="0" smtClean="0"/>
              <a:t>, </a:t>
            </a:r>
            <a:r>
              <a:rPr lang="en-US" dirty="0" err="1" smtClean="0"/>
              <a:t>QAtomic</a:t>
            </a:r>
            <a:r>
              <a:rPr lang="en-US" dirty="0" smtClean="0"/>
              <a:t>*)</a:t>
            </a:r>
          </a:p>
          <a:p>
            <a:pPr marL="285750" indent="-285750">
              <a:buFont typeface="Arial" panose="020B0604020202020204" pitchFamily="34" charset="0"/>
              <a:buChar char="•"/>
            </a:pPr>
            <a:r>
              <a:rPr lang="en-US" dirty="0" smtClean="0"/>
              <a:t>Events (</a:t>
            </a:r>
            <a:r>
              <a:rPr lang="en-US" dirty="0" err="1" smtClean="0"/>
              <a:t>QEvent</a:t>
            </a:r>
            <a:r>
              <a:rPr lang="en-US" dirty="0" smtClean="0"/>
              <a:t>, </a:t>
            </a:r>
            <a:r>
              <a:rPr lang="en-US" dirty="0" err="1" smtClean="0"/>
              <a:t>QEventLoop</a:t>
            </a:r>
            <a:r>
              <a:rPr lang="en-US" dirty="0" smtClean="0"/>
              <a:t>, </a:t>
            </a:r>
            <a:r>
              <a:rPr lang="en-US" dirty="0" err="1" smtClean="0"/>
              <a:t>QTimer</a:t>
            </a:r>
            <a:r>
              <a:rPr lang="en-US" dirty="0" smtClean="0"/>
              <a:t>)</a:t>
            </a:r>
          </a:p>
          <a:p>
            <a:pPr marL="285750" indent="-285750">
              <a:buFont typeface="Arial" panose="020B0604020202020204" pitchFamily="34" charset="0"/>
              <a:buChar char="•"/>
            </a:pPr>
            <a:r>
              <a:rPr lang="en-US" dirty="0" smtClean="0"/>
              <a:t>Files (</a:t>
            </a:r>
            <a:r>
              <a:rPr lang="en-US" dirty="0" err="1" smtClean="0"/>
              <a:t>QDir</a:t>
            </a:r>
            <a:r>
              <a:rPr lang="en-US" dirty="0" smtClean="0"/>
              <a:t>, </a:t>
            </a:r>
            <a:r>
              <a:rPr lang="en-US" dirty="0" err="1" smtClean="0"/>
              <a:t>QFile</a:t>
            </a:r>
            <a:r>
              <a:rPr lang="en-US" dirty="0" smtClean="0"/>
              <a:t>, </a:t>
            </a:r>
            <a:r>
              <a:rPr lang="en-US" dirty="0" err="1" smtClean="0"/>
              <a:t>QFileInfo</a:t>
            </a:r>
            <a:r>
              <a:rPr lang="en-US" dirty="0" smtClean="0"/>
              <a:t>, </a:t>
            </a:r>
            <a:r>
              <a:rPr lang="en-US" dirty="0" err="1" smtClean="0"/>
              <a:t>QSaveFile</a:t>
            </a:r>
            <a:r>
              <a:rPr lang="en-US" dirty="0" smtClean="0"/>
              <a:t>)</a:t>
            </a:r>
          </a:p>
          <a:p>
            <a:pPr marL="285750" indent="-285750">
              <a:buFont typeface="Arial" panose="020B0604020202020204" pitchFamily="34" charset="0"/>
              <a:buChar char="•"/>
            </a:pPr>
            <a:r>
              <a:rPr lang="en-US" dirty="0" smtClean="0"/>
              <a:t>Shapes (</a:t>
            </a:r>
            <a:r>
              <a:rPr lang="en-US" dirty="0" err="1" smtClean="0"/>
              <a:t>QPoint</a:t>
            </a:r>
            <a:r>
              <a:rPr lang="en-US" dirty="0" smtClean="0"/>
              <a:t>, </a:t>
            </a:r>
            <a:r>
              <a:rPr lang="en-US" dirty="0" err="1" smtClean="0"/>
              <a:t>QRect</a:t>
            </a:r>
            <a:r>
              <a:rPr lang="en-US" dirty="0" smtClean="0"/>
              <a:t>, </a:t>
            </a:r>
            <a:r>
              <a:rPr lang="en-US" dirty="0" err="1" smtClean="0"/>
              <a:t>QRectF</a:t>
            </a:r>
            <a:r>
              <a:rPr lang="en-US" dirty="0" smtClean="0"/>
              <a:t>, </a:t>
            </a:r>
            <a:r>
              <a:rPr lang="en-US" dirty="0" err="1" smtClean="0"/>
              <a:t>QSize</a:t>
            </a:r>
            <a:r>
              <a:rPr lang="en-US" dirty="0" smtClean="0"/>
              <a:t>, </a:t>
            </a:r>
            <a:r>
              <a:rPr lang="en-US" dirty="0" err="1" smtClean="0"/>
              <a:t>QLine</a:t>
            </a:r>
            <a:r>
              <a:rPr lang="en-US" dirty="0" smtClean="0"/>
              <a:t>)</a:t>
            </a:r>
          </a:p>
          <a:p>
            <a:pPr marL="285750" indent="-285750">
              <a:buFont typeface="Arial" panose="020B0604020202020204" pitchFamily="34" charset="0"/>
              <a:buChar char="•"/>
            </a:pPr>
            <a:r>
              <a:rPr lang="en-US" dirty="0" smtClean="0"/>
              <a:t>Types (</a:t>
            </a:r>
            <a:r>
              <a:rPr lang="en-US" dirty="0" err="1" smtClean="0"/>
              <a:t>QChar</a:t>
            </a:r>
            <a:r>
              <a:rPr lang="en-US" dirty="0" smtClean="0"/>
              <a:t>, </a:t>
            </a:r>
            <a:r>
              <a:rPr lang="en-US" dirty="0" err="1" smtClean="0"/>
              <a:t>QBitArray</a:t>
            </a:r>
            <a:r>
              <a:rPr lang="en-US" dirty="0" smtClean="0"/>
              <a:t>)</a:t>
            </a:r>
          </a:p>
          <a:p>
            <a:pPr marL="285750" indent="-285750">
              <a:buFont typeface="Arial" panose="020B0604020202020204" pitchFamily="34" charset="0"/>
              <a:buChar char="•"/>
            </a:pPr>
            <a:r>
              <a:rPr lang="en-US" dirty="0" smtClean="0"/>
              <a:t>Dates and Times (</a:t>
            </a:r>
            <a:r>
              <a:rPr lang="en-US" dirty="0" err="1" smtClean="0"/>
              <a:t>QDate</a:t>
            </a:r>
            <a:r>
              <a:rPr lang="en-US" dirty="0" smtClean="0"/>
              <a:t>, </a:t>
            </a:r>
            <a:r>
              <a:rPr lang="en-US" dirty="0" err="1" smtClean="0"/>
              <a:t>QTime</a:t>
            </a:r>
            <a:r>
              <a:rPr lang="en-US" dirty="0" smtClean="0"/>
              <a:t>)</a:t>
            </a:r>
          </a:p>
          <a:p>
            <a:pPr marL="285750" indent="-285750">
              <a:buFont typeface="Arial" panose="020B0604020202020204" pitchFamily="34" charset="0"/>
              <a:buChar char="•"/>
            </a:pPr>
            <a:r>
              <a:rPr lang="en-US" dirty="0" smtClean="0"/>
              <a:t>Smart pointers (</a:t>
            </a:r>
            <a:r>
              <a:rPr lang="en-US" dirty="0" err="1" smtClean="0"/>
              <a:t>QPointer</a:t>
            </a:r>
            <a:r>
              <a:rPr lang="en-US" dirty="0" smtClean="0"/>
              <a:t>, </a:t>
            </a:r>
            <a:r>
              <a:rPr lang="en-US" dirty="0" err="1" smtClean="0"/>
              <a:t>QWeakPointer</a:t>
            </a:r>
            <a:r>
              <a:rPr lang="en-US" dirty="0" smtClean="0"/>
              <a:t>, </a:t>
            </a:r>
            <a:r>
              <a:rPr lang="en-US" dirty="0" err="1" smtClean="0"/>
              <a:t>QScopedPointer</a:t>
            </a:r>
            <a:r>
              <a:rPr lang="en-US" dirty="0" smtClean="0"/>
              <a:t>)</a:t>
            </a:r>
          </a:p>
          <a:p>
            <a:pPr marL="285750" indent="-285750">
              <a:buFont typeface="Arial" panose="020B0604020202020204" pitchFamily="34" charset="0"/>
              <a:buChar char="•"/>
            </a:pPr>
            <a:r>
              <a:rPr lang="en-US" dirty="0" smtClean="0"/>
              <a:t>Network (</a:t>
            </a:r>
            <a:r>
              <a:rPr lang="en-US" dirty="0" err="1" smtClean="0"/>
              <a:t>Qurl</a:t>
            </a:r>
            <a:r>
              <a:rPr lang="en-US" dirty="0" smtClean="0"/>
              <a:t>, </a:t>
            </a:r>
            <a:r>
              <a:rPr lang="en-US" dirty="0" err="1" smtClean="0"/>
              <a:t>QSocketNotifier</a:t>
            </a:r>
            <a:r>
              <a:rPr lang="en-US" dirty="0" smtClean="0"/>
              <a:t>)</a:t>
            </a:r>
          </a:p>
          <a:p>
            <a:pPr marL="285750" indent="-285750">
              <a:buFont typeface="Arial" panose="020B0604020202020204" pitchFamily="34" charset="0"/>
              <a:buChar char="•"/>
            </a:pPr>
            <a:r>
              <a:rPr lang="en-US" dirty="0" smtClean="0"/>
              <a:t>JSON (</a:t>
            </a:r>
            <a:r>
              <a:rPr lang="en-US" dirty="0" err="1" smtClean="0"/>
              <a:t>QJson</a:t>
            </a:r>
            <a:r>
              <a:rPr lang="en-US" dirty="0" smtClean="0"/>
              <a:t>*)</a:t>
            </a:r>
          </a:p>
          <a:p>
            <a:pPr marL="285750" indent="-285750">
              <a:buFont typeface="Arial" panose="020B0604020202020204" pitchFamily="34" charset="0"/>
              <a:buChar char="•"/>
            </a:pPr>
            <a:r>
              <a:rPr lang="en-US" dirty="0" smtClean="0"/>
              <a:t>XML (</a:t>
            </a:r>
            <a:r>
              <a:rPr lang="en-US" dirty="0" err="1" smtClean="0"/>
              <a:t>QXml</a:t>
            </a:r>
            <a:r>
              <a:rPr lang="en-US" dirty="0" smtClean="0"/>
              <a:t>*)</a:t>
            </a:r>
          </a:p>
          <a:p>
            <a:pPr marL="285750" indent="-285750">
              <a:buFont typeface="Arial" panose="020B0604020202020204" pitchFamily="34" charset="0"/>
              <a:buChar char="•"/>
            </a:pPr>
            <a:r>
              <a:rPr lang="en-US" dirty="0" err="1" smtClean="0"/>
              <a:t>RegExp</a:t>
            </a:r>
            <a:r>
              <a:rPr lang="en-US" dirty="0" smtClean="0"/>
              <a:t> (</a:t>
            </a:r>
            <a:r>
              <a:rPr lang="en-US" dirty="0" err="1" smtClean="0"/>
              <a:t>QRegExp</a:t>
            </a:r>
            <a:r>
              <a:rPr lang="en-US" dirty="0" smtClean="0"/>
              <a:t>, </a:t>
            </a:r>
            <a:r>
              <a:rPr lang="en-US" dirty="0" err="1" smtClean="0"/>
              <a:t>QRegularExpression</a:t>
            </a:r>
            <a:r>
              <a:rPr lang="en-US" dirty="0" smtClean="0"/>
              <a:t>)</a:t>
            </a:r>
          </a:p>
          <a:p>
            <a:pPr marL="285750" indent="-285750">
              <a:buFont typeface="Arial" panose="020B0604020202020204" pitchFamily="34" charset="0"/>
              <a:buChar char="•"/>
            </a:pPr>
            <a:r>
              <a:rPr lang="en-US" dirty="0" smtClean="0"/>
              <a:t>Animation (</a:t>
            </a:r>
            <a:r>
              <a:rPr lang="en-US" dirty="0" err="1" smtClean="0"/>
              <a:t>QPauseAnimation</a:t>
            </a:r>
            <a:r>
              <a:rPr lang="en-US" dirty="0" smtClean="0"/>
              <a:t>)</a:t>
            </a:r>
          </a:p>
          <a:p>
            <a:pPr marL="285750" indent="-285750">
              <a:buFont typeface="Arial" panose="020B0604020202020204" pitchFamily="34" charset="0"/>
              <a:buChar char="•"/>
            </a:pPr>
            <a:r>
              <a:rPr lang="en-US" dirty="0" err="1" smtClean="0"/>
              <a:t>QDebug</a:t>
            </a:r>
            <a:endParaRPr lang="en-US" dirty="0" smtClean="0"/>
          </a:p>
          <a:p>
            <a:pPr marL="285750" indent="-285750">
              <a:buFont typeface="Arial" panose="020B0604020202020204" pitchFamily="34" charset="0"/>
              <a:buChar char="•"/>
            </a:pPr>
            <a:r>
              <a:rPr lang="en-US" dirty="0" smtClean="0"/>
              <a:t>Streams (</a:t>
            </a:r>
            <a:r>
              <a:rPr lang="en-US" dirty="0" err="1" smtClean="0"/>
              <a:t>QDataStream</a:t>
            </a:r>
            <a:r>
              <a:rPr lang="en-US" dirty="0" smtClean="0"/>
              <a:t>, </a:t>
            </a:r>
            <a:r>
              <a:rPr lang="en-US" dirty="0" err="1" smtClean="0"/>
              <a:t>QIOdevice</a:t>
            </a:r>
            <a:r>
              <a:rPr lang="en-US" dirty="0" smtClean="0"/>
              <a:t>, </a:t>
            </a:r>
            <a:r>
              <a:rPr lang="en-US" dirty="0" err="1" smtClean="0"/>
              <a:t>QBuffer</a:t>
            </a:r>
            <a:r>
              <a:rPr lang="en-US" dirty="0" smtClean="0"/>
              <a:t>)</a:t>
            </a:r>
          </a:p>
          <a:p>
            <a:pPr marL="285750" indent="-285750">
              <a:buFont typeface="Arial" panose="020B0604020202020204" pitchFamily="34" charset="0"/>
              <a:buChar char="•"/>
            </a:pPr>
            <a:r>
              <a:rPr lang="en-US" dirty="0" smtClean="0"/>
              <a:t>Resources (</a:t>
            </a:r>
            <a:r>
              <a:rPr lang="en-US" dirty="0" err="1" smtClean="0"/>
              <a:t>QResource</a:t>
            </a:r>
            <a:r>
              <a:rPr lang="en-US" dirty="0" smtClean="0"/>
              <a:t>)</a:t>
            </a:r>
          </a:p>
          <a:p>
            <a:pPr marL="285750" indent="-285750">
              <a:buFont typeface="Arial" panose="020B0604020202020204" pitchFamily="34" charset="0"/>
              <a:buChar char="•"/>
            </a:pPr>
            <a:r>
              <a:rPr lang="en-US" dirty="0" smtClean="0"/>
              <a:t>State </a:t>
            </a:r>
            <a:r>
              <a:rPr lang="en-US" dirty="0"/>
              <a:t>Machines (</a:t>
            </a:r>
            <a:r>
              <a:rPr lang="en-US" dirty="0" err="1" smtClean="0"/>
              <a:t>QStateMachine</a:t>
            </a:r>
            <a:r>
              <a:rPr lang="en-US" dirty="0" smtClean="0"/>
              <a:t>, </a:t>
            </a:r>
            <a:r>
              <a:rPr lang="en-US" dirty="0" err="1" smtClean="0"/>
              <a:t>QState</a:t>
            </a:r>
            <a:r>
              <a:rPr lang="en-US" dirty="0" smtClean="0"/>
              <a:t>)</a:t>
            </a:r>
          </a:p>
        </p:txBody>
      </p:sp>
      <p:sp>
        <p:nvSpPr>
          <p:cNvPr id="4" name="Прямоугольник 3"/>
          <p:cNvSpPr/>
          <p:nvPr/>
        </p:nvSpPr>
        <p:spPr>
          <a:xfrm>
            <a:off x="395536" y="764704"/>
            <a:ext cx="4101572" cy="369332"/>
          </a:xfrm>
          <a:prstGeom prst="rect">
            <a:avLst/>
          </a:prstGeom>
        </p:spPr>
        <p:txBody>
          <a:bodyPr wrap="none">
            <a:spAutoFit/>
          </a:bodyPr>
          <a:lstStyle/>
          <a:p>
            <a:r>
              <a:rPr lang="en-US" dirty="0"/>
              <a:t>http://doc.qt.io/qt-5/qtcore-module.html</a:t>
            </a:r>
            <a:endParaRPr lang="uk-UA" dirty="0"/>
          </a:p>
        </p:txBody>
      </p:sp>
      <p:sp>
        <p:nvSpPr>
          <p:cNvPr id="5" name="Прямоугольник 4"/>
          <p:cNvSpPr/>
          <p:nvPr/>
        </p:nvSpPr>
        <p:spPr>
          <a:xfrm>
            <a:off x="392646" y="1124744"/>
            <a:ext cx="3891322" cy="369332"/>
          </a:xfrm>
          <a:prstGeom prst="rect">
            <a:avLst/>
          </a:prstGeom>
        </p:spPr>
        <p:txBody>
          <a:bodyPr wrap="none">
            <a:spAutoFit/>
          </a:bodyPr>
          <a:lstStyle/>
          <a:p>
            <a:r>
              <a:rPr lang="en-US" dirty="0"/>
              <a:t>http://doc.qt.io/qt-5/qtcore-index.html</a:t>
            </a:r>
            <a:endParaRPr lang="uk-UA" dirty="0"/>
          </a:p>
        </p:txBody>
      </p:sp>
    </p:spTree>
    <p:extLst>
      <p:ext uri="{BB962C8B-B14F-4D97-AF65-F5344CB8AC3E}">
        <p14:creationId xmlns:p14="http://schemas.microsoft.com/office/powerpoint/2010/main" val="77771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11760" y="116632"/>
            <a:ext cx="4512133" cy="707886"/>
          </a:xfrm>
          <a:prstGeom prst="rect">
            <a:avLst/>
          </a:prstGeom>
        </p:spPr>
        <p:txBody>
          <a:bodyPr wrap="none">
            <a:spAutoFit/>
          </a:bodyPr>
          <a:lstStyle/>
          <a:p>
            <a:r>
              <a:rPr lang="en-US" sz="4000" b="1" dirty="0"/>
              <a:t>Meta-Object </a:t>
            </a:r>
            <a:r>
              <a:rPr lang="en-US" sz="4000" b="1" dirty="0" smtClean="0"/>
              <a:t>System</a:t>
            </a:r>
            <a:endParaRPr lang="uk-UA" sz="4000" b="1" dirty="0"/>
          </a:p>
        </p:txBody>
      </p:sp>
      <p:sp>
        <p:nvSpPr>
          <p:cNvPr id="3" name="Прямоугольник 2"/>
          <p:cNvSpPr/>
          <p:nvPr/>
        </p:nvSpPr>
        <p:spPr>
          <a:xfrm>
            <a:off x="611560" y="1916832"/>
            <a:ext cx="5824608" cy="1569660"/>
          </a:xfrm>
          <a:prstGeom prst="rect">
            <a:avLst/>
          </a:prstGeom>
        </p:spPr>
        <p:txBody>
          <a:bodyPr wrap="none">
            <a:spAutoFit/>
          </a:bodyPr>
          <a:lstStyle/>
          <a:p>
            <a:r>
              <a:rPr lang="en-US" sz="2400" dirty="0"/>
              <a:t>Provides</a:t>
            </a:r>
            <a:r>
              <a:rPr lang="en-US" sz="2400" dirty="0" smtClean="0"/>
              <a:t>:</a:t>
            </a:r>
          </a:p>
          <a:p>
            <a:pPr marL="285750" indent="-285750">
              <a:buFont typeface="Arial" panose="020B0604020202020204" pitchFamily="34" charset="0"/>
              <a:buChar char="•"/>
            </a:pPr>
            <a:r>
              <a:rPr lang="en-US" sz="2400" dirty="0" smtClean="0"/>
              <a:t>signals </a:t>
            </a:r>
            <a:r>
              <a:rPr lang="en-US" sz="2400" dirty="0"/>
              <a:t>and slots </a:t>
            </a:r>
            <a:r>
              <a:rPr lang="en-US" sz="2400" dirty="0" smtClean="0"/>
              <a:t>mechanism</a:t>
            </a:r>
          </a:p>
          <a:p>
            <a:pPr marL="285750" indent="-285750">
              <a:buFont typeface="Arial" panose="020B0604020202020204" pitchFamily="34" charset="0"/>
              <a:buChar char="•"/>
            </a:pPr>
            <a:r>
              <a:rPr lang="en-US" sz="2400" dirty="0" smtClean="0"/>
              <a:t>RTTI extension (run-time </a:t>
            </a:r>
            <a:r>
              <a:rPr lang="en-US" sz="2400" dirty="0"/>
              <a:t>type </a:t>
            </a:r>
            <a:r>
              <a:rPr lang="en-US" sz="2400" dirty="0" smtClean="0"/>
              <a:t>information)</a:t>
            </a:r>
          </a:p>
          <a:p>
            <a:pPr marL="285750" indent="-285750">
              <a:buFont typeface="Arial" panose="020B0604020202020204" pitchFamily="34" charset="0"/>
              <a:buChar char="•"/>
            </a:pPr>
            <a:r>
              <a:rPr lang="en-US" sz="2400" dirty="0" smtClean="0"/>
              <a:t>dynamic </a:t>
            </a:r>
            <a:r>
              <a:rPr lang="en-US" sz="2400" dirty="0"/>
              <a:t>property system</a:t>
            </a:r>
            <a:endParaRPr lang="uk-UA" sz="2400" dirty="0"/>
          </a:p>
        </p:txBody>
      </p:sp>
      <p:sp>
        <p:nvSpPr>
          <p:cNvPr id="4" name="Прямоугольник 3"/>
          <p:cNvSpPr/>
          <p:nvPr/>
        </p:nvSpPr>
        <p:spPr>
          <a:xfrm>
            <a:off x="611559" y="3997806"/>
            <a:ext cx="4014240" cy="1569660"/>
          </a:xfrm>
          <a:prstGeom prst="rect">
            <a:avLst/>
          </a:prstGeom>
        </p:spPr>
        <p:txBody>
          <a:bodyPr wrap="none">
            <a:spAutoFit/>
          </a:bodyPr>
          <a:lstStyle/>
          <a:p>
            <a:r>
              <a:rPr lang="en-US" sz="2400" dirty="0" smtClean="0"/>
              <a:t>Based on:</a:t>
            </a:r>
          </a:p>
          <a:p>
            <a:pPr marL="285750" indent="-285750">
              <a:buFont typeface="Arial" panose="020B0604020202020204" pitchFamily="34" charset="0"/>
              <a:buChar char="•"/>
            </a:pPr>
            <a:r>
              <a:rPr lang="en-US" sz="2400" dirty="0" smtClean="0"/>
              <a:t>Inheritance from </a:t>
            </a:r>
            <a:r>
              <a:rPr lang="en-US" sz="2400" dirty="0" err="1" smtClean="0"/>
              <a:t>QObject</a:t>
            </a:r>
            <a:endParaRPr lang="en-US" sz="2400" dirty="0" smtClean="0"/>
          </a:p>
          <a:p>
            <a:pPr marL="285750" indent="-285750">
              <a:buFont typeface="Arial" panose="020B0604020202020204" pitchFamily="34" charset="0"/>
              <a:buChar char="•"/>
            </a:pPr>
            <a:r>
              <a:rPr lang="en-US" sz="2400" dirty="0" smtClean="0"/>
              <a:t>Q_OBJECT macro</a:t>
            </a:r>
          </a:p>
          <a:p>
            <a:pPr marL="285750" indent="-285750">
              <a:buFont typeface="Arial" panose="020B0604020202020204" pitchFamily="34" charset="0"/>
              <a:buChar char="•"/>
            </a:pPr>
            <a:r>
              <a:rPr lang="en-US" sz="2400" dirty="0" smtClean="0"/>
              <a:t>Meta-Object compiler (</a:t>
            </a:r>
            <a:r>
              <a:rPr lang="en-US" sz="2400" dirty="0" err="1" smtClean="0"/>
              <a:t>moc</a:t>
            </a:r>
            <a:r>
              <a:rPr lang="en-US" sz="2400" dirty="0" smtClean="0"/>
              <a:t>)</a:t>
            </a:r>
          </a:p>
        </p:txBody>
      </p:sp>
      <p:sp>
        <p:nvSpPr>
          <p:cNvPr id="5" name="Прямоугольник 4"/>
          <p:cNvSpPr/>
          <p:nvPr/>
        </p:nvSpPr>
        <p:spPr>
          <a:xfrm>
            <a:off x="611559" y="1148744"/>
            <a:ext cx="3868047" cy="369332"/>
          </a:xfrm>
          <a:prstGeom prst="rect">
            <a:avLst/>
          </a:prstGeom>
        </p:spPr>
        <p:txBody>
          <a:bodyPr wrap="none">
            <a:spAutoFit/>
          </a:bodyPr>
          <a:lstStyle/>
          <a:p>
            <a:r>
              <a:rPr lang="en-US" dirty="0"/>
              <a:t>http://doc.qt.io/qt-5/metaobjects.html</a:t>
            </a:r>
            <a:endParaRPr lang="uk-UA" dirty="0"/>
          </a:p>
        </p:txBody>
      </p:sp>
    </p:spTree>
    <p:extLst>
      <p:ext uri="{BB962C8B-B14F-4D97-AF65-F5344CB8AC3E}">
        <p14:creationId xmlns:p14="http://schemas.microsoft.com/office/powerpoint/2010/main" val="86197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79712" y="117354"/>
            <a:ext cx="6214843" cy="707886"/>
          </a:xfrm>
          <a:prstGeom prst="rect">
            <a:avLst/>
          </a:prstGeom>
        </p:spPr>
        <p:txBody>
          <a:bodyPr wrap="none">
            <a:spAutoFit/>
          </a:bodyPr>
          <a:lstStyle/>
          <a:p>
            <a:r>
              <a:rPr lang="en-US" sz="4000" b="1" dirty="0" smtClean="0"/>
              <a:t>Signals </a:t>
            </a:r>
            <a:r>
              <a:rPr lang="en-US" sz="4000" b="1" dirty="0"/>
              <a:t>and slots </a:t>
            </a:r>
            <a:r>
              <a:rPr lang="en-US" sz="4000" b="1" dirty="0" smtClean="0"/>
              <a:t>advantages</a:t>
            </a:r>
            <a:endParaRPr lang="uk-UA" sz="4000" b="1" dirty="0"/>
          </a:p>
        </p:txBody>
      </p:sp>
      <p:sp>
        <p:nvSpPr>
          <p:cNvPr id="3" name="Прямоугольник 2"/>
          <p:cNvSpPr/>
          <p:nvPr/>
        </p:nvSpPr>
        <p:spPr>
          <a:xfrm>
            <a:off x="539552" y="980728"/>
            <a:ext cx="4364977" cy="369332"/>
          </a:xfrm>
          <a:prstGeom prst="rect">
            <a:avLst/>
          </a:prstGeom>
        </p:spPr>
        <p:txBody>
          <a:bodyPr wrap="square">
            <a:spAutoFit/>
          </a:bodyPr>
          <a:lstStyle/>
          <a:p>
            <a:r>
              <a:rPr lang="en-US" dirty="0"/>
              <a:t>http://</a:t>
            </a:r>
            <a:r>
              <a:rPr lang="en-US" dirty="0" smtClean="0"/>
              <a:t>doc.qt.io/qt-5/signalsandslots.html</a:t>
            </a:r>
            <a:endParaRPr lang="uk-UA" dirty="0"/>
          </a:p>
        </p:txBody>
      </p:sp>
      <p:sp>
        <p:nvSpPr>
          <p:cNvPr id="4" name="TextBox 3"/>
          <p:cNvSpPr txBox="1"/>
          <p:nvPr/>
        </p:nvSpPr>
        <p:spPr>
          <a:xfrm>
            <a:off x="539552" y="1967929"/>
            <a:ext cx="4064511" cy="3970318"/>
          </a:xfrm>
          <a:prstGeom prst="rect">
            <a:avLst/>
          </a:prstGeom>
          <a:noFill/>
        </p:spPr>
        <p:txBody>
          <a:bodyPr wrap="none" rtlCol="0">
            <a:spAutoFit/>
          </a:bodyPr>
          <a:lstStyle/>
          <a:p>
            <a:r>
              <a:rPr lang="en-US" dirty="0" smtClean="0"/>
              <a:t>class Counter</a:t>
            </a:r>
          </a:p>
          <a:p>
            <a:r>
              <a:rPr lang="en-US" dirty="0" smtClean="0"/>
              <a:t>  {</a:t>
            </a:r>
          </a:p>
          <a:p>
            <a:r>
              <a:rPr lang="en-US" dirty="0"/>
              <a:t> </a:t>
            </a:r>
            <a:r>
              <a:rPr lang="en-US" dirty="0" smtClean="0"/>
              <a:t> public:</a:t>
            </a:r>
          </a:p>
          <a:p>
            <a:r>
              <a:rPr lang="en-US" dirty="0"/>
              <a:t> </a:t>
            </a:r>
            <a:r>
              <a:rPr lang="en-US" dirty="0" smtClean="0"/>
              <a:t>   Counter() : </a:t>
            </a:r>
            <a:r>
              <a:rPr lang="en-US" dirty="0" err="1" smtClean="0"/>
              <a:t>m_value</a:t>
            </a:r>
            <a:r>
              <a:rPr lang="en-US" dirty="0" smtClean="0"/>
              <a:t>(0) {}</a:t>
            </a:r>
          </a:p>
          <a:p>
            <a:r>
              <a:rPr lang="en-US" dirty="0"/>
              <a:t> </a:t>
            </a:r>
            <a:r>
              <a:rPr lang="en-US" dirty="0" smtClean="0"/>
              <a:t>   </a:t>
            </a:r>
            <a:r>
              <a:rPr lang="en-US" dirty="0" err="1" smtClean="0"/>
              <a:t>int</a:t>
            </a:r>
            <a:r>
              <a:rPr lang="en-US" dirty="0" smtClean="0"/>
              <a:t> </a:t>
            </a:r>
            <a:r>
              <a:rPr lang="en-US" dirty="0" err="1" smtClean="0"/>
              <a:t>GetValue</a:t>
            </a:r>
            <a:r>
              <a:rPr lang="en-US" dirty="0" smtClean="0"/>
              <a:t>() </a:t>
            </a:r>
            <a:r>
              <a:rPr lang="en-US" dirty="0" err="1" smtClean="0"/>
              <a:t>const</a:t>
            </a:r>
            <a:r>
              <a:rPr lang="en-US" dirty="0" smtClean="0"/>
              <a:t> { return </a:t>
            </a:r>
            <a:r>
              <a:rPr lang="en-US" dirty="0" err="1" smtClean="0"/>
              <a:t>m_value</a:t>
            </a:r>
            <a:r>
              <a:rPr lang="en-US" dirty="0" smtClean="0"/>
              <a:t>; }</a:t>
            </a:r>
          </a:p>
          <a:p>
            <a:r>
              <a:rPr lang="en-US" dirty="0"/>
              <a:t> </a:t>
            </a:r>
            <a:r>
              <a:rPr lang="en-US" dirty="0" smtClean="0"/>
              <a:t>   void </a:t>
            </a:r>
            <a:r>
              <a:rPr lang="en-US" dirty="0" err="1" smtClean="0"/>
              <a:t>SetValue</a:t>
            </a:r>
            <a:r>
              <a:rPr lang="en-US" dirty="0" smtClean="0"/>
              <a:t>(</a:t>
            </a:r>
            <a:r>
              <a:rPr lang="en-US" dirty="0" err="1" smtClean="0"/>
              <a:t>int</a:t>
            </a:r>
            <a:r>
              <a:rPr lang="en-US" dirty="0" smtClean="0"/>
              <a:t> </a:t>
            </a:r>
            <a:r>
              <a:rPr lang="en-US" dirty="0" err="1" smtClean="0"/>
              <a:t>i_value</a:t>
            </a:r>
            <a:r>
              <a:rPr lang="en-US" dirty="0" smtClean="0"/>
              <a:t>) </a:t>
            </a:r>
          </a:p>
          <a:p>
            <a:r>
              <a:rPr lang="en-US" dirty="0"/>
              <a:t> </a:t>
            </a:r>
            <a:r>
              <a:rPr lang="en-US" dirty="0" smtClean="0"/>
              <a:t>     {</a:t>
            </a:r>
          </a:p>
          <a:p>
            <a:r>
              <a:rPr lang="en-US" dirty="0"/>
              <a:t> </a:t>
            </a:r>
            <a:r>
              <a:rPr lang="en-US" dirty="0" smtClean="0"/>
              <a:t>     if (</a:t>
            </a:r>
            <a:r>
              <a:rPr lang="en-US" dirty="0" err="1" smtClean="0"/>
              <a:t>i_value</a:t>
            </a:r>
            <a:r>
              <a:rPr lang="en-US" dirty="0" smtClean="0"/>
              <a:t> == </a:t>
            </a:r>
            <a:r>
              <a:rPr lang="en-US" dirty="0" err="1" smtClean="0"/>
              <a:t>m_value</a:t>
            </a:r>
            <a:r>
              <a:rPr lang="en-US" dirty="0" smtClean="0"/>
              <a:t>)</a:t>
            </a:r>
          </a:p>
          <a:p>
            <a:r>
              <a:rPr lang="en-US" dirty="0"/>
              <a:t> </a:t>
            </a:r>
            <a:r>
              <a:rPr lang="en-US" dirty="0" smtClean="0"/>
              <a:t>       return;</a:t>
            </a:r>
          </a:p>
          <a:p>
            <a:r>
              <a:rPr lang="en-US" dirty="0"/>
              <a:t> </a:t>
            </a:r>
            <a:r>
              <a:rPr lang="en-US" dirty="0" smtClean="0"/>
              <a:t>     </a:t>
            </a:r>
            <a:r>
              <a:rPr lang="en-US" dirty="0" err="1" smtClean="0"/>
              <a:t>m_value</a:t>
            </a:r>
            <a:r>
              <a:rPr lang="en-US" dirty="0" smtClean="0"/>
              <a:t> = </a:t>
            </a:r>
            <a:r>
              <a:rPr lang="en-US" dirty="0" err="1" smtClean="0"/>
              <a:t>i_value</a:t>
            </a:r>
            <a:r>
              <a:rPr lang="en-US" dirty="0" smtClean="0"/>
              <a:t>;</a:t>
            </a:r>
          </a:p>
          <a:p>
            <a:r>
              <a:rPr lang="en-US" dirty="0"/>
              <a:t> </a:t>
            </a:r>
            <a:r>
              <a:rPr lang="en-US" dirty="0" smtClean="0"/>
              <a:t>     }</a:t>
            </a:r>
          </a:p>
          <a:p>
            <a:r>
              <a:rPr lang="en-US" dirty="0"/>
              <a:t> </a:t>
            </a:r>
            <a:r>
              <a:rPr lang="en-US" dirty="0" smtClean="0"/>
              <a:t> private:</a:t>
            </a:r>
          </a:p>
          <a:p>
            <a:r>
              <a:rPr lang="en-US" dirty="0"/>
              <a:t> </a:t>
            </a:r>
            <a:r>
              <a:rPr lang="en-US" dirty="0" smtClean="0"/>
              <a:t>   </a:t>
            </a:r>
            <a:r>
              <a:rPr lang="en-US" dirty="0" err="1" smtClean="0"/>
              <a:t>int</a:t>
            </a:r>
            <a:r>
              <a:rPr lang="en-US" dirty="0" smtClean="0"/>
              <a:t> </a:t>
            </a:r>
            <a:r>
              <a:rPr lang="en-US" dirty="0" err="1" smtClean="0"/>
              <a:t>m_value</a:t>
            </a:r>
            <a:r>
              <a:rPr lang="en-US" dirty="0" smtClean="0"/>
              <a:t>;</a:t>
            </a:r>
          </a:p>
          <a:p>
            <a:r>
              <a:rPr lang="en-US" dirty="0" smtClean="0"/>
              <a:t>  };</a:t>
            </a:r>
            <a:endParaRPr lang="uk-UA" dirty="0"/>
          </a:p>
        </p:txBody>
      </p:sp>
    </p:spTree>
    <p:extLst>
      <p:ext uri="{BB962C8B-B14F-4D97-AF65-F5344CB8AC3E}">
        <p14:creationId xmlns:p14="http://schemas.microsoft.com/office/powerpoint/2010/main" val="139767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825240"/>
            <a:ext cx="5293180" cy="5632311"/>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#include &lt;function&gt;</a:t>
            </a:r>
          </a:p>
          <a:p>
            <a:r>
              <a:rPr lang="en-US" dirty="0" smtClean="0"/>
              <a:t>class Counter</a:t>
            </a:r>
          </a:p>
          <a:p>
            <a:r>
              <a:rPr lang="en-US" dirty="0" smtClean="0"/>
              <a:t>  {</a:t>
            </a:r>
          </a:p>
          <a:p>
            <a:r>
              <a:rPr lang="en-US" dirty="0"/>
              <a:t> </a:t>
            </a:r>
            <a:r>
              <a:rPr lang="en-US" dirty="0" smtClean="0"/>
              <a:t> public:</a:t>
            </a:r>
          </a:p>
          <a:p>
            <a:r>
              <a:rPr lang="en-US" dirty="0"/>
              <a:t> </a:t>
            </a:r>
            <a:r>
              <a:rPr lang="en-US" dirty="0" smtClean="0"/>
              <a:t>   Counter() : </a:t>
            </a:r>
            <a:r>
              <a:rPr lang="en-US" dirty="0" err="1" smtClean="0"/>
              <a:t>m_value</a:t>
            </a:r>
            <a:r>
              <a:rPr lang="en-US" dirty="0" smtClean="0"/>
              <a:t>(0) {}</a:t>
            </a:r>
          </a:p>
          <a:p>
            <a:r>
              <a:rPr lang="en-US" dirty="0"/>
              <a:t> </a:t>
            </a:r>
            <a:r>
              <a:rPr lang="en-US" dirty="0" smtClean="0"/>
              <a:t>   </a:t>
            </a:r>
            <a:r>
              <a:rPr lang="en-US" dirty="0" err="1" smtClean="0"/>
              <a:t>int</a:t>
            </a:r>
            <a:r>
              <a:rPr lang="en-US" dirty="0" smtClean="0"/>
              <a:t> </a:t>
            </a:r>
            <a:r>
              <a:rPr lang="en-US" dirty="0" err="1" smtClean="0"/>
              <a:t>GetValue</a:t>
            </a:r>
            <a:r>
              <a:rPr lang="en-US" dirty="0" smtClean="0"/>
              <a:t>() </a:t>
            </a:r>
            <a:r>
              <a:rPr lang="en-US" dirty="0" err="1" smtClean="0"/>
              <a:t>const</a:t>
            </a:r>
            <a:r>
              <a:rPr lang="en-US" dirty="0" smtClean="0"/>
              <a:t> { return </a:t>
            </a:r>
            <a:r>
              <a:rPr lang="en-US" dirty="0" err="1" smtClean="0"/>
              <a:t>m_value</a:t>
            </a:r>
            <a:r>
              <a:rPr lang="en-US" dirty="0" smtClean="0"/>
              <a:t>; }</a:t>
            </a:r>
          </a:p>
          <a:p>
            <a:r>
              <a:rPr lang="en-US" dirty="0"/>
              <a:t> </a:t>
            </a:r>
            <a:r>
              <a:rPr lang="en-US" dirty="0" smtClean="0"/>
              <a:t>   void </a:t>
            </a:r>
            <a:r>
              <a:rPr lang="en-US" dirty="0" err="1" smtClean="0"/>
              <a:t>SetValue</a:t>
            </a:r>
            <a:r>
              <a:rPr lang="en-US" dirty="0" smtClean="0"/>
              <a:t>(</a:t>
            </a:r>
            <a:r>
              <a:rPr lang="en-US" dirty="0" err="1" smtClean="0"/>
              <a:t>int</a:t>
            </a:r>
            <a:r>
              <a:rPr lang="en-US" dirty="0" smtClean="0"/>
              <a:t> </a:t>
            </a:r>
            <a:r>
              <a:rPr lang="en-US" dirty="0" err="1" smtClean="0"/>
              <a:t>i_value</a:t>
            </a:r>
            <a:r>
              <a:rPr lang="en-US" dirty="0" smtClean="0"/>
              <a:t>) </a:t>
            </a:r>
          </a:p>
          <a:p>
            <a:r>
              <a:rPr lang="en-US" dirty="0"/>
              <a:t> </a:t>
            </a:r>
            <a:r>
              <a:rPr lang="en-US" dirty="0" smtClean="0"/>
              <a:t>     {</a:t>
            </a:r>
          </a:p>
          <a:p>
            <a:r>
              <a:rPr lang="en-US" dirty="0" smtClean="0"/>
              <a:t>      if </a:t>
            </a:r>
            <a:r>
              <a:rPr lang="en-US" dirty="0"/>
              <a:t>(</a:t>
            </a:r>
            <a:r>
              <a:rPr lang="en-US" dirty="0" err="1"/>
              <a:t>i_value</a:t>
            </a:r>
            <a:r>
              <a:rPr lang="en-US" dirty="0"/>
              <a:t> </a:t>
            </a:r>
            <a:r>
              <a:rPr lang="en-US" dirty="0" smtClean="0"/>
              <a:t>!= </a:t>
            </a:r>
            <a:r>
              <a:rPr lang="en-US" dirty="0" err="1"/>
              <a:t>m_value</a:t>
            </a:r>
            <a:r>
              <a:rPr lang="en-US" dirty="0" smtClean="0"/>
              <a:t>)</a:t>
            </a:r>
          </a:p>
          <a:p>
            <a:r>
              <a:rPr lang="en-US" dirty="0"/>
              <a:t> </a:t>
            </a:r>
            <a:r>
              <a:rPr lang="en-US" dirty="0" smtClean="0"/>
              <a:t>       return;</a:t>
            </a:r>
          </a:p>
          <a:p>
            <a:r>
              <a:rPr lang="en-US" dirty="0" smtClean="0"/>
              <a:t>      </a:t>
            </a:r>
            <a:r>
              <a:rPr lang="en-US" dirty="0" err="1" smtClean="0"/>
              <a:t>m_value</a:t>
            </a:r>
            <a:r>
              <a:rPr lang="en-US" dirty="0" smtClean="0"/>
              <a:t> = </a:t>
            </a:r>
            <a:r>
              <a:rPr lang="en-US" dirty="0" err="1" smtClean="0"/>
              <a:t>i_value</a:t>
            </a:r>
            <a:r>
              <a:rPr lang="en-US" dirty="0" smtClean="0"/>
              <a:t>; </a:t>
            </a:r>
          </a:p>
          <a:p>
            <a:r>
              <a:rPr lang="en-US" b="1" dirty="0" smtClean="0">
                <a:effectLst>
                  <a:outerShdw blurRad="38100" dist="38100" dir="2700000" algn="tl">
                    <a:srgbClr val="000000">
                      <a:alpha val="43137"/>
                    </a:srgbClr>
                  </a:outerShdw>
                </a:effectLst>
              </a:rPr>
              <a:t>      if (</a:t>
            </a:r>
            <a:r>
              <a:rPr lang="en-US" b="1" dirty="0" err="1" smtClean="0">
                <a:effectLst>
                  <a:outerShdw blurRad="38100" dist="38100" dir="2700000" algn="tl">
                    <a:srgbClr val="000000">
                      <a:alpha val="43137"/>
                    </a:srgbClr>
                  </a:outerShdw>
                </a:effectLst>
              </a:rPr>
              <a:t>m_on_value_changed</a:t>
            </a:r>
            <a:r>
              <a:rPr lang="en-US" b="1" dirty="0" smtClean="0">
                <a:effectLst>
                  <a:outerShdw blurRad="38100" dist="38100" dir="2700000" algn="tl">
                    <a:srgbClr val="000000">
                      <a:alpha val="43137"/>
                    </a:srgbClr>
                  </a:outerShdw>
                </a:effectLst>
              </a:rPr>
              <a:t>)</a:t>
            </a:r>
          </a:p>
          <a:p>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m_on_value_changed</a:t>
            </a:r>
            <a:r>
              <a:rPr lang="en-US" b="1" dirty="0" smtClean="0">
                <a:effectLst>
                  <a:outerShdw blurRad="38100" dist="38100" dir="2700000" algn="tl">
                    <a:srgbClr val="000000">
                      <a:alpha val="43137"/>
                    </a:srgbClr>
                  </a:outerShdw>
                </a:effectLst>
              </a:rPr>
              <a:t>(</a:t>
            </a:r>
            <a:r>
              <a:rPr lang="en-US" b="1" dirty="0" err="1" smtClean="0">
                <a:effectLst>
                  <a:outerShdw blurRad="38100" dist="38100" dir="2700000" algn="tl">
                    <a:srgbClr val="000000">
                      <a:alpha val="43137"/>
                    </a:srgbClr>
                  </a:outerShdw>
                </a:effectLst>
              </a:rPr>
              <a:t>m_value</a:t>
            </a:r>
            <a:r>
              <a:rPr lang="en-US" b="1" dirty="0" smtClean="0">
                <a:effectLst>
                  <a:outerShdw blurRad="38100" dist="38100" dir="2700000" algn="tl">
                    <a:srgbClr val="000000">
                      <a:alpha val="43137"/>
                    </a:srgbClr>
                  </a:outerShdw>
                </a:effectLst>
              </a:rPr>
              <a:t>);</a:t>
            </a:r>
          </a:p>
          <a:p>
            <a:r>
              <a:rPr lang="en-US" dirty="0" smtClean="0"/>
              <a:t>      }</a:t>
            </a:r>
          </a:p>
          <a:p>
            <a:r>
              <a:rPr lang="en-US" b="1" dirty="0" smtClean="0">
                <a:effectLst>
                  <a:outerShdw blurRad="38100" dist="38100" dir="2700000" algn="tl">
                    <a:srgbClr val="000000">
                      <a:alpha val="43137"/>
                    </a:srgbClr>
                  </a:outerShdw>
                </a:effectLst>
              </a:rPr>
              <a:t>    void </a:t>
            </a:r>
            <a:r>
              <a:rPr lang="en-US" b="1" dirty="0" err="1" smtClean="0">
                <a:effectLst>
                  <a:outerShdw blurRad="38100" dist="38100" dir="2700000" algn="tl">
                    <a:srgbClr val="000000">
                      <a:alpha val="43137"/>
                    </a:srgbClr>
                  </a:outerShdw>
                </a:effectLst>
              </a:rPr>
              <a:t>SetNotifier</a:t>
            </a:r>
            <a:r>
              <a:rPr lang="en-US" b="1" dirty="0" smtClean="0">
                <a:effectLst>
                  <a:outerShdw blurRad="38100" dist="38100" dir="2700000" algn="tl">
                    <a:srgbClr val="000000">
                      <a:alpha val="43137"/>
                    </a:srgbClr>
                  </a:outerShdw>
                </a:effectLst>
              </a:rPr>
              <a:t>(</a:t>
            </a:r>
            <a:r>
              <a:rPr lang="en-US" b="1" dirty="0" err="1">
                <a:effectLst>
                  <a:outerShdw blurRad="38100" dist="38100" dir="2700000" algn="tl">
                    <a:srgbClr val="000000">
                      <a:alpha val="43137"/>
                    </a:srgbClr>
                  </a:outerShdw>
                </a:effectLst>
              </a:rPr>
              <a:t>std</a:t>
            </a:r>
            <a:r>
              <a:rPr lang="en-US" b="1" dirty="0">
                <a:effectLst>
                  <a:outerShdw blurRad="38100" dist="38100" dir="2700000" algn="tl">
                    <a:srgbClr val="000000">
                      <a:alpha val="43137"/>
                    </a:srgbClr>
                  </a:outerShdw>
                </a:effectLst>
              </a:rPr>
              <a:t>::function&lt;void(</a:t>
            </a:r>
            <a:r>
              <a:rPr lang="en-US" b="1" dirty="0" err="1">
                <a:effectLst>
                  <a:outerShdw blurRad="38100" dist="38100" dir="2700000" algn="tl">
                    <a:srgbClr val="000000">
                      <a:alpha val="43137"/>
                    </a:srgbClr>
                  </a:outerShdw>
                </a:effectLst>
              </a:rPr>
              <a:t>int</a:t>
            </a:r>
            <a:r>
              <a:rPr lang="en-US" b="1" dirty="0" smtClean="0">
                <a:effectLst>
                  <a:outerShdw blurRad="38100" dist="38100" dir="2700000" algn="tl">
                    <a:srgbClr val="000000">
                      <a:alpha val="43137"/>
                    </a:srgbClr>
                  </a:outerShdw>
                </a:effectLst>
              </a:rPr>
              <a:t>)&gt; </a:t>
            </a:r>
            <a:r>
              <a:rPr lang="en-US" b="1" dirty="0" err="1" smtClean="0">
                <a:effectLst>
                  <a:outerShdw blurRad="38100" dist="38100" dir="2700000" algn="tl">
                    <a:srgbClr val="000000">
                      <a:alpha val="43137"/>
                    </a:srgbClr>
                  </a:outerShdw>
                </a:effectLst>
              </a:rPr>
              <a:t>i_notifier</a:t>
            </a:r>
            <a:r>
              <a:rPr lang="en-US" b="1" dirty="0" smtClean="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 </a:t>
            </a:r>
            <a:r>
              <a:rPr lang="en-US" b="1" dirty="0" err="1" smtClean="0">
                <a:effectLst>
                  <a:outerShdw blurRad="38100" dist="38100" dir="2700000" algn="tl">
                    <a:srgbClr val="000000">
                      <a:alpha val="43137"/>
                    </a:srgbClr>
                  </a:outerShdw>
                </a:effectLst>
              </a:rPr>
              <a:t>m_on_value_changed</a:t>
            </a:r>
            <a:r>
              <a:rPr lang="en-US" b="1" dirty="0" smtClean="0">
                <a:effectLst>
                  <a:outerShdw blurRad="38100" dist="38100" dir="2700000" algn="tl">
                    <a:srgbClr val="000000">
                      <a:alpha val="43137"/>
                    </a:srgbClr>
                  </a:outerShdw>
                </a:effectLst>
              </a:rPr>
              <a:t> = </a:t>
            </a:r>
            <a:r>
              <a:rPr lang="en-US" b="1" dirty="0" err="1">
                <a:effectLst>
                  <a:outerShdw blurRad="38100" dist="38100" dir="2700000" algn="tl">
                    <a:srgbClr val="000000">
                      <a:alpha val="43137"/>
                    </a:srgbClr>
                  </a:outerShdw>
                </a:effectLst>
              </a:rPr>
              <a:t>i_notifier</a:t>
            </a:r>
            <a:r>
              <a:rPr lang="en-US" b="1" dirty="0" smtClean="0">
                <a:effectLst>
                  <a:outerShdw blurRad="38100" dist="38100" dir="2700000" algn="tl">
                    <a:srgbClr val="000000">
                      <a:alpha val="43137"/>
                    </a:srgbClr>
                  </a:outerShdw>
                </a:effectLst>
              </a:rPr>
              <a:t>;}</a:t>
            </a:r>
            <a:endParaRPr lang="en-US" dirty="0" smtClean="0"/>
          </a:p>
          <a:p>
            <a:r>
              <a:rPr lang="en-US" dirty="0"/>
              <a:t> </a:t>
            </a:r>
            <a:r>
              <a:rPr lang="en-US" dirty="0" smtClean="0"/>
              <a:t> private:</a:t>
            </a:r>
          </a:p>
          <a:p>
            <a:r>
              <a:rPr lang="en-US" dirty="0"/>
              <a:t> </a:t>
            </a:r>
            <a:r>
              <a:rPr lang="en-US" dirty="0" smtClean="0"/>
              <a:t>   </a:t>
            </a:r>
            <a:r>
              <a:rPr lang="en-US" dirty="0" err="1" smtClean="0"/>
              <a:t>int</a:t>
            </a:r>
            <a:r>
              <a:rPr lang="en-US" dirty="0" smtClean="0"/>
              <a:t> </a:t>
            </a:r>
            <a:r>
              <a:rPr lang="en-US" dirty="0" err="1" smtClean="0"/>
              <a:t>m_value</a:t>
            </a:r>
            <a:r>
              <a:rPr lang="en-US" dirty="0" smtClean="0"/>
              <a:t>;</a:t>
            </a:r>
          </a:p>
          <a:p>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std</a:t>
            </a:r>
            <a:r>
              <a:rPr lang="en-US" b="1" dirty="0" smtClean="0">
                <a:effectLst>
                  <a:outerShdw blurRad="38100" dist="38100" dir="2700000" algn="tl">
                    <a:srgbClr val="000000">
                      <a:alpha val="43137"/>
                    </a:srgbClr>
                  </a:outerShdw>
                </a:effectLst>
              </a:rPr>
              <a:t>::function&lt;void(</a:t>
            </a:r>
            <a:r>
              <a:rPr lang="en-US" b="1" dirty="0" err="1" smtClean="0">
                <a:effectLst>
                  <a:outerShdw blurRad="38100" dist="38100" dir="2700000" algn="tl">
                    <a:srgbClr val="000000">
                      <a:alpha val="43137"/>
                    </a:srgbClr>
                  </a:outerShdw>
                </a:effectLst>
              </a:rPr>
              <a:t>int</a:t>
            </a:r>
            <a:r>
              <a:rPr lang="en-US" b="1" dirty="0" smtClean="0">
                <a:effectLst>
                  <a:outerShdw blurRad="38100" dist="38100" dir="2700000" algn="tl">
                    <a:srgbClr val="000000">
                      <a:alpha val="43137"/>
                    </a:srgbClr>
                  </a:outerShdw>
                </a:effectLst>
              </a:rPr>
              <a:t>)&gt; </a:t>
            </a:r>
            <a:r>
              <a:rPr lang="en-US" b="1" dirty="0" err="1" smtClean="0">
                <a:effectLst>
                  <a:outerShdw blurRad="38100" dist="38100" dir="2700000" algn="tl">
                    <a:srgbClr val="000000">
                      <a:alpha val="43137"/>
                    </a:srgbClr>
                  </a:outerShdw>
                </a:effectLst>
              </a:rPr>
              <a:t>m_on_value_changed</a:t>
            </a:r>
            <a:r>
              <a:rPr lang="en-US" b="1" dirty="0" smtClean="0">
                <a:effectLst>
                  <a:outerShdw blurRad="38100" dist="38100" dir="2700000" algn="tl">
                    <a:srgbClr val="000000">
                      <a:alpha val="43137"/>
                    </a:srgbClr>
                  </a:outerShdw>
                </a:effectLst>
              </a:rPr>
              <a:t>;</a:t>
            </a:r>
          </a:p>
          <a:p>
            <a:r>
              <a:rPr lang="en-US" dirty="0" smtClean="0"/>
              <a:t>  };</a:t>
            </a:r>
            <a:endParaRPr lang="uk-UA" dirty="0"/>
          </a:p>
        </p:txBody>
      </p:sp>
      <p:sp>
        <p:nvSpPr>
          <p:cNvPr id="7" name="Прямоугольник 6"/>
          <p:cNvSpPr/>
          <p:nvPr/>
        </p:nvSpPr>
        <p:spPr>
          <a:xfrm>
            <a:off x="1979712" y="117354"/>
            <a:ext cx="6214843" cy="707886"/>
          </a:xfrm>
          <a:prstGeom prst="rect">
            <a:avLst/>
          </a:prstGeom>
        </p:spPr>
        <p:txBody>
          <a:bodyPr wrap="none">
            <a:spAutoFit/>
          </a:bodyPr>
          <a:lstStyle/>
          <a:p>
            <a:r>
              <a:rPr lang="en-US" sz="4000" b="1" dirty="0" smtClean="0"/>
              <a:t>Signals </a:t>
            </a:r>
            <a:r>
              <a:rPr lang="en-US" sz="4000" b="1" dirty="0"/>
              <a:t>and slots </a:t>
            </a:r>
            <a:r>
              <a:rPr lang="en-US" sz="4000" b="1" dirty="0" smtClean="0"/>
              <a:t>advantages</a:t>
            </a:r>
            <a:endParaRPr lang="uk-UA" sz="4000" b="1" dirty="0"/>
          </a:p>
        </p:txBody>
      </p:sp>
      <p:sp>
        <p:nvSpPr>
          <p:cNvPr id="8" name="TextBox 7"/>
          <p:cNvSpPr txBox="1"/>
          <p:nvPr/>
        </p:nvSpPr>
        <p:spPr>
          <a:xfrm>
            <a:off x="5688716" y="825240"/>
            <a:ext cx="2977675" cy="2308324"/>
          </a:xfrm>
          <a:prstGeom prst="rect">
            <a:avLst/>
          </a:prstGeom>
          <a:noFill/>
        </p:spPr>
        <p:txBody>
          <a:bodyPr wrap="none" rtlCol="0">
            <a:spAutoFit/>
          </a:bodyPr>
          <a:lstStyle/>
          <a:p>
            <a:r>
              <a:rPr lang="en-US" dirty="0" smtClean="0"/>
              <a:t>//example of usage</a:t>
            </a:r>
          </a:p>
          <a:p>
            <a:r>
              <a:rPr lang="en-US" dirty="0" smtClean="0"/>
              <a:t>Counter a, b;</a:t>
            </a:r>
          </a:p>
          <a:p>
            <a:endParaRPr lang="en-US" dirty="0" smtClean="0"/>
          </a:p>
          <a:p>
            <a:r>
              <a:rPr lang="en-US" dirty="0" err="1" smtClean="0"/>
              <a:t>a.SetNotifier</a:t>
            </a:r>
            <a:r>
              <a:rPr lang="en-US" dirty="0" smtClean="0"/>
              <a:t>(</a:t>
            </a:r>
            <a:r>
              <a:rPr lang="en-US" dirty="0" err="1" smtClean="0"/>
              <a:t>std</a:t>
            </a:r>
            <a:r>
              <a:rPr lang="en-US" dirty="0" smtClean="0"/>
              <a:t>::bind</a:t>
            </a:r>
          </a:p>
          <a:p>
            <a:r>
              <a:rPr lang="en-US" dirty="0"/>
              <a:t> </a:t>
            </a:r>
            <a:r>
              <a:rPr lang="en-US" dirty="0" smtClean="0"/>
              <a:t> (Counter::*</a:t>
            </a:r>
            <a:r>
              <a:rPr lang="en-US" dirty="0" err="1" smtClean="0"/>
              <a:t>SetValue</a:t>
            </a:r>
            <a:r>
              <a:rPr lang="en-US" dirty="0" smtClean="0"/>
              <a:t>, &amp;b, _1)</a:t>
            </a:r>
          </a:p>
          <a:p>
            <a:r>
              <a:rPr lang="en-US" dirty="0" smtClean="0"/>
              <a:t>);</a:t>
            </a:r>
          </a:p>
          <a:p>
            <a:endParaRPr lang="en-US" dirty="0" smtClean="0"/>
          </a:p>
          <a:p>
            <a:r>
              <a:rPr lang="en-US" dirty="0" err="1" smtClean="0"/>
              <a:t>a.SetValue</a:t>
            </a:r>
            <a:r>
              <a:rPr lang="en-US" dirty="0" smtClean="0"/>
              <a:t>(12);</a:t>
            </a:r>
            <a:endParaRPr lang="uk-UA" dirty="0"/>
          </a:p>
        </p:txBody>
      </p:sp>
    </p:spTree>
    <p:extLst>
      <p:ext uri="{BB962C8B-B14F-4D97-AF65-F5344CB8AC3E}">
        <p14:creationId xmlns:p14="http://schemas.microsoft.com/office/powerpoint/2010/main" val="242005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825240"/>
            <a:ext cx="6182846" cy="5632311"/>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#include &lt;function&gt;</a:t>
            </a:r>
          </a:p>
          <a:p>
            <a:r>
              <a:rPr lang="en-US" dirty="0" smtClean="0"/>
              <a:t>class Counter</a:t>
            </a:r>
          </a:p>
          <a:p>
            <a:r>
              <a:rPr lang="en-US" dirty="0" smtClean="0"/>
              <a:t>  {</a:t>
            </a:r>
          </a:p>
          <a:p>
            <a:r>
              <a:rPr lang="en-US" dirty="0"/>
              <a:t> </a:t>
            </a:r>
            <a:r>
              <a:rPr lang="en-US" dirty="0" smtClean="0"/>
              <a:t> public:</a:t>
            </a:r>
          </a:p>
          <a:p>
            <a:r>
              <a:rPr lang="en-US" dirty="0"/>
              <a:t> </a:t>
            </a:r>
            <a:r>
              <a:rPr lang="en-US" dirty="0" smtClean="0"/>
              <a:t>   Counter() : </a:t>
            </a:r>
            <a:r>
              <a:rPr lang="en-US" dirty="0" err="1" smtClean="0"/>
              <a:t>m_value</a:t>
            </a:r>
            <a:r>
              <a:rPr lang="en-US" dirty="0" smtClean="0"/>
              <a:t>(0) {}</a:t>
            </a:r>
          </a:p>
          <a:p>
            <a:r>
              <a:rPr lang="en-US" dirty="0"/>
              <a:t> </a:t>
            </a:r>
            <a:r>
              <a:rPr lang="en-US" dirty="0" smtClean="0"/>
              <a:t>   </a:t>
            </a:r>
            <a:r>
              <a:rPr lang="en-US" dirty="0" err="1" smtClean="0"/>
              <a:t>int</a:t>
            </a:r>
            <a:r>
              <a:rPr lang="en-US" dirty="0" smtClean="0"/>
              <a:t> </a:t>
            </a:r>
            <a:r>
              <a:rPr lang="en-US" dirty="0" err="1" smtClean="0"/>
              <a:t>GetValue</a:t>
            </a:r>
            <a:r>
              <a:rPr lang="en-US" dirty="0" smtClean="0"/>
              <a:t>() </a:t>
            </a:r>
            <a:r>
              <a:rPr lang="en-US" dirty="0" err="1" smtClean="0"/>
              <a:t>const</a:t>
            </a:r>
            <a:r>
              <a:rPr lang="en-US" dirty="0" smtClean="0"/>
              <a:t> { return </a:t>
            </a:r>
            <a:r>
              <a:rPr lang="en-US" dirty="0" err="1" smtClean="0"/>
              <a:t>m_value</a:t>
            </a:r>
            <a:r>
              <a:rPr lang="en-US" dirty="0" smtClean="0"/>
              <a:t>; }</a:t>
            </a:r>
          </a:p>
          <a:p>
            <a:r>
              <a:rPr lang="en-US" dirty="0"/>
              <a:t> </a:t>
            </a:r>
            <a:r>
              <a:rPr lang="en-US" dirty="0" smtClean="0"/>
              <a:t>   void </a:t>
            </a:r>
            <a:r>
              <a:rPr lang="en-US" dirty="0" err="1" smtClean="0"/>
              <a:t>SetValue</a:t>
            </a:r>
            <a:r>
              <a:rPr lang="en-US" dirty="0" smtClean="0"/>
              <a:t>(</a:t>
            </a:r>
            <a:r>
              <a:rPr lang="en-US" dirty="0" err="1" smtClean="0"/>
              <a:t>int</a:t>
            </a:r>
            <a:r>
              <a:rPr lang="en-US" dirty="0" smtClean="0"/>
              <a:t> </a:t>
            </a:r>
            <a:r>
              <a:rPr lang="en-US" dirty="0" err="1" smtClean="0"/>
              <a:t>i_value</a:t>
            </a:r>
            <a:r>
              <a:rPr lang="en-US" dirty="0" smtClean="0"/>
              <a:t>) </a:t>
            </a:r>
          </a:p>
          <a:p>
            <a:r>
              <a:rPr lang="en-US" dirty="0"/>
              <a:t> </a:t>
            </a:r>
            <a:r>
              <a:rPr lang="en-US" dirty="0" smtClean="0"/>
              <a:t>     {</a:t>
            </a:r>
          </a:p>
          <a:p>
            <a:r>
              <a:rPr lang="en-US" dirty="0" smtClean="0"/>
              <a:t>      if </a:t>
            </a:r>
            <a:r>
              <a:rPr lang="en-US" dirty="0"/>
              <a:t>(</a:t>
            </a:r>
            <a:r>
              <a:rPr lang="en-US" dirty="0" err="1"/>
              <a:t>i_value</a:t>
            </a:r>
            <a:r>
              <a:rPr lang="en-US" dirty="0"/>
              <a:t> == </a:t>
            </a:r>
            <a:r>
              <a:rPr lang="en-US" dirty="0" err="1" smtClean="0"/>
              <a:t>m_value</a:t>
            </a:r>
            <a:r>
              <a:rPr lang="en-US" dirty="0" smtClean="0"/>
              <a:t>)</a:t>
            </a:r>
          </a:p>
          <a:p>
            <a:r>
              <a:rPr lang="en-US" dirty="0"/>
              <a:t> </a:t>
            </a:r>
            <a:r>
              <a:rPr lang="en-US" dirty="0" smtClean="0"/>
              <a:t>       return</a:t>
            </a:r>
            <a:r>
              <a:rPr lang="en-US" dirty="0"/>
              <a:t>;</a:t>
            </a:r>
            <a:endParaRPr lang="en-US" dirty="0" smtClean="0"/>
          </a:p>
          <a:p>
            <a:r>
              <a:rPr lang="en-US" dirty="0"/>
              <a:t> </a:t>
            </a:r>
            <a:r>
              <a:rPr lang="en-US" dirty="0" smtClean="0"/>
              <a:t>     </a:t>
            </a:r>
            <a:r>
              <a:rPr lang="en-US" dirty="0" err="1" smtClean="0"/>
              <a:t>m_value</a:t>
            </a:r>
            <a:r>
              <a:rPr lang="en-US" dirty="0" smtClean="0"/>
              <a:t> = </a:t>
            </a:r>
            <a:r>
              <a:rPr lang="en-US" dirty="0" err="1" smtClean="0"/>
              <a:t>i_value</a:t>
            </a:r>
            <a:r>
              <a:rPr lang="en-US" dirty="0" smtClean="0"/>
              <a:t>;</a:t>
            </a:r>
          </a:p>
          <a:p>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for (auto&amp; </a:t>
            </a:r>
            <a:r>
              <a:rPr lang="en-US" b="1" dirty="0" err="1" smtClean="0">
                <a:effectLst>
                  <a:outerShdw blurRad="38100" dist="38100" dir="2700000" algn="tl">
                    <a:srgbClr val="000000">
                      <a:alpha val="43137"/>
                    </a:srgbClr>
                  </a:outerShdw>
                </a:effectLst>
              </a:rPr>
              <a:t>func</a:t>
            </a:r>
            <a:r>
              <a:rPr lang="en-US" b="1" dirty="0" smtClean="0">
                <a:effectLst>
                  <a:outerShdw blurRad="38100" dist="38100" dir="2700000" algn="tl">
                    <a:srgbClr val="000000">
                      <a:alpha val="43137"/>
                    </a:srgbClr>
                  </a:outerShdw>
                </a:effectLst>
              </a:rPr>
              <a:t> : </a:t>
            </a:r>
            <a:r>
              <a:rPr lang="en-US" b="1" dirty="0" err="1" smtClean="0">
                <a:effectLst>
                  <a:outerShdw blurRad="38100" dist="38100" dir="2700000" algn="tl">
                    <a:srgbClr val="000000">
                      <a:alpha val="43137"/>
                    </a:srgbClr>
                  </a:outerShdw>
                </a:effectLst>
              </a:rPr>
              <a:t>m_on_value_changed</a:t>
            </a:r>
            <a:r>
              <a:rPr lang="en-US" b="1" dirty="0" smtClean="0">
                <a:effectLst>
                  <a:outerShdw blurRad="38100" dist="38100" dir="2700000" algn="tl">
                    <a:srgbClr val="000000">
                      <a:alpha val="43137"/>
                    </a:srgbClr>
                  </a:outerShdw>
                </a:effectLst>
              </a:rPr>
              <a:t>)</a:t>
            </a:r>
          </a:p>
          <a:p>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func</a:t>
            </a:r>
            <a:r>
              <a:rPr lang="en-US" b="1" dirty="0" smtClean="0">
                <a:effectLst>
                  <a:outerShdw blurRad="38100" dist="38100" dir="2700000" algn="tl">
                    <a:srgbClr val="000000">
                      <a:alpha val="43137"/>
                    </a:srgbClr>
                  </a:outerShdw>
                </a:effectLst>
              </a:rPr>
              <a:t>(</a:t>
            </a:r>
            <a:r>
              <a:rPr lang="en-US" b="1" dirty="0" err="1" smtClean="0">
                <a:effectLst>
                  <a:outerShdw blurRad="38100" dist="38100" dir="2700000" algn="tl">
                    <a:srgbClr val="000000">
                      <a:alpha val="43137"/>
                    </a:srgbClr>
                  </a:outerShdw>
                </a:effectLst>
              </a:rPr>
              <a:t>m_value</a:t>
            </a:r>
            <a:r>
              <a:rPr lang="en-US" b="1" dirty="0" smtClean="0">
                <a:effectLst>
                  <a:outerShdw blurRad="38100" dist="38100" dir="2700000" algn="tl">
                    <a:srgbClr val="000000">
                      <a:alpha val="43137"/>
                    </a:srgbClr>
                  </a:outerShdw>
                </a:effectLst>
              </a:rPr>
              <a:t>);</a:t>
            </a:r>
          </a:p>
          <a:p>
            <a:r>
              <a:rPr lang="en-US" dirty="0" smtClean="0"/>
              <a:t>      }</a:t>
            </a:r>
          </a:p>
          <a:p>
            <a:r>
              <a:rPr lang="en-US" dirty="0" smtClean="0"/>
              <a:t>   </a:t>
            </a:r>
            <a:r>
              <a:rPr lang="en-US" b="1" dirty="0" smtClean="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void </a:t>
            </a:r>
            <a:r>
              <a:rPr lang="en-US" b="1" dirty="0" err="1" smtClean="0">
                <a:effectLst>
                  <a:outerShdw blurRad="38100" dist="38100" dir="2700000" algn="tl">
                    <a:srgbClr val="000000">
                      <a:alpha val="43137"/>
                    </a:srgbClr>
                  </a:outerShdw>
                </a:effectLst>
              </a:rPr>
              <a:t>AddNotifier</a:t>
            </a:r>
            <a:r>
              <a:rPr lang="en-US" b="1" dirty="0" smtClean="0">
                <a:effectLst>
                  <a:outerShdw blurRad="38100" dist="38100" dir="2700000" algn="tl">
                    <a:srgbClr val="000000">
                      <a:alpha val="43137"/>
                    </a:srgbClr>
                  </a:outerShdw>
                </a:effectLst>
              </a:rPr>
              <a:t>(</a:t>
            </a:r>
            <a:r>
              <a:rPr lang="en-US" b="1" dirty="0" err="1" smtClean="0">
                <a:effectLst>
                  <a:outerShdw blurRad="38100" dist="38100" dir="2700000" algn="tl">
                    <a:srgbClr val="000000">
                      <a:alpha val="43137"/>
                    </a:srgbClr>
                  </a:outerShdw>
                </a:effectLst>
              </a:rPr>
              <a:t>std</a:t>
            </a:r>
            <a:r>
              <a:rPr lang="en-US" b="1" dirty="0">
                <a:effectLst>
                  <a:outerShdw blurRad="38100" dist="38100" dir="2700000" algn="tl">
                    <a:srgbClr val="000000">
                      <a:alpha val="43137"/>
                    </a:srgbClr>
                  </a:outerShdw>
                </a:effectLst>
              </a:rPr>
              <a:t>::function&lt;void(</a:t>
            </a:r>
            <a:r>
              <a:rPr lang="en-US" b="1" dirty="0" err="1">
                <a:effectLst>
                  <a:outerShdw blurRad="38100" dist="38100" dir="2700000" algn="tl">
                    <a:srgbClr val="000000">
                      <a:alpha val="43137"/>
                    </a:srgbClr>
                  </a:outerShdw>
                </a:effectLst>
              </a:rPr>
              <a:t>int</a:t>
            </a:r>
            <a:r>
              <a:rPr lang="en-US" b="1" dirty="0">
                <a:effectLst>
                  <a:outerShdw blurRad="38100" dist="38100" dir="2700000" algn="tl">
                    <a:srgbClr val="000000">
                      <a:alpha val="43137"/>
                    </a:srgbClr>
                  </a:outerShdw>
                </a:effectLst>
              </a:rPr>
              <a:t>)&gt; </a:t>
            </a:r>
            <a:r>
              <a:rPr lang="en-US" b="1" dirty="0" err="1">
                <a:effectLst>
                  <a:outerShdw blurRad="38100" dist="38100" dir="2700000" algn="tl">
                    <a:srgbClr val="000000">
                      <a:alpha val="43137"/>
                    </a:srgbClr>
                  </a:outerShdw>
                </a:effectLst>
              </a:rPr>
              <a:t>i_notifier</a:t>
            </a:r>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void </a:t>
            </a:r>
            <a:r>
              <a:rPr lang="en-US" b="1" dirty="0" err="1" smtClean="0">
                <a:effectLst>
                  <a:outerShdw blurRad="38100" dist="38100" dir="2700000" algn="tl">
                    <a:srgbClr val="000000">
                      <a:alpha val="43137"/>
                    </a:srgbClr>
                  </a:outerShdw>
                </a:effectLst>
              </a:rPr>
              <a:t>RemoveNotifier</a:t>
            </a:r>
            <a:r>
              <a:rPr lang="en-US" b="1" dirty="0" smtClean="0">
                <a:effectLst>
                  <a:outerShdw blurRad="38100" dist="38100" dir="2700000" algn="tl">
                    <a:srgbClr val="000000">
                      <a:alpha val="43137"/>
                    </a:srgbClr>
                  </a:outerShdw>
                </a:effectLst>
              </a:rPr>
              <a:t>(</a:t>
            </a:r>
            <a:r>
              <a:rPr lang="en-US" b="1" dirty="0" err="1" smtClean="0">
                <a:effectLst>
                  <a:outerShdw blurRad="38100" dist="38100" dir="2700000" algn="tl">
                    <a:srgbClr val="000000">
                      <a:alpha val="43137"/>
                    </a:srgbClr>
                  </a:outerShdw>
                </a:effectLst>
              </a:rPr>
              <a:t>int</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i_index</a:t>
            </a:r>
            <a:r>
              <a:rPr lang="en-US" b="1" dirty="0" smtClean="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a:t>
            </a:r>
            <a:endParaRPr lang="en-US" dirty="0" smtClean="0"/>
          </a:p>
          <a:p>
            <a:r>
              <a:rPr lang="en-US" dirty="0"/>
              <a:t> </a:t>
            </a:r>
            <a:r>
              <a:rPr lang="en-US" dirty="0" smtClean="0"/>
              <a:t> private:</a:t>
            </a:r>
          </a:p>
          <a:p>
            <a:r>
              <a:rPr lang="en-US" dirty="0"/>
              <a:t> </a:t>
            </a:r>
            <a:r>
              <a:rPr lang="en-US" dirty="0" smtClean="0"/>
              <a:t>   </a:t>
            </a:r>
            <a:r>
              <a:rPr lang="en-US" dirty="0" err="1" smtClean="0"/>
              <a:t>int</a:t>
            </a:r>
            <a:r>
              <a:rPr lang="en-US" dirty="0" smtClean="0"/>
              <a:t> </a:t>
            </a:r>
            <a:r>
              <a:rPr lang="en-US" dirty="0" err="1" smtClean="0"/>
              <a:t>m_value</a:t>
            </a:r>
            <a:r>
              <a:rPr lang="en-US" dirty="0" smtClean="0"/>
              <a:t>;</a:t>
            </a:r>
          </a:p>
          <a:p>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std</a:t>
            </a:r>
            <a:r>
              <a:rPr lang="en-US" b="1" dirty="0" smtClean="0">
                <a:effectLst>
                  <a:outerShdw blurRad="38100" dist="38100" dir="2700000" algn="tl">
                    <a:srgbClr val="000000">
                      <a:alpha val="43137"/>
                    </a:srgbClr>
                  </a:outerShdw>
                </a:effectLst>
              </a:rPr>
              <a:t>::vector&lt;</a:t>
            </a:r>
            <a:r>
              <a:rPr lang="en-US" b="1" dirty="0" err="1" smtClean="0">
                <a:effectLst>
                  <a:outerShdw blurRad="38100" dist="38100" dir="2700000" algn="tl">
                    <a:srgbClr val="000000">
                      <a:alpha val="43137"/>
                    </a:srgbClr>
                  </a:outerShdw>
                </a:effectLst>
              </a:rPr>
              <a:t>std</a:t>
            </a:r>
            <a:r>
              <a:rPr lang="en-US" b="1" dirty="0" smtClean="0">
                <a:effectLst>
                  <a:outerShdw blurRad="38100" dist="38100" dir="2700000" algn="tl">
                    <a:srgbClr val="000000">
                      <a:alpha val="43137"/>
                    </a:srgbClr>
                  </a:outerShdw>
                </a:effectLst>
              </a:rPr>
              <a:t>::function&lt;void(</a:t>
            </a:r>
            <a:r>
              <a:rPr lang="en-US" b="1" dirty="0" err="1" smtClean="0">
                <a:effectLst>
                  <a:outerShdw blurRad="38100" dist="38100" dir="2700000" algn="tl">
                    <a:srgbClr val="000000">
                      <a:alpha val="43137"/>
                    </a:srgbClr>
                  </a:outerShdw>
                </a:effectLst>
              </a:rPr>
              <a:t>int</a:t>
            </a:r>
            <a:r>
              <a:rPr lang="en-US" b="1" dirty="0" smtClean="0">
                <a:effectLst>
                  <a:outerShdw blurRad="38100" dist="38100" dir="2700000" algn="tl">
                    <a:srgbClr val="000000">
                      <a:alpha val="43137"/>
                    </a:srgbClr>
                  </a:outerShdw>
                </a:effectLst>
              </a:rPr>
              <a:t>)&gt;&gt; </a:t>
            </a:r>
            <a:r>
              <a:rPr lang="en-US" b="1" dirty="0" err="1" smtClean="0">
                <a:effectLst>
                  <a:outerShdw blurRad="38100" dist="38100" dir="2700000" algn="tl">
                    <a:srgbClr val="000000">
                      <a:alpha val="43137"/>
                    </a:srgbClr>
                  </a:outerShdw>
                </a:effectLst>
              </a:rPr>
              <a:t>m_on_value_changed</a:t>
            </a:r>
            <a:r>
              <a:rPr lang="en-US" b="1" dirty="0" smtClean="0">
                <a:effectLst>
                  <a:outerShdw blurRad="38100" dist="38100" dir="2700000" algn="tl">
                    <a:srgbClr val="000000">
                      <a:alpha val="43137"/>
                    </a:srgbClr>
                  </a:outerShdw>
                </a:effectLst>
              </a:rPr>
              <a:t>;</a:t>
            </a:r>
          </a:p>
          <a:p>
            <a:r>
              <a:rPr lang="en-US" dirty="0" smtClean="0"/>
              <a:t>  };</a:t>
            </a:r>
            <a:endParaRPr lang="uk-UA" dirty="0"/>
          </a:p>
        </p:txBody>
      </p:sp>
      <p:sp>
        <p:nvSpPr>
          <p:cNvPr id="5" name="Прямоугольник 4"/>
          <p:cNvSpPr/>
          <p:nvPr/>
        </p:nvSpPr>
        <p:spPr>
          <a:xfrm>
            <a:off x="1979712" y="117354"/>
            <a:ext cx="6214843" cy="707886"/>
          </a:xfrm>
          <a:prstGeom prst="rect">
            <a:avLst/>
          </a:prstGeom>
        </p:spPr>
        <p:txBody>
          <a:bodyPr wrap="none">
            <a:spAutoFit/>
          </a:bodyPr>
          <a:lstStyle/>
          <a:p>
            <a:r>
              <a:rPr lang="en-US" sz="4000" b="1" dirty="0" smtClean="0"/>
              <a:t>Signals </a:t>
            </a:r>
            <a:r>
              <a:rPr lang="en-US" sz="4000" b="1" dirty="0"/>
              <a:t>and slots </a:t>
            </a:r>
            <a:r>
              <a:rPr lang="en-US" sz="4000" b="1" dirty="0" smtClean="0"/>
              <a:t>advantages</a:t>
            </a:r>
            <a:endParaRPr lang="uk-UA" sz="4000" b="1" dirty="0"/>
          </a:p>
        </p:txBody>
      </p:sp>
      <p:sp>
        <p:nvSpPr>
          <p:cNvPr id="6" name="TextBox 5"/>
          <p:cNvSpPr txBox="1"/>
          <p:nvPr/>
        </p:nvSpPr>
        <p:spPr>
          <a:xfrm>
            <a:off x="5688716" y="825240"/>
            <a:ext cx="2977675" cy="3416320"/>
          </a:xfrm>
          <a:prstGeom prst="rect">
            <a:avLst/>
          </a:prstGeom>
          <a:noFill/>
        </p:spPr>
        <p:txBody>
          <a:bodyPr wrap="none" rtlCol="0">
            <a:spAutoFit/>
          </a:bodyPr>
          <a:lstStyle/>
          <a:p>
            <a:r>
              <a:rPr lang="en-US" dirty="0" smtClean="0"/>
              <a:t>//example of usage</a:t>
            </a:r>
          </a:p>
          <a:p>
            <a:r>
              <a:rPr lang="en-US" dirty="0" smtClean="0"/>
              <a:t>Counter a, b, c;</a:t>
            </a:r>
          </a:p>
          <a:p>
            <a:endParaRPr lang="en-US" dirty="0" smtClean="0"/>
          </a:p>
          <a:p>
            <a:r>
              <a:rPr lang="en-US" dirty="0" err="1" smtClean="0"/>
              <a:t>a.AddNotifier</a:t>
            </a:r>
            <a:r>
              <a:rPr lang="en-US" dirty="0" smtClean="0"/>
              <a:t>(</a:t>
            </a:r>
            <a:r>
              <a:rPr lang="en-US" dirty="0" err="1" smtClean="0"/>
              <a:t>std</a:t>
            </a:r>
            <a:r>
              <a:rPr lang="en-US" dirty="0" smtClean="0"/>
              <a:t>::bind</a:t>
            </a:r>
          </a:p>
          <a:p>
            <a:r>
              <a:rPr lang="en-US" dirty="0" smtClean="0"/>
              <a:t>  (Counter::*</a:t>
            </a:r>
            <a:r>
              <a:rPr lang="en-US" dirty="0" err="1" smtClean="0"/>
              <a:t>SetValue</a:t>
            </a:r>
            <a:r>
              <a:rPr lang="en-US" dirty="0" smtClean="0"/>
              <a:t>, &amp;b, _1)</a:t>
            </a:r>
          </a:p>
          <a:p>
            <a:r>
              <a:rPr lang="en-US" dirty="0" smtClean="0"/>
              <a:t>);</a:t>
            </a:r>
          </a:p>
          <a:p>
            <a:endParaRPr lang="en-US" dirty="0" smtClean="0"/>
          </a:p>
          <a:p>
            <a:r>
              <a:rPr lang="en-US" dirty="0" err="1"/>
              <a:t>a.AddNotifier</a:t>
            </a:r>
            <a:r>
              <a:rPr lang="en-US" dirty="0"/>
              <a:t>(</a:t>
            </a:r>
            <a:r>
              <a:rPr lang="en-US" dirty="0" err="1"/>
              <a:t>std</a:t>
            </a:r>
            <a:r>
              <a:rPr lang="en-US" dirty="0"/>
              <a:t>::bind</a:t>
            </a:r>
          </a:p>
          <a:p>
            <a:r>
              <a:rPr lang="en-US" dirty="0"/>
              <a:t>  (Counter::*</a:t>
            </a:r>
            <a:r>
              <a:rPr lang="en-US" dirty="0" err="1"/>
              <a:t>SetValue</a:t>
            </a:r>
            <a:r>
              <a:rPr lang="en-US" dirty="0"/>
              <a:t>, </a:t>
            </a:r>
            <a:r>
              <a:rPr lang="en-US" dirty="0" smtClean="0"/>
              <a:t>&amp;c, </a:t>
            </a:r>
            <a:r>
              <a:rPr lang="en-US" dirty="0"/>
              <a:t>_1</a:t>
            </a:r>
            <a:r>
              <a:rPr lang="en-US" dirty="0" smtClean="0"/>
              <a:t>)</a:t>
            </a:r>
          </a:p>
          <a:p>
            <a:r>
              <a:rPr lang="en-US" dirty="0" smtClean="0"/>
              <a:t>);</a:t>
            </a:r>
            <a:endParaRPr lang="en-US" dirty="0"/>
          </a:p>
          <a:p>
            <a:endParaRPr lang="en-US" dirty="0" smtClean="0"/>
          </a:p>
          <a:p>
            <a:r>
              <a:rPr lang="en-US" dirty="0" err="1" smtClean="0"/>
              <a:t>a.SetValue</a:t>
            </a:r>
            <a:r>
              <a:rPr lang="en-US" dirty="0" smtClean="0"/>
              <a:t>(12);</a:t>
            </a:r>
            <a:endParaRPr lang="uk-UA" dirty="0"/>
          </a:p>
        </p:txBody>
      </p:sp>
    </p:spTree>
    <p:extLst>
      <p:ext uri="{BB962C8B-B14F-4D97-AF65-F5344CB8AC3E}">
        <p14:creationId xmlns:p14="http://schemas.microsoft.com/office/powerpoint/2010/main" val="63220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825240"/>
            <a:ext cx="4064511" cy="5632311"/>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#include </a:t>
            </a:r>
            <a:r>
              <a:rPr lang="en-US" b="1" dirty="0" smtClean="0">
                <a:effectLst>
                  <a:outerShdw blurRad="38100" dist="38100" dir="2700000" algn="tl">
                    <a:srgbClr val="000000">
                      <a:alpha val="43137"/>
                    </a:srgbClr>
                  </a:outerShdw>
                </a:effectLst>
              </a:rPr>
              <a:t>&lt;</a:t>
            </a:r>
            <a:r>
              <a:rPr lang="en-US" b="1" dirty="0" err="1" smtClean="0">
                <a:effectLst>
                  <a:outerShdw blurRad="38100" dist="38100" dir="2700000" algn="tl">
                    <a:srgbClr val="000000">
                      <a:alpha val="43137"/>
                    </a:srgbClr>
                  </a:outerShdw>
                </a:effectLst>
              </a:rPr>
              <a:t>QObject</a:t>
            </a:r>
            <a:r>
              <a:rPr lang="en-US" b="1" dirty="0" smtClean="0">
                <a:effectLst>
                  <a:outerShdw blurRad="38100" dist="38100" dir="2700000" algn="tl">
                    <a:srgbClr val="000000">
                      <a:alpha val="43137"/>
                    </a:srgbClr>
                  </a:outerShdw>
                </a:effectLst>
              </a:rPr>
              <a:t>&gt;</a:t>
            </a:r>
            <a:endParaRPr lang="en-US" b="1" dirty="0">
              <a:effectLst>
                <a:outerShdw blurRad="38100" dist="38100" dir="2700000" algn="tl">
                  <a:srgbClr val="000000">
                    <a:alpha val="43137"/>
                  </a:srgbClr>
                </a:outerShdw>
              </a:effectLst>
            </a:endParaRPr>
          </a:p>
          <a:p>
            <a:r>
              <a:rPr lang="en-US" dirty="0" smtClean="0"/>
              <a:t>class </a:t>
            </a:r>
            <a:r>
              <a:rPr lang="en-US" dirty="0"/>
              <a:t>Counter : </a:t>
            </a:r>
            <a:r>
              <a:rPr lang="en-US" b="1" dirty="0">
                <a:effectLst>
                  <a:outerShdw blurRad="38100" dist="38100" dir="2700000" algn="tl">
                    <a:srgbClr val="000000">
                      <a:alpha val="43137"/>
                    </a:srgbClr>
                  </a:outerShdw>
                </a:effectLst>
              </a:rPr>
              <a:t>public </a:t>
            </a:r>
            <a:r>
              <a:rPr lang="en-US" b="1" dirty="0" err="1">
                <a:effectLst>
                  <a:outerShdw blurRad="38100" dist="38100" dir="2700000" algn="tl">
                    <a:srgbClr val="000000">
                      <a:alpha val="43137"/>
                    </a:srgbClr>
                  </a:outerShdw>
                </a:effectLst>
              </a:rPr>
              <a:t>QObject</a:t>
            </a:r>
            <a:endParaRPr lang="en-US" b="1" dirty="0">
              <a:effectLst>
                <a:outerShdw blurRad="38100" dist="38100" dir="2700000" algn="tl">
                  <a:srgbClr val="000000">
                    <a:alpha val="43137"/>
                  </a:srgbClr>
                </a:outerShdw>
              </a:effectLst>
            </a:endParaRPr>
          </a:p>
          <a:p>
            <a:r>
              <a:rPr lang="uk-UA" dirty="0"/>
              <a:t>  {</a:t>
            </a:r>
          </a:p>
          <a:p>
            <a:r>
              <a:rPr lang="en-US" dirty="0"/>
              <a:t>  </a:t>
            </a:r>
            <a:r>
              <a:rPr lang="en-US" b="1" dirty="0" smtClean="0">
                <a:effectLst>
                  <a:outerShdw blurRad="38100" dist="38100" dir="2700000" algn="tl">
                    <a:srgbClr val="000000">
                      <a:alpha val="43137"/>
                    </a:srgbClr>
                  </a:outerShdw>
                </a:effectLst>
              </a:rPr>
              <a:t>Q_OBJECT</a:t>
            </a:r>
            <a:endParaRPr lang="uk-UA" b="1" dirty="0">
              <a:effectLst>
                <a:outerShdw blurRad="38100" dist="38100" dir="2700000" algn="tl">
                  <a:srgbClr val="000000">
                    <a:alpha val="43137"/>
                  </a:srgbClr>
                </a:outerShdw>
              </a:effectLst>
            </a:endParaRPr>
          </a:p>
          <a:p>
            <a:r>
              <a:rPr lang="en-US" dirty="0"/>
              <a:t>  public:</a:t>
            </a:r>
          </a:p>
          <a:p>
            <a:r>
              <a:rPr lang="en-US" dirty="0"/>
              <a:t>    Counter</a:t>
            </a:r>
            <a:r>
              <a:rPr lang="en-US" dirty="0" smtClean="0"/>
              <a:t>();</a:t>
            </a:r>
            <a:endParaRPr lang="uk-UA" dirty="0"/>
          </a:p>
          <a:p>
            <a:r>
              <a:rPr lang="en-US" dirty="0"/>
              <a:t>    </a:t>
            </a:r>
            <a:r>
              <a:rPr lang="en-US" dirty="0" err="1"/>
              <a:t>int</a:t>
            </a:r>
            <a:r>
              <a:rPr lang="en-US" dirty="0"/>
              <a:t> </a:t>
            </a:r>
            <a:r>
              <a:rPr lang="en-US" dirty="0" err="1"/>
              <a:t>GetValue</a:t>
            </a:r>
            <a:r>
              <a:rPr lang="en-US" dirty="0"/>
              <a:t>() </a:t>
            </a:r>
            <a:r>
              <a:rPr lang="en-US" dirty="0" err="1"/>
              <a:t>const</a:t>
            </a:r>
            <a:r>
              <a:rPr lang="en-US" dirty="0"/>
              <a:t> { return </a:t>
            </a:r>
            <a:r>
              <a:rPr lang="en-US" dirty="0" err="1"/>
              <a:t>m_value</a:t>
            </a:r>
            <a:r>
              <a:rPr lang="en-US" dirty="0"/>
              <a:t>; }</a:t>
            </a:r>
          </a:p>
          <a:p>
            <a:r>
              <a:rPr lang="en-US" b="1" dirty="0" smtClean="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public slots:</a:t>
            </a:r>
          </a:p>
          <a:p>
            <a:r>
              <a:rPr lang="en-US" dirty="0"/>
              <a:t>    void </a:t>
            </a:r>
            <a:r>
              <a:rPr lang="en-US" dirty="0" err="1" smtClean="0"/>
              <a:t>SetValue</a:t>
            </a:r>
            <a:r>
              <a:rPr lang="en-US" dirty="0" smtClean="0"/>
              <a:t>(</a:t>
            </a:r>
            <a:r>
              <a:rPr lang="en-US" dirty="0" err="1" smtClean="0"/>
              <a:t>int</a:t>
            </a:r>
            <a:r>
              <a:rPr lang="en-US" dirty="0" smtClean="0"/>
              <a:t> </a:t>
            </a:r>
            <a:r>
              <a:rPr lang="en-US" dirty="0" err="1"/>
              <a:t>i_value</a:t>
            </a:r>
            <a:r>
              <a:rPr lang="en-US" dirty="0" smtClean="0"/>
              <a:t>)</a:t>
            </a:r>
            <a:endParaRPr lang="en-US" dirty="0"/>
          </a:p>
          <a:p>
            <a:r>
              <a:rPr lang="en-US" dirty="0"/>
              <a:t> </a:t>
            </a:r>
            <a:r>
              <a:rPr lang="en-US" dirty="0" smtClean="0"/>
              <a:t>     </a:t>
            </a:r>
            <a:r>
              <a:rPr lang="uk-UA" dirty="0" smtClean="0"/>
              <a:t>{</a:t>
            </a:r>
            <a:endParaRPr lang="uk-UA" dirty="0"/>
          </a:p>
          <a:p>
            <a:r>
              <a:rPr lang="en-US" dirty="0" smtClean="0"/>
              <a:t>      if </a:t>
            </a:r>
            <a:r>
              <a:rPr lang="en-US" dirty="0"/>
              <a:t>(</a:t>
            </a:r>
            <a:r>
              <a:rPr lang="en-US" dirty="0" err="1"/>
              <a:t>i_value</a:t>
            </a:r>
            <a:r>
              <a:rPr lang="en-US" dirty="0"/>
              <a:t> == </a:t>
            </a:r>
            <a:r>
              <a:rPr lang="en-US" dirty="0" err="1"/>
              <a:t>m_value</a:t>
            </a:r>
            <a:r>
              <a:rPr lang="en-US" dirty="0"/>
              <a:t>)</a:t>
            </a:r>
          </a:p>
          <a:p>
            <a:r>
              <a:rPr lang="en-US" dirty="0"/>
              <a:t>      </a:t>
            </a:r>
            <a:r>
              <a:rPr lang="en-US" dirty="0" smtClean="0"/>
              <a:t>  return;</a:t>
            </a:r>
          </a:p>
          <a:p>
            <a:r>
              <a:rPr lang="en-US" dirty="0" smtClean="0"/>
              <a:t>      </a:t>
            </a:r>
            <a:r>
              <a:rPr lang="en-US" dirty="0" err="1" smtClean="0"/>
              <a:t>m_value</a:t>
            </a:r>
            <a:r>
              <a:rPr lang="en-US" dirty="0" smtClean="0"/>
              <a:t> </a:t>
            </a:r>
            <a:r>
              <a:rPr lang="en-US" dirty="0"/>
              <a:t>= </a:t>
            </a:r>
            <a:r>
              <a:rPr lang="en-US" dirty="0" err="1"/>
              <a:t>i_value</a:t>
            </a:r>
            <a:r>
              <a:rPr lang="en-US" dirty="0"/>
              <a:t>;</a:t>
            </a:r>
          </a:p>
          <a:p>
            <a:r>
              <a:rPr lang="en-US" dirty="0"/>
              <a:t>      </a:t>
            </a:r>
            <a:r>
              <a:rPr lang="en-US" b="1" dirty="0" smtClean="0">
                <a:effectLst>
                  <a:outerShdw blurRad="38100" dist="38100" dir="2700000" algn="tl">
                    <a:srgbClr val="000000">
                      <a:alpha val="43137"/>
                    </a:srgbClr>
                  </a:outerShdw>
                </a:effectLst>
              </a:rPr>
              <a:t>emit </a:t>
            </a:r>
            <a:r>
              <a:rPr lang="en-US" b="1" dirty="0" err="1">
                <a:effectLst>
                  <a:outerShdw blurRad="38100" dist="38100" dir="2700000" algn="tl">
                    <a:srgbClr val="000000">
                      <a:alpha val="43137"/>
                    </a:srgbClr>
                  </a:outerShdw>
                </a:effectLst>
              </a:rPr>
              <a:t>valueChanged</a:t>
            </a:r>
            <a:r>
              <a:rPr lang="en-US" b="1" dirty="0">
                <a:effectLst>
                  <a:outerShdw blurRad="38100" dist="38100" dir="2700000" algn="tl">
                    <a:srgbClr val="000000">
                      <a:alpha val="43137"/>
                    </a:srgbClr>
                  </a:outerShdw>
                </a:effectLst>
              </a:rPr>
              <a:t>(</a:t>
            </a:r>
            <a:r>
              <a:rPr lang="en-US" b="1" dirty="0" err="1">
                <a:effectLst>
                  <a:outerShdw blurRad="38100" dist="38100" dir="2700000" algn="tl">
                    <a:srgbClr val="000000">
                      <a:alpha val="43137"/>
                    </a:srgbClr>
                  </a:outerShdw>
                </a:effectLst>
              </a:rPr>
              <a:t>m_value</a:t>
            </a:r>
            <a:r>
              <a:rPr lang="en-US" b="1" dirty="0">
                <a:effectLst>
                  <a:outerShdw blurRad="38100" dist="38100" dir="2700000" algn="tl">
                    <a:srgbClr val="000000">
                      <a:alpha val="43137"/>
                    </a:srgbClr>
                  </a:outerShdw>
                </a:effectLst>
              </a:rPr>
              <a:t>);</a:t>
            </a:r>
          </a:p>
          <a:p>
            <a:r>
              <a:rPr lang="en-US" dirty="0" smtClean="0"/>
              <a:t>      </a:t>
            </a:r>
            <a:r>
              <a:rPr lang="uk-UA" dirty="0" smtClean="0"/>
              <a:t>}</a:t>
            </a:r>
            <a:endParaRPr lang="uk-UA" dirty="0"/>
          </a:p>
          <a:p>
            <a:r>
              <a:rPr lang="en-US" dirty="0"/>
              <a:t>  </a:t>
            </a:r>
            <a:r>
              <a:rPr lang="en-US" b="1" dirty="0">
                <a:effectLst>
                  <a:outerShdw blurRad="38100" dist="38100" dir="2700000" algn="tl">
                    <a:srgbClr val="000000">
                      <a:alpha val="43137"/>
                    </a:srgbClr>
                  </a:outerShdw>
                </a:effectLst>
              </a:rPr>
              <a:t>signals:</a:t>
            </a:r>
          </a:p>
          <a:p>
            <a:r>
              <a:rPr lang="en-US" dirty="0"/>
              <a:t>    </a:t>
            </a:r>
            <a:r>
              <a:rPr lang="en-US" b="1" dirty="0">
                <a:effectLst>
                  <a:outerShdw blurRad="38100" dist="38100" dir="2700000" algn="tl">
                    <a:srgbClr val="000000">
                      <a:alpha val="43137"/>
                    </a:srgbClr>
                  </a:outerShdw>
                </a:effectLst>
              </a:rPr>
              <a:t>void </a:t>
            </a:r>
            <a:r>
              <a:rPr lang="en-US" b="1" dirty="0" err="1">
                <a:effectLst>
                  <a:outerShdw blurRad="38100" dist="38100" dir="2700000" algn="tl">
                    <a:srgbClr val="000000">
                      <a:alpha val="43137"/>
                    </a:srgbClr>
                  </a:outerShdw>
                </a:effectLst>
              </a:rPr>
              <a:t>valueChanged</a:t>
            </a:r>
            <a:r>
              <a:rPr lang="en-US" b="1" dirty="0">
                <a:effectLst>
                  <a:outerShdw blurRad="38100" dist="38100" dir="2700000" algn="tl">
                    <a:srgbClr val="000000">
                      <a:alpha val="43137"/>
                    </a:srgbClr>
                  </a:outerShdw>
                </a:effectLst>
              </a:rPr>
              <a:t>(</a:t>
            </a:r>
            <a:r>
              <a:rPr lang="en-US" b="1" dirty="0" err="1">
                <a:effectLst>
                  <a:outerShdw blurRad="38100" dist="38100" dir="2700000" algn="tl">
                    <a:srgbClr val="000000">
                      <a:alpha val="43137"/>
                    </a:srgbClr>
                  </a:outerShdw>
                </a:effectLst>
              </a:rPr>
              <a:t>int</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i_new_value</a:t>
            </a:r>
            <a:r>
              <a:rPr lang="en-US" b="1" dirty="0">
                <a:effectLst>
                  <a:outerShdw blurRad="38100" dist="38100" dir="2700000" algn="tl">
                    <a:srgbClr val="000000">
                      <a:alpha val="43137"/>
                    </a:srgbClr>
                  </a:outerShdw>
                </a:effectLst>
              </a:rPr>
              <a:t>);</a:t>
            </a:r>
          </a:p>
          <a:p>
            <a:r>
              <a:rPr lang="en-US" dirty="0" smtClean="0"/>
              <a:t>  </a:t>
            </a:r>
            <a:r>
              <a:rPr lang="en-US" dirty="0"/>
              <a:t>private:</a:t>
            </a:r>
          </a:p>
          <a:p>
            <a:r>
              <a:rPr lang="en-US" dirty="0"/>
              <a:t>    </a:t>
            </a:r>
            <a:r>
              <a:rPr lang="en-US" dirty="0" err="1"/>
              <a:t>int</a:t>
            </a:r>
            <a:r>
              <a:rPr lang="en-US" dirty="0"/>
              <a:t> </a:t>
            </a:r>
            <a:r>
              <a:rPr lang="en-US" dirty="0" err="1"/>
              <a:t>m_value</a:t>
            </a:r>
            <a:r>
              <a:rPr lang="en-US" dirty="0"/>
              <a:t>;</a:t>
            </a:r>
          </a:p>
          <a:p>
            <a:r>
              <a:rPr lang="uk-UA" dirty="0"/>
              <a:t>  };</a:t>
            </a:r>
          </a:p>
        </p:txBody>
      </p:sp>
      <p:sp>
        <p:nvSpPr>
          <p:cNvPr id="5" name="Прямоугольник 4"/>
          <p:cNvSpPr/>
          <p:nvPr/>
        </p:nvSpPr>
        <p:spPr>
          <a:xfrm>
            <a:off x="1979712" y="117354"/>
            <a:ext cx="6214843" cy="707886"/>
          </a:xfrm>
          <a:prstGeom prst="rect">
            <a:avLst/>
          </a:prstGeom>
        </p:spPr>
        <p:txBody>
          <a:bodyPr wrap="none">
            <a:spAutoFit/>
          </a:bodyPr>
          <a:lstStyle/>
          <a:p>
            <a:r>
              <a:rPr lang="en-US" sz="4000" b="1" dirty="0" smtClean="0"/>
              <a:t>Signals </a:t>
            </a:r>
            <a:r>
              <a:rPr lang="en-US" sz="4000" b="1" dirty="0"/>
              <a:t>and slots </a:t>
            </a:r>
            <a:r>
              <a:rPr lang="en-US" sz="4000" b="1" dirty="0" smtClean="0"/>
              <a:t>advantages</a:t>
            </a:r>
            <a:endParaRPr lang="uk-UA" sz="4000" b="1" dirty="0"/>
          </a:p>
        </p:txBody>
      </p:sp>
      <p:sp>
        <p:nvSpPr>
          <p:cNvPr id="6" name="TextBox 5"/>
          <p:cNvSpPr txBox="1"/>
          <p:nvPr/>
        </p:nvSpPr>
        <p:spPr>
          <a:xfrm>
            <a:off x="5688716" y="825240"/>
            <a:ext cx="3323923" cy="3970318"/>
          </a:xfrm>
          <a:prstGeom prst="rect">
            <a:avLst/>
          </a:prstGeom>
          <a:noFill/>
        </p:spPr>
        <p:txBody>
          <a:bodyPr wrap="none" rtlCol="0">
            <a:spAutoFit/>
          </a:bodyPr>
          <a:lstStyle/>
          <a:p>
            <a:r>
              <a:rPr lang="en-US" dirty="0" smtClean="0"/>
              <a:t>//example of usage</a:t>
            </a:r>
          </a:p>
          <a:p>
            <a:r>
              <a:rPr lang="en-US" dirty="0" smtClean="0"/>
              <a:t>Counter a, b, c;</a:t>
            </a:r>
          </a:p>
          <a:p>
            <a:endParaRPr lang="en-US" dirty="0" smtClean="0"/>
          </a:p>
          <a:p>
            <a:r>
              <a:rPr lang="en-US" dirty="0" err="1"/>
              <a:t>QObject</a:t>
            </a:r>
            <a:r>
              <a:rPr lang="en-US" dirty="0"/>
              <a:t>::connect</a:t>
            </a:r>
            <a:r>
              <a:rPr lang="en-US" dirty="0" smtClean="0"/>
              <a:t>(</a:t>
            </a:r>
          </a:p>
          <a:p>
            <a:r>
              <a:rPr lang="en-US" dirty="0"/>
              <a:t> </a:t>
            </a:r>
            <a:r>
              <a:rPr lang="en-US" dirty="0" smtClean="0"/>
              <a:t> &amp;</a:t>
            </a:r>
            <a:r>
              <a:rPr lang="en-US" dirty="0"/>
              <a:t>a, SIGNAL(</a:t>
            </a:r>
            <a:r>
              <a:rPr lang="en-US" dirty="0" err="1"/>
              <a:t>valueChanged</a:t>
            </a:r>
            <a:r>
              <a:rPr lang="en-US" dirty="0"/>
              <a:t>(</a:t>
            </a:r>
            <a:r>
              <a:rPr lang="en-US" dirty="0" err="1"/>
              <a:t>int</a:t>
            </a:r>
            <a:r>
              <a:rPr lang="en-US" dirty="0"/>
              <a:t>)), </a:t>
            </a:r>
            <a:endParaRPr lang="en-US" dirty="0" smtClean="0"/>
          </a:p>
          <a:p>
            <a:r>
              <a:rPr lang="en-US" dirty="0"/>
              <a:t> </a:t>
            </a:r>
            <a:r>
              <a:rPr lang="en-US" dirty="0" smtClean="0"/>
              <a:t> &amp;</a:t>
            </a:r>
            <a:r>
              <a:rPr lang="en-US" dirty="0"/>
              <a:t>b, SLOT(</a:t>
            </a:r>
            <a:r>
              <a:rPr lang="en-US" dirty="0" err="1"/>
              <a:t>setValue</a:t>
            </a:r>
            <a:r>
              <a:rPr lang="en-US" dirty="0"/>
              <a:t>(</a:t>
            </a:r>
            <a:r>
              <a:rPr lang="en-US" dirty="0" err="1"/>
              <a:t>int</a:t>
            </a:r>
            <a:r>
              <a:rPr lang="en-US" dirty="0" smtClean="0"/>
              <a:t>))</a:t>
            </a:r>
          </a:p>
          <a:p>
            <a:r>
              <a:rPr lang="en-US" dirty="0" smtClean="0"/>
              <a:t>);</a:t>
            </a:r>
            <a:endParaRPr lang="en-US" dirty="0"/>
          </a:p>
          <a:p>
            <a:endParaRPr lang="en-US" dirty="0"/>
          </a:p>
          <a:p>
            <a:r>
              <a:rPr lang="en-US" dirty="0" err="1"/>
              <a:t>QObject</a:t>
            </a:r>
            <a:r>
              <a:rPr lang="en-US" dirty="0"/>
              <a:t>::connect(</a:t>
            </a:r>
          </a:p>
          <a:p>
            <a:r>
              <a:rPr lang="en-US" dirty="0"/>
              <a:t>  &amp;a, SIGNAL(</a:t>
            </a:r>
            <a:r>
              <a:rPr lang="en-US" dirty="0" err="1"/>
              <a:t>valueChanged</a:t>
            </a:r>
            <a:r>
              <a:rPr lang="en-US" dirty="0"/>
              <a:t>(</a:t>
            </a:r>
            <a:r>
              <a:rPr lang="en-US" dirty="0" err="1"/>
              <a:t>int</a:t>
            </a:r>
            <a:r>
              <a:rPr lang="en-US" dirty="0"/>
              <a:t>)), </a:t>
            </a:r>
          </a:p>
          <a:p>
            <a:r>
              <a:rPr lang="en-US" dirty="0"/>
              <a:t>  </a:t>
            </a:r>
            <a:r>
              <a:rPr lang="en-US" dirty="0" smtClean="0"/>
              <a:t>&amp;c, </a:t>
            </a:r>
            <a:r>
              <a:rPr lang="en-US" dirty="0"/>
              <a:t>SLOT(</a:t>
            </a:r>
            <a:r>
              <a:rPr lang="en-US" dirty="0" err="1"/>
              <a:t>setValue</a:t>
            </a:r>
            <a:r>
              <a:rPr lang="en-US" dirty="0"/>
              <a:t>(</a:t>
            </a:r>
            <a:r>
              <a:rPr lang="en-US" dirty="0" err="1"/>
              <a:t>int</a:t>
            </a:r>
            <a:r>
              <a:rPr lang="en-US" dirty="0"/>
              <a:t>))</a:t>
            </a:r>
          </a:p>
          <a:p>
            <a:r>
              <a:rPr lang="en-US" dirty="0"/>
              <a:t>);</a:t>
            </a:r>
          </a:p>
          <a:p>
            <a:endParaRPr lang="en-US" dirty="0" smtClean="0"/>
          </a:p>
          <a:p>
            <a:r>
              <a:rPr lang="en-US" dirty="0" err="1" smtClean="0"/>
              <a:t>a.SetValue</a:t>
            </a:r>
            <a:r>
              <a:rPr lang="en-US" dirty="0" smtClean="0"/>
              <a:t>(12);</a:t>
            </a:r>
            <a:endParaRPr lang="uk-UA" dirty="0"/>
          </a:p>
        </p:txBody>
      </p:sp>
    </p:spTree>
    <p:extLst>
      <p:ext uri="{BB962C8B-B14F-4D97-AF65-F5344CB8AC3E}">
        <p14:creationId xmlns:p14="http://schemas.microsoft.com/office/powerpoint/2010/main" val="46045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63688" y="116632"/>
            <a:ext cx="6398290" cy="707886"/>
          </a:xfrm>
          <a:prstGeom prst="rect">
            <a:avLst/>
          </a:prstGeom>
        </p:spPr>
        <p:txBody>
          <a:bodyPr wrap="none">
            <a:spAutoFit/>
          </a:bodyPr>
          <a:lstStyle/>
          <a:p>
            <a:r>
              <a:rPr lang="en-US" sz="4000" b="1" dirty="0"/>
              <a:t>How </a:t>
            </a:r>
            <a:r>
              <a:rPr lang="en-US" sz="4000" b="1" dirty="0" smtClean="0"/>
              <a:t>to use signals and slots?</a:t>
            </a:r>
            <a:endParaRPr lang="uk-UA" sz="4000" b="1" dirty="0"/>
          </a:p>
        </p:txBody>
      </p:sp>
      <p:sp>
        <p:nvSpPr>
          <p:cNvPr id="4" name="Прямоугольник 3"/>
          <p:cNvSpPr/>
          <p:nvPr/>
        </p:nvSpPr>
        <p:spPr>
          <a:xfrm>
            <a:off x="539551" y="824518"/>
            <a:ext cx="4283737" cy="369332"/>
          </a:xfrm>
          <a:prstGeom prst="rect">
            <a:avLst/>
          </a:prstGeom>
        </p:spPr>
        <p:txBody>
          <a:bodyPr wrap="none">
            <a:spAutoFit/>
          </a:bodyPr>
          <a:lstStyle/>
          <a:p>
            <a:r>
              <a:rPr lang="en-US" dirty="0"/>
              <a:t>http://doc.qt.io/qt-5/qobject.html#connect</a:t>
            </a:r>
            <a:endParaRPr lang="uk-UA" dirty="0"/>
          </a:p>
        </p:txBody>
      </p:sp>
      <p:sp>
        <p:nvSpPr>
          <p:cNvPr id="6" name="Прямоугольник 5"/>
          <p:cNvSpPr/>
          <p:nvPr/>
        </p:nvSpPr>
        <p:spPr>
          <a:xfrm>
            <a:off x="539552" y="1340768"/>
            <a:ext cx="8352928" cy="646331"/>
          </a:xfrm>
          <a:prstGeom prst="rect">
            <a:avLst/>
          </a:prstGeom>
        </p:spPr>
        <p:txBody>
          <a:bodyPr wrap="square">
            <a:spAutoFit/>
          </a:bodyPr>
          <a:lstStyle/>
          <a:p>
            <a:pPr fontAlgn="base"/>
            <a:r>
              <a:rPr lang="en-US" dirty="0" err="1"/>
              <a:t>QMetaObject</a:t>
            </a:r>
            <a:r>
              <a:rPr lang="en-US" dirty="0"/>
              <a:t>::Connection </a:t>
            </a:r>
            <a:r>
              <a:rPr lang="en-US" dirty="0" err="1"/>
              <a:t>QObject</a:t>
            </a:r>
            <a:r>
              <a:rPr lang="en-US" dirty="0"/>
              <a:t>::</a:t>
            </a:r>
            <a:r>
              <a:rPr lang="en-US" dirty="0" smtClean="0"/>
              <a:t>connect(</a:t>
            </a:r>
            <a:r>
              <a:rPr lang="en-US" i="1" dirty="0" smtClean="0"/>
              <a:t>sender</a:t>
            </a:r>
            <a:r>
              <a:rPr lang="en-US" dirty="0" smtClean="0"/>
              <a:t>, </a:t>
            </a:r>
            <a:r>
              <a:rPr lang="en-US" i="1" dirty="0" smtClean="0"/>
              <a:t>signal</a:t>
            </a:r>
            <a:r>
              <a:rPr lang="en-US" dirty="0"/>
              <a:t>, </a:t>
            </a:r>
            <a:r>
              <a:rPr lang="en-US" i="1" dirty="0" smtClean="0"/>
              <a:t>receiver</a:t>
            </a:r>
            <a:r>
              <a:rPr lang="en-US" dirty="0" smtClean="0"/>
              <a:t>, </a:t>
            </a:r>
            <a:r>
              <a:rPr lang="en-US" i="1" dirty="0" smtClean="0"/>
              <a:t>method</a:t>
            </a:r>
            <a:r>
              <a:rPr lang="en-US" dirty="0" smtClean="0"/>
              <a:t>,</a:t>
            </a:r>
          </a:p>
          <a:p>
            <a:pPr algn="r" fontAlgn="base"/>
            <a:r>
              <a:rPr lang="en-US" dirty="0" err="1" smtClean="0"/>
              <a:t>Qt</a:t>
            </a:r>
            <a:r>
              <a:rPr lang="en-US" dirty="0"/>
              <a:t>::</a:t>
            </a:r>
            <a:r>
              <a:rPr lang="en-US" dirty="0" err="1"/>
              <a:t>ConnectionType</a:t>
            </a:r>
            <a:r>
              <a:rPr lang="en-US" i="1" dirty="0"/>
              <a:t> type</a:t>
            </a:r>
            <a:r>
              <a:rPr lang="en-US" dirty="0"/>
              <a:t> = </a:t>
            </a:r>
            <a:r>
              <a:rPr lang="en-US" dirty="0" err="1"/>
              <a:t>Qt</a:t>
            </a:r>
            <a:r>
              <a:rPr lang="en-US" dirty="0"/>
              <a:t>::</a:t>
            </a:r>
            <a:r>
              <a:rPr lang="en-US" dirty="0" err="1"/>
              <a:t>AutoConnection</a:t>
            </a:r>
            <a:r>
              <a:rPr lang="en-US" dirty="0"/>
              <a:t>)</a:t>
            </a:r>
          </a:p>
        </p:txBody>
      </p:sp>
      <p:sp>
        <p:nvSpPr>
          <p:cNvPr id="7" name="Прямоугольник 6"/>
          <p:cNvSpPr/>
          <p:nvPr/>
        </p:nvSpPr>
        <p:spPr>
          <a:xfrm>
            <a:off x="502681" y="4449937"/>
            <a:ext cx="3616055" cy="369332"/>
          </a:xfrm>
          <a:prstGeom prst="rect">
            <a:avLst/>
          </a:prstGeom>
        </p:spPr>
        <p:txBody>
          <a:bodyPr wrap="none">
            <a:spAutoFit/>
          </a:bodyPr>
          <a:lstStyle/>
          <a:p>
            <a:r>
              <a:rPr lang="en-US" b="1" dirty="0"/>
              <a:t>SLOT</a:t>
            </a:r>
            <a:r>
              <a:rPr lang="en-US" dirty="0" smtClean="0"/>
              <a:t>(…)</a:t>
            </a:r>
            <a:r>
              <a:rPr lang="en-US" dirty="0"/>
              <a:t> </a:t>
            </a:r>
            <a:r>
              <a:rPr lang="en-US" dirty="0" smtClean="0"/>
              <a:t>/ </a:t>
            </a:r>
            <a:r>
              <a:rPr lang="en-US" b="1" dirty="0" smtClean="0"/>
              <a:t>SIGNAL</a:t>
            </a:r>
            <a:r>
              <a:rPr lang="en-US" dirty="0" smtClean="0"/>
              <a:t>(…) : normalization</a:t>
            </a:r>
            <a:endParaRPr lang="en-US" dirty="0"/>
          </a:p>
        </p:txBody>
      </p:sp>
      <p:sp>
        <p:nvSpPr>
          <p:cNvPr id="8" name="Прямоугольник 7"/>
          <p:cNvSpPr/>
          <p:nvPr/>
        </p:nvSpPr>
        <p:spPr>
          <a:xfrm>
            <a:off x="542759" y="3241416"/>
            <a:ext cx="7280455" cy="1200329"/>
          </a:xfrm>
          <a:prstGeom prst="rect">
            <a:avLst/>
          </a:prstGeom>
        </p:spPr>
        <p:txBody>
          <a:bodyPr wrap="none">
            <a:spAutoFit/>
          </a:bodyPr>
          <a:lstStyle/>
          <a:p>
            <a:r>
              <a:rPr lang="en-US" b="1" dirty="0" smtClean="0"/>
              <a:t>signals</a:t>
            </a:r>
            <a:r>
              <a:rPr lang="en-US" dirty="0" smtClean="0"/>
              <a:t>: public only, returns void, used by MOC, can have default values, like</a:t>
            </a:r>
          </a:p>
          <a:p>
            <a:r>
              <a:rPr lang="en-US" dirty="0" smtClean="0"/>
              <a:t>void </a:t>
            </a:r>
            <a:r>
              <a:rPr lang="en-US" dirty="0"/>
              <a:t>destroyed(</a:t>
            </a:r>
            <a:r>
              <a:rPr lang="en-US" dirty="0" err="1"/>
              <a:t>QObject</a:t>
            </a:r>
            <a:r>
              <a:rPr lang="en-US" dirty="0"/>
              <a:t>* = 0);</a:t>
            </a:r>
            <a:endParaRPr lang="en-US" dirty="0" smtClean="0"/>
          </a:p>
          <a:p>
            <a:r>
              <a:rPr lang="en-US" b="1" dirty="0" smtClean="0"/>
              <a:t>slots</a:t>
            </a:r>
            <a:r>
              <a:rPr lang="en-US" dirty="0" smtClean="0"/>
              <a:t>: </a:t>
            </a:r>
            <a:r>
              <a:rPr lang="en-US" dirty="0"/>
              <a:t>all access </a:t>
            </a:r>
            <a:r>
              <a:rPr lang="en-US" dirty="0" smtClean="0"/>
              <a:t>specifiers, may be virtual</a:t>
            </a:r>
            <a:r>
              <a:rPr lang="en-US" dirty="0"/>
              <a:t> , used by MOC</a:t>
            </a:r>
            <a:r>
              <a:rPr lang="en-US" dirty="0" smtClean="0"/>
              <a:t>.</a:t>
            </a:r>
          </a:p>
          <a:p>
            <a:r>
              <a:rPr lang="en-US" b="1" dirty="0" smtClean="0"/>
              <a:t>emit</a:t>
            </a:r>
            <a:r>
              <a:rPr lang="en-US" dirty="0" smtClean="0"/>
              <a:t>: optional.</a:t>
            </a:r>
            <a:endParaRPr lang="uk-UA" dirty="0"/>
          </a:p>
        </p:txBody>
      </p:sp>
      <p:sp>
        <p:nvSpPr>
          <p:cNvPr id="9" name="Прямоугольник 8"/>
          <p:cNvSpPr/>
          <p:nvPr/>
        </p:nvSpPr>
        <p:spPr>
          <a:xfrm>
            <a:off x="467544" y="4955684"/>
            <a:ext cx="8352928" cy="1569660"/>
          </a:xfrm>
          <a:prstGeom prst="rect">
            <a:avLst/>
          </a:prstGeom>
        </p:spPr>
        <p:txBody>
          <a:bodyPr wrap="square">
            <a:spAutoFit/>
          </a:bodyPr>
          <a:lstStyle/>
          <a:p>
            <a:r>
              <a:rPr lang="en-US" sz="1600" dirty="0"/>
              <a:t>Compared to callbacks, signals and slots are slightly slower because of the increased flexibility they provide, although the difference for real applications is insignificant. In general, emitting a signal that is connected to some slots, is approximately ten times slower than calling the receivers directly, with non-virtual function calls. </a:t>
            </a:r>
            <a:endParaRPr lang="en-US" sz="1600" dirty="0" smtClean="0"/>
          </a:p>
          <a:p>
            <a:r>
              <a:rPr lang="en-US" sz="1600" dirty="0"/>
              <a:t>While ten non-virtual function calls may sound like a lot, it's much less overhead than any new or </a:t>
            </a:r>
            <a:r>
              <a:rPr lang="en-US" sz="1600" dirty="0" smtClean="0"/>
              <a:t>delete operation</a:t>
            </a:r>
            <a:r>
              <a:rPr lang="en-US" sz="1600" dirty="0"/>
              <a:t>, for example.</a:t>
            </a:r>
            <a:endParaRPr lang="uk-UA" sz="1600" dirty="0"/>
          </a:p>
        </p:txBody>
      </p:sp>
      <p:sp>
        <p:nvSpPr>
          <p:cNvPr id="13" name="Прямоугольник 12"/>
          <p:cNvSpPr/>
          <p:nvPr/>
        </p:nvSpPr>
        <p:spPr>
          <a:xfrm>
            <a:off x="539552" y="2195572"/>
            <a:ext cx="2180597" cy="369332"/>
          </a:xfrm>
          <a:prstGeom prst="rect">
            <a:avLst/>
          </a:prstGeom>
        </p:spPr>
        <p:txBody>
          <a:bodyPr wrap="none">
            <a:spAutoFit/>
          </a:bodyPr>
          <a:lstStyle/>
          <a:p>
            <a:r>
              <a:rPr lang="en-US" dirty="0" err="1"/>
              <a:t>Qt</a:t>
            </a:r>
            <a:r>
              <a:rPr lang="en-US" dirty="0"/>
              <a:t>::</a:t>
            </a:r>
            <a:r>
              <a:rPr lang="en-US" dirty="0" err="1"/>
              <a:t>DirectConnection</a:t>
            </a:r>
            <a:endParaRPr lang="en-US" dirty="0"/>
          </a:p>
        </p:txBody>
      </p:sp>
      <p:sp>
        <p:nvSpPr>
          <p:cNvPr id="14" name="Прямоугольник 13"/>
          <p:cNvSpPr/>
          <p:nvPr/>
        </p:nvSpPr>
        <p:spPr>
          <a:xfrm>
            <a:off x="2747404" y="2196135"/>
            <a:ext cx="2369559" cy="369332"/>
          </a:xfrm>
          <a:prstGeom prst="rect">
            <a:avLst/>
          </a:prstGeom>
        </p:spPr>
        <p:txBody>
          <a:bodyPr wrap="none">
            <a:spAutoFit/>
          </a:bodyPr>
          <a:lstStyle/>
          <a:p>
            <a:r>
              <a:rPr lang="en-US" dirty="0" err="1"/>
              <a:t>Qt</a:t>
            </a:r>
            <a:r>
              <a:rPr lang="en-US" dirty="0"/>
              <a:t>::</a:t>
            </a:r>
            <a:r>
              <a:rPr lang="en-US" dirty="0" err="1"/>
              <a:t>QueuedConnection</a:t>
            </a:r>
            <a:endParaRPr lang="en-US" dirty="0"/>
          </a:p>
        </p:txBody>
      </p:sp>
      <p:sp>
        <p:nvSpPr>
          <p:cNvPr id="15" name="Прямоугольник 14"/>
          <p:cNvSpPr/>
          <p:nvPr/>
        </p:nvSpPr>
        <p:spPr>
          <a:xfrm>
            <a:off x="5129916" y="2196698"/>
            <a:ext cx="3155031" cy="369332"/>
          </a:xfrm>
          <a:prstGeom prst="rect">
            <a:avLst/>
          </a:prstGeom>
        </p:spPr>
        <p:txBody>
          <a:bodyPr wrap="none">
            <a:spAutoFit/>
          </a:bodyPr>
          <a:lstStyle/>
          <a:p>
            <a:r>
              <a:rPr lang="en-US" dirty="0" err="1"/>
              <a:t>Qt</a:t>
            </a:r>
            <a:r>
              <a:rPr lang="en-US" dirty="0"/>
              <a:t>::</a:t>
            </a:r>
            <a:r>
              <a:rPr lang="en-US" dirty="0" err="1"/>
              <a:t>BlockingQueuedConnection</a:t>
            </a:r>
            <a:endParaRPr lang="en-US" dirty="0"/>
          </a:p>
        </p:txBody>
      </p:sp>
      <p:sp>
        <p:nvSpPr>
          <p:cNvPr id="16" name="Прямоугольник 15"/>
          <p:cNvSpPr/>
          <p:nvPr/>
        </p:nvSpPr>
        <p:spPr>
          <a:xfrm>
            <a:off x="6372200" y="2706103"/>
            <a:ext cx="2299027" cy="369332"/>
          </a:xfrm>
          <a:prstGeom prst="rect">
            <a:avLst/>
          </a:prstGeom>
        </p:spPr>
        <p:txBody>
          <a:bodyPr wrap="none">
            <a:spAutoFit/>
          </a:bodyPr>
          <a:lstStyle/>
          <a:p>
            <a:r>
              <a:rPr lang="en-US" dirty="0" err="1"/>
              <a:t>Qt</a:t>
            </a:r>
            <a:r>
              <a:rPr lang="en-US" dirty="0"/>
              <a:t>::</a:t>
            </a:r>
            <a:r>
              <a:rPr lang="en-US" dirty="0" err="1"/>
              <a:t>UniqueConnection</a:t>
            </a:r>
            <a:endParaRPr lang="en-US" dirty="0"/>
          </a:p>
        </p:txBody>
      </p:sp>
    </p:spTree>
    <p:extLst>
      <p:ext uri="{BB962C8B-B14F-4D97-AF65-F5344CB8AC3E}">
        <p14:creationId xmlns:p14="http://schemas.microsoft.com/office/powerpoint/2010/main" val="227470818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2008</TotalTime>
  <Words>2471</Words>
  <Application>Microsoft Office PowerPoint</Application>
  <PresentationFormat>Экран (4:3)</PresentationFormat>
  <Paragraphs>376</Paragraphs>
  <Slides>25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25</vt:i4>
      </vt:variant>
    </vt:vector>
  </HeadingPairs>
  <TitlesOfParts>
    <vt:vector size="26"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dry</dc:creator>
  <cp:lastModifiedBy>dry</cp:lastModifiedBy>
  <cp:revision>205</cp:revision>
  <dcterms:created xsi:type="dcterms:W3CDTF">2015-07-26T08:10:44Z</dcterms:created>
  <dcterms:modified xsi:type="dcterms:W3CDTF">2015-08-02T21:34:27Z</dcterms:modified>
</cp:coreProperties>
</file>