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
  </p:notesMasterIdLst>
  <p:handoutMasterIdLst>
    <p:handoutMasterId r:id="rId10"/>
  </p:handoutMasterIdLst>
  <p:sldIdLst>
    <p:sldId id="257" r:id="rId2"/>
    <p:sldId id="281" r:id="rId3"/>
    <p:sldId id="283" r:id="rId4"/>
    <p:sldId id="284" r:id="rId5"/>
    <p:sldId id="282" r:id="rId6"/>
    <p:sldId id="285" r:id="rId7"/>
    <p:sldId id="286" r:id="rId8"/>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 Fang" initials="BF" lastIdx="1" clrIdx="0">
    <p:extLst>
      <p:ext uri="{19B8F6BF-5375-455C-9EA6-DF929625EA0E}">
        <p15:presenceInfo xmlns:p15="http://schemas.microsoft.com/office/powerpoint/2012/main" userId="a1a4dc899414fe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87363" autoAdjust="0"/>
  </p:normalViewPr>
  <p:slideViewPr>
    <p:cSldViewPr snapToGrid="0">
      <p:cViewPr varScale="1">
        <p:scale>
          <a:sx n="113" d="100"/>
          <a:sy n="113" d="100"/>
        </p:scale>
        <p:origin x="582" y="114"/>
      </p:cViewPr>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1a4dc899414fe72" providerId="LiveId" clId="{7FCDEE80-5C7C-4ECE-85CE-D8A37205E2FF}"/>
    <pc:docChg chg="modSld">
      <pc:chgData name="" userId="a1a4dc899414fe72" providerId="LiveId" clId="{7FCDEE80-5C7C-4ECE-85CE-D8A37205E2FF}" dt="2021-12-10T03:48:15.814" v="5" actId="114"/>
      <pc:docMkLst>
        <pc:docMk/>
      </pc:docMkLst>
      <pc:sldChg chg="modSp">
        <pc:chgData name="" userId="a1a4dc899414fe72" providerId="LiveId" clId="{7FCDEE80-5C7C-4ECE-85CE-D8A37205E2FF}" dt="2021-12-10T03:45:28.903" v="4" actId="20577"/>
        <pc:sldMkLst>
          <pc:docMk/>
          <pc:sldMk cId="2047587281" sldId="284"/>
        </pc:sldMkLst>
        <pc:spChg chg="mod">
          <ac:chgData name="" userId="a1a4dc899414fe72" providerId="LiveId" clId="{7FCDEE80-5C7C-4ECE-85CE-D8A37205E2FF}" dt="2021-12-10T03:45:28.903" v="4" actId="20577"/>
          <ac:spMkLst>
            <pc:docMk/>
            <pc:sldMk cId="2047587281" sldId="284"/>
            <ac:spMk id="3" creationId="{00000000-0000-0000-0000-000000000000}"/>
          </ac:spMkLst>
        </pc:spChg>
      </pc:sldChg>
      <pc:sldChg chg="modSp">
        <pc:chgData name="" userId="a1a4dc899414fe72" providerId="LiveId" clId="{7FCDEE80-5C7C-4ECE-85CE-D8A37205E2FF}" dt="2021-12-10T03:48:15.814" v="5" actId="114"/>
        <pc:sldMkLst>
          <pc:docMk/>
          <pc:sldMk cId="2570807306" sldId="285"/>
        </pc:sldMkLst>
        <pc:spChg chg="mod">
          <ac:chgData name="" userId="a1a4dc899414fe72" providerId="LiveId" clId="{7FCDEE80-5C7C-4ECE-85CE-D8A37205E2FF}" dt="2021-12-10T03:48:15.814" v="5" actId="114"/>
          <ac:spMkLst>
            <pc:docMk/>
            <pc:sldMk cId="2570807306" sldId="285"/>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3"/>
            <a:ext cx="4302527" cy="340568"/>
          </a:xfrm>
          <a:prstGeom prst="rect">
            <a:avLst/>
          </a:prstGeom>
        </p:spPr>
        <p:txBody>
          <a:bodyPr vert="horz" lIns="88249" tIns="44125" rIns="88249" bIns="44125" rtlCol="0"/>
          <a:lstStyle>
            <a:lvl1pPr algn="l">
              <a:defRPr sz="1200"/>
            </a:lvl1pPr>
          </a:lstStyle>
          <a:p>
            <a:endParaRPr lang="zh-CN" altLang="en-US"/>
          </a:p>
        </p:txBody>
      </p:sp>
      <p:sp>
        <p:nvSpPr>
          <p:cNvPr id="3" name="日期占位符 2"/>
          <p:cNvSpPr>
            <a:spLocks noGrp="1"/>
          </p:cNvSpPr>
          <p:nvPr>
            <p:ph type="dt" sz="quarter" idx="1"/>
          </p:nvPr>
        </p:nvSpPr>
        <p:spPr>
          <a:xfrm>
            <a:off x="5623481" y="3"/>
            <a:ext cx="4302527" cy="340568"/>
          </a:xfrm>
          <a:prstGeom prst="rect">
            <a:avLst/>
          </a:prstGeom>
        </p:spPr>
        <p:txBody>
          <a:bodyPr vert="horz" lIns="88249" tIns="44125" rIns="88249" bIns="44125" rtlCol="0"/>
          <a:lstStyle>
            <a:lvl1pPr algn="r">
              <a:defRPr sz="1200"/>
            </a:lvl1pPr>
          </a:lstStyle>
          <a:p>
            <a:fld id="{A88041C2-66FF-41C4-85D2-86F3F8AD720F}" type="datetimeFigureOut">
              <a:rPr lang="zh-CN" altLang="en-US" smtClean="0"/>
              <a:t>2021-12-10</a:t>
            </a:fld>
            <a:endParaRPr lang="zh-CN" altLang="en-US"/>
          </a:p>
        </p:txBody>
      </p:sp>
      <p:sp>
        <p:nvSpPr>
          <p:cNvPr id="4" name="页脚占位符 3"/>
          <p:cNvSpPr>
            <a:spLocks noGrp="1"/>
          </p:cNvSpPr>
          <p:nvPr>
            <p:ph type="ftr" sz="quarter" idx="2"/>
          </p:nvPr>
        </p:nvSpPr>
        <p:spPr>
          <a:xfrm>
            <a:off x="2" y="6457107"/>
            <a:ext cx="4302527" cy="340568"/>
          </a:xfrm>
          <a:prstGeom prst="rect">
            <a:avLst/>
          </a:prstGeom>
        </p:spPr>
        <p:txBody>
          <a:bodyPr vert="horz" lIns="88249" tIns="44125" rIns="88249" bIns="44125"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481" y="6457107"/>
            <a:ext cx="4302527" cy="340568"/>
          </a:xfrm>
          <a:prstGeom prst="rect">
            <a:avLst/>
          </a:prstGeom>
        </p:spPr>
        <p:txBody>
          <a:bodyPr vert="horz" lIns="88249" tIns="44125" rIns="88249" bIns="44125" rtlCol="0" anchor="b"/>
          <a:lstStyle>
            <a:lvl1pPr algn="r">
              <a:defRPr sz="1200"/>
            </a:lvl1pPr>
          </a:lstStyle>
          <a:p>
            <a:fld id="{11273570-2C77-4DB3-B16E-C3097FF4B961}" type="slidenum">
              <a:rPr lang="zh-CN" altLang="en-US" smtClean="0"/>
              <a:t>‹#›</a:t>
            </a:fld>
            <a:endParaRPr lang="zh-CN" altLang="en-US"/>
          </a:p>
        </p:txBody>
      </p:sp>
    </p:spTree>
    <p:extLst>
      <p:ext uri="{BB962C8B-B14F-4D97-AF65-F5344CB8AC3E}">
        <p14:creationId xmlns:p14="http://schemas.microsoft.com/office/powerpoint/2010/main" val="1104646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0" cy="341064"/>
          </a:xfrm>
          <a:prstGeom prst="rect">
            <a:avLst/>
          </a:prstGeom>
        </p:spPr>
        <p:txBody>
          <a:bodyPr vert="horz" lIns="95592" tIns="47796" rIns="95592" bIns="47796" rtlCol="0"/>
          <a:lstStyle>
            <a:lvl1pPr algn="l">
              <a:defRPr sz="1300"/>
            </a:lvl1pPr>
          </a:lstStyle>
          <a:p>
            <a:endParaRPr lang="zh-CN" altLang="en-US"/>
          </a:p>
        </p:txBody>
      </p:sp>
      <p:sp>
        <p:nvSpPr>
          <p:cNvPr id="3" name="日期占位符 2"/>
          <p:cNvSpPr>
            <a:spLocks noGrp="1"/>
          </p:cNvSpPr>
          <p:nvPr>
            <p:ph type="dt" idx="1"/>
          </p:nvPr>
        </p:nvSpPr>
        <p:spPr>
          <a:xfrm>
            <a:off x="5623698" y="1"/>
            <a:ext cx="4302230" cy="341064"/>
          </a:xfrm>
          <a:prstGeom prst="rect">
            <a:avLst/>
          </a:prstGeom>
        </p:spPr>
        <p:txBody>
          <a:bodyPr vert="horz" lIns="95592" tIns="47796" rIns="95592" bIns="47796" rtlCol="0"/>
          <a:lstStyle>
            <a:lvl1pPr algn="r">
              <a:defRPr sz="1300"/>
            </a:lvl1pPr>
          </a:lstStyle>
          <a:p>
            <a:fld id="{D8668C14-09F9-4DC1-91DB-F9303502AD59}" type="datetimeFigureOut">
              <a:rPr lang="zh-CN" altLang="en-US" smtClean="0"/>
              <a:t>2021-12-10</a:t>
            </a:fld>
            <a:endParaRPr lang="zh-CN" altLang="en-US"/>
          </a:p>
        </p:txBody>
      </p:sp>
      <p:sp>
        <p:nvSpPr>
          <p:cNvPr id="4" name="幻灯片图像占位符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5592" tIns="47796" rIns="95592" bIns="47796" rtlCol="0" anchor="ctr"/>
          <a:lstStyle/>
          <a:p>
            <a:endParaRPr lang="zh-CN" altLang="en-US"/>
          </a:p>
        </p:txBody>
      </p:sp>
      <p:sp>
        <p:nvSpPr>
          <p:cNvPr id="5" name="备注占位符 4"/>
          <p:cNvSpPr>
            <a:spLocks noGrp="1"/>
          </p:cNvSpPr>
          <p:nvPr>
            <p:ph type="body" sz="quarter" idx="3"/>
          </p:nvPr>
        </p:nvSpPr>
        <p:spPr>
          <a:xfrm>
            <a:off x="992823" y="3271382"/>
            <a:ext cx="7942580" cy="2676584"/>
          </a:xfrm>
          <a:prstGeom prst="rect">
            <a:avLst/>
          </a:prstGeom>
        </p:spPr>
        <p:txBody>
          <a:bodyPr vert="horz" lIns="95592" tIns="47796" rIns="95592" bIns="4779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6614"/>
            <a:ext cx="4302230" cy="341063"/>
          </a:xfrm>
          <a:prstGeom prst="rect">
            <a:avLst/>
          </a:prstGeom>
        </p:spPr>
        <p:txBody>
          <a:bodyPr vert="horz" lIns="95592" tIns="47796" rIns="95592" bIns="4779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5623698" y="6456614"/>
            <a:ext cx="4302230" cy="341063"/>
          </a:xfrm>
          <a:prstGeom prst="rect">
            <a:avLst/>
          </a:prstGeom>
        </p:spPr>
        <p:txBody>
          <a:bodyPr vert="horz" lIns="95592" tIns="47796" rIns="95592" bIns="47796" rtlCol="0" anchor="b"/>
          <a:lstStyle>
            <a:lvl1pPr algn="r">
              <a:defRPr sz="1300"/>
            </a:lvl1pPr>
          </a:lstStyle>
          <a:p>
            <a:fld id="{4833D806-FF9B-40A8-9C94-547524481319}" type="slidenum">
              <a:rPr lang="zh-CN" altLang="en-US" smtClean="0"/>
              <a:t>‹#›</a:t>
            </a:fld>
            <a:endParaRPr lang="zh-CN" altLang="en-US"/>
          </a:p>
        </p:txBody>
      </p:sp>
    </p:spTree>
    <p:extLst>
      <p:ext uri="{BB962C8B-B14F-4D97-AF65-F5344CB8AC3E}">
        <p14:creationId xmlns:p14="http://schemas.microsoft.com/office/powerpoint/2010/main" val="57845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76683" indent="-298724" eaLnBrk="0" hangingPunct="0">
              <a:defRPr>
                <a:solidFill>
                  <a:schemeClr val="tx1"/>
                </a:solidFill>
                <a:latin typeface="Arial" panose="020B0604020202020204" pitchFamily="34" charset="0"/>
                <a:cs typeface="Arial" panose="020B0604020202020204" pitchFamily="34" charset="0"/>
              </a:defRPr>
            </a:lvl2pPr>
            <a:lvl3pPr marL="1194898" indent="-238981" eaLnBrk="0" hangingPunct="0">
              <a:defRPr>
                <a:solidFill>
                  <a:schemeClr val="tx1"/>
                </a:solidFill>
                <a:latin typeface="Arial" panose="020B0604020202020204" pitchFamily="34" charset="0"/>
                <a:cs typeface="Arial" panose="020B0604020202020204" pitchFamily="34" charset="0"/>
              </a:defRPr>
            </a:lvl3pPr>
            <a:lvl4pPr marL="1672857" indent="-238981" eaLnBrk="0" hangingPunct="0">
              <a:defRPr>
                <a:solidFill>
                  <a:schemeClr val="tx1"/>
                </a:solidFill>
                <a:latin typeface="Arial" panose="020B0604020202020204" pitchFamily="34" charset="0"/>
                <a:cs typeface="Arial" panose="020B0604020202020204" pitchFamily="34" charset="0"/>
              </a:defRPr>
            </a:lvl4pPr>
            <a:lvl5pPr marL="2150816" indent="-238981" eaLnBrk="0" hangingPunct="0">
              <a:defRPr>
                <a:solidFill>
                  <a:schemeClr val="tx1"/>
                </a:solidFill>
                <a:latin typeface="Arial" panose="020B0604020202020204" pitchFamily="34" charset="0"/>
                <a:cs typeface="Arial" panose="020B0604020202020204" pitchFamily="34" charset="0"/>
              </a:defRPr>
            </a:lvl5pPr>
            <a:lvl6pPr marL="2628775"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06734"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84693"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62652"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55918" eaLnBrk="1" fontAlgn="base" hangingPunct="1">
              <a:spcBef>
                <a:spcPct val="0"/>
              </a:spcBef>
              <a:spcAft>
                <a:spcPct val="0"/>
              </a:spcAft>
              <a:defRPr/>
            </a:pPr>
            <a:fld id="{E2234F30-5879-4115-9367-3A3DB3771143}" type="slidenum">
              <a:rPr lang="en-US" altLang="zh-CN">
                <a:solidFill>
                  <a:prstClr val="black"/>
                </a:solidFill>
                <a:latin typeface="Calibri" panose="020F0502020204030204" pitchFamily="34" charset="0"/>
                <a:ea typeface="宋体" panose="02010600030101010101" pitchFamily="2" charset="-122"/>
              </a:rPr>
              <a:pPr defTabSz="955918" eaLnBrk="1" fontAlgn="base" hangingPunct="1">
                <a:spcBef>
                  <a:spcPct val="0"/>
                </a:spcBef>
                <a:spcAft>
                  <a:spcPct val="0"/>
                </a:spcAft>
                <a:defRPr/>
              </a:pPr>
              <a:t>1</a:t>
            </a:fld>
            <a:endParaRPr lang="en-US" altLang="zh-CN">
              <a:solidFill>
                <a:prstClr val="black"/>
              </a:solidFill>
              <a:latin typeface="Calibri" panose="020F0502020204030204" pitchFamily="34" charset="0"/>
              <a:ea typeface="宋体" panose="02010600030101010101" pitchFamily="2" charset="-122"/>
            </a:endParaRPr>
          </a:p>
        </p:txBody>
      </p:sp>
      <p:sp>
        <p:nvSpPr>
          <p:cNvPr id="54275" name="Rectangle 2"/>
          <p:cNvSpPr>
            <a:spLocks noGrp="1" noRot="1" noChangeAspect="1" noChangeArrowheads="1" noTextEdit="1"/>
          </p:cNvSpPr>
          <p:nvPr>
            <p:ph type="sldImg"/>
          </p:nvPr>
        </p:nvSpPr>
        <p:spPr bwMode="auto">
          <a:xfrm>
            <a:off x="2925763" y="849313"/>
            <a:ext cx="4076700" cy="2293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extLst>
      <p:ext uri="{BB962C8B-B14F-4D97-AF65-F5344CB8AC3E}">
        <p14:creationId xmlns:p14="http://schemas.microsoft.com/office/powerpoint/2010/main" val="1895369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178" descr="blu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12192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1" descr="cour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187113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4" descr="bluebox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 y="1196975"/>
            <a:ext cx="1200151"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0" descr="bluebox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8733" y="1196975"/>
            <a:ext cx="15832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1" descr="dono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52900"/>
            <a:ext cx="19050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3" descr="homepage_title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1920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p:cNvSpPr>
            <a:spLocks noGrp="1" noChangeArrowheads="1"/>
          </p:cNvSpPr>
          <p:nvPr>
            <p:ph type="ctrTitle"/>
          </p:nvPr>
        </p:nvSpPr>
        <p:spPr>
          <a:xfrm>
            <a:off x="2446868" y="1828800"/>
            <a:ext cx="9237133" cy="2362200"/>
          </a:xfrm>
        </p:spPr>
        <p:txBody>
          <a:bodyPr/>
          <a:lstStyle>
            <a:lvl1pPr algn="ctr">
              <a:defRPr u="none" baseline="0"/>
            </a:lvl1pPr>
          </a:lstStyle>
          <a:p>
            <a:r>
              <a:rPr lang="zh-CN" altLang="en-US"/>
              <a:t>单击此处编辑母版标题样式</a:t>
            </a:r>
            <a:endParaRPr lang="en-US" altLang="zh-CN"/>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solidFill>
                  <a:srgbClr val="6699FF"/>
                </a:solidFill>
              </a:defRPr>
            </a:lvl1pPr>
          </a:lstStyle>
          <a:p>
            <a:r>
              <a:rPr lang="zh-CN" altLang="en-US"/>
              <a:t>单击此处编辑母版副标题样式</a:t>
            </a:r>
            <a:endParaRPr lang="en-US" altLang="zh-CN"/>
          </a:p>
        </p:txBody>
      </p:sp>
    </p:spTree>
    <p:extLst>
      <p:ext uri="{BB962C8B-B14F-4D97-AF65-F5344CB8AC3E}">
        <p14:creationId xmlns:p14="http://schemas.microsoft.com/office/powerpoint/2010/main" val="373257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1D5E338-A514-4141-A1F1-55CA6A195CD3}"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239028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1" y="44450"/>
            <a:ext cx="2497667" cy="64087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62670" y="44450"/>
            <a:ext cx="7294033" cy="64087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C2F0189-C24B-40A1-8981-0B860CC5825E}"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66636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71137" y="44455"/>
            <a:ext cx="9793817" cy="1008063"/>
          </a:xfrm>
        </p:spPr>
        <p:txBody>
          <a:bodyPr/>
          <a:lstStyle/>
          <a:p>
            <a:r>
              <a:rPr lang="zh-CN" altLang="en-US"/>
              <a:t>单击此处编辑母版标题样式</a:t>
            </a:r>
          </a:p>
        </p:txBody>
      </p:sp>
      <p:sp>
        <p:nvSpPr>
          <p:cNvPr id="3" name="文本占位符 2"/>
          <p:cNvSpPr>
            <a:spLocks noGrp="1"/>
          </p:cNvSpPr>
          <p:nvPr>
            <p:ph type="body" sz="half" idx="1"/>
          </p:nvPr>
        </p:nvSpPr>
        <p:spPr>
          <a:xfrm>
            <a:off x="1862669" y="1196980"/>
            <a:ext cx="4895851"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A8C93872-056E-420C-B8F1-CA74190F5383}"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8649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fsnitsoverskrift">
    <p:spTree>
      <p:nvGrpSpPr>
        <p:cNvPr id="1" name=""/>
        <p:cNvGrpSpPr/>
        <p:nvPr/>
      </p:nvGrpSpPr>
      <p:grpSpPr>
        <a:xfrm>
          <a:off x="0" y="0"/>
          <a:ext cx="0" cy="0"/>
          <a:chOff x="0" y="0"/>
          <a:chExt cx="0" cy="0"/>
        </a:xfrm>
      </p:grpSpPr>
      <p:sp>
        <p:nvSpPr>
          <p:cNvPr id="5" name="Kombinationstegning 1"/>
          <p:cNvSpPr/>
          <p:nvPr userDrawn="1"/>
        </p:nvSpPr>
        <p:spPr>
          <a:xfrm rot="10800000" flipH="1">
            <a:off x="-135467" y="-12700"/>
            <a:ext cx="12429067" cy="23749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403600"/>
              <a:gd name="connsiteX1" fmla="*/ 5702300 w 9182100"/>
              <a:gd name="connsiteY1" fmla="*/ 1016000 h 3403600"/>
              <a:gd name="connsiteX2" fmla="*/ 9182100 w 9182100"/>
              <a:gd name="connsiteY2" fmla="*/ 609600 h 3403600"/>
              <a:gd name="connsiteX3" fmla="*/ 9182100 w 9182100"/>
              <a:gd name="connsiteY3" fmla="*/ 3403600 h 3403600"/>
              <a:gd name="connsiteX4" fmla="*/ 0 w 9182100"/>
              <a:gd name="connsiteY4" fmla="*/ 3136900 h 3403600"/>
              <a:gd name="connsiteX5" fmla="*/ 12700 w 9182100"/>
              <a:gd name="connsiteY5" fmla="*/ 0 h 34036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34036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17145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2654300 h 3429000"/>
              <a:gd name="connsiteX4" fmla="*/ 0 w 9182100"/>
              <a:gd name="connsiteY4" fmla="*/ 3429000 h 3429000"/>
              <a:gd name="connsiteX5" fmla="*/ 12700 w 9182100"/>
              <a:gd name="connsiteY5" fmla="*/ 0 h 3429000"/>
              <a:gd name="connsiteX0" fmla="*/ 12700 w 9182100"/>
              <a:gd name="connsiteY0" fmla="*/ 0 h 2654300"/>
              <a:gd name="connsiteX1" fmla="*/ 5702300 w 9182100"/>
              <a:gd name="connsiteY1" fmla="*/ 1016000 h 2654300"/>
              <a:gd name="connsiteX2" fmla="*/ 9182100 w 9182100"/>
              <a:gd name="connsiteY2" fmla="*/ 609600 h 2654300"/>
              <a:gd name="connsiteX3" fmla="*/ 9182100 w 9182100"/>
              <a:gd name="connsiteY3" fmla="*/ 2654300 h 2654300"/>
              <a:gd name="connsiteX4" fmla="*/ 0 w 9182100"/>
              <a:gd name="connsiteY4" fmla="*/ 1828800 h 2654300"/>
              <a:gd name="connsiteX5" fmla="*/ 12700 w 9182100"/>
              <a:gd name="connsiteY5" fmla="*/ 0 h 2654300"/>
              <a:gd name="connsiteX0" fmla="*/ 12700 w 9182100"/>
              <a:gd name="connsiteY0" fmla="*/ 0 h 2667000"/>
              <a:gd name="connsiteX1" fmla="*/ 5702300 w 9182100"/>
              <a:gd name="connsiteY1" fmla="*/ 1016000 h 2667000"/>
              <a:gd name="connsiteX2" fmla="*/ 9182100 w 9182100"/>
              <a:gd name="connsiteY2" fmla="*/ 609600 h 2667000"/>
              <a:gd name="connsiteX3" fmla="*/ 9182100 w 9182100"/>
              <a:gd name="connsiteY3" fmla="*/ 2654300 h 2667000"/>
              <a:gd name="connsiteX4" fmla="*/ 0 w 9182100"/>
              <a:gd name="connsiteY4" fmla="*/ 2667000 h 2667000"/>
              <a:gd name="connsiteX5" fmla="*/ 12700 w 9182100"/>
              <a:gd name="connsiteY5" fmla="*/ 0 h 2667000"/>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2667000 h 3369791"/>
              <a:gd name="connsiteX6" fmla="*/ 12700 w 9182100"/>
              <a:gd name="connsiteY6" fmla="*/ 0 h 3369791"/>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3351771 h 3369791"/>
              <a:gd name="connsiteX6" fmla="*/ 12700 w 9182100"/>
              <a:gd name="connsiteY6" fmla="*/ 0 h 3369791"/>
              <a:gd name="connsiteX0" fmla="*/ 12700 w 9182100"/>
              <a:gd name="connsiteY0" fmla="*/ 0 h 3531973"/>
              <a:gd name="connsiteX1" fmla="*/ 5702300 w 9182100"/>
              <a:gd name="connsiteY1" fmla="*/ 1016000 h 3531973"/>
              <a:gd name="connsiteX2" fmla="*/ 9182100 w 9182100"/>
              <a:gd name="connsiteY2" fmla="*/ 609600 h 3531973"/>
              <a:gd name="connsiteX3" fmla="*/ 9182100 w 9182100"/>
              <a:gd name="connsiteY3" fmla="*/ 2654300 h 3531973"/>
              <a:gd name="connsiteX4" fmla="*/ 9169573 w 9182100"/>
              <a:gd name="connsiteY4" fmla="*/ 3369791 h 3531973"/>
              <a:gd name="connsiteX5" fmla="*/ 0 w 9182100"/>
              <a:gd name="connsiteY5" fmla="*/ 3531973 h 3531973"/>
              <a:gd name="connsiteX6" fmla="*/ 12700 w 9182100"/>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69573 w 9783383"/>
              <a:gd name="connsiteY4" fmla="*/ 3369791 h 3531973"/>
              <a:gd name="connsiteX5" fmla="*/ 0 w 9783383"/>
              <a:gd name="connsiteY5" fmla="*/ 3531973 h 3531973"/>
              <a:gd name="connsiteX6" fmla="*/ 12700 w 9783383"/>
              <a:gd name="connsiteY6" fmla="*/ 0 h 3531973"/>
              <a:gd name="connsiteX0" fmla="*/ 12700 w 9946231"/>
              <a:gd name="connsiteY0" fmla="*/ 0 h 4451008"/>
              <a:gd name="connsiteX1" fmla="*/ 5702300 w 9946231"/>
              <a:gd name="connsiteY1" fmla="*/ 1016000 h 4451008"/>
              <a:gd name="connsiteX2" fmla="*/ 9182100 w 9946231"/>
              <a:gd name="connsiteY2" fmla="*/ 609600 h 4451008"/>
              <a:gd name="connsiteX3" fmla="*/ 9783383 w 9946231"/>
              <a:gd name="connsiteY3" fmla="*/ 2708362 h 4451008"/>
              <a:gd name="connsiteX4" fmla="*/ 9946231 w 9946231"/>
              <a:gd name="connsiteY4" fmla="*/ 4451008 h 4451008"/>
              <a:gd name="connsiteX5" fmla="*/ 0 w 9946231"/>
              <a:gd name="connsiteY5" fmla="*/ 3531973 h 4451008"/>
              <a:gd name="connsiteX6" fmla="*/ 12700 w 9946231"/>
              <a:gd name="connsiteY6" fmla="*/ 0 h 4451008"/>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8668504 w 9783383"/>
              <a:gd name="connsiteY4" fmla="*/ 2937305 h 3531973"/>
              <a:gd name="connsiteX5" fmla="*/ 0 w 9783383"/>
              <a:gd name="connsiteY5" fmla="*/ 3531973 h 3531973"/>
              <a:gd name="connsiteX6" fmla="*/ 12700 w 9783383"/>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94626 w 9783383"/>
              <a:gd name="connsiteY4" fmla="*/ 3369792 h 3531973"/>
              <a:gd name="connsiteX5" fmla="*/ 0 w 9783383"/>
              <a:gd name="connsiteY5" fmla="*/ 3531973 h 3531973"/>
              <a:gd name="connsiteX6" fmla="*/ 12700 w 9783383"/>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8192486 w 9194626"/>
              <a:gd name="connsiteY3" fmla="*/ 2672321 h 3531973"/>
              <a:gd name="connsiteX4" fmla="*/ 9194626 w 9194626"/>
              <a:gd name="connsiteY4" fmla="*/ 3369792 h 3531973"/>
              <a:gd name="connsiteX5" fmla="*/ 0 w 9194626"/>
              <a:gd name="connsiteY5" fmla="*/ 3531973 h 3531973"/>
              <a:gd name="connsiteX6" fmla="*/ 12700 w 9194626"/>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9194626 w 9194626"/>
              <a:gd name="connsiteY3" fmla="*/ 3369792 h 3531973"/>
              <a:gd name="connsiteX4" fmla="*/ 0 w 9194626"/>
              <a:gd name="connsiteY4" fmla="*/ 3531973 h 3531973"/>
              <a:gd name="connsiteX5" fmla="*/ 12700 w 9194626"/>
              <a:gd name="connsiteY5" fmla="*/ 0 h 3531973"/>
              <a:gd name="connsiteX0" fmla="*/ 4233 w 9186159"/>
              <a:gd name="connsiteY0" fmla="*/ 0 h 3369792"/>
              <a:gd name="connsiteX1" fmla="*/ 5693833 w 9186159"/>
              <a:gd name="connsiteY1" fmla="*/ 1016000 h 3369792"/>
              <a:gd name="connsiteX2" fmla="*/ 9173633 w 9186159"/>
              <a:gd name="connsiteY2" fmla="*/ 609600 h 3369792"/>
              <a:gd name="connsiteX3" fmla="*/ 9186159 w 9186159"/>
              <a:gd name="connsiteY3" fmla="*/ 3369792 h 3369792"/>
              <a:gd name="connsiteX4" fmla="*/ 455022 w 9186159"/>
              <a:gd name="connsiteY4" fmla="*/ 3333750 h 3369792"/>
              <a:gd name="connsiteX5" fmla="*/ 4233 w 9186159"/>
              <a:gd name="connsiteY5" fmla="*/ 0 h 3369792"/>
              <a:gd name="connsiteX0" fmla="*/ 12700 w 9194626"/>
              <a:gd name="connsiteY0" fmla="*/ 0 h 3369792"/>
              <a:gd name="connsiteX1" fmla="*/ 5702300 w 9194626"/>
              <a:gd name="connsiteY1" fmla="*/ 1016000 h 3369792"/>
              <a:gd name="connsiteX2" fmla="*/ 9182100 w 9194626"/>
              <a:gd name="connsiteY2" fmla="*/ 609600 h 3369792"/>
              <a:gd name="connsiteX3" fmla="*/ 9194626 w 9194626"/>
              <a:gd name="connsiteY3" fmla="*/ 3369792 h 3369792"/>
              <a:gd name="connsiteX4" fmla="*/ 0 w 9194626"/>
              <a:gd name="connsiteY4" fmla="*/ 3351770 h 3369792"/>
              <a:gd name="connsiteX5" fmla="*/ 12700 w 9194626"/>
              <a:gd name="connsiteY5" fmla="*/ 0 h 336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4626" h="3369792">
                <a:moveTo>
                  <a:pt x="12700" y="0"/>
                </a:moveTo>
                <a:cubicBezTo>
                  <a:pt x="1909233" y="338667"/>
                  <a:pt x="3894667" y="1011767"/>
                  <a:pt x="5702300" y="1016000"/>
                </a:cubicBezTo>
                <a:cubicBezTo>
                  <a:pt x="7509933" y="1020233"/>
                  <a:pt x="8022167" y="745067"/>
                  <a:pt x="9182100" y="609600"/>
                </a:cubicBezTo>
                <a:cubicBezTo>
                  <a:pt x="9186275" y="1529664"/>
                  <a:pt x="9190451" y="2449728"/>
                  <a:pt x="9194626" y="3369792"/>
                </a:cubicBezTo>
                <a:lnTo>
                  <a:pt x="0" y="3351770"/>
                </a:lnTo>
                <a:cubicBezTo>
                  <a:pt x="4233" y="230613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marL="0" marR="0" lvl="0" indent="-257175" algn="ctr" defTabSz="685800" rtl="0" eaLnBrk="1" fontAlgn="auto" latinLnBrk="0" hangingPunct="1">
              <a:lnSpc>
                <a:spcPct val="100000"/>
              </a:lnSpc>
              <a:spcBef>
                <a:spcPts val="0"/>
              </a:spcBef>
              <a:spcAft>
                <a:spcPts val="0"/>
              </a:spcAft>
              <a:buClrTx/>
              <a:buSzTx/>
              <a:buFont typeface="+mj-lt"/>
              <a:buAutoNum type="arabicPeriod"/>
              <a:tabLst/>
              <a:defRPr/>
            </a:pPr>
            <a:endParaRPr kumimoji="0" lang="da-DK" sz="1200" b="1" i="0" u="none" strike="noStrike" kern="0" cap="none" spc="0" normalizeH="0" baseline="0" noProof="1">
              <a:ln>
                <a:noFill/>
              </a:ln>
              <a:solidFill>
                <a:srgbClr val="FFFFFF"/>
              </a:solidFill>
              <a:effectLst/>
              <a:uLnTx/>
              <a:uFillTx/>
              <a:latin typeface="Arial" panose="020B0604020202020204" pitchFamily="34" charset="0"/>
              <a:ea typeface="ＭＳ Ｐゴシック" pitchFamily="-97" charset="-128"/>
              <a:cs typeface="Arial" charset="0"/>
            </a:endParaRPr>
          </a:p>
        </p:txBody>
      </p:sp>
      <p:sp>
        <p:nvSpPr>
          <p:cNvPr id="8" name="Pladsholder til indhold 2"/>
          <p:cNvSpPr>
            <a:spLocks noGrp="1"/>
          </p:cNvSpPr>
          <p:nvPr>
            <p:ph idx="1"/>
          </p:nvPr>
        </p:nvSpPr>
        <p:spPr>
          <a:xfrm>
            <a:off x="609600" y="2552705"/>
            <a:ext cx="109728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da-DK" dirty="0"/>
          </a:p>
        </p:txBody>
      </p:sp>
      <p:sp>
        <p:nvSpPr>
          <p:cNvPr id="11" name="Titel 1"/>
          <p:cNvSpPr>
            <a:spLocks noGrp="1"/>
          </p:cNvSpPr>
          <p:nvPr>
            <p:ph type="title"/>
          </p:nvPr>
        </p:nvSpPr>
        <p:spPr>
          <a:xfrm>
            <a:off x="237068" y="515938"/>
            <a:ext cx="6112933" cy="563562"/>
          </a:xfrm>
          <a:prstGeom prst="rect">
            <a:avLst/>
          </a:prstGeom>
        </p:spPr>
        <p:txBody>
          <a:bodyPr/>
          <a:lstStyle>
            <a:lvl1pPr algn="l">
              <a:defRPr sz="2400">
                <a:latin typeface="Arial" pitchFamily="34" charset="0"/>
              </a:defRPr>
            </a:lvl1pPr>
          </a:lstStyle>
          <a:p>
            <a:r>
              <a:rPr lang="zh-CN" altLang="en-US"/>
              <a:t>单击此处编辑母版标题样式</a:t>
            </a:r>
            <a:endParaRPr lang="da-DK" dirty="0"/>
          </a:p>
        </p:txBody>
      </p:sp>
      <p:sp>
        <p:nvSpPr>
          <p:cNvPr id="12" name="Pladsholder til tekst 2"/>
          <p:cNvSpPr>
            <a:spLocks noGrp="1"/>
          </p:cNvSpPr>
          <p:nvPr>
            <p:ph type="body" idx="13"/>
          </p:nvPr>
        </p:nvSpPr>
        <p:spPr>
          <a:xfrm>
            <a:off x="237068" y="1130301"/>
            <a:ext cx="8652933" cy="358774"/>
          </a:xfrm>
          <a:prstGeom prst="rect">
            <a:avLst/>
          </a:prstGeom>
        </p:spPr>
        <p:txBody>
          <a:bodyPr anchor="b"/>
          <a:lstStyle>
            <a:lvl1pPr marL="0" indent="0">
              <a:buNone/>
              <a:defRPr sz="1800" b="1">
                <a:latin typeface="Arial"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Pladsholder til dato 3"/>
          <p:cNvSpPr>
            <a:spLocks noGrp="1"/>
          </p:cNvSpPr>
          <p:nvPr>
            <p:ph type="dt" sz="half" idx="14"/>
          </p:nvPr>
        </p:nvSpPr>
        <p:spPr>
          <a:xfrm>
            <a:off x="609600" y="6356355"/>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fld id="{1152697E-1B43-415E-9287-C81E231CFF6B}" type="datetime1">
              <a:rPr lang="zh-CN" altLang="en-US" smtClean="0"/>
              <a:t>2021-12-10</a:t>
            </a:fld>
            <a:endParaRPr lang="da-DK"/>
          </a:p>
        </p:txBody>
      </p:sp>
      <p:sp>
        <p:nvSpPr>
          <p:cNvPr id="7" name="Pladsholder til diasnummer 5"/>
          <p:cNvSpPr>
            <a:spLocks noGrp="1"/>
          </p:cNvSpPr>
          <p:nvPr>
            <p:ph type="sldNum" sz="quarter" idx="15"/>
          </p:nvPr>
        </p:nvSpPr>
        <p:spPr>
          <a:xfrm>
            <a:off x="8737600" y="6356355"/>
            <a:ext cx="2844800" cy="365125"/>
          </a:xfrm>
          <a:prstGeom prst="rect">
            <a:avLst/>
          </a:prstGeom>
        </p:spPr>
        <p:txBody>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r>
              <a:rPr lang="da-DK"/>
              <a:t>Your Logo</a:t>
            </a:r>
          </a:p>
        </p:txBody>
      </p:sp>
    </p:spTree>
    <p:extLst>
      <p:ext uri="{BB962C8B-B14F-4D97-AF65-F5344CB8AC3E}">
        <p14:creationId xmlns:p14="http://schemas.microsoft.com/office/powerpoint/2010/main" val="39886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0000"/>
              </a:lnSpc>
              <a:spcBef>
                <a:spcPts val="0"/>
              </a:spcBef>
              <a:defRPr sz="2800"/>
            </a:lvl1pPr>
            <a:lvl2pPr>
              <a:lnSpc>
                <a:spcPct val="120000"/>
              </a:lnSpc>
              <a:spcBef>
                <a:spcPts val="0"/>
              </a:spcBef>
              <a:defRPr sz="2400"/>
            </a:lvl2pPr>
            <a:lvl3pPr>
              <a:lnSpc>
                <a:spcPct val="120000"/>
              </a:lnSpc>
              <a:spcBef>
                <a:spcPts val="0"/>
              </a:spcBef>
              <a:defRPr sz="2000"/>
            </a:lvl3pPr>
            <a:lvl4pPr>
              <a:lnSpc>
                <a:spcPct val="120000"/>
              </a:lnSpc>
              <a:spcBef>
                <a:spcPts val="0"/>
              </a:spcBef>
              <a:defRPr sz="1600"/>
            </a:lvl4pPr>
            <a:lvl5pPr>
              <a:lnSpc>
                <a:spcPct val="120000"/>
              </a:lnSpc>
              <a:spcBef>
                <a:spcPts val="0"/>
              </a:spcBef>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D3DADA3-AAC4-4DED-838A-DCC1C6C6A803}"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348647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20E7CDD4-466A-4B94-9C9B-871E1367A8ED}"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205577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62669" y="1196980"/>
            <a:ext cx="4895851"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0FF80D59-D145-449E-AC5A-78F3BD1F9A58}"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79849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9"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0"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FF1E0028-1426-42EF-9DE6-4D1DF728AB43}"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422476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5"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CF5696C2-837F-4C29-9B75-40EFE4C24D0A}"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102867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4"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5"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BDAFD75-A80D-40DD-B2FD-1C9AB66C2B00}"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259214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BF0774E9-8F01-48C1-B0C4-E26E85EBB5DB}"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310882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1ED62CB1-0407-4E82-8DB1-277AFEDAB160}"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193840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75884" y="44455"/>
            <a:ext cx="988906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334436" y="1196975"/>
            <a:ext cx="1152313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1029"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435" y="188918"/>
            <a:ext cx="13335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9" name="灯片编号占位符 5"/>
          <p:cNvSpPr>
            <a:spLocks noGrp="1"/>
          </p:cNvSpPr>
          <p:nvPr>
            <p:ph type="sldNum" sz="quarter" idx="4"/>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10" name="页脚占位符 4"/>
          <p:cNvSpPr>
            <a:spLocks noGrp="1"/>
          </p:cNvSpPr>
          <p:nvPr>
            <p:ph type="ftr" sz="quarter" idx="3"/>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1" name="日期占位符 3"/>
          <p:cNvSpPr>
            <a:spLocks noGrp="1"/>
          </p:cNvSpPr>
          <p:nvPr>
            <p:ph type="dt" sz="half" idx="2"/>
          </p:nvPr>
        </p:nvSpPr>
        <p:spPr>
          <a:xfrm>
            <a:off x="838200" y="6356350"/>
            <a:ext cx="2743200" cy="365125"/>
          </a:xfrm>
          <a:prstGeom prst="rect">
            <a:avLst/>
          </a:prstGeom>
        </p:spPr>
        <p:txBody>
          <a:bodyPr/>
          <a:lstStyle>
            <a:lvl1pPr>
              <a:defRPr sz="1400">
                <a:solidFill>
                  <a:srgbClr val="2B353E"/>
                </a:solidFill>
              </a:defRPr>
            </a:lvl1pPr>
          </a:lstStyle>
          <a:p>
            <a:fld id="{0DE696C9-D85B-4135-AD96-EA9E525CBB13}"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903982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r" rtl="0" eaLnBrk="0" fontAlgn="base" hangingPunct="0">
        <a:spcBef>
          <a:spcPct val="0"/>
        </a:spcBef>
        <a:spcAft>
          <a:spcPct val="0"/>
        </a:spcAft>
        <a:defRPr sz="3600" b="1" i="1" u="sng" baseline="-25000">
          <a:solidFill>
            <a:srgbClr val="000099"/>
          </a:solidFill>
          <a:latin typeface="+mj-lt"/>
          <a:ea typeface="+mj-ea"/>
          <a:cs typeface="+mj-cs"/>
        </a:defRPr>
      </a:lvl1pPr>
      <a:lvl2pPr algn="r" rtl="0" eaLnBrk="0" fontAlgn="base" hangingPunct="0">
        <a:spcBef>
          <a:spcPct val="0"/>
        </a:spcBef>
        <a:spcAft>
          <a:spcPct val="0"/>
        </a:spcAft>
        <a:defRPr sz="3600" b="1" i="1" u="sng" baseline="-25000">
          <a:solidFill>
            <a:srgbClr val="000099"/>
          </a:solidFill>
          <a:latin typeface="Times New Roman" pitchFamily="18" charset="0"/>
        </a:defRPr>
      </a:lvl2pPr>
      <a:lvl3pPr algn="r" rtl="0" eaLnBrk="0" fontAlgn="base" hangingPunct="0">
        <a:spcBef>
          <a:spcPct val="0"/>
        </a:spcBef>
        <a:spcAft>
          <a:spcPct val="0"/>
        </a:spcAft>
        <a:defRPr sz="3600" b="1" i="1" u="sng" baseline="-25000">
          <a:solidFill>
            <a:srgbClr val="000099"/>
          </a:solidFill>
          <a:latin typeface="Times New Roman" pitchFamily="18" charset="0"/>
        </a:defRPr>
      </a:lvl3pPr>
      <a:lvl4pPr algn="r" rtl="0" eaLnBrk="0" fontAlgn="base" hangingPunct="0">
        <a:spcBef>
          <a:spcPct val="0"/>
        </a:spcBef>
        <a:spcAft>
          <a:spcPct val="0"/>
        </a:spcAft>
        <a:defRPr sz="3600" b="1" i="1" u="sng" baseline="-25000">
          <a:solidFill>
            <a:srgbClr val="000099"/>
          </a:solidFill>
          <a:latin typeface="Times New Roman" pitchFamily="18" charset="0"/>
        </a:defRPr>
      </a:lvl4pPr>
      <a:lvl5pPr algn="r" rtl="0" eaLnBrk="0" fontAlgn="base" hangingPunct="0">
        <a:spcBef>
          <a:spcPct val="0"/>
        </a:spcBef>
        <a:spcAft>
          <a:spcPct val="0"/>
        </a:spcAft>
        <a:defRPr sz="3600" b="1" i="1" u="sng" baseline="-25000">
          <a:solidFill>
            <a:srgbClr val="000099"/>
          </a:solidFill>
          <a:latin typeface="Times New Roman" pitchFamily="18" charset="0"/>
        </a:defRPr>
      </a:lvl5pPr>
      <a:lvl6pPr marL="342900" algn="r" rtl="0" eaLnBrk="1" fontAlgn="base" hangingPunct="1">
        <a:spcBef>
          <a:spcPct val="0"/>
        </a:spcBef>
        <a:spcAft>
          <a:spcPct val="0"/>
        </a:spcAft>
        <a:defRPr sz="3600" b="1" i="1" u="sng" baseline="-25000">
          <a:solidFill>
            <a:srgbClr val="000099"/>
          </a:solidFill>
          <a:latin typeface="Times New Roman" pitchFamily="18" charset="0"/>
        </a:defRPr>
      </a:lvl6pPr>
      <a:lvl7pPr marL="685800" algn="r" rtl="0" eaLnBrk="1" fontAlgn="base" hangingPunct="1">
        <a:spcBef>
          <a:spcPct val="0"/>
        </a:spcBef>
        <a:spcAft>
          <a:spcPct val="0"/>
        </a:spcAft>
        <a:defRPr sz="3600" b="1" i="1" u="sng" baseline="-25000">
          <a:solidFill>
            <a:srgbClr val="000099"/>
          </a:solidFill>
          <a:latin typeface="Times New Roman" pitchFamily="18" charset="0"/>
        </a:defRPr>
      </a:lvl7pPr>
      <a:lvl8pPr marL="1028700" algn="r" rtl="0" eaLnBrk="1" fontAlgn="base" hangingPunct="1">
        <a:spcBef>
          <a:spcPct val="0"/>
        </a:spcBef>
        <a:spcAft>
          <a:spcPct val="0"/>
        </a:spcAft>
        <a:defRPr sz="3600" b="1" i="1" u="sng" baseline="-25000">
          <a:solidFill>
            <a:srgbClr val="000099"/>
          </a:solidFill>
          <a:latin typeface="Times New Roman" pitchFamily="18" charset="0"/>
        </a:defRPr>
      </a:lvl8pPr>
      <a:lvl9pPr marL="1371600" algn="r" rtl="0" eaLnBrk="1" fontAlgn="base" hangingPunct="1">
        <a:spcBef>
          <a:spcPct val="0"/>
        </a:spcBef>
        <a:spcAft>
          <a:spcPct val="0"/>
        </a:spcAft>
        <a:defRPr sz="3600" b="1" i="1" u="sng" baseline="-25000">
          <a:solidFill>
            <a:srgbClr val="000099"/>
          </a:solidFill>
          <a:latin typeface="Times New Roman" pitchFamily="18" charset="0"/>
        </a:defRPr>
      </a:lvl9pPr>
    </p:titleStyle>
    <p:bodyStyle>
      <a:lvl1pPr marL="257175" indent="-257175" algn="l" rtl="0" eaLnBrk="0" fontAlgn="base" hangingPunct="0">
        <a:lnSpc>
          <a:spcPct val="120000"/>
        </a:lnSpc>
        <a:spcBef>
          <a:spcPts val="0"/>
        </a:spcBef>
        <a:spcAft>
          <a:spcPct val="0"/>
        </a:spcAft>
        <a:buBlip>
          <a:blip r:embed="rId16"/>
        </a:buBlip>
        <a:defRPr sz="2800">
          <a:solidFill>
            <a:schemeClr val="tx1"/>
          </a:solidFill>
          <a:latin typeface="+mn-lt"/>
          <a:ea typeface="+mn-ea"/>
          <a:cs typeface="+mn-cs"/>
        </a:defRPr>
      </a:lvl1pPr>
      <a:lvl2pPr marL="557213" indent="-214313" algn="l" rtl="0" eaLnBrk="0" fontAlgn="base" hangingPunct="0">
        <a:lnSpc>
          <a:spcPct val="120000"/>
        </a:lnSpc>
        <a:spcBef>
          <a:spcPts val="0"/>
        </a:spcBef>
        <a:spcAft>
          <a:spcPct val="0"/>
        </a:spcAft>
        <a:buSzPct val="75000"/>
        <a:buBlip>
          <a:blip r:embed="rId17"/>
        </a:buBlip>
        <a:defRPr sz="2400">
          <a:solidFill>
            <a:schemeClr val="tx1"/>
          </a:solidFill>
          <a:latin typeface="+mn-lt"/>
        </a:defRPr>
      </a:lvl2pPr>
      <a:lvl3pPr marL="857250" indent="-171450" algn="l" rtl="0" eaLnBrk="0" fontAlgn="base" hangingPunct="0">
        <a:lnSpc>
          <a:spcPct val="120000"/>
        </a:lnSpc>
        <a:spcBef>
          <a:spcPts val="0"/>
        </a:spcBef>
        <a:spcAft>
          <a:spcPct val="0"/>
        </a:spcAft>
        <a:buChar char="•"/>
        <a:defRPr sz="2000">
          <a:solidFill>
            <a:schemeClr val="tx1"/>
          </a:solidFill>
          <a:latin typeface="+mn-lt"/>
        </a:defRPr>
      </a:lvl3pPr>
      <a:lvl4pPr marL="1200150" indent="-171450" algn="l" rtl="0" eaLnBrk="0" fontAlgn="base" hangingPunct="0">
        <a:lnSpc>
          <a:spcPct val="120000"/>
        </a:lnSpc>
        <a:spcBef>
          <a:spcPts val="0"/>
        </a:spcBef>
        <a:spcAft>
          <a:spcPct val="0"/>
        </a:spcAft>
        <a:buChar char="–"/>
        <a:defRPr sz="1600">
          <a:solidFill>
            <a:schemeClr val="tx1"/>
          </a:solidFill>
          <a:latin typeface="+mn-lt"/>
        </a:defRPr>
      </a:lvl4pPr>
      <a:lvl5pPr marL="1543050" indent="-171450" algn="l" rtl="0" eaLnBrk="0" fontAlgn="base" hangingPunct="0">
        <a:lnSpc>
          <a:spcPct val="120000"/>
        </a:lnSpc>
        <a:spcBef>
          <a:spcPts val="0"/>
        </a:spcBef>
        <a:spcAft>
          <a:spcPct val="0"/>
        </a:spcAft>
        <a:buClr>
          <a:schemeClr val="tx2"/>
        </a:buClr>
        <a:buChar char="–"/>
        <a:defRPr sz="1500">
          <a:solidFill>
            <a:schemeClr val="tx1"/>
          </a:solidFill>
          <a:latin typeface="+mn-lt"/>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267202" y="2514600"/>
            <a:ext cx="5264727" cy="1314450"/>
          </a:xfrm>
        </p:spPr>
        <p:txBody>
          <a:bodyPr/>
          <a:lstStyle/>
          <a:p>
            <a:pPr eaLnBrk="1" hangingPunct="1"/>
            <a:r>
              <a:rPr lang="zh-CN" altLang="en-US" sz="5400" i="0" dirty="0">
                <a:latin typeface="微软雅黑" panose="020B0503020204020204" pitchFamily="34" charset="-122"/>
                <a:ea typeface="微软雅黑" panose="020B0503020204020204" pitchFamily="34" charset="-122"/>
              </a:rPr>
              <a:t>大数据分析基础</a:t>
            </a:r>
            <a:endParaRPr lang="en-US" altLang="zh-CN" sz="2400" i="0" dirty="0">
              <a:solidFill>
                <a:schemeClr val="tx1"/>
              </a:solidFill>
              <a:latin typeface="微软雅黑" panose="020B0503020204020204" pitchFamily="34" charset="-122"/>
              <a:ea typeface="微软雅黑" panose="020B0503020204020204" pitchFamily="34" charset="-122"/>
            </a:endParaRPr>
          </a:p>
        </p:txBody>
      </p:sp>
      <p:sp>
        <p:nvSpPr>
          <p:cNvPr id="14339" name="Rectangle 3"/>
          <p:cNvSpPr>
            <a:spLocks noGrp="1" noChangeArrowheads="1"/>
          </p:cNvSpPr>
          <p:nvPr>
            <p:ph type="subTitle" idx="1"/>
          </p:nvPr>
        </p:nvSpPr>
        <p:spPr>
          <a:xfrm>
            <a:off x="5435896" y="4471554"/>
            <a:ext cx="4470102" cy="400050"/>
          </a:xfrm>
        </p:spPr>
        <p:txBody>
          <a:bodyPr/>
          <a:lstStyle/>
          <a:p>
            <a:pPr algn="r" eaLnBrk="1" hangingPunct="1"/>
            <a:r>
              <a:rPr lang="zh-CN" altLang="en-US" dirty="0">
                <a:latin typeface="微软雅黑" panose="020B0503020204020204" pitchFamily="34" charset="-122"/>
                <a:ea typeface="微软雅黑" panose="020B0503020204020204" pitchFamily="34" charset="-122"/>
              </a:rPr>
              <a:t>统计分析</a:t>
            </a:r>
          </a:p>
        </p:txBody>
      </p:sp>
    </p:spTree>
    <p:extLst>
      <p:ext uri="{BB962C8B-B14F-4D97-AF65-F5344CB8AC3E}">
        <p14:creationId xmlns:p14="http://schemas.microsoft.com/office/powerpoint/2010/main" val="80000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建立因果关系</a:t>
            </a:r>
          </a:p>
        </p:txBody>
      </p:sp>
      <p:sp>
        <p:nvSpPr>
          <p:cNvPr id="3" name="内容占位符 2"/>
          <p:cNvSpPr>
            <a:spLocks noGrp="1"/>
          </p:cNvSpPr>
          <p:nvPr>
            <p:ph idx="1"/>
          </p:nvPr>
        </p:nvSpPr>
        <p:spPr/>
        <p:txBody>
          <a:bodyPr/>
          <a:lstStyle/>
          <a:p>
            <a:r>
              <a:rPr lang="zh-CN" altLang="en-US" dirty="0"/>
              <a:t>吸烟有害身体健康？</a:t>
            </a:r>
            <a:endParaRPr lang="en-US" altLang="zh-CN" dirty="0"/>
          </a:p>
          <a:p>
            <a:pPr lvl="1"/>
            <a:r>
              <a:rPr lang="zh-CN" altLang="en-US" sz="2000" dirty="0"/>
              <a:t>吸烟：张学良</a:t>
            </a:r>
            <a:r>
              <a:rPr lang="en-US" altLang="zh-CN" sz="2000" dirty="0"/>
              <a:t>(103)</a:t>
            </a:r>
            <a:r>
              <a:rPr lang="zh-CN" altLang="en-US" sz="2000" dirty="0"/>
              <a:t>、纪晓岚</a:t>
            </a:r>
            <a:r>
              <a:rPr lang="en-US" altLang="zh-CN" sz="2000" dirty="0"/>
              <a:t>(81)</a:t>
            </a:r>
            <a:r>
              <a:rPr lang="zh-CN" altLang="en-US" sz="2000" dirty="0"/>
              <a:t>、梁实秋</a:t>
            </a:r>
            <a:r>
              <a:rPr lang="en-US" altLang="zh-CN" sz="2000" dirty="0"/>
              <a:t>(84)</a:t>
            </a:r>
            <a:r>
              <a:rPr lang="zh-CN" altLang="en-US" sz="2000" dirty="0"/>
              <a:t>、周作人</a:t>
            </a:r>
            <a:r>
              <a:rPr lang="en-US" altLang="zh-CN" sz="2000" dirty="0"/>
              <a:t>(82)</a:t>
            </a:r>
            <a:r>
              <a:rPr lang="zh-CN" altLang="en-US" sz="2000" dirty="0"/>
              <a:t>、丘吉尔</a:t>
            </a:r>
            <a:r>
              <a:rPr lang="en-US" altLang="zh-CN" sz="2000" dirty="0"/>
              <a:t>(91)</a:t>
            </a:r>
            <a:r>
              <a:rPr lang="zh-CN" altLang="en-US" sz="2000" dirty="0"/>
              <a:t>、爱因斯坦</a:t>
            </a:r>
            <a:r>
              <a:rPr lang="en-US" altLang="zh-CN" sz="2000" dirty="0"/>
              <a:t>(76)</a:t>
            </a:r>
          </a:p>
          <a:p>
            <a:pPr lvl="1"/>
            <a:r>
              <a:rPr lang="zh-CN" altLang="en-US" sz="2000" dirty="0"/>
              <a:t>不吸烟：列宁</a:t>
            </a:r>
            <a:r>
              <a:rPr lang="en-US" altLang="zh-CN" sz="2000" dirty="0"/>
              <a:t>(54)</a:t>
            </a:r>
            <a:r>
              <a:rPr lang="zh-CN" altLang="en-US" sz="2000" dirty="0"/>
              <a:t>、拿破仑</a:t>
            </a:r>
            <a:r>
              <a:rPr lang="en-US" altLang="zh-CN" sz="2000" dirty="0"/>
              <a:t>(52)</a:t>
            </a:r>
            <a:r>
              <a:rPr lang="zh-CN" altLang="en-US" sz="2000" dirty="0"/>
              <a:t>、希特勒</a:t>
            </a:r>
            <a:r>
              <a:rPr lang="en-US" altLang="zh-CN" sz="2000" dirty="0"/>
              <a:t>(56)</a:t>
            </a:r>
            <a:r>
              <a:rPr lang="zh-CN" altLang="en-US" sz="2000" dirty="0"/>
              <a:t>、杜甫</a:t>
            </a:r>
            <a:r>
              <a:rPr lang="en-US" altLang="zh-CN" sz="2000" dirty="0"/>
              <a:t>(58)</a:t>
            </a:r>
            <a:r>
              <a:rPr lang="zh-CN" altLang="en-US" sz="2000" dirty="0"/>
              <a:t>、苏轼</a:t>
            </a:r>
            <a:r>
              <a:rPr lang="en-US" altLang="zh-CN" sz="2000" dirty="0"/>
              <a:t>(64)</a:t>
            </a:r>
            <a:r>
              <a:rPr lang="zh-CN" altLang="en-US" sz="2000" dirty="0"/>
              <a:t>、曹雪芹</a:t>
            </a:r>
            <a:r>
              <a:rPr lang="en-US" altLang="zh-CN" sz="2000" dirty="0"/>
              <a:t>(48)</a:t>
            </a:r>
          </a:p>
          <a:p>
            <a:pPr lvl="1"/>
            <a:r>
              <a:rPr lang="zh-CN" altLang="en-US" sz="2000" b="1" i="1" dirty="0"/>
              <a:t>所以我们是否能得到吸烟有益身体健康的结论？</a:t>
            </a:r>
            <a:endParaRPr lang="en-US" altLang="zh-CN" sz="2000" b="1" i="1"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2021-12-10</a:t>
            </a:fld>
            <a:endParaRPr lang="en-US" altLang="zh-CN" dirty="0">
              <a:solidFill>
                <a:srgbClr val="000000"/>
              </a:solidFill>
            </a:endParaRPr>
          </a:p>
        </p:txBody>
      </p:sp>
      <p:pic>
        <p:nvPicPr>
          <p:cNvPr id="7" name="图片 6"/>
          <p:cNvPicPr>
            <a:picLocks noChangeAspect="1"/>
          </p:cNvPicPr>
          <p:nvPr/>
        </p:nvPicPr>
        <p:blipFill>
          <a:blip r:embed="rId2"/>
          <a:stretch>
            <a:fillRect/>
          </a:stretch>
        </p:blipFill>
        <p:spPr>
          <a:xfrm>
            <a:off x="1016773" y="3236424"/>
            <a:ext cx="3848457" cy="2882739"/>
          </a:xfrm>
          <a:prstGeom prst="rect">
            <a:avLst/>
          </a:prstGeom>
        </p:spPr>
      </p:pic>
      <p:sp>
        <p:nvSpPr>
          <p:cNvPr id="8" name="文本框 7"/>
          <p:cNvSpPr txBox="1"/>
          <p:nvPr/>
        </p:nvSpPr>
        <p:spPr>
          <a:xfrm>
            <a:off x="5387493" y="2882481"/>
            <a:ext cx="3338668" cy="707886"/>
          </a:xfrm>
          <a:prstGeom prst="rect">
            <a:avLst/>
          </a:prstGeom>
          <a:noFill/>
        </p:spPr>
        <p:txBody>
          <a:bodyPr wrap="square" rtlCol="0">
            <a:spAutoFit/>
          </a:bodyPr>
          <a:lstStyle/>
          <a:p>
            <a:r>
              <a:rPr lang="zh-CN" altLang="en-US" sz="2000" dirty="0"/>
              <a:t>不抽烟不喝酒的男人一般靠不住，不可托付终身</a:t>
            </a:r>
          </a:p>
        </p:txBody>
      </p:sp>
      <p:pic>
        <p:nvPicPr>
          <p:cNvPr id="9" name="图片 8"/>
          <p:cNvPicPr>
            <a:picLocks noChangeAspect="1"/>
          </p:cNvPicPr>
          <p:nvPr/>
        </p:nvPicPr>
        <p:blipFill>
          <a:blip r:embed="rId3"/>
          <a:stretch>
            <a:fillRect/>
          </a:stretch>
        </p:blipFill>
        <p:spPr>
          <a:xfrm>
            <a:off x="5676449" y="3526770"/>
            <a:ext cx="2760756" cy="2760756"/>
          </a:xfrm>
          <a:prstGeom prst="rect">
            <a:avLst/>
          </a:prstGeom>
        </p:spPr>
      </p:pic>
      <p:grpSp>
        <p:nvGrpSpPr>
          <p:cNvPr id="12" name="组合 11"/>
          <p:cNvGrpSpPr/>
          <p:nvPr/>
        </p:nvGrpSpPr>
        <p:grpSpPr>
          <a:xfrm>
            <a:off x="8907310" y="2736732"/>
            <a:ext cx="2616551" cy="3494361"/>
            <a:chOff x="8907310" y="2736732"/>
            <a:chExt cx="2616551" cy="3494361"/>
          </a:xfrm>
        </p:grpSpPr>
        <p:pic>
          <p:nvPicPr>
            <p:cNvPr id="10" name="图片 9"/>
            <p:cNvPicPr>
              <a:picLocks noChangeAspect="1"/>
            </p:cNvPicPr>
            <p:nvPr/>
          </p:nvPicPr>
          <p:blipFill>
            <a:blip r:embed="rId4"/>
            <a:stretch>
              <a:fillRect/>
            </a:stretch>
          </p:blipFill>
          <p:spPr>
            <a:xfrm>
              <a:off x="8907310" y="2736732"/>
              <a:ext cx="2616551" cy="3494361"/>
            </a:xfrm>
            <a:prstGeom prst="rect">
              <a:avLst/>
            </a:prstGeom>
          </p:spPr>
        </p:pic>
        <p:sp>
          <p:nvSpPr>
            <p:cNvPr id="11" name="文本框 10"/>
            <p:cNvSpPr txBox="1"/>
            <p:nvPr/>
          </p:nvSpPr>
          <p:spPr>
            <a:xfrm>
              <a:off x="9074351" y="5353176"/>
              <a:ext cx="2282468" cy="707886"/>
            </a:xfrm>
            <a:prstGeom prst="rect">
              <a:avLst/>
            </a:prstGeom>
            <a:noFill/>
          </p:spPr>
          <p:txBody>
            <a:bodyPr wrap="square" rtlCol="0">
              <a:spAutoFit/>
            </a:bodyPr>
            <a:lstStyle/>
            <a:p>
              <a:pPr algn="r"/>
              <a:r>
                <a:rPr lang="zh-CN" altLang="en-US" sz="2000" dirty="0">
                  <a:solidFill>
                    <a:schemeClr val="bg1"/>
                  </a:solidFill>
                  <a:latin typeface="黑体" panose="02010609060101010101" pitchFamily="49" charset="-122"/>
                  <a:ea typeface="黑体" panose="02010609060101010101" pitchFamily="49" charset="-122"/>
                </a:rPr>
                <a:t>这句话是我说的</a:t>
              </a:r>
              <a:endParaRPr lang="en-US" altLang="zh-CN" sz="2000" dirty="0">
                <a:solidFill>
                  <a:schemeClr val="bg1"/>
                </a:solidFill>
                <a:latin typeface="黑体" panose="02010609060101010101" pitchFamily="49" charset="-122"/>
                <a:ea typeface="黑体" panose="02010609060101010101" pitchFamily="49" charset="-122"/>
              </a:endParaRPr>
            </a:p>
            <a:p>
              <a:pPr algn="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杜月笙</a:t>
              </a:r>
            </a:p>
          </p:txBody>
        </p:sp>
      </p:grpSp>
    </p:spTree>
    <p:extLst>
      <p:ext uri="{BB962C8B-B14F-4D97-AF65-F5344CB8AC3E}">
        <p14:creationId xmlns:p14="http://schemas.microsoft.com/office/powerpoint/2010/main" val="347915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建立因果关系</a:t>
            </a:r>
          </a:p>
        </p:txBody>
      </p:sp>
      <p:sp>
        <p:nvSpPr>
          <p:cNvPr id="3" name="内容占位符 2"/>
          <p:cNvSpPr>
            <a:spLocks noGrp="1"/>
          </p:cNvSpPr>
          <p:nvPr>
            <p:ph idx="1"/>
          </p:nvPr>
        </p:nvSpPr>
        <p:spPr/>
        <p:txBody>
          <a:bodyPr/>
          <a:lstStyle/>
          <a:p>
            <a:r>
              <a:rPr lang="zh-CN" altLang="en-US" sz="2400" dirty="0"/>
              <a:t>测量误差（</a:t>
            </a:r>
            <a:r>
              <a:rPr lang="en-US" altLang="zh-CN" sz="2400" dirty="0" err="1"/>
              <a:t>Mearsurement</a:t>
            </a:r>
            <a:r>
              <a:rPr lang="en-US" altLang="zh-CN" sz="2400" dirty="0"/>
              <a:t> Error Bias</a:t>
            </a:r>
            <a:r>
              <a:rPr lang="zh-CN" altLang="en-US" sz="2400" dirty="0"/>
              <a:t>）</a:t>
            </a:r>
            <a:endParaRPr lang="en-US" altLang="zh-CN" sz="2400" dirty="0"/>
          </a:p>
          <a:p>
            <a:pPr lvl="1"/>
            <a:r>
              <a:rPr lang="zh-CN" altLang="en-US" sz="2000" dirty="0"/>
              <a:t>信度（</a:t>
            </a:r>
            <a:r>
              <a:rPr lang="en-US" altLang="zh-CN" sz="2000" dirty="0"/>
              <a:t>Reliability</a:t>
            </a:r>
            <a:r>
              <a:rPr lang="zh-CN" altLang="en-US" sz="2000" dirty="0"/>
              <a:t>）</a:t>
            </a:r>
            <a:endParaRPr lang="en-US" altLang="zh-CN" sz="2000" dirty="0"/>
          </a:p>
          <a:p>
            <a:pPr lvl="2"/>
            <a:r>
              <a:rPr lang="zh-CN" altLang="en-US" sz="1800" dirty="0"/>
              <a:t>即可靠性，它指的是采取同样的方法对同一对象重复进行测量时，其所得结果相一致的程度</a:t>
            </a:r>
            <a:endParaRPr lang="en-US" altLang="zh-CN" sz="1800" dirty="0"/>
          </a:p>
          <a:p>
            <a:pPr lvl="1"/>
            <a:r>
              <a:rPr lang="zh-CN" altLang="en-US" sz="2000" dirty="0"/>
              <a:t>效度（</a:t>
            </a:r>
            <a:r>
              <a:rPr lang="en-US" altLang="zh-CN" sz="2000" dirty="0"/>
              <a:t>Validity</a:t>
            </a:r>
            <a:r>
              <a:rPr lang="zh-CN" altLang="en-US" sz="2000" dirty="0"/>
              <a:t>）</a:t>
            </a:r>
            <a:endParaRPr lang="en-US" altLang="zh-CN" sz="2000" dirty="0"/>
          </a:p>
          <a:p>
            <a:pPr lvl="2"/>
            <a:r>
              <a:rPr lang="zh-CN" altLang="en-US" sz="1800" dirty="0"/>
              <a:t>即有效性，它是指测量工具或手段能够准确测出所需测量的事物的程度</a:t>
            </a:r>
          </a:p>
          <a:p>
            <a:pPr lvl="1"/>
            <a:r>
              <a:rPr lang="zh-CN" altLang="en-US" sz="2000" dirty="0"/>
              <a:t>什么是健康？是否可靠、有效地对健康进行了测量？</a:t>
            </a:r>
            <a:endParaRPr lang="en-US" altLang="zh-CN" sz="2000" dirty="0"/>
          </a:p>
          <a:p>
            <a:pPr lvl="1"/>
            <a:r>
              <a:rPr lang="zh-CN" altLang="en-US" sz="2000" dirty="0"/>
              <a:t>是否吸烟？中间有没有戒烟？吸了多久？</a:t>
            </a:r>
            <a:endParaRPr lang="en-US" altLang="zh-CN" sz="2000"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2021-12-10</a:t>
            </a:fld>
            <a:endParaRPr lang="en-US" altLang="zh-CN" dirty="0">
              <a:solidFill>
                <a:srgbClr val="000000"/>
              </a:solidFill>
            </a:endParaRPr>
          </a:p>
        </p:txBody>
      </p:sp>
      <p:pic>
        <p:nvPicPr>
          <p:cNvPr id="2052"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640" y="4094820"/>
            <a:ext cx="6207524" cy="199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8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建立因果关系</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自选择偏差（</a:t>
                </a:r>
                <a:r>
                  <a:rPr lang="en-US" altLang="zh-CN" dirty="0"/>
                  <a:t>Self-selection Bias/Sample-selection Bias</a:t>
                </a:r>
                <a:r>
                  <a:rPr lang="zh-CN" altLang="en-US" dirty="0"/>
                  <a:t>）</a:t>
                </a:r>
                <a:endParaRPr lang="en-US" altLang="zh-CN" dirty="0"/>
              </a:p>
              <a:p>
                <a:pPr lvl="1"/>
                <a:r>
                  <a:rPr lang="zh-CN" altLang="en-US" dirty="0"/>
                  <a:t>降落伞的使用体验为什么都是好评？</a:t>
                </a:r>
                <a:endParaRPr lang="en-US" altLang="zh-CN" dirty="0"/>
              </a:p>
              <a:p>
                <a:pPr lvl="2"/>
                <a:r>
                  <a:rPr lang="zh-CN" altLang="en-US" dirty="0"/>
                  <a:t>因降落伞有问题而失事的人想给差评也给不了！</a:t>
                </a:r>
                <a:endParaRPr lang="en-US" altLang="zh-CN" dirty="0"/>
              </a:p>
              <a:p>
                <a:pPr lvl="1"/>
                <a:r>
                  <a:rPr lang="en-US" altLang="zh-CN" dirty="0" err="1"/>
                  <a:t>Heckit</a:t>
                </a:r>
                <a:r>
                  <a:rPr lang="zh-CN" altLang="en-US" dirty="0"/>
                  <a:t>（</a:t>
                </a:r>
                <a:r>
                  <a:rPr lang="en-US" altLang="zh-CN" dirty="0"/>
                  <a:t>Heckman</a:t>
                </a:r>
                <a:r>
                  <a:rPr lang="zh-CN" altLang="en-US" dirty="0"/>
                  <a:t>两步法）</a:t>
                </a:r>
                <a:endParaRPr lang="en-US" altLang="zh-CN" dirty="0"/>
              </a:p>
              <a:p>
                <a:pPr lvl="2"/>
                <a:r>
                  <a:rPr lang="zh-CN" altLang="en-US" dirty="0"/>
                  <a:t>无偏的样本分成两部分：</a:t>
                </a:r>
                <a:r>
                  <a:rPr lang="en-US" altLang="zh-CN" dirty="0"/>
                  <a:t>1</a:t>
                </a:r>
                <a:r>
                  <a:rPr lang="zh-CN" altLang="en-US" dirty="0"/>
                  <a:t>）能观测到因变量的部分；</a:t>
                </a:r>
                <a:r>
                  <a:rPr lang="en-US" altLang="zh-CN" dirty="0"/>
                  <a:t>2</a:t>
                </a:r>
                <a:r>
                  <a:rPr lang="zh-CN" altLang="en-US" dirty="0"/>
                  <a:t>）无法观测到因变量的部分</a:t>
                </a:r>
                <a:endParaRPr lang="en-US" altLang="zh-CN" dirty="0"/>
              </a:p>
              <a:p>
                <a:pPr lvl="3"/>
                <a:r>
                  <a:rPr lang="zh-CN" altLang="en-US" dirty="0"/>
                  <a:t>某个观测样本是否能够观测到因变量是一个选择过程</a:t>
                </a:r>
                <a:endParaRPr lang="en-US" altLang="zh-CN" dirty="0"/>
              </a:p>
              <a:p>
                <a:pPr lvl="3"/>
                <a:r>
                  <a:rPr lang="zh-CN" altLang="en-US" dirty="0"/>
                  <a:t>直接对样本集</a:t>
                </a:r>
                <a:r>
                  <a:rPr lang="en-US" altLang="zh-CN" dirty="0"/>
                  <a:t>1</a:t>
                </a:r>
                <a:r>
                  <a:rPr lang="zh-CN" altLang="en-US" dirty="0"/>
                  <a:t>进行回归就会出现自选择偏差</a:t>
                </a:r>
                <a:endParaRPr lang="en-US" altLang="zh-CN" dirty="0"/>
              </a:p>
              <a:p>
                <a:pPr lvl="2"/>
                <a:r>
                  <a:rPr lang="zh-CN" altLang="en-US" dirty="0"/>
                  <a:t>寻找一些外生变量，使得我们能够使用</a:t>
                </a:r>
                <a:r>
                  <a:rPr lang="en-US" altLang="zh-CN" dirty="0" err="1"/>
                  <a:t>Probit</a:t>
                </a:r>
                <a:r>
                  <a:rPr lang="zh-CN" altLang="en-US" dirty="0"/>
                  <a:t>模型估计出每个观测样本进入到样本集</a:t>
                </a:r>
                <a:r>
                  <a:rPr lang="en-US" altLang="zh-CN" dirty="0"/>
                  <a:t>1</a:t>
                </a:r>
                <a:r>
                  <a:rPr lang="zh-CN" altLang="en-US" dirty="0"/>
                  <a:t>的概率</a:t>
                </a:r>
                <a:endParaRPr lang="en-US" altLang="zh-CN" dirty="0"/>
              </a:p>
              <a:p>
                <a:pPr lvl="3"/>
                <a:r>
                  <a:rPr lang="en-US" altLang="zh-CN" dirty="0" err="1"/>
                  <a:t>Probit</a:t>
                </a:r>
                <a:r>
                  <a:rPr lang="zh-CN" altLang="en-US" dirty="0"/>
                  <a:t>模型和</a:t>
                </a:r>
                <a:r>
                  <a:rPr lang="en-US" altLang="zh-CN" dirty="0"/>
                  <a:t>Logistic</a:t>
                </a:r>
                <a:r>
                  <a:rPr lang="zh-CN" altLang="en-US" dirty="0"/>
                  <a:t>模型类似，都是因变量为</a:t>
                </a:r>
                <a:r>
                  <a:rPr lang="en-US" altLang="zh-CN" dirty="0"/>
                  <a:t>0/1</a:t>
                </a:r>
                <a:r>
                  <a:rPr lang="zh-CN" altLang="en-US" dirty="0"/>
                  <a:t>的模型，区别在于</a:t>
                </a:r>
                <a:r>
                  <a:rPr lang="en-US" altLang="zh-CN" dirty="0" err="1"/>
                  <a:t>Probit</a:t>
                </a:r>
                <a:r>
                  <a:rPr lang="zh-CN" altLang="en-US" dirty="0"/>
                  <a:t>模型的随机扰动项服从正态分布</a:t>
                </a:r>
                <a:endParaRPr lang="en-US" altLang="zh-CN" dirty="0"/>
              </a:p>
              <a:p>
                <a:pPr lvl="3"/>
                <a:r>
                  <a:rPr lang="zh-CN" altLang="en-US" dirty="0"/>
                  <a:t>注意，这些外生变量可以部分和第二阶段回归的自变量重合，但是不能是第二阶段回归自变量的子集</a:t>
                </a:r>
                <a:endParaRPr lang="en-US" altLang="zh-CN" dirty="0"/>
              </a:p>
              <a:p>
                <a:pPr lvl="2"/>
                <a:r>
                  <a:rPr lang="zh-CN" altLang="en-US" dirty="0"/>
                  <a:t>然后计算每个观测样本的</a:t>
                </a:r>
                <a:r>
                  <a:rPr lang="en-US" altLang="zh-CN" dirty="0"/>
                  <a:t>Inverse Mill’s Ratio</a:t>
                </a:r>
                <a:r>
                  <a:rPr lang="zh-CN" altLang="en-US" dirty="0"/>
                  <a:t>，</a:t>
                </a:r>
                <a14:m>
                  <m:oMath xmlns:m="http://schemas.openxmlformats.org/officeDocument/2006/math">
                    <m:r>
                      <a:rPr lang="en-US" altLang="zh-CN" b="0" i="1" smtClean="0">
                        <a:latin typeface="Cambria Math" panose="02040503050406030204" pitchFamily="18" charset="0"/>
                      </a:rPr>
                      <m:t>𝐼𝑀𝑅</m:t>
                    </m:r>
                    <m:r>
                      <a:rPr lang="en-US" altLang="zh-CN" b="0" i="0" smtClean="0">
                        <a:latin typeface="Cambria Math" panose="02040503050406030204" pitchFamily="18" charset="0"/>
                      </a:rPr>
                      <m:t>=</m:t>
                    </m:r>
                    <m:f>
                      <m:fPr>
                        <m:type m:val="skw"/>
                        <m:ctrlPr>
                          <a:rPr lang="en-US" altLang="zh-CN" i="1" smtClean="0">
                            <a:latin typeface="Cambria Math" panose="02040503050406030204" pitchFamily="18" charset="0"/>
                          </a:rPr>
                        </m:ctrlPr>
                      </m:fPr>
                      <m:num>
                        <m:r>
                          <a:rPr lang="zh-CN" altLang="en-US" i="1" smtClean="0">
                            <a:latin typeface="Cambria Math" panose="02040503050406030204" pitchFamily="18" charset="0"/>
                          </a:rPr>
                          <m:t>𝜙</m:t>
                        </m:r>
                        <m:d>
                          <m:dPr>
                            <m:ctrlPr>
                              <a:rPr lang="en-US" altLang="zh-CN" i="1" smtClean="0">
                                <a:latin typeface="Cambria Math" panose="02040503050406030204" pitchFamily="18" charset="0"/>
                              </a:rPr>
                            </m:ctrlPr>
                          </m:d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𝑝</m:t>
                                </m:r>
                              </m:e>
                            </m:acc>
                          </m:e>
                        </m:d>
                      </m:num>
                      <m:den>
                        <m:r>
                          <m:rPr>
                            <m:sty m:val="p"/>
                          </m:rPr>
                          <a:rPr lang="el-GR" altLang="zh-CN" i="1" smtClean="0">
                            <a:latin typeface="Cambria Math" panose="02040503050406030204" pitchFamily="18" charset="0"/>
                            <a:ea typeface="Cambria Math" panose="02040503050406030204" pitchFamily="18" charset="0"/>
                          </a:rPr>
                          <m:t>Φ</m:t>
                        </m:r>
                        <m:d>
                          <m:dPr>
                            <m:ctrlPr>
                              <a:rPr lang="el-GR" altLang="zh-CN" i="1" smtClean="0">
                                <a:latin typeface="Cambria Math" panose="02040503050406030204" pitchFamily="18" charset="0"/>
                                <a:ea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e>
                        </m:d>
                      </m:den>
                    </m:f>
                  </m:oMath>
                </a14:m>
                <a:endParaRPr lang="en-US" altLang="zh-CN" dirty="0"/>
              </a:p>
              <a:p>
                <a:pPr lvl="3"/>
                <a14:m>
                  <m:oMath xmlns:m="http://schemas.openxmlformats.org/officeDocument/2006/math">
                    <m:r>
                      <a:rPr lang="zh-CN" altLang="en-US" i="1">
                        <a:latin typeface="Cambria Math" panose="02040503050406030204" pitchFamily="18" charset="0"/>
                      </a:rPr>
                      <m:t>𝜙</m:t>
                    </m:r>
                  </m:oMath>
                </a14:m>
                <a:r>
                  <a:rPr lang="zh-CN" altLang="en-US" dirty="0"/>
                  <a:t>表示正态分布的概率密度函数，</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Φ</m:t>
                    </m:r>
                  </m:oMath>
                </a14:m>
                <a:r>
                  <a:rPr lang="zh-CN" altLang="en-US" dirty="0"/>
                  <a:t>表示正态分布的累积分布函数，</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zh-CN" altLang="en-US" dirty="0"/>
                  <a:t>是第一阶段回归的因变量预测值</a:t>
                </a:r>
                <a:endParaRPr lang="en-US" altLang="zh-CN" dirty="0"/>
              </a:p>
              <a:p>
                <a:pPr lvl="2"/>
                <a:r>
                  <a:rPr lang="zh-CN" altLang="en-US" dirty="0"/>
                  <a:t>最后将</a:t>
                </a:r>
                <a:r>
                  <a:rPr lang="en-US" altLang="zh-CN" i="1" dirty="0"/>
                  <a:t>IMR</a:t>
                </a:r>
                <a:r>
                  <a:rPr lang="zh-CN" altLang="en-US" dirty="0"/>
                  <a:t>放到第二阶段回归中作为一个自变量</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834" b="-83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204758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建立因果关系</a:t>
            </a:r>
          </a:p>
        </p:txBody>
      </p:sp>
      <p:sp>
        <p:nvSpPr>
          <p:cNvPr id="3" name="内容占位符 2"/>
          <p:cNvSpPr>
            <a:spLocks noGrp="1"/>
          </p:cNvSpPr>
          <p:nvPr>
            <p:ph idx="1"/>
          </p:nvPr>
        </p:nvSpPr>
        <p:spPr/>
        <p:txBody>
          <a:bodyPr/>
          <a:lstStyle/>
          <a:p>
            <a:r>
              <a:rPr lang="zh-CN" altLang="en-US" sz="2400" dirty="0"/>
              <a:t>数据操纵</a:t>
            </a:r>
            <a:endParaRPr lang="en-US" altLang="zh-CN" sz="2400" dirty="0"/>
          </a:p>
          <a:p>
            <a:pPr lvl="1"/>
            <a:r>
              <a:rPr lang="zh-CN" altLang="en-US" sz="2000" dirty="0"/>
              <a:t>刻意选择一些有利于证明观点的数据</a:t>
            </a:r>
            <a:endParaRPr lang="en-US" altLang="zh-CN" sz="2000" dirty="0"/>
          </a:p>
          <a:p>
            <a:pPr lvl="2"/>
            <a:r>
              <a:rPr lang="zh-CN" altLang="en-US" sz="1800" dirty="0"/>
              <a:t>周作人的哥哥周树人</a:t>
            </a:r>
            <a:r>
              <a:rPr lang="en-US" altLang="zh-CN" sz="1800" dirty="0"/>
              <a:t>55</a:t>
            </a:r>
            <a:r>
              <a:rPr lang="zh-CN" altLang="en-US" sz="1800" dirty="0"/>
              <a:t>岁因病去世</a:t>
            </a:r>
          </a:p>
          <a:p>
            <a:r>
              <a:rPr lang="zh-CN" altLang="en-US" sz="2400" dirty="0"/>
              <a:t>遗漏变量误差（</a:t>
            </a:r>
            <a:r>
              <a:rPr lang="en-US" altLang="zh-CN" sz="2400" dirty="0"/>
              <a:t>Omitted Variable</a:t>
            </a:r>
            <a:r>
              <a:rPr lang="zh-CN" altLang="en-US" sz="2400" dirty="0"/>
              <a:t>）</a:t>
            </a:r>
            <a:endParaRPr lang="en-US" altLang="zh-CN" sz="2400" dirty="0"/>
          </a:p>
          <a:p>
            <a:pPr lvl="1"/>
            <a:r>
              <a:rPr lang="zh-CN" altLang="en-US" sz="2000" dirty="0"/>
              <a:t>年代，生活条件，其它有害健康的习惯，基因等</a:t>
            </a:r>
            <a:endParaRPr lang="en-US" altLang="zh-CN" sz="2000" dirty="0"/>
          </a:p>
          <a:p>
            <a:r>
              <a:rPr lang="zh-CN" altLang="en-US" sz="2400" dirty="0"/>
              <a:t>联立性问题（</a:t>
            </a:r>
            <a:r>
              <a:rPr lang="en-US" altLang="zh-CN" sz="2400" dirty="0"/>
              <a:t>Simultaneity</a:t>
            </a:r>
            <a:r>
              <a:rPr lang="zh-CN" altLang="en-US" sz="2400" dirty="0"/>
              <a:t>）</a:t>
            </a:r>
            <a:endParaRPr lang="en-US" altLang="zh-CN" sz="2400" dirty="0"/>
          </a:p>
          <a:p>
            <a:pPr lvl="1"/>
            <a:r>
              <a:rPr lang="zh-CN" altLang="en-US" sz="2000" dirty="0"/>
              <a:t>反向因果关系（</a:t>
            </a:r>
            <a:r>
              <a:rPr lang="en-US" altLang="zh-CN" sz="2000" dirty="0"/>
              <a:t>Reverse Causality</a:t>
            </a:r>
            <a:r>
              <a:rPr lang="zh-CN" altLang="en-US" sz="2000" dirty="0"/>
              <a:t>）</a:t>
            </a:r>
            <a:endParaRPr lang="en-US" altLang="zh-CN" sz="2000" dirty="0"/>
          </a:p>
          <a:p>
            <a:pPr lvl="2"/>
            <a:r>
              <a:rPr lang="zh-CN" altLang="en-US" sz="1800" dirty="0"/>
              <a:t>研究发现平常不会被体罚的儿童比那些接受体罚的儿童平均智商高出了</a:t>
            </a:r>
            <a:r>
              <a:rPr lang="en-US" altLang="zh-CN" sz="1800" dirty="0"/>
              <a:t>10</a:t>
            </a:r>
            <a:r>
              <a:rPr lang="zh-CN" altLang="en-US" sz="1800" dirty="0"/>
              <a:t>个点，所以体罚降低智商？</a:t>
            </a:r>
            <a:endParaRPr lang="en-US" altLang="zh-CN" sz="1800" dirty="0"/>
          </a:p>
          <a:p>
            <a:pPr lvl="1"/>
            <a:r>
              <a:rPr lang="zh-CN" altLang="en-US" sz="2000" dirty="0"/>
              <a:t>互为因果</a:t>
            </a:r>
            <a:endParaRPr lang="en-US" altLang="zh-CN" sz="2000" dirty="0"/>
          </a:p>
          <a:p>
            <a:pPr lvl="2"/>
            <a:r>
              <a:rPr lang="zh-CN" altLang="en-US" sz="1800" dirty="0"/>
              <a:t>人以群分还是近朱者赤？</a:t>
            </a:r>
            <a:endParaRPr lang="en-US" altLang="zh-CN" sz="1800" dirty="0"/>
          </a:p>
          <a:p>
            <a:pPr lvl="1"/>
            <a:r>
              <a:rPr lang="zh-CN" altLang="en-US" sz="2000" dirty="0"/>
              <a:t>相关而非因果</a:t>
            </a:r>
            <a:endParaRPr lang="en-US" altLang="zh-CN" sz="2000" dirty="0"/>
          </a:p>
          <a:p>
            <a:pPr lvl="2"/>
            <a:r>
              <a:rPr lang="zh-CN" altLang="en-US" sz="1800" dirty="0"/>
              <a:t>游泳死亡人数越多，冰棍销量越高</a:t>
            </a:r>
            <a:endParaRPr lang="en-US" altLang="zh-CN" sz="1800" dirty="0"/>
          </a:p>
          <a:p>
            <a:pPr lvl="3"/>
            <a:r>
              <a:rPr lang="zh-CN" altLang="en-US" dirty="0"/>
              <a:t>其实是因为温度升高</a:t>
            </a:r>
            <a:endParaRPr lang="en-US" altLang="zh-CN" dirty="0"/>
          </a:p>
          <a:p>
            <a:pPr lvl="2"/>
            <a:r>
              <a:rPr lang="zh-CN" altLang="en-US" sz="1800" dirty="0"/>
              <a:t>有第三方因素同时影响了自变量和因变量</a:t>
            </a:r>
            <a:endParaRPr lang="en-US" altLang="zh-CN" sz="1800"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196968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辛普森悖论</a:t>
            </a:r>
          </a:p>
        </p:txBody>
      </p:sp>
      <p:sp>
        <p:nvSpPr>
          <p:cNvPr id="3" name="内容占位符 2"/>
          <p:cNvSpPr>
            <a:spLocks noGrp="1"/>
          </p:cNvSpPr>
          <p:nvPr>
            <p:ph idx="1"/>
          </p:nvPr>
        </p:nvSpPr>
        <p:spPr>
          <a:xfrm>
            <a:off x="334437" y="1196975"/>
            <a:ext cx="7665049" cy="5111750"/>
          </a:xfrm>
        </p:spPr>
        <p:txBody>
          <a:bodyPr/>
          <a:lstStyle/>
          <a:p>
            <a:r>
              <a:rPr lang="zh-CN" altLang="en-US" sz="2400" dirty="0"/>
              <a:t>录取中的性别歧视</a:t>
            </a:r>
            <a:endParaRPr lang="en-US" altLang="zh-CN" sz="2400" dirty="0"/>
          </a:p>
          <a:p>
            <a:pPr lvl="1"/>
            <a:r>
              <a:rPr lang="zh-CN" altLang="en-US" sz="2000" dirty="0"/>
              <a:t>谁在歧视？</a:t>
            </a:r>
            <a:endParaRPr lang="en-US" altLang="zh-CN" sz="2000" dirty="0"/>
          </a:p>
          <a:p>
            <a:pPr lvl="1"/>
            <a:endParaRPr lang="en-US" altLang="zh-CN" sz="2000" dirty="0"/>
          </a:p>
          <a:p>
            <a:pPr lvl="1"/>
            <a:r>
              <a:rPr lang="en-US" altLang="zh-CN" sz="2000" dirty="0"/>
              <a:t>Simpson's Paradox</a:t>
            </a:r>
          </a:p>
          <a:p>
            <a:pPr lvl="2"/>
            <a:r>
              <a:rPr lang="zh-CN" altLang="en-US" sz="1800" dirty="0"/>
              <a:t>在某个条件下的两组数据，分别讨论时都会满足某种性质，可是一旦合并考虑，却可能导致相反的结论</a:t>
            </a:r>
          </a:p>
          <a:p>
            <a:pPr lvl="1"/>
            <a:r>
              <a:rPr lang="zh-CN" altLang="en-US" sz="2000" dirty="0"/>
              <a:t>原因</a:t>
            </a:r>
            <a:endParaRPr lang="en-US" altLang="zh-CN" sz="2000" dirty="0"/>
          </a:p>
          <a:p>
            <a:pPr lvl="2"/>
            <a:r>
              <a:rPr lang="zh-CN" altLang="en-US" sz="1800" dirty="0"/>
              <a:t>两组的录取率相差极大</a:t>
            </a:r>
            <a:endParaRPr lang="en-US" altLang="zh-CN" sz="1800" dirty="0"/>
          </a:p>
          <a:p>
            <a:pPr lvl="2"/>
            <a:r>
              <a:rPr lang="zh-CN" altLang="en-US" sz="1800" dirty="0"/>
              <a:t>有另外的潜在因素影响</a:t>
            </a:r>
            <a:endParaRPr lang="en-US" altLang="zh-CN" sz="1800" dirty="0"/>
          </a:p>
          <a:p>
            <a:pPr lvl="1"/>
            <a:r>
              <a:rPr lang="zh-CN" altLang="en-US" sz="2000" dirty="0"/>
              <a:t>解决办法（如果必须要聚合分析的话）</a:t>
            </a:r>
            <a:endParaRPr lang="en-US" altLang="zh-CN" sz="2000" dirty="0"/>
          </a:p>
          <a:p>
            <a:pPr lvl="2"/>
            <a:r>
              <a:rPr lang="zh-CN" altLang="en-US" sz="1800" dirty="0"/>
              <a:t>恰当的设置各个组的权重消除影响</a:t>
            </a:r>
            <a:endParaRPr lang="en-US" altLang="zh-CN" sz="1800" dirty="0"/>
          </a:p>
          <a:p>
            <a:pPr lvl="2"/>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2021-12-10</a:t>
            </a:fld>
            <a:endParaRPr lang="en-US" altLang="zh-CN"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010779329"/>
              </p:ext>
            </p:extLst>
          </p:nvPr>
        </p:nvGraphicFramePr>
        <p:xfrm>
          <a:off x="3803950" y="913683"/>
          <a:ext cx="4050200" cy="1854200"/>
        </p:xfrm>
        <a:graphic>
          <a:graphicData uri="http://schemas.openxmlformats.org/drawingml/2006/table">
            <a:tbl>
              <a:tblPr firstRow="1" firstCol="1" bandRow="1">
                <a:tableStyleId>{073A0DAA-6AF3-43AB-8588-CEC1D06C72B9}</a:tableStyleId>
              </a:tblPr>
              <a:tblGrid>
                <a:gridCol w="1012550">
                  <a:extLst>
                    <a:ext uri="{9D8B030D-6E8A-4147-A177-3AD203B41FA5}">
                      <a16:colId xmlns:a16="http://schemas.microsoft.com/office/drawing/2014/main" val="2231781689"/>
                    </a:ext>
                  </a:extLst>
                </a:gridCol>
                <a:gridCol w="1012550">
                  <a:extLst>
                    <a:ext uri="{9D8B030D-6E8A-4147-A177-3AD203B41FA5}">
                      <a16:colId xmlns:a16="http://schemas.microsoft.com/office/drawing/2014/main" val="749163900"/>
                    </a:ext>
                  </a:extLst>
                </a:gridCol>
                <a:gridCol w="1012550">
                  <a:extLst>
                    <a:ext uri="{9D8B030D-6E8A-4147-A177-3AD203B41FA5}">
                      <a16:colId xmlns:a16="http://schemas.microsoft.com/office/drawing/2014/main" val="3998977637"/>
                    </a:ext>
                  </a:extLst>
                </a:gridCol>
                <a:gridCol w="1012550">
                  <a:extLst>
                    <a:ext uri="{9D8B030D-6E8A-4147-A177-3AD203B41FA5}">
                      <a16:colId xmlns:a16="http://schemas.microsoft.com/office/drawing/2014/main" val="586396063"/>
                    </a:ext>
                  </a:extLst>
                </a:gridCol>
              </a:tblGrid>
              <a:tr h="370840">
                <a:tc gridSpan="4">
                  <a:txBody>
                    <a:bodyPr/>
                    <a:lstStyle/>
                    <a:p>
                      <a:pPr algn="ctr"/>
                      <a:r>
                        <a:rPr lang="zh-CN" altLang="en-US" sz="1600" dirty="0"/>
                        <a:t>全校录取率统计</a:t>
                      </a:r>
                    </a:p>
                  </a:txBody>
                  <a:tcPr/>
                </a:tc>
                <a:tc hMerge="1">
                  <a:txBody>
                    <a:bodyPr/>
                    <a:lstStyle/>
                    <a:p>
                      <a:endParaRPr lang="zh-CN" altLang="en-US" sz="1800" dirty="0"/>
                    </a:p>
                  </a:txBody>
                  <a:tcPr/>
                </a:tc>
                <a:tc hMerge="1">
                  <a:txBody>
                    <a:bodyPr/>
                    <a:lstStyle/>
                    <a:p>
                      <a:endParaRPr lang="zh-CN" altLang="en-US" sz="1800" dirty="0"/>
                    </a:p>
                  </a:txBody>
                  <a:tcPr/>
                </a:tc>
                <a:tc hMerge="1">
                  <a:txBody>
                    <a:bodyPr/>
                    <a:lstStyle/>
                    <a:p>
                      <a:endParaRPr lang="zh-CN" altLang="en-US" sz="1800" dirty="0"/>
                    </a:p>
                  </a:txBody>
                  <a:tcPr/>
                </a:tc>
                <a:extLst>
                  <a:ext uri="{0D108BD9-81ED-4DB2-BD59-A6C34878D82A}">
                    <a16:rowId xmlns:a16="http://schemas.microsoft.com/office/drawing/2014/main" val="1448346819"/>
                  </a:ext>
                </a:extLst>
              </a:tr>
              <a:tr h="370840">
                <a:tc>
                  <a:txBody>
                    <a:bodyPr/>
                    <a:lstStyle/>
                    <a:p>
                      <a:endParaRPr lang="zh-CN" altLang="en-US" sz="1600" dirty="0"/>
                    </a:p>
                  </a:txBody>
                  <a:tcPr/>
                </a:tc>
                <a:tc>
                  <a:txBody>
                    <a:bodyPr/>
                    <a:lstStyle/>
                    <a:p>
                      <a:r>
                        <a:rPr lang="zh-CN" altLang="en-US" sz="1600" dirty="0"/>
                        <a:t>申请人数</a:t>
                      </a:r>
                    </a:p>
                  </a:txBody>
                  <a:tcPr/>
                </a:tc>
                <a:tc>
                  <a:txBody>
                    <a:bodyPr/>
                    <a:lstStyle/>
                    <a:p>
                      <a:r>
                        <a:rPr lang="zh-CN" altLang="en-US" sz="1600" dirty="0"/>
                        <a:t>录取人数</a:t>
                      </a:r>
                    </a:p>
                  </a:txBody>
                  <a:tcPr/>
                </a:tc>
                <a:tc>
                  <a:txBody>
                    <a:bodyPr/>
                    <a:lstStyle/>
                    <a:p>
                      <a:r>
                        <a:rPr lang="zh-CN" altLang="en-US" sz="1600" dirty="0"/>
                        <a:t>录取率</a:t>
                      </a:r>
                    </a:p>
                  </a:txBody>
                  <a:tcPr/>
                </a:tc>
                <a:extLst>
                  <a:ext uri="{0D108BD9-81ED-4DB2-BD59-A6C34878D82A}">
                    <a16:rowId xmlns:a16="http://schemas.microsoft.com/office/drawing/2014/main" val="3954564302"/>
                  </a:ext>
                </a:extLst>
              </a:tr>
              <a:tr h="370840">
                <a:tc>
                  <a:txBody>
                    <a:bodyPr/>
                    <a:lstStyle/>
                    <a:p>
                      <a:r>
                        <a:rPr lang="zh-CN" altLang="en-US" sz="1600" dirty="0"/>
                        <a:t>男性</a:t>
                      </a:r>
                    </a:p>
                  </a:txBody>
                  <a:tcPr/>
                </a:tc>
                <a:tc>
                  <a:txBody>
                    <a:bodyPr/>
                    <a:lstStyle/>
                    <a:p>
                      <a:r>
                        <a:rPr lang="en-US" altLang="zh-CN" sz="1600" dirty="0"/>
                        <a:t>120</a:t>
                      </a:r>
                      <a:endParaRPr lang="zh-CN" altLang="en-US" sz="1600" dirty="0"/>
                    </a:p>
                  </a:txBody>
                  <a:tcPr/>
                </a:tc>
                <a:tc>
                  <a:txBody>
                    <a:bodyPr/>
                    <a:lstStyle/>
                    <a:p>
                      <a:r>
                        <a:rPr lang="en-US" altLang="zh-CN" sz="1600" dirty="0"/>
                        <a:t>25</a:t>
                      </a:r>
                      <a:endParaRPr lang="zh-CN" altLang="en-US" sz="1600" dirty="0"/>
                    </a:p>
                  </a:txBody>
                  <a:tcPr/>
                </a:tc>
                <a:tc>
                  <a:txBody>
                    <a:bodyPr/>
                    <a:lstStyle/>
                    <a:p>
                      <a:r>
                        <a:rPr lang="en-US" altLang="zh-CN" sz="1600" dirty="0"/>
                        <a:t>21%</a:t>
                      </a:r>
                      <a:endParaRPr lang="zh-CN" altLang="en-US" sz="1600" dirty="0"/>
                    </a:p>
                  </a:txBody>
                  <a:tcPr/>
                </a:tc>
                <a:extLst>
                  <a:ext uri="{0D108BD9-81ED-4DB2-BD59-A6C34878D82A}">
                    <a16:rowId xmlns:a16="http://schemas.microsoft.com/office/drawing/2014/main" val="3748075738"/>
                  </a:ext>
                </a:extLst>
              </a:tr>
              <a:tr h="370840">
                <a:tc>
                  <a:txBody>
                    <a:bodyPr/>
                    <a:lstStyle/>
                    <a:p>
                      <a:r>
                        <a:rPr lang="zh-CN" altLang="en-US" sz="1600" dirty="0"/>
                        <a:t>女性</a:t>
                      </a:r>
                    </a:p>
                  </a:txBody>
                  <a:tcPr/>
                </a:tc>
                <a:tc>
                  <a:txBody>
                    <a:bodyPr/>
                    <a:lstStyle/>
                    <a:p>
                      <a:r>
                        <a:rPr lang="en-US" altLang="zh-CN" sz="1600" dirty="0"/>
                        <a:t>120</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42%</a:t>
                      </a:r>
                      <a:endParaRPr lang="zh-CN" altLang="en-US" sz="1600" dirty="0"/>
                    </a:p>
                  </a:txBody>
                  <a:tcPr/>
                </a:tc>
                <a:extLst>
                  <a:ext uri="{0D108BD9-81ED-4DB2-BD59-A6C34878D82A}">
                    <a16:rowId xmlns:a16="http://schemas.microsoft.com/office/drawing/2014/main" val="1481165252"/>
                  </a:ext>
                </a:extLst>
              </a:tr>
              <a:tr h="370840">
                <a:tc>
                  <a:txBody>
                    <a:bodyPr/>
                    <a:lstStyle/>
                    <a:p>
                      <a:r>
                        <a:rPr lang="zh-CN" altLang="en-US" sz="1600" dirty="0"/>
                        <a:t>合计</a:t>
                      </a:r>
                    </a:p>
                  </a:txBody>
                  <a:tcPr/>
                </a:tc>
                <a:tc>
                  <a:txBody>
                    <a:bodyPr/>
                    <a:lstStyle/>
                    <a:p>
                      <a:r>
                        <a:rPr lang="en-US" altLang="zh-CN" sz="1600" dirty="0"/>
                        <a:t>240</a:t>
                      </a:r>
                      <a:endParaRPr lang="zh-CN" altLang="en-US" sz="1600" dirty="0"/>
                    </a:p>
                  </a:txBody>
                  <a:tcPr/>
                </a:tc>
                <a:tc>
                  <a:txBody>
                    <a:bodyPr/>
                    <a:lstStyle/>
                    <a:p>
                      <a:r>
                        <a:rPr lang="en-US" altLang="zh-CN" sz="1600" dirty="0"/>
                        <a:t>75</a:t>
                      </a:r>
                      <a:endParaRPr lang="zh-CN" altLang="en-US" sz="1600" dirty="0"/>
                    </a:p>
                  </a:txBody>
                  <a:tcPr/>
                </a:tc>
                <a:tc>
                  <a:txBody>
                    <a:bodyPr/>
                    <a:lstStyle/>
                    <a:p>
                      <a:r>
                        <a:rPr lang="en-US" altLang="zh-CN" sz="1600" dirty="0"/>
                        <a:t>31.3%</a:t>
                      </a:r>
                      <a:endParaRPr lang="zh-CN" altLang="en-US" sz="1600" dirty="0"/>
                    </a:p>
                  </a:txBody>
                  <a:tcPr/>
                </a:tc>
                <a:extLst>
                  <a:ext uri="{0D108BD9-81ED-4DB2-BD59-A6C34878D82A}">
                    <a16:rowId xmlns:a16="http://schemas.microsoft.com/office/drawing/2014/main" val="2979922659"/>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603024438"/>
              </p:ext>
            </p:extLst>
          </p:nvPr>
        </p:nvGraphicFramePr>
        <p:xfrm>
          <a:off x="8073170" y="1062658"/>
          <a:ext cx="4050200" cy="1854200"/>
        </p:xfrm>
        <a:graphic>
          <a:graphicData uri="http://schemas.openxmlformats.org/drawingml/2006/table">
            <a:tbl>
              <a:tblPr firstRow="1" firstCol="1" bandRow="1">
                <a:tableStyleId>{073A0DAA-6AF3-43AB-8588-CEC1D06C72B9}</a:tableStyleId>
              </a:tblPr>
              <a:tblGrid>
                <a:gridCol w="1012550">
                  <a:extLst>
                    <a:ext uri="{9D8B030D-6E8A-4147-A177-3AD203B41FA5}">
                      <a16:colId xmlns:a16="http://schemas.microsoft.com/office/drawing/2014/main" val="2231781689"/>
                    </a:ext>
                  </a:extLst>
                </a:gridCol>
                <a:gridCol w="1012550">
                  <a:extLst>
                    <a:ext uri="{9D8B030D-6E8A-4147-A177-3AD203B41FA5}">
                      <a16:colId xmlns:a16="http://schemas.microsoft.com/office/drawing/2014/main" val="749163900"/>
                    </a:ext>
                  </a:extLst>
                </a:gridCol>
                <a:gridCol w="1012550">
                  <a:extLst>
                    <a:ext uri="{9D8B030D-6E8A-4147-A177-3AD203B41FA5}">
                      <a16:colId xmlns:a16="http://schemas.microsoft.com/office/drawing/2014/main" val="3998977637"/>
                    </a:ext>
                  </a:extLst>
                </a:gridCol>
                <a:gridCol w="1012550">
                  <a:extLst>
                    <a:ext uri="{9D8B030D-6E8A-4147-A177-3AD203B41FA5}">
                      <a16:colId xmlns:a16="http://schemas.microsoft.com/office/drawing/2014/main" val="586396063"/>
                    </a:ext>
                  </a:extLst>
                </a:gridCol>
              </a:tblGrid>
              <a:tr h="370840">
                <a:tc gridSpan="4">
                  <a:txBody>
                    <a:bodyPr/>
                    <a:lstStyle/>
                    <a:p>
                      <a:pPr algn="ctr"/>
                      <a:r>
                        <a:rPr lang="zh-CN" altLang="en-US" sz="1600" dirty="0"/>
                        <a:t>商学院录取率统计</a:t>
                      </a:r>
                    </a:p>
                  </a:txBody>
                  <a:tcPr/>
                </a:tc>
                <a:tc hMerge="1">
                  <a:txBody>
                    <a:bodyPr/>
                    <a:lstStyle/>
                    <a:p>
                      <a:endParaRPr lang="zh-CN" altLang="en-US" sz="1800" dirty="0"/>
                    </a:p>
                  </a:txBody>
                  <a:tcPr/>
                </a:tc>
                <a:tc hMerge="1">
                  <a:txBody>
                    <a:bodyPr/>
                    <a:lstStyle/>
                    <a:p>
                      <a:endParaRPr lang="zh-CN" altLang="en-US" sz="1800" dirty="0"/>
                    </a:p>
                  </a:txBody>
                  <a:tcPr/>
                </a:tc>
                <a:tc hMerge="1">
                  <a:txBody>
                    <a:bodyPr/>
                    <a:lstStyle/>
                    <a:p>
                      <a:endParaRPr lang="zh-CN" altLang="en-US" sz="1800" dirty="0"/>
                    </a:p>
                  </a:txBody>
                  <a:tcPr/>
                </a:tc>
                <a:extLst>
                  <a:ext uri="{0D108BD9-81ED-4DB2-BD59-A6C34878D82A}">
                    <a16:rowId xmlns:a16="http://schemas.microsoft.com/office/drawing/2014/main" val="2062237332"/>
                  </a:ext>
                </a:extLst>
              </a:tr>
              <a:tr h="370840">
                <a:tc>
                  <a:txBody>
                    <a:bodyPr/>
                    <a:lstStyle/>
                    <a:p>
                      <a:endParaRPr lang="zh-CN" altLang="en-US" sz="1600" dirty="0"/>
                    </a:p>
                  </a:txBody>
                  <a:tcPr/>
                </a:tc>
                <a:tc>
                  <a:txBody>
                    <a:bodyPr/>
                    <a:lstStyle/>
                    <a:p>
                      <a:r>
                        <a:rPr lang="zh-CN" altLang="en-US" sz="1600" dirty="0"/>
                        <a:t>申请人数</a:t>
                      </a:r>
                    </a:p>
                  </a:txBody>
                  <a:tcPr/>
                </a:tc>
                <a:tc>
                  <a:txBody>
                    <a:bodyPr/>
                    <a:lstStyle/>
                    <a:p>
                      <a:r>
                        <a:rPr lang="zh-CN" altLang="en-US" sz="1600" dirty="0"/>
                        <a:t>录取人数</a:t>
                      </a:r>
                    </a:p>
                  </a:txBody>
                  <a:tcPr/>
                </a:tc>
                <a:tc>
                  <a:txBody>
                    <a:bodyPr/>
                    <a:lstStyle/>
                    <a:p>
                      <a:r>
                        <a:rPr lang="zh-CN" altLang="en-US" sz="1600" dirty="0"/>
                        <a:t>录取率</a:t>
                      </a:r>
                    </a:p>
                  </a:txBody>
                  <a:tcPr/>
                </a:tc>
                <a:extLst>
                  <a:ext uri="{0D108BD9-81ED-4DB2-BD59-A6C34878D82A}">
                    <a16:rowId xmlns:a16="http://schemas.microsoft.com/office/drawing/2014/main" val="3954564302"/>
                  </a:ext>
                </a:extLst>
              </a:tr>
              <a:tr h="370840">
                <a:tc>
                  <a:txBody>
                    <a:bodyPr/>
                    <a:lstStyle/>
                    <a:p>
                      <a:r>
                        <a:rPr lang="zh-CN" altLang="en-US" sz="1600" dirty="0"/>
                        <a:t>男性</a:t>
                      </a:r>
                    </a:p>
                  </a:txBody>
                  <a:tcPr/>
                </a:tc>
                <a:tc>
                  <a:txBody>
                    <a:bodyPr/>
                    <a:lstStyle/>
                    <a:p>
                      <a:r>
                        <a:rPr lang="en-US" altLang="zh-CN" sz="1600" dirty="0"/>
                        <a:t>20</a:t>
                      </a:r>
                      <a:endParaRPr lang="zh-CN" altLang="en-US" sz="1600" dirty="0"/>
                    </a:p>
                  </a:txBody>
                  <a:tcPr/>
                </a:tc>
                <a:tc>
                  <a:txBody>
                    <a:bodyPr/>
                    <a:lstStyle/>
                    <a:p>
                      <a:r>
                        <a:rPr lang="en-US" altLang="zh-CN" sz="1600" dirty="0"/>
                        <a:t>15</a:t>
                      </a:r>
                      <a:endParaRPr lang="zh-CN" altLang="en-US" sz="1600" dirty="0"/>
                    </a:p>
                  </a:txBody>
                  <a:tcPr/>
                </a:tc>
                <a:tc>
                  <a:txBody>
                    <a:bodyPr/>
                    <a:lstStyle/>
                    <a:p>
                      <a:r>
                        <a:rPr lang="en-US" altLang="zh-CN" sz="1600" dirty="0"/>
                        <a:t>75%</a:t>
                      </a:r>
                      <a:endParaRPr lang="zh-CN" altLang="en-US" sz="1600" dirty="0"/>
                    </a:p>
                  </a:txBody>
                  <a:tcPr/>
                </a:tc>
                <a:extLst>
                  <a:ext uri="{0D108BD9-81ED-4DB2-BD59-A6C34878D82A}">
                    <a16:rowId xmlns:a16="http://schemas.microsoft.com/office/drawing/2014/main" val="3748075738"/>
                  </a:ext>
                </a:extLst>
              </a:tr>
              <a:tr h="370840">
                <a:tc>
                  <a:txBody>
                    <a:bodyPr/>
                    <a:lstStyle/>
                    <a:p>
                      <a:r>
                        <a:rPr lang="zh-CN" altLang="en-US" sz="1600" dirty="0"/>
                        <a:t>女性</a:t>
                      </a:r>
                    </a:p>
                  </a:txBody>
                  <a:tcPr/>
                </a:tc>
                <a:tc>
                  <a:txBody>
                    <a:bodyPr/>
                    <a:lstStyle/>
                    <a:p>
                      <a:r>
                        <a:rPr lang="en-US" altLang="zh-CN" sz="1600" dirty="0"/>
                        <a:t>100</a:t>
                      </a:r>
                      <a:endParaRPr lang="zh-CN" altLang="en-US" sz="1600" dirty="0"/>
                    </a:p>
                  </a:txBody>
                  <a:tcPr/>
                </a:tc>
                <a:tc>
                  <a:txBody>
                    <a:bodyPr/>
                    <a:lstStyle/>
                    <a:p>
                      <a:r>
                        <a:rPr lang="en-US" altLang="zh-CN" sz="1600" dirty="0"/>
                        <a:t>49</a:t>
                      </a:r>
                      <a:endParaRPr lang="zh-CN" altLang="en-US" sz="1600" dirty="0"/>
                    </a:p>
                  </a:txBody>
                  <a:tcPr/>
                </a:tc>
                <a:tc>
                  <a:txBody>
                    <a:bodyPr/>
                    <a:lstStyle/>
                    <a:p>
                      <a:r>
                        <a:rPr lang="en-US" altLang="zh-CN" sz="1600" dirty="0"/>
                        <a:t>49%</a:t>
                      </a:r>
                      <a:endParaRPr lang="zh-CN" altLang="en-US" sz="1600" dirty="0"/>
                    </a:p>
                  </a:txBody>
                  <a:tcPr/>
                </a:tc>
                <a:extLst>
                  <a:ext uri="{0D108BD9-81ED-4DB2-BD59-A6C34878D82A}">
                    <a16:rowId xmlns:a16="http://schemas.microsoft.com/office/drawing/2014/main" val="1481165252"/>
                  </a:ext>
                </a:extLst>
              </a:tr>
              <a:tr h="370840">
                <a:tc>
                  <a:txBody>
                    <a:bodyPr/>
                    <a:lstStyle/>
                    <a:p>
                      <a:r>
                        <a:rPr lang="zh-CN" altLang="en-US" sz="1600" dirty="0"/>
                        <a:t>合计</a:t>
                      </a:r>
                    </a:p>
                  </a:txBody>
                  <a:tcPr/>
                </a:tc>
                <a:tc>
                  <a:txBody>
                    <a:bodyPr/>
                    <a:lstStyle/>
                    <a:p>
                      <a:r>
                        <a:rPr lang="en-US" altLang="zh-CN" sz="1600" dirty="0"/>
                        <a:t>120</a:t>
                      </a:r>
                      <a:endParaRPr lang="zh-CN" altLang="en-US" sz="1600" dirty="0"/>
                    </a:p>
                  </a:txBody>
                  <a:tcPr/>
                </a:tc>
                <a:tc>
                  <a:txBody>
                    <a:bodyPr/>
                    <a:lstStyle/>
                    <a:p>
                      <a:r>
                        <a:rPr lang="en-US" altLang="zh-CN" sz="1600" dirty="0"/>
                        <a:t>64</a:t>
                      </a:r>
                      <a:endParaRPr lang="zh-CN" altLang="en-US" sz="1600" dirty="0"/>
                    </a:p>
                  </a:txBody>
                  <a:tcPr/>
                </a:tc>
                <a:tc>
                  <a:txBody>
                    <a:bodyPr/>
                    <a:lstStyle/>
                    <a:p>
                      <a:r>
                        <a:rPr lang="en-US" altLang="zh-CN" sz="1600" dirty="0"/>
                        <a:t>53.3%</a:t>
                      </a:r>
                      <a:endParaRPr lang="zh-CN" altLang="en-US" sz="1600" dirty="0"/>
                    </a:p>
                  </a:txBody>
                  <a:tcPr/>
                </a:tc>
                <a:extLst>
                  <a:ext uri="{0D108BD9-81ED-4DB2-BD59-A6C34878D82A}">
                    <a16:rowId xmlns:a16="http://schemas.microsoft.com/office/drawing/2014/main" val="2979922659"/>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97979402"/>
              </p:ext>
            </p:extLst>
          </p:nvPr>
        </p:nvGraphicFramePr>
        <p:xfrm>
          <a:off x="8096663" y="3051175"/>
          <a:ext cx="4050200" cy="1854200"/>
        </p:xfrm>
        <a:graphic>
          <a:graphicData uri="http://schemas.openxmlformats.org/drawingml/2006/table">
            <a:tbl>
              <a:tblPr firstRow="1" firstCol="1" bandRow="1">
                <a:tableStyleId>{073A0DAA-6AF3-43AB-8588-CEC1D06C72B9}</a:tableStyleId>
              </a:tblPr>
              <a:tblGrid>
                <a:gridCol w="1012550">
                  <a:extLst>
                    <a:ext uri="{9D8B030D-6E8A-4147-A177-3AD203B41FA5}">
                      <a16:colId xmlns:a16="http://schemas.microsoft.com/office/drawing/2014/main" val="2231781689"/>
                    </a:ext>
                  </a:extLst>
                </a:gridCol>
                <a:gridCol w="1012550">
                  <a:extLst>
                    <a:ext uri="{9D8B030D-6E8A-4147-A177-3AD203B41FA5}">
                      <a16:colId xmlns:a16="http://schemas.microsoft.com/office/drawing/2014/main" val="749163900"/>
                    </a:ext>
                  </a:extLst>
                </a:gridCol>
                <a:gridCol w="1012550">
                  <a:extLst>
                    <a:ext uri="{9D8B030D-6E8A-4147-A177-3AD203B41FA5}">
                      <a16:colId xmlns:a16="http://schemas.microsoft.com/office/drawing/2014/main" val="3998977637"/>
                    </a:ext>
                  </a:extLst>
                </a:gridCol>
                <a:gridCol w="1012550">
                  <a:extLst>
                    <a:ext uri="{9D8B030D-6E8A-4147-A177-3AD203B41FA5}">
                      <a16:colId xmlns:a16="http://schemas.microsoft.com/office/drawing/2014/main" val="586396063"/>
                    </a:ext>
                  </a:extLst>
                </a:gridCol>
              </a:tblGrid>
              <a:tr h="370840">
                <a:tc gridSpan="4">
                  <a:txBody>
                    <a:bodyPr/>
                    <a:lstStyle/>
                    <a:p>
                      <a:pPr algn="ctr"/>
                      <a:r>
                        <a:rPr lang="zh-CN" altLang="en-US" sz="1600" dirty="0"/>
                        <a:t>法学院录取率统计</a:t>
                      </a:r>
                    </a:p>
                  </a:txBody>
                  <a:tcPr/>
                </a:tc>
                <a:tc hMerge="1">
                  <a:txBody>
                    <a:bodyPr/>
                    <a:lstStyle/>
                    <a:p>
                      <a:endParaRPr lang="zh-CN" altLang="en-US" sz="1800" dirty="0"/>
                    </a:p>
                  </a:txBody>
                  <a:tcPr/>
                </a:tc>
                <a:tc hMerge="1">
                  <a:txBody>
                    <a:bodyPr/>
                    <a:lstStyle/>
                    <a:p>
                      <a:endParaRPr lang="zh-CN" altLang="en-US" sz="1800" dirty="0"/>
                    </a:p>
                  </a:txBody>
                  <a:tcPr/>
                </a:tc>
                <a:tc hMerge="1">
                  <a:txBody>
                    <a:bodyPr/>
                    <a:lstStyle/>
                    <a:p>
                      <a:endParaRPr lang="zh-CN" altLang="en-US" sz="1800" dirty="0"/>
                    </a:p>
                  </a:txBody>
                  <a:tcPr/>
                </a:tc>
                <a:extLst>
                  <a:ext uri="{0D108BD9-81ED-4DB2-BD59-A6C34878D82A}">
                    <a16:rowId xmlns:a16="http://schemas.microsoft.com/office/drawing/2014/main" val="249340751"/>
                  </a:ext>
                </a:extLst>
              </a:tr>
              <a:tr h="370840">
                <a:tc>
                  <a:txBody>
                    <a:bodyPr/>
                    <a:lstStyle/>
                    <a:p>
                      <a:endParaRPr lang="zh-CN" altLang="en-US" sz="1600" dirty="0"/>
                    </a:p>
                  </a:txBody>
                  <a:tcPr/>
                </a:tc>
                <a:tc>
                  <a:txBody>
                    <a:bodyPr/>
                    <a:lstStyle/>
                    <a:p>
                      <a:r>
                        <a:rPr lang="zh-CN" altLang="en-US" sz="1600" dirty="0"/>
                        <a:t>申请人数</a:t>
                      </a:r>
                    </a:p>
                  </a:txBody>
                  <a:tcPr/>
                </a:tc>
                <a:tc>
                  <a:txBody>
                    <a:bodyPr/>
                    <a:lstStyle/>
                    <a:p>
                      <a:r>
                        <a:rPr lang="zh-CN" altLang="en-US" sz="1600" dirty="0"/>
                        <a:t>录取人数</a:t>
                      </a:r>
                    </a:p>
                  </a:txBody>
                  <a:tcPr/>
                </a:tc>
                <a:tc>
                  <a:txBody>
                    <a:bodyPr/>
                    <a:lstStyle/>
                    <a:p>
                      <a:r>
                        <a:rPr lang="zh-CN" altLang="en-US" sz="1600" dirty="0"/>
                        <a:t>录取率</a:t>
                      </a:r>
                    </a:p>
                  </a:txBody>
                  <a:tcPr/>
                </a:tc>
                <a:extLst>
                  <a:ext uri="{0D108BD9-81ED-4DB2-BD59-A6C34878D82A}">
                    <a16:rowId xmlns:a16="http://schemas.microsoft.com/office/drawing/2014/main" val="3954564302"/>
                  </a:ext>
                </a:extLst>
              </a:tr>
              <a:tr h="370840">
                <a:tc>
                  <a:txBody>
                    <a:bodyPr/>
                    <a:lstStyle/>
                    <a:p>
                      <a:r>
                        <a:rPr lang="zh-CN" altLang="en-US" sz="1600" dirty="0"/>
                        <a:t>男性</a:t>
                      </a:r>
                    </a:p>
                  </a:txBody>
                  <a:tcPr/>
                </a:tc>
                <a:tc>
                  <a:txBody>
                    <a:bodyPr/>
                    <a:lstStyle/>
                    <a:p>
                      <a:r>
                        <a:rPr lang="en-US" altLang="zh-CN" sz="1600" dirty="0"/>
                        <a:t>100</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3748075738"/>
                  </a:ext>
                </a:extLst>
              </a:tr>
              <a:tr h="370840">
                <a:tc>
                  <a:txBody>
                    <a:bodyPr/>
                    <a:lstStyle/>
                    <a:p>
                      <a:r>
                        <a:rPr lang="zh-CN" altLang="en-US" sz="1600" dirty="0"/>
                        <a:t>女性</a:t>
                      </a:r>
                    </a:p>
                  </a:txBody>
                  <a:tcPr/>
                </a:tc>
                <a:tc>
                  <a:txBody>
                    <a:bodyPr/>
                    <a:lstStyle/>
                    <a:p>
                      <a:r>
                        <a:rPr lang="en-US" altLang="zh-CN" sz="1600" dirty="0"/>
                        <a:t>20</a:t>
                      </a:r>
                      <a:endParaRPr lang="zh-CN" altLang="en-US" sz="1600" dirty="0"/>
                    </a:p>
                  </a:txBody>
                  <a:tcPr/>
                </a:tc>
                <a:tc>
                  <a:txBody>
                    <a:bodyPr/>
                    <a:lstStyle/>
                    <a:p>
                      <a:r>
                        <a:rPr lang="en-US" altLang="zh-CN" sz="1600" dirty="0"/>
                        <a:t>1</a:t>
                      </a:r>
                      <a:endParaRPr lang="zh-CN" altLang="en-US" sz="1600" dirty="0"/>
                    </a:p>
                  </a:txBody>
                  <a:tcPr/>
                </a:tc>
                <a:tc>
                  <a:txBody>
                    <a:bodyPr/>
                    <a:lstStyle/>
                    <a:p>
                      <a:r>
                        <a:rPr lang="en-US" altLang="zh-CN" sz="1600" dirty="0"/>
                        <a:t>5%</a:t>
                      </a:r>
                      <a:endParaRPr lang="zh-CN" altLang="en-US" sz="1600" dirty="0"/>
                    </a:p>
                  </a:txBody>
                  <a:tcPr/>
                </a:tc>
                <a:extLst>
                  <a:ext uri="{0D108BD9-81ED-4DB2-BD59-A6C34878D82A}">
                    <a16:rowId xmlns:a16="http://schemas.microsoft.com/office/drawing/2014/main" val="1481165252"/>
                  </a:ext>
                </a:extLst>
              </a:tr>
              <a:tr h="370840">
                <a:tc>
                  <a:txBody>
                    <a:bodyPr/>
                    <a:lstStyle/>
                    <a:p>
                      <a:r>
                        <a:rPr lang="zh-CN" altLang="en-US" sz="1600" dirty="0"/>
                        <a:t>合计</a:t>
                      </a:r>
                    </a:p>
                  </a:txBody>
                  <a:tcPr/>
                </a:tc>
                <a:tc>
                  <a:txBody>
                    <a:bodyPr/>
                    <a:lstStyle/>
                    <a:p>
                      <a:r>
                        <a:rPr lang="en-US" altLang="zh-CN" sz="1600" dirty="0"/>
                        <a:t>120</a:t>
                      </a:r>
                      <a:endParaRPr lang="zh-CN" altLang="en-US" sz="1600" dirty="0"/>
                    </a:p>
                  </a:txBody>
                  <a:tcPr/>
                </a:tc>
                <a:tc>
                  <a:txBody>
                    <a:bodyPr/>
                    <a:lstStyle/>
                    <a:p>
                      <a:r>
                        <a:rPr lang="en-US" altLang="zh-CN" sz="1600" dirty="0"/>
                        <a:t>11</a:t>
                      </a:r>
                      <a:endParaRPr lang="zh-CN" altLang="en-US" sz="1600" dirty="0"/>
                    </a:p>
                  </a:txBody>
                  <a:tcPr/>
                </a:tc>
                <a:tc>
                  <a:txBody>
                    <a:bodyPr/>
                    <a:lstStyle/>
                    <a:p>
                      <a:r>
                        <a:rPr lang="en-US" altLang="zh-CN" sz="1600" dirty="0"/>
                        <a:t>9.2%</a:t>
                      </a:r>
                      <a:endParaRPr lang="zh-CN" altLang="en-US" sz="1600" dirty="0"/>
                    </a:p>
                  </a:txBody>
                  <a:tcPr/>
                </a:tc>
                <a:extLst>
                  <a:ext uri="{0D108BD9-81ED-4DB2-BD59-A6C34878D82A}">
                    <a16:rowId xmlns:a16="http://schemas.microsoft.com/office/drawing/2014/main" val="2979922659"/>
                  </a:ext>
                </a:extLst>
              </a:tr>
            </a:tbl>
          </a:graphicData>
        </a:graphic>
      </p:graphicFrame>
      <p:sp>
        <p:nvSpPr>
          <p:cNvPr id="11" name="文本框 10"/>
          <p:cNvSpPr txBox="1"/>
          <p:nvPr/>
        </p:nvSpPr>
        <p:spPr>
          <a:xfrm>
            <a:off x="838200" y="5518027"/>
            <a:ext cx="8136243" cy="646331"/>
          </a:xfrm>
          <a:prstGeom prst="rect">
            <a:avLst/>
          </a:prstGeom>
          <a:noFill/>
        </p:spPr>
        <p:txBody>
          <a:bodyPr wrap="square" rtlCol="0">
            <a:spAutoFit/>
          </a:bodyPr>
          <a:lstStyle/>
          <a:p>
            <a:r>
              <a:rPr lang="en-US" altLang="zh-CN" dirty="0"/>
              <a:t>Simpson, E. H. (1951), "The Interpretation of Interaction in Contingency Tables," </a:t>
            </a:r>
            <a:r>
              <a:rPr lang="en-US" altLang="zh-CN" i="1" dirty="0"/>
              <a:t>Journal of the Royal Statistical Society</a:t>
            </a:r>
            <a:r>
              <a:rPr lang="en-US" altLang="zh-CN" dirty="0"/>
              <a:t>, 13, 238-241.</a:t>
            </a:r>
            <a:endParaRPr lang="zh-CN" altLang="en-US" dirty="0"/>
          </a:p>
        </p:txBody>
      </p:sp>
    </p:spTree>
    <p:extLst>
      <p:ext uri="{BB962C8B-B14F-4D97-AF65-F5344CB8AC3E}">
        <p14:creationId xmlns:p14="http://schemas.microsoft.com/office/powerpoint/2010/main" val="257080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711462"/>
            <a:ext cx="10363200" cy="1500187"/>
          </a:xfrm>
        </p:spPr>
        <p:txBody>
          <a:bodyPr/>
          <a:lstStyle/>
          <a:p>
            <a:pPr algn="ctr"/>
            <a:r>
              <a:rPr lang="zh-CN" altLang="en-US" sz="6000" dirty="0"/>
              <a:t>谢谢！</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20E7CDD4-466A-4B94-9C9B-871E1367A8ED}" type="datetime1">
              <a:rPr lang="zh-CN" altLang="en-US" smtClean="0">
                <a:solidFill>
                  <a:srgbClr val="000000"/>
                </a:solidFill>
              </a:rPr>
              <a:t>2021-12-10</a:t>
            </a:fld>
            <a:endParaRPr lang="en-US" altLang="zh-CN" dirty="0">
              <a:solidFill>
                <a:srgbClr val="000000"/>
              </a:solidFill>
            </a:endParaRPr>
          </a:p>
        </p:txBody>
      </p:sp>
    </p:spTree>
    <p:extLst>
      <p:ext uri="{BB962C8B-B14F-4D97-AF65-F5344CB8AC3E}">
        <p14:creationId xmlns:p14="http://schemas.microsoft.com/office/powerpoint/2010/main" val="3519098"/>
      </p:ext>
    </p:extLst>
  </p:cSld>
  <p:clrMapOvr>
    <a:masterClrMapping/>
  </p:clrMapOvr>
</p:sld>
</file>

<file path=ppt/theme/theme1.xml><?xml version="1.0" encoding="utf-8"?>
<a:theme xmlns:a="http://schemas.openxmlformats.org/drawingml/2006/main" name="Global Design Template">
  <a:themeElements>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Desig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Global Design Template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Design Template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Design Template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Design Template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Design Template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Design Template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Design Template 8">
        <a:dk1>
          <a:srgbClr val="1B3753"/>
        </a:dk1>
        <a:lt1>
          <a:srgbClr val="FFFFFF"/>
        </a:lt1>
        <a:dk2>
          <a:srgbClr val="009999"/>
        </a:dk2>
        <a:lt2>
          <a:srgbClr val="FFF385"/>
        </a:lt2>
        <a:accent1>
          <a:srgbClr val="9AE6C0"/>
        </a:accent1>
        <a:accent2>
          <a:srgbClr val="0099CC"/>
        </a:accent2>
        <a:accent3>
          <a:srgbClr val="AACACA"/>
        </a:accent3>
        <a:accent4>
          <a:srgbClr val="DADADA"/>
        </a:accent4>
        <a:accent5>
          <a:srgbClr val="CAF0DC"/>
        </a:accent5>
        <a:accent6>
          <a:srgbClr val="008AB9"/>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Global Design Template 9">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7112</TotalTime>
  <Words>768</Words>
  <Application>Microsoft Office PowerPoint</Application>
  <PresentationFormat>宽屏</PresentationFormat>
  <Paragraphs>127</Paragraphs>
  <Slides>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ＭＳ Ｐゴシック</vt:lpstr>
      <vt:lpstr>等线</vt:lpstr>
      <vt:lpstr>黑体</vt:lpstr>
      <vt:lpstr>宋体</vt:lpstr>
      <vt:lpstr>微软雅黑</vt:lpstr>
      <vt:lpstr>Arial</vt:lpstr>
      <vt:lpstr>Calibri</vt:lpstr>
      <vt:lpstr>Cambria Math</vt:lpstr>
      <vt:lpstr>Times New Roman</vt:lpstr>
      <vt:lpstr>Global Design Template</vt:lpstr>
      <vt:lpstr>大数据分析基础</vt:lpstr>
      <vt:lpstr>建立因果关系</vt:lpstr>
      <vt:lpstr>建立因果关系</vt:lpstr>
      <vt:lpstr>建立因果关系</vt:lpstr>
      <vt:lpstr>建立因果关系</vt:lpstr>
      <vt:lpstr>辛普森悖论</vt:lpstr>
      <vt:lpstr>PowerPoint 演示文稿</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dc:title>
  <dc:creator>Bin Fang</dc:creator>
  <cp:lastModifiedBy>Bin Fang</cp:lastModifiedBy>
  <cp:revision>556</cp:revision>
  <cp:lastPrinted>2019-12-04T04:57:43Z</cp:lastPrinted>
  <dcterms:created xsi:type="dcterms:W3CDTF">2017-03-23T06:21:49Z</dcterms:created>
  <dcterms:modified xsi:type="dcterms:W3CDTF">2021-12-10T03:48:16Z</dcterms:modified>
</cp:coreProperties>
</file>