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75" r:id="rId10"/>
    <p:sldId id="276" r:id="rId11"/>
    <p:sldId id="304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92" r:id="rId22"/>
    <p:sldId id="293" r:id="rId23"/>
    <p:sldId id="294" r:id="rId24"/>
    <p:sldId id="279" r:id="rId25"/>
    <p:sldId id="280" r:id="rId26"/>
    <p:sldId id="305" r:id="rId27"/>
    <p:sldId id="288" r:id="rId28"/>
    <p:sldId id="289" r:id="rId29"/>
    <p:sldId id="290" r:id="rId30"/>
    <p:sldId id="291" r:id="rId31"/>
    <p:sldId id="295" r:id="rId32"/>
    <p:sldId id="296" r:id="rId33"/>
    <p:sldId id="297" r:id="rId34"/>
    <p:sldId id="298" r:id="rId35"/>
    <p:sldId id="303" r:id="rId36"/>
    <p:sldId id="300" r:id="rId37"/>
    <p:sldId id="301" r:id="rId38"/>
    <p:sldId id="302" r:id="rId39"/>
    <p:sldId id="268" r:id="rId40"/>
    <p:sldId id="269" r:id="rId41"/>
    <p:sldId id="272" r:id="rId42"/>
    <p:sldId id="273" r:id="rId43"/>
    <p:sldId id="274" r:id="rId44"/>
    <p:sldId id="271" r:id="rId45"/>
  </p:sldIdLst>
  <p:sldSz cx="12192000" cy="685800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 Fang" initials="BF" lastIdx="1" clrIdx="0">
    <p:extLst>
      <p:ext uri="{19B8F6BF-5375-455C-9EA6-DF929625EA0E}">
        <p15:presenceInfo xmlns:p15="http://schemas.microsoft.com/office/powerpoint/2012/main" userId="a1a4dc899414f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78931" autoAdjust="0"/>
  </p:normalViewPr>
  <p:slideViewPr>
    <p:cSldViewPr snapToGrid="0">
      <p:cViewPr varScale="1">
        <p:scale>
          <a:sx n="87" d="100"/>
          <a:sy n="87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3A5EED33-F20A-492F-9973-579D5E1B1496}"/>
    <pc:docChg chg="modSld">
      <pc:chgData name="" userId="a1a4dc899414fe72" providerId="LiveId" clId="{3A5EED33-F20A-492F-9973-579D5E1B1496}" dt="2021-09-24T04:51:44.137" v="13"/>
      <pc:docMkLst>
        <pc:docMk/>
      </pc:docMkLst>
      <pc:sldChg chg="modSp modAnim">
        <pc:chgData name="" userId="a1a4dc899414fe72" providerId="LiveId" clId="{3A5EED33-F20A-492F-9973-579D5E1B1496}" dt="2021-09-24T04:50:51.294" v="6"/>
        <pc:sldMkLst>
          <pc:docMk/>
          <pc:sldMk cId="1030397752" sldId="277"/>
        </pc:sldMkLst>
        <pc:spChg chg="mod">
          <ac:chgData name="" userId="a1a4dc899414fe72" providerId="LiveId" clId="{3A5EED33-F20A-492F-9973-579D5E1B1496}" dt="2021-09-24T04:50:21.442" v="1" actId="6549"/>
          <ac:spMkLst>
            <pc:docMk/>
            <pc:sldMk cId="1030397752" sldId="277"/>
            <ac:spMk id="3" creationId="{00000000-0000-0000-0000-000000000000}"/>
          </ac:spMkLst>
        </pc:spChg>
      </pc:sldChg>
      <pc:sldChg chg="modAnim">
        <pc:chgData name="" userId="a1a4dc899414fe72" providerId="LiveId" clId="{3A5EED33-F20A-492F-9973-579D5E1B1496}" dt="2021-09-24T04:51:26.896" v="12"/>
        <pc:sldMkLst>
          <pc:docMk/>
          <pc:sldMk cId="232589082" sldId="278"/>
        </pc:sldMkLst>
      </pc:sldChg>
      <pc:sldChg chg="modAnim">
        <pc:chgData name="" userId="a1a4dc899414fe72" providerId="LiveId" clId="{3A5EED33-F20A-492F-9973-579D5E1B1496}" dt="2021-09-24T04:51:44.137" v="13"/>
        <pc:sldMkLst>
          <pc:docMk/>
          <pc:sldMk cId="1373984425" sldId="292"/>
        </pc:sldMkLst>
      </pc:sldChg>
      <pc:sldChg chg="modAnim">
        <pc:chgData name="" userId="a1a4dc899414fe72" providerId="LiveId" clId="{3A5EED33-F20A-492F-9973-579D5E1B1496}" dt="2021-09-24T04:50:10.612" v="0"/>
        <pc:sldMkLst>
          <pc:docMk/>
          <pc:sldMk cId="2309679991" sldId="304"/>
        </pc:sldMkLst>
      </pc:sldChg>
    </pc:docChg>
  </pc:docChgLst>
  <pc:docChgLst>
    <pc:chgData name="Bin Fang" userId="a1a4dc899414fe72" providerId="LiveId" clId="{381CA9E4-E3E9-F745-A9C8-E285B7938064}"/>
    <pc:docChg chg="modSld">
      <pc:chgData name="Bin Fang" userId="a1a4dc899414fe72" providerId="LiveId" clId="{381CA9E4-E3E9-F745-A9C8-E285B7938064}" dt="2021-09-24T05:44:33.892" v="5" actId="20577"/>
      <pc:docMkLst>
        <pc:docMk/>
      </pc:docMkLst>
      <pc:sldChg chg="modSp mod">
        <pc:chgData name="Bin Fang" userId="a1a4dc899414fe72" providerId="LiveId" clId="{381CA9E4-E3E9-F745-A9C8-E285B7938064}" dt="2021-09-24T05:44:33.892" v="5" actId="20577"/>
        <pc:sldMkLst>
          <pc:docMk/>
          <pc:sldMk cId="4184973484" sldId="286"/>
        </pc:sldMkLst>
        <pc:spChg chg="mod">
          <ac:chgData name="Bin Fang" userId="a1a4dc899414fe72" providerId="LiveId" clId="{381CA9E4-E3E9-F745-A9C8-E285B7938064}" dt="2021-09-24T05:44:33.892" v="5" actId="20577"/>
          <ac:spMkLst>
            <pc:docMk/>
            <pc:sldMk cId="4184973484" sldId="286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A88041C2-66FF-41C4-85D2-86F3F8AD720F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11273570-2C77-4DB3-B16E-C3097FF4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4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D8668C14-09F9-4DC1-91DB-F9303502AD5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4833D806-FF9B-40A8-9C94-5475244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9069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2234F30-5879-4115-9367-3A3DB3771143}" type="slidenum"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990691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536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两个整型相加就是</a:t>
            </a:r>
            <a:r>
              <a:rPr lang="en-US" altLang="zh-CN" dirty="0"/>
              <a:t>ADD</a:t>
            </a:r>
            <a:r>
              <a:rPr lang="zh-CN" altLang="en-US" dirty="0"/>
              <a:t>指令，两个浮点型相加是</a:t>
            </a:r>
            <a:r>
              <a:rPr lang="en-US" altLang="zh-CN" dirty="0"/>
              <a:t>FADD</a:t>
            </a:r>
            <a:r>
              <a:rPr lang="zh-CN" altLang="en-US" dirty="0"/>
              <a:t>指令（当然这里都是汇编简码，</a:t>
            </a:r>
            <a:r>
              <a:rPr lang="en-US" altLang="zh-CN" dirty="0"/>
              <a:t>CPU</a:t>
            </a:r>
            <a:r>
              <a:rPr lang="zh-CN" altLang="en-US" dirty="0"/>
              <a:t>用的是机器码）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D806-FF9B-40A8-9C94-5475244813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5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1D5E338-A514-4141-A1F1-55CA6A195CD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C2F0189-C24B-40A1-8981-0B860CC5825E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A8C93872-056E-420C-B8F1-CA74190F538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697E-1B43-415E-9287-C81E231CFF6B}" type="datetime1">
              <a:rPr lang="zh-CN" altLang="en-US" smtClean="0"/>
              <a:t>2021/9/24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8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20E7CDD4-466A-4B94-9C9B-871E1367A8ED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FF80D59-D145-449E-AC5A-78F3BD1F9A58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FF1E0028-1426-42EF-9DE6-4D1DF728AB4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CF5696C2-837F-4C29-9B75-40EFE4C24D0A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BDAFD75-A80D-40DD-B2FD-1C9AB66C2B00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BF0774E9-8F01-48C1-B0C4-E26E85EBB5DB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1ED62CB1-0407-4E82-8DB1-277AFEDAB160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DE696C9-D85B-4135-AD96-EA9E525CBB1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80000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https://www.python.org/downloads/</a:t>
            </a:r>
          </a:p>
          <a:p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/>
              <a:t>Integrated development environment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自带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IDLE</a:t>
            </a:r>
          </a:p>
          <a:p>
            <a:pPr lvl="1"/>
            <a:r>
              <a:rPr lang="en-US" altLang="zh-CN" dirty="0" err="1"/>
              <a:t>PyCharm</a:t>
            </a:r>
            <a:r>
              <a:rPr lang="zh-CN" altLang="en-US" dirty="0"/>
              <a:t>、</a:t>
            </a:r>
            <a:r>
              <a:rPr lang="en-US" altLang="zh-CN" dirty="0"/>
              <a:t>Sublime Text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Eclipse</a:t>
            </a:r>
            <a:r>
              <a:rPr lang="zh-CN" altLang="en-US" dirty="0"/>
              <a:t>：需要安装</a:t>
            </a:r>
            <a:r>
              <a:rPr lang="en-US" altLang="zh-CN" dirty="0" err="1"/>
              <a:t>PyDev</a:t>
            </a:r>
            <a:endParaRPr lang="en-US" altLang="zh-CN" dirty="0"/>
          </a:p>
          <a:p>
            <a:pPr lvl="1"/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 lvl="2"/>
            <a:r>
              <a:rPr lang="zh-CN" altLang="en-US" dirty="0"/>
              <a:t>一个交互式笔记本</a:t>
            </a:r>
            <a:endParaRPr lang="en-US" altLang="zh-CN" dirty="0"/>
          </a:p>
          <a:p>
            <a:pPr lvl="2"/>
            <a:r>
              <a:rPr lang="zh-CN" altLang="en-US" dirty="0"/>
              <a:t>本质是一个 </a:t>
            </a:r>
            <a:r>
              <a:rPr lang="en-US" altLang="zh-CN" dirty="0"/>
              <a:t>Web </a:t>
            </a:r>
            <a:r>
              <a:rPr lang="zh-CN" altLang="en-US" dirty="0"/>
              <a:t>应用程序，支持</a:t>
            </a:r>
            <a:r>
              <a:rPr lang="en-US" altLang="zh-CN" dirty="0"/>
              <a:t>40</a:t>
            </a:r>
            <a:r>
              <a:rPr lang="zh-CN" altLang="en-US" dirty="0"/>
              <a:t>多种语言</a:t>
            </a:r>
            <a:endParaRPr lang="en-US" altLang="zh-CN" dirty="0"/>
          </a:p>
          <a:p>
            <a:r>
              <a:rPr lang="en-US" altLang="zh-CN" dirty="0"/>
              <a:t>Anaconda</a:t>
            </a:r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是一个开源的</a:t>
            </a:r>
            <a:r>
              <a:rPr lang="en-US" altLang="zh-CN" dirty="0"/>
              <a:t>Python</a:t>
            </a:r>
            <a:r>
              <a:rPr lang="zh-CN" altLang="en-US" dirty="0"/>
              <a:t>发行版本，包含了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多个包</a:t>
            </a:r>
            <a:endParaRPr lang="en-US" altLang="zh-CN" dirty="0"/>
          </a:p>
          <a:p>
            <a:pPr lvl="2"/>
            <a:r>
              <a:rPr lang="en-US" altLang="zh-CN" dirty="0"/>
              <a:t>https://www.anaconda.com/distribution/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runoob.com/wp-content/uploads/2014/06/pycharm_ui_darc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1" y="1428894"/>
            <a:ext cx="4238577" cy="33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4/05/sublime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31" y="1985983"/>
            <a:ext cx="4678047" cy="2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unoob.com/wp-content/uploads/2014/06/Snap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12" y="2663366"/>
            <a:ext cx="4306936" cy="29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pPr lvl="1"/>
            <a:r>
              <a:rPr lang="zh-CN" altLang="en-US" dirty="0"/>
              <a:t>常量：一旦初始化后就不能修改的固定值</a:t>
            </a:r>
            <a:endParaRPr lang="en-US" altLang="zh-CN" dirty="0"/>
          </a:p>
          <a:p>
            <a:pPr lvl="1"/>
            <a:r>
              <a:rPr lang="zh-CN" altLang="en-US" dirty="0"/>
              <a:t>变量：代表某个数据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的名称，一段有名字的连续存储空间，是可以修改的量</a:t>
            </a:r>
            <a:endParaRPr lang="en-US" altLang="zh-CN" dirty="0"/>
          </a:p>
          <a:p>
            <a:r>
              <a:rPr lang="zh-CN" altLang="en-US" dirty="0"/>
              <a:t>为什么需要设置“变量”？</a:t>
            </a:r>
            <a:endParaRPr lang="en-US" altLang="zh-CN" dirty="0"/>
          </a:p>
          <a:p>
            <a:pPr lvl="1"/>
            <a:r>
              <a:rPr lang="zh-CN" altLang="en-US" dirty="0"/>
              <a:t>变量就是对一段存储空间做标记，能够方便使用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变量命名规则</a:t>
            </a:r>
            <a:endParaRPr lang="en-US" altLang="zh-CN" dirty="0"/>
          </a:p>
          <a:p>
            <a:pPr lvl="1"/>
            <a:r>
              <a:rPr lang="zh-CN" altLang="en-US" dirty="0"/>
              <a:t>变量名的第一个字符必须是字母表中的字母（大写或小写）或者一个下划线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endParaRPr lang="zh-CN" altLang="en-US" dirty="0"/>
          </a:p>
          <a:p>
            <a:pPr lvl="1"/>
            <a:r>
              <a:rPr lang="zh-CN" altLang="en-US" dirty="0"/>
              <a:t>变量名的其他部分可以由字母（大写或小写）、下划线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r>
              <a:rPr lang="zh-CN" altLang="en-US" dirty="0"/>
              <a:t>或数字（</a:t>
            </a:r>
            <a:r>
              <a:rPr lang="en-US" altLang="zh-CN" dirty="0"/>
              <a:t>0-9</a:t>
            </a:r>
            <a:r>
              <a:rPr lang="zh-CN" altLang="en-US" dirty="0"/>
              <a:t>）组成</a:t>
            </a:r>
          </a:p>
          <a:p>
            <a:pPr lvl="1"/>
            <a:r>
              <a:rPr lang="zh-CN" altLang="en-US" dirty="0"/>
              <a:t>变量名是对大小写敏感的，例如 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不是一个标识符</a:t>
            </a:r>
            <a:endParaRPr lang="en-US" altLang="zh-CN" dirty="0"/>
          </a:p>
          <a:p>
            <a:pPr lvl="2"/>
            <a:r>
              <a:rPr lang="zh-CN" altLang="en-US" dirty="0"/>
              <a:t>有效变量名的例子：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name_23 </a:t>
            </a:r>
            <a:r>
              <a:rPr lang="zh-CN" altLang="en-US" dirty="0"/>
              <a:t>和</a:t>
            </a:r>
            <a:r>
              <a:rPr lang="en-US" altLang="zh-CN" dirty="0"/>
              <a:t>a1b2_c3 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无效变量名的例子：</a:t>
            </a:r>
            <a:r>
              <a:rPr lang="en-US" altLang="zh-CN" dirty="0"/>
              <a:t>2things </a:t>
            </a:r>
            <a:r>
              <a:rPr lang="zh-CN" altLang="en-US" dirty="0"/>
              <a:t>、</a:t>
            </a:r>
            <a:r>
              <a:rPr lang="en-US" altLang="zh-CN" dirty="0"/>
              <a:t>this is spaced out </a:t>
            </a:r>
            <a:r>
              <a:rPr lang="zh-CN" altLang="en-US" dirty="0"/>
              <a:t>和</a:t>
            </a:r>
            <a:r>
              <a:rPr lang="en-US" altLang="zh-CN" dirty="0"/>
              <a:t>my-name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需要注意的是有一些词是系统保留的关键词，也同样不能用于变量名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等，</a:t>
            </a:r>
            <a:r>
              <a:rPr lang="en-US" altLang="zh-CN" dirty="0"/>
              <a:t>Python3</a:t>
            </a:r>
            <a:r>
              <a:rPr lang="zh-CN" altLang="en-US" dirty="0"/>
              <a:t>中有</a:t>
            </a:r>
            <a:r>
              <a:rPr lang="en-US" altLang="zh-CN" dirty="0"/>
              <a:t>35</a:t>
            </a:r>
            <a:r>
              <a:rPr lang="zh-CN" altLang="en-US" dirty="0"/>
              <a:t>个系统保留词</a:t>
            </a:r>
            <a:endParaRPr lang="en-US" altLang="zh-CN" dirty="0"/>
          </a:p>
          <a:p>
            <a:pPr lvl="2"/>
            <a:r>
              <a:rPr lang="en-US" altLang="zh-CN" dirty="0"/>
              <a:t>IDE</a:t>
            </a:r>
            <a:r>
              <a:rPr lang="zh-CN" altLang="en-US" dirty="0"/>
              <a:t>中会以不同的颜色将其进行标注</a:t>
            </a:r>
            <a:endParaRPr lang="en-US" altLang="zh-CN" dirty="0"/>
          </a:p>
          <a:p>
            <a:pPr lvl="1"/>
            <a:r>
              <a:rPr lang="zh-CN" altLang="en-US" dirty="0"/>
              <a:t>规则之外的规范问题</a:t>
            </a:r>
            <a:endParaRPr lang="en-US" altLang="zh-CN" dirty="0"/>
          </a:p>
          <a:p>
            <a:pPr lvl="2"/>
            <a:r>
              <a:rPr lang="zh-CN" altLang="en-US" dirty="0"/>
              <a:t>变量名可能会有多个单词组成，常见的组合方式：驼峰（除首单词外每个单词的首字母大写，如</a:t>
            </a:r>
            <a:r>
              <a:rPr lang="en-US" altLang="zh-CN" dirty="0" err="1"/>
              <a:t>myVarName</a:t>
            </a:r>
            <a:r>
              <a:rPr lang="zh-CN" altLang="en-US" dirty="0"/>
              <a:t>）、蛇形（小写单词间用下划线连接，如</a:t>
            </a:r>
            <a:r>
              <a:rPr lang="en-US" altLang="zh-CN" dirty="0" err="1"/>
              <a:t>my_var_name</a:t>
            </a:r>
            <a:r>
              <a:rPr lang="zh-CN" altLang="en-US" dirty="0"/>
              <a:t>）。</a:t>
            </a:r>
            <a:r>
              <a:rPr lang="en-US" altLang="zh-CN" dirty="0"/>
              <a:t>Python</a:t>
            </a:r>
            <a:r>
              <a:rPr lang="zh-CN" altLang="en-US" dirty="0"/>
              <a:t>常用后者。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936A95-1D34-421C-9478-CFE6F73CF172}"/>
              </a:ext>
            </a:extLst>
          </p:cNvPr>
          <p:cNvSpPr txBox="1"/>
          <p:nvPr/>
        </p:nvSpPr>
        <p:spPr>
          <a:xfrm>
            <a:off x="7863491" y="4331295"/>
            <a:ext cx="409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中并没有提供定义常量的保留字，所以事实上</a:t>
            </a:r>
            <a:r>
              <a:rPr lang="en-US" altLang="zh-CN" dirty="0"/>
              <a:t>Python</a:t>
            </a:r>
            <a:r>
              <a:rPr lang="zh-CN" altLang="en-US" dirty="0"/>
              <a:t>没有真正的常量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变量类型与数据类型</a:t>
            </a:r>
            <a:endParaRPr lang="en-US" altLang="zh-CN" dirty="0"/>
          </a:p>
          <a:p>
            <a:pPr lvl="1"/>
            <a:r>
              <a:rPr lang="zh-CN" altLang="en-US" dirty="0"/>
              <a:t>变量的值可以有不同类型，称之为数据类型，</a:t>
            </a:r>
            <a:r>
              <a:rPr lang="en-US" altLang="zh-CN" dirty="0"/>
              <a:t>Python</a:t>
            </a:r>
            <a:r>
              <a:rPr lang="zh-CN" altLang="en-US" dirty="0"/>
              <a:t>中值的类型主要有数值、布尔型、字符串</a:t>
            </a:r>
            <a:endParaRPr lang="en-US" altLang="zh-CN" dirty="0"/>
          </a:p>
          <a:p>
            <a:pPr lvl="2"/>
            <a:r>
              <a:rPr lang="zh-CN" altLang="en-US" dirty="0"/>
              <a:t>数值：整型数、浮点数、复数，</a:t>
            </a:r>
            <a:r>
              <a:rPr lang="en-US" altLang="zh-CN" dirty="0"/>
              <a:t>Python</a:t>
            </a:r>
            <a:r>
              <a:rPr lang="zh-CN" altLang="en-US" dirty="0"/>
              <a:t>中默认的整数类型为</a:t>
            </a:r>
            <a:r>
              <a:rPr lang="en-US" altLang="zh-CN" dirty="0"/>
              <a:t>long</a:t>
            </a:r>
            <a:r>
              <a:rPr lang="zh-CN" altLang="en-US" dirty="0"/>
              <a:t>，可以任意长</a:t>
            </a:r>
          </a:p>
          <a:p>
            <a:pPr lvl="2"/>
            <a:r>
              <a:rPr lang="zh-CN" altLang="en-US" dirty="0"/>
              <a:t>布尔型：取值为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，用于逻辑运算</a:t>
            </a:r>
            <a:endParaRPr lang="en-US" altLang="zh-CN" dirty="0"/>
          </a:p>
          <a:p>
            <a:pPr lvl="2"/>
            <a:r>
              <a:rPr lang="zh-CN" altLang="en-US" dirty="0"/>
              <a:t>字符串：一对单引号</a:t>
            </a:r>
            <a:r>
              <a:rPr lang="en-US" altLang="zh-CN" dirty="0"/>
              <a:t>(‘)</a:t>
            </a:r>
            <a:r>
              <a:rPr lang="zh-CN" altLang="en-US" dirty="0"/>
              <a:t>或者双引号</a:t>
            </a:r>
            <a:r>
              <a:rPr lang="en-US" altLang="zh-CN" dirty="0"/>
              <a:t>(“)</a:t>
            </a:r>
            <a:r>
              <a:rPr lang="zh-CN" altLang="en-US" dirty="0"/>
              <a:t>括起来的字符序列；三引号（</a:t>
            </a:r>
            <a:r>
              <a:rPr lang="en-US" altLang="zh-CN" dirty="0"/>
              <a:t>’’’</a:t>
            </a:r>
            <a:r>
              <a:rPr lang="zh-CN" altLang="en-US" dirty="0"/>
              <a:t>或者</a:t>
            </a:r>
            <a:r>
              <a:rPr lang="en-US" altLang="zh-CN" dirty="0"/>
              <a:t>”””</a:t>
            </a:r>
            <a:r>
              <a:rPr lang="zh-CN" altLang="en-US" dirty="0"/>
              <a:t>）表示一个多行的字符串</a:t>
            </a:r>
            <a:endParaRPr lang="en-US" altLang="zh-CN" dirty="0"/>
          </a:p>
          <a:p>
            <a:pPr lvl="1"/>
            <a:r>
              <a:rPr lang="zh-CN" altLang="en-US" dirty="0"/>
              <a:t>变量类型就是变量所代表的值的类型</a:t>
            </a:r>
            <a:endParaRPr lang="en-US" altLang="zh-CN" dirty="0"/>
          </a:p>
          <a:p>
            <a:pPr lvl="1"/>
            <a:r>
              <a:rPr lang="zh-CN" altLang="en-US" dirty="0"/>
              <a:t>为什么要设置不同的变量类型</a:t>
            </a:r>
            <a:endParaRPr lang="en-US" altLang="zh-CN" dirty="0"/>
          </a:p>
          <a:p>
            <a:pPr lvl="2"/>
            <a:r>
              <a:rPr lang="zh-CN" altLang="en-US" dirty="0"/>
              <a:t>不同类型的值的物理存储逻辑不同，所以</a:t>
            </a:r>
            <a:r>
              <a:rPr lang="en-US" altLang="zh-CN" dirty="0"/>
              <a:t>CPU</a:t>
            </a:r>
            <a:r>
              <a:rPr lang="zh-CN" altLang="en-US" dirty="0"/>
              <a:t>运算中针对不同类型的值所适用的指令也不同，设置变量类型可以简化编程操作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0417" y="3752850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/>
              <a:t>注意：</a:t>
            </a:r>
            <a:endParaRPr lang="en-US" altLang="zh-CN" b="1" dirty="0"/>
          </a:p>
          <a:p>
            <a:pPr marL="0" lvl="1"/>
            <a:r>
              <a:rPr lang="en-US" altLang="zh-CN" dirty="0"/>
              <a:t>Python</a:t>
            </a:r>
            <a:r>
              <a:rPr lang="zh-CN" altLang="en-US" dirty="0"/>
              <a:t>是动态类型编程语言，不需要事先定义变量的类型，即值有类型、变量没有类型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  <a:p>
            <a:pPr lvl="1"/>
            <a:r>
              <a:rPr lang="zh-CN" altLang="en-US" dirty="0"/>
              <a:t>假如有一个字符串包含单引号（’），如何表示这个字符串呢？</a:t>
            </a:r>
            <a:endParaRPr lang="en-US" altLang="zh-CN" dirty="0"/>
          </a:p>
          <a:p>
            <a:pPr lvl="1"/>
            <a:r>
              <a:rPr lang="zh-CN" altLang="en-US" dirty="0"/>
              <a:t>在单引号前面加一个</a:t>
            </a:r>
            <a:r>
              <a:rPr lang="en-US" altLang="zh-CN" dirty="0"/>
              <a:t>\</a:t>
            </a:r>
            <a:r>
              <a:rPr lang="zh-CN" altLang="en-US" dirty="0"/>
              <a:t>，比如</a:t>
            </a:r>
            <a:r>
              <a:rPr lang="en-US" altLang="zh-CN" dirty="0"/>
              <a:t>’That\’s great!’</a:t>
            </a:r>
          </a:p>
          <a:p>
            <a:pPr lvl="1"/>
            <a:r>
              <a:rPr lang="zh-CN" altLang="en-US" dirty="0"/>
              <a:t>常见的特定转义字符</a:t>
            </a:r>
            <a:endParaRPr lang="en-US" altLang="zh-CN" dirty="0"/>
          </a:p>
          <a:p>
            <a:pPr lvl="2"/>
            <a:r>
              <a:rPr lang="en-US" altLang="zh-CN" dirty="0"/>
              <a:t>\t</a:t>
            </a:r>
            <a:r>
              <a:rPr lang="zh-CN" altLang="en-US" dirty="0"/>
              <a:t>：一个制表符</a:t>
            </a:r>
            <a:r>
              <a:rPr lang="en-US" altLang="zh-CN" dirty="0"/>
              <a:t>		\n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换行符</a:t>
            </a:r>
            <a:r>
              <a:rPr lang="en-US" altLang="zh-CN" dirty="0"/>
              <a:t>	\r</a:t>
            </a:r>
            <a:r>
              <a:rPr lang="zh-CN" altLang="en-US" dirty="0"/>
              <a:t>：</a:t>
            </a:r>
            <a:r>
              <a:rPr lang="en-US" altLang="zh-CN" dirty="0"/>
              <a:t>ASC II</a:t>
            </a:r>
            <a:r>
              <a:rPr lang="zh-CN" altLang="en-US" dirty="0"/>
              <a:t>回车符</a:t>
            </a:r>
            <a:endParaRPr lang="en-US" altLang="zh-CN" dirty="0"/>
          </a:p>
          <a:p>
            <a:pPr lvl="2"/>
            <a:r>
              <a:rPr lang="en-US" altLang="zh-CN" dirty="0"/>
              <a:t>\\</a:t>
            </a:r>
            <a:r>
              <a:rPr lang="zh-CN" altLang="en-US" dirty="0"/>
              <a:t>：反斜杠</a:t>
            </a:r>
            <a:r>
              <a:rPr lang="en-US" altLang="zh-CN" dirty="0"/>
              <a:t>\		\’</a:t>
            </a:r>
            <a:r>
              <a:rPr lang="zh-CN" altLang="en-US" dirty="0"/>
              <a:t>：单引号</a:t>
            </a:r>
            <a:r>
              <a:rPr lang="en-US" altLang="zh-CN" dirty="0"/>
              <a:t>		\”</a:t>
            </a:r>
            <a:r>
              <a:rPr lang="zh-CN" altLang="en-US" dirty="0"/>
              <a:t>：双引号</a:t>
            </a:r>
            <a:endParaRPr lang="en-US" altLang="zh-CN" dirty="0"/>
          </a:p>
          <a:p>
            <a:pPr lvl="2"/>
            <a:r>
              <a:rPr lang="zh-CN" altLang="en-US" dirty="0"/>
              <a:t>注意：如果字符串本身是用单引号括起来的，那么在字符串中添加双引号就不需要使用转义字符；反之亦然。</a:t>
            </a:r>
            <a:endParaRPr lang="en-US" altLang="zh-CN" dirty="0"/>
          </a:p>
          <a:p>
            <a:pPr lvl="2"/>
            <a:r>
              <a:rPr lang="zh-CN" altLang="en-US" dirty="0"/>
              <a:t>如果想字符串不被特殊处理，例如像转义序列，那么就需要在字符串前面附加</a:t>
            </a:r>
            <a:r>
              <a:rPr lang="en-US" altLang="zh-CN" dirty="0"/>
              <a:t>r </a:t>
            </a:r>
            <a:r>
              <a:rPr lang="zh-CN" altLang="en-US" dirty="0"/>
              <a:t>或</a:t>
            </a:r>
            <a:r>
              <a:rPr lang="en-US" altLang="zh-CN" dirty="0"/>
              <a:t>R </a:t>
            </a:r>
            <a:r>
              <a:rPr lang="zh-CN" altLang="en-US" dirty="0"/>
              <a:t>来指定自然字符串，例如</a:t>
            </a:r>
            <a:r>
              <a:rPr lang="en-US" altLang="zh-CN" dirty="0" err="1"/>
              <a:t>r’That</a:t>
            </a:r>
            <a:r>
              <a:rPr lang="en-US" altLang="zh-CN" dirty="0"/>
              <a:t>\’s great!’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字符串拼接</a:t>
            </a:r>
            <a:endParaRPr lang="en-US" altLang="zh-CN" dirty="0"/>
          </a:p>
          <a:p>
            <a:pPr lvl="1"/>
            <a:r>
              <a:rPr lang="zh-CN" altLang="en-US" dirty="0"/>
              <a:t>如果是多个字符串拼接，那么直接用</a:t>
            </a:r>
            <a:r>
              <a:rPr lang="en-US" altLang="zh-CN" dirty="0"/>
              <a:t>+</a:t>
            </a:r>
            <a:r>
              <a:rPr lang="zh-CN" altLang="en-US" dirty="0"/>
              <a:t>就可以，如</a:t>
            </a:r>
            <a:r>
              <a:rPr lang="en-US" altLang="zh-CN" dirty="0"/>
              <a:t>’</a:t>
            </a:r>
            <a:r>
              <a:rPr lang="zh-CN" altLang="en-US" dirty="0"/>
              <a:t>小明考了</a:t>
            </a:r>
            <a:r>
              <a:rPr lang="en-US" altLang="zh-CN" dirty="0"/>
              <a:t>’+’100</a:t>
            </a:r>
            <a:r>
              <a:rPr lang="zh-CN" altLang="en-US" dirty="0"/>
              <a:t>分</a:t>
            </a:r>
            <a:r>
              <a:rPr lang="en-US" altLang="zh-CN" dirty="0"/>
              <a:t>’</a:t>
            </a:r>
          </a:p>
          <a:p>
            <a:pPr lvl="2"/>
            <a:r>
              <a:rPr lang="zh-CN" altLang="en-US" dirty="0"/>
              <a:t>这种方式由于要重新申请内存，所以相对来说效率比较低</a:t>
            </a:r>
            <a:endParaRPr lang="en-US" altLang="zh-CN" dirty="0"/>
          </a:p>
          <a:p>
            <a:pPr lvl="1"/>
            <a:r>
              <a:rPr lang="zh-CN" altLang="en-US" dirty="0"/>
              <a:t>如果是字符串和数值混合拼接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：将数值用</a:t>
            </a:r>
            <a:r>
              <a:rPr lang="en-US" altLang="zh-CN" dirty="0" err="1"/>
              <a:t>str</a:t>
            </a:r>
            <a:r>
              <a:rPr lang="en-US" altLang="zh-CN" dirty="0"/>
              <a:t>()</a:t>
            </a:r>
            <a:r>
              <a:rPr lang="zh-CN" altLang="en-US" dirty="0"/>
              <a:t>方法转换成字符串后拼接，如’小明考了’</a:t>
            </a:r>
            <a:r>
              <a:rPr lang="en-US" altLang="zh-CN" dirty="0"/>
              <a:t>+</a:t>
            </a:r>
            <a:r>
              <a:rPr lang="en-US" altLang="zh-CN" dirty="0" err="1"/>
              <a:t>str</a:t>
            </a:r>
            <a:r>
              <a:rPr lang="en-US" altLang="zh-CN" dirty="0"/>
              <a:t>(100)+’</a:t>
            </a:r>
            <a:r>
              <a:rPr lang="zh-CN" altLang="en-US" dirty="0"/>
              <a:t>分’</a:t>
            </a:r>
            <a:endParaRPr lang="en-US" altLang="zh-CN" dirty="0"/>
          </a:p>
          <a:p>
            <a:pPr lvl="2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：用</a:t>
            </a:r>
            <a:r>
              <a:rPr lang="en-US" altLang="zh-CN" dirty="0"/>
              <a:t>format()</a:t>
            </a:r>
            <a:r>
              <a:rPr lang="zh-CN" altLang="en-US" dirty="0"/>
              <a:t>方法，如’小明考了</a:t>
            </a:r>
            <a:r>
              <a:rPr lang="en-US" altLang="zh-CN" dirty="0"/>
              <a:t>{0}</a:t>
            </a:r>
            <a:r>
              <a:rPr lang="zh-CN" altLang="en-US" dirty="0"/>
              <a:t>分’</a:t>
            </a:r>
            <a:r>
              <a:rPr lang="en-US" altLang="zh-CN" dirty="0"/>
              <a:t>.format(100)</a:t>
            </a:r>
          </a:p>
          <a:p>
            <a:pPr lvl="3"/>
            <a:r>
              <a:rPr lang="en-US" altLang="zh-CN" sz="1800" dirty="0"/>
              <a:t>0</a:t>
            </a:r>
            <a:r>
              <a:rPr lang="zh-CN" altLang="en-US" sz="1800" dirty="0"/>
              <a:t>表示</a:t>
            </a:r>
            <a:r>
              <a:rPr lang="en-US" altLang="zh-CN" sz="1800" dirty="0"/>
              <a:t>format()</a:t>
            </a:r>
            <a:r>
              <a:rPr lang="zh-CN" altLang="en-US" sz="1800" dirty="0"/>
              <a:t>中的参数位置，如果</a:t>
            </a:r>
            <a:r>
              <a:rPr lang="en-US" altLang="zh-CN" sz="1800" dirty="0"/>
              <a:t>{}</a:t>
            </a:r>
            <a:r>
              <a:rPr lang="zh-CN" altLang="en-US" sz="1800" dirty="0"/>
              <a:t>中不填写位置，则按照</a:t>
            </a:r>
            <a:r>
              <a:rPr lang="en-US" altLang="zh-CN" sz="1800" dirty="0"/>
              <a:t>format</a:t>
            </a:r>
            <a:r>
              <a:rPr lang="zh-CN" altLang="en-US" sz="1800" dirty="0"/>
              <a:t>中的参数排列顺序填入</a:t>
            </a:r>
            <a:endParaRPr lang="en-US" altLang="zh-CN" sz="1800" dirty="0"/>
          </a:p>
          <a:p>
            <a:pPr lvl="3"/>
            <a:r>
              <a:rPr lang="zh-CN" altLang="en-US" sz="1800" dirty="0"/>
              <a:t>注意：</a:t>
            </a:r>
            <a:r>
              <a:rPr lang="en-US" altLang="zh-CN" sz="1800" dirty="0"/>
              <a:t>{}</a:t>
            </a:r>
            <a:r>
              <a:rPr lang="zh-CN" altLang="en-US" sz="1800" dirty="0"/>
              <a:t>的个数一定要和</a:t>
            </a:r>
            <a:r>
              <a:rPr lang="en-US" altLang="zh-CN" sz="1800" dirty="0"/>
              <a:t>format</a:t>
            </a:r>
            <a:r>
              <a:rPr lang="zh-CN" altLang="en-US" sz="1800" dirty="0"/>
              <a:t>中参数的个数一致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幂运算，如</a:t>
                          </a:r>
                          <a:r>
                            <a:rPr lang="en-US" altLang="zh-CN" sz="2400" dirty="0"/>
                            <a:t>4**2</a:t>
                          </a:r>
                          <a:r>
                            <a:rPr lang="en-US" altLang="zh-CN" sz="2400" baseline="0" dirty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地板除（</a:t>
                          </a:r>
                          <a:r>
                            <a:rPr lang="en-US" altLang="zh-CN" sz="2400" dirty="0"/>
                            <a:t>Floor</a:t>
                          </a:r>
                          <a:r>
                            <a:rPr lang="zh-CN" altLang="en-US" sz="2400" dirty="0"/>
                            <a:t>），返回除法结果向下取整的整数，如</a:t>
                          </a:r>
                          <a:r>
                            <a:rPr lang="en-US" altLang="zh-CN" sz="2400" dirty="0"/>
                            <a:t>4//3=1</a:t>
                          </a:r>
                          <a:r>
                            <a:rPr lang="zh-CN" altLang="en-US" sz="2400" dirty="0"/>
                            <a:t>，</a:t>
                          </a:r>
                          <a:r>
                            <a:rPr lang="en-US" altLang="zh-CN" sz="2400" dirty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/>
                            <a:t>模除，返回余数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924" t="-514667" r="-18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91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0545"/>
              </p:ext>
            </p:extLst>
          </p:nvPr>
        </p:nvGraphicFramePr>
        <p:xfrm>
          <a:off x="2032002" y="1858919"/>
          <a:ext cx="8128000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7558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09648" y="5395565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字符串也可以用这些进行比较大小，比较时候按照</a:t>
            </a:r>
            <a:r>
              <a:rPr lang="en-US" altLang="zh-CN" dirty="0"/>
              <a:t>ASCII</a:t>
            </a:r>
            <a:r>
              <a:rPr lang="zh-CN" altLang="en-US" dirty="0"/>
              <a:t>码来比较</a:t>
            </a:r>
          </a:p>
        </p:txBody>
      </p:sp>
    </p:spTree>
    <p:extLst>
      <p:ext uri="{BB962C8B-B14F-4D97-AF65-F5344CB8AC3E}">
        <p14:creationId xmlns:p14="http://schemas.microsoft.com/office/powerpoint/2010/main" val="386834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逻辑操作符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545"/>
              </p:ext>
            </p:extLst>
          </p:nvPr>
        </p:nvGraphicFramePr>
        <p:xfrm>
          <a:off x="2032002" y="1858919"/>
          <a:ext cx="81280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and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且，</a:t>
                      </a:r>
                      <a:r>
                        <a:rPr lang="en-US" altLang="zh-CN" sz="2400" dirty="0"/>
                        <a:t>T and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and F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and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或，</a:t>
                      </a:r>
                      <a:r>
                        <a:rPr lang="en-US" altLang="zh-CN" sz="2400" dirty="0"/>
                        <a:t>T or T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T or F = T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 or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非，</a:t>
                      </a:r>
                      <a:r>
                        <a:rPr lang="en-US" altLang="zh-CN" sz="2400" dirty="0"/>
                        <a:t>not T = F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not F = 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位操作符</a:t>
            </a:r>
            <a:endParaRPr lang="en-US" altLang="zh-CN" dirty="0"/>
          </a:p>
          <a:p>
            <a:pPr lvl="1"/>
            <a:r>
              <a:rPr lang="zh-CN" altLang="en-US" dirty="0"/>
              <a:t>位操作符针对的是二进制数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2561"/>
              </p:ext>
            </p:extLst>
          </p:nvPr>
        </p:nvGraphicFramePr>
        <p:xfrm>
          <a:off x="1618108" y="2205322"/>
          <a:ext cx="8955788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0864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773492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~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将二进制数取反，即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变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（包括符号位，“</a:t>
                      </a:r>
                      <a:r>
                        <a:rPr lang="en-US" altLang="zh-CN" sz="1800" dirty="0"/>
                        <a:t>~x”</a:t>
                      </a:r>
                      <a:r>
                        <a:rPr lang="zh-CN" altLang="en-US" sz="1800" dirty="0"/>
                        <a:t>的结果为“</a:t>
                      </a:r>
                      <a:r>
                        <a:rPr lang="en-US" altLang="zh-CN" sz="1800" dirty="0"/>
                        <a:t>-(x+1)</a:t>
                      </a:r>
                      <a:r>
                        <a:rPr lang="zh-CN" altLang="en-US" sz="1800" dirty="0"/>
                        <a:t>”）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&lt;&lt;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左移，</a:t>
                      </a:r>
                      <a:r>
                        <a:rPr lang="en-US" altLang="zh-CN" sz="1800" dirty="0"/>
                        <a:t>a &lt;&lt;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的二进制形式向左移动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&gt;&gt;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右移，</a:t>
                      </a:r>
                      <a:r>
                        <a:rPr lang="en-US" altLang="zh-CN" sz="1800" dirty="0"/>
                        <a:t>a &gt;&gt; b</a:t>
                      </a:r>
                      <a:r>
                        <a:rPr lang="zh-CN" altLang="en-US" sz="1800" dirty="0"/>
                        <a:t>表示将整数</a:t>
                      </a: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的二进制形式向右移动</a:t>
                      </a:r>
                      <a:r>
                        <a:rPr lang="en-US" altLang="zh-CN" sz="1800" dirty="0"/>
                        <a:t>b</a:t>
                      </a:r>
                      <a:r>
                        <a:rPr lang="zh-CN" altLang="en-US" sz="1800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&amp;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与，同为真则真，有一个为假，则为假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9701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|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或，有一个为真，则为真，两个都是假，才是假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6012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^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异或，同为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，异为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059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3140" y="4892486"/>
            <a:ext cx="9179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&amp;</a:t>
            </a:r>
            <a:r>
              <a:rPr lang="zh-CN" altLang="en-US" sz="2000" dirty="0"/>
              <a:t>，</a:t>
            </a:r>
            <a:r>
              <a:rPr lang="en-US" altLang="zh-CN" sz="2000" dirty="0"/>
              <a:t>|</a:t>
            </a:r>
            <a:r>
              <a:rPr lang="zh-CN" altLang="en-US" sz="2000" dirty="0"/>
              <a:t>）和（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）是两组比较相似的运算符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是数值变量， 则</a:t>
            </a:r>
            <a:r>
              <a:rPr lang="en-US" altLang="zh-CN" sz="2000" dirty="0"/>
              <a:t>&amp;</a:t>
            </a:r>
            <a:r>
              <a:rPr lang="zh-CN" altLang="en-US" sz="2000" dirty="0"/>
              <a:t>， </a:t>
            </a:r>
            <a:r>
              <a:rPr lang="en-US" altLang="zh-CN" sz="2000" dirty="0"/>
              <a:t>|</a:t>
            </a:r>
            <a:r>
              <a:rPr lang="zh-CN" altLang="en-US" sz="2000" dirty="0"/>
              <a:t>表示位运算， 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则依据是否非</a:t>
            </a:r>
            <a:r>
              <a:rPr lang="en-US" altLang="zh-CN" sz="2000" dirty="0"/>
              <a:t>0</a:t>
            </a:r>
            <a:r>
              <a:rPr lang="zh-CN" altLang="en-US" sz="2000" dirty="0"/>
              <a:t>来决定输出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位运算后结果为</a:t>
            </a:r>
            <a:r>
              <a:rPr lang="en-US" altLang="zh-CN" sz="2000" dirty="0"/>
              <a:t>0</a:t>
            </a:r>
            <a:r>
              <a:rPr lang="zh-CN" altLang="en-US" sz="2000" dirty="0"/>
              <a:t>则</a:t>
            </a:r>
            <a:r>
              <a:rPr lang="en-US" altLang="zh-CN" sz="2000" dirty="0"/>
              <a:t>F</a:t>
            </a:r>
            <a:r>
              <a:rPr lang="zh-CN" altLang="en-US" sz="2000" dirty="0"/>
              <a:t>，为</a:t>
            </a:r>
            <a:r>
              <a:rPr lang="en-US" altLang="zh-CN" sz="2000" dirty="0"/>
              <a:t>1</a:t>
            </a:r>
            <a:r>
              <a:rPr lang="zh-CN" altLang="en-US" sz="2000" dirty="0"/>
              <a:t>则</a:t>
            </a:r>
            <a:r>
              <a:rPr lang="en-US" altLang="zh-CN" sz="2000" dirty="0"/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/>
              <a:t>如果</a:t>
            </a:r>
            <a:r>
              <a:rPr lang="en-US" altLang="zh-CN" sz="2000"/>
              <a:t>a</a:t>
            </a:r>
            <a:r>
              <a:rPr lang="en-US" altLang="zh-CN" sz="2000" dirty="0"/>
              <a:t>, b</a:t>
            </a:r>
            <a:r>
              <a:rPr lang="zh-CN" altLang="en-US" sz="2000" dirty="0"/>
              <a:t>是逻辑变量， 则两类的用法基本一致</a:t>
            </a:r>
          </a:p>
        </p:txBody>
      </p:sp>
    </p:spTree>
    <p:extLst>
      <p:ext uri="{BB962C8B-B14F-4D97-AF65-F5344CB8AC3E}">
        <p14:creationId xmlns:p14="http://schemas.microsoft.com/office/powerpoint/2010/main" val="418497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关于计算机编程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初识</a:t>
            </a:r>
            <a:r>
              <a:rPr lang="en-US" altLang="zh-CN" dirty="0"/>
              <a:t>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正则表达式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编程思维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大数据分析基础 </a:t>
            </a:r>
            <a:r>
              <a:rPr lang="en-US" altLang="zh-CN" dirty="0">
                <a:solidFill>
                  <a:srgbClr val="000000"/>
                </a:solidFill>
              </a:rPr>
              <a:t>(By Dr. Fang)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zh-CN" altLang="en-US" dirty="0"/>
              <a:t>改变优先级</a:t>
            </a:r>
            <a:endParaRPr lang="en-US" altLang="zh-CN" dirty="0"/>
          </a:p>
          <a:p>
            <a:pPr lvl="2"/>
            <a:r>
              <a:rPr lang="zh-CN" altLang="en-US" dirty="0"/>
              <a:t>用括号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结合顺序</a:t>
            </a:r>
            <a:endParaRPr lang="en-US" altLang="zh-CN" dirty="0"/>
          </a:p>
          <a:p>
            <a:pPr lvl="2"/>
            <a:r>
              <a:rPr lang="zh-CN" altLang="en-US" dirty="0"/>
              <a:t>同一优先级的运算符通常是从左往右结合</a:t>
            </a:r>
            <a:endParaRPr lang="en-US" altLang="zh-CN" dirty="0"/>
          </a:p>
          <a:p>
            <a:pPr lvl="2"/>
            <a:r>
              <a:rPr lang="zh-CN" altLang="en-US" dirty="0"/>
              <a:t>例如，</a:t>
            </a:r>
            <a:r>
              <a:rPr lang="en-US" altLang="zh-CN" dirty="0"/>
              <a:t>2+3+4 </a:t>
            </a:r>
            <a:r>
              <a:rPr lang="zh-CN" altLang="en-US" dirty="0"/>
              <a:t>的顺序是</a:t>
            </a:r>
            <a:r>
              <a:rPr lang="en-US" altLang="zh-CN" dirty="0"/>
              <a:t>(2+3)+4</a:t>
            </a:r>
          </a:p>
          <a:p>
            <a:pPr lvl="2"/>
            <a:r>
              <a:rPr lang="zh-CN" altLang="en-US" dirty="0"/>
              <a:t>也有一些运算符是从右往左，如赋值</a:t>
            </a:r>
            <a:endParaRPr lang="en-US" altLang="zh-CN" dirty="0"/>
          </a:p>
          <a:p>
            <a:pPr lvl="2"/>
            <a:r>
              <a:rPr lang="zh-CN" altLang="en-US" dirty="0"/>
              <a:t>思考：</a:t>
            </a:r>
            <a:r>
              <a:rPr lang="en-US" altLang="zh-CN" dirty="0"/>
              <a:t>10==10==10</a:t>
            </a:r>
            <a:r>
              <a:rPr lang="zh-CN" altLang="en-US" dirty="0"/>
              <a:t>的结果？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 dirty="0"/>
              <a:t>中</a:t>
            </a:r>
            <a:r>
              <a:rPr lang="en-US" altLang="zh-CN" dirty="0"/>
              <a:t>a==b==c</a:t>
            </a:r>
            <a:r>
              <a:rPr lang="zh-CN" altLang="en-US" dirty="0"/>
              <a:t>等同于</a:t>
            </a:r>
            <a:r>
              <a:rPr lang="en-US" altLang="zh-CN" dirty="0"/>
              <a:t>(a==b)&amp;(b==c)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0383"/>
              </p:ext>
            </p:extLst>
          </p:nvPr>
        </p:nvGraphicFramePr>
        <p:xfrm>
          <a:off x="6876591" y="896957"/>
          <a:ext cx="5204704" cy="5711786"/>
        </p:xfrm>
        <a:graphic>
          <a:graphicData uri="http://schemas.openxmlformats.org/drawingml/2006/table">
            <a:tbl>
              <a:tblPr/>
              <a:tblGrid>
                <a:gridCol w="2602352">
                  <a:extLst>
                    <a:ext uri="{9D8B030D-6E8A-4147-A177-3AD203B41FA5}">
                      <a16:colId xmlns:a16="http://schemas.microsoft.com/office/drawing/2014/main" val="3456105690"/>
                    </a:ext>
                  </a:extLst>
                </a:gridCol>
                <a:gridCol w="2602352">
                  <a:extLst>
                    <a:ext uri="{9D8B030D-6E8A-4147-A177-3AD203B41FA5}">
                      <a16:colId xmlns:a16="http://schemas.microsoft.com/office/drawing/2014/main" val="975242333"/>
                    </a:ext>
                  </a:extLst>
                </a:gridCol>
              </a:tblGrid>
              <a:tr h="19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运算符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描述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369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lambda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Lambda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1713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or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布尔“或”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1320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and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布尔“与”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7526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布尔“非”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5391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in，not</a:t>
                      </a:r>
                      <a:r>
                        <a:rPr lang="en-US" sz="900" dirty="0">
                          <a:effectLst/>
                        </a:rPr>
                        <a:t> in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成员测试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119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is，is</a:t>
                      </a:r>
                      <a:r>
                        <a:rPr lang="en-US" sz="900" dirty="0">
                          <a:effectLst/>
                        </a:rPr>
                        <a:t> not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同一性测试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8860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&lt;=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!=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==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比较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2193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|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02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^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按位异或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1878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&amp;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按位与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9022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&gt;&gt;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移位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511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+</a:t>
                      </a:r>
                      <a:r>
                        <a:rPr lang="zh-CN" altLang="en-US" sz="900">
                          <a:effectLst/>
                        </a:rPr>
                        <a:t>，</a:t>
                      </a:r>
                      <a:r>
                        <a:rPr lang="en-US" altLang="zh-CN" sz="900">
                          <a:effectLst/>
                        </a:rPr>
                        <a:t>-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加法与减法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21154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*，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%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乘法、除法与取余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569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+x，-x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正负号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597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~x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按位翻转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3481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**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指数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50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x.attribute</a:t>
                      </a:r>
                      <a:endParaRPr lang="en-US" sz="900" dirty="0">
                        <a:effectLst/>
                      </a:endParaRP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属性参考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1069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x[index]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下标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9463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</a:t>
                      </a:r>
                      <a:r>
                        <a:rPr lang="en-US" sz="900" dirty="0" err="1">
                          <a:effectLst/>
                        </a:rPr>
                        <a:t>index:index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寻址段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742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f(arguments...)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函数调用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94561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experession</a:t>
                      </a:r>
                      <a:r>
                        <a:rPr lang="en-US" sz="900" dirty="0">
                          <a:effectLst/>
                        </a:rPr>
                        <a:t>,...)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绑定或元组显示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357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[expression,...]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列表显示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000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 err="1">
                          <a:effectLst/>
                        </a:rPr>
                        <a:t>key:datum</a:t>
                      </a:r>
                      <a:r>
                        <a:rPr lang="en-US" sz="900" dirty="0">
                          <a:effectLst/>
                        </a:rPr>
                        <a:t>,...}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字典显示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3269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'expression,...'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字符串转换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如果我们有一组（可能是长度未知的）值需要存储？</a:t>
            </a:r>
            <a:endParaRPr lang="en-US" altLang="zh-CN" dirty="0"/>
          </a:p>
          <a:p>
            <a:r>
              <a:rPr lang="zh-CN" altLang="en-US" dirty="0"/>
              <a:t>数据结构是用来存储一组相关数据的</a:t>
            </a:r>
            <a:endParaRPr lang="en-US" altLang="zh-CN" dirty="0"/>
          </a:p>
          <a:p>
            <a:pPr lvl="1"/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一组</a:t>
            </a:r>
            <a:r>
              <a:rPr lang="zh-CN" altLang="en-US" b="1" u="sng" dirty="0"/>
              <a:t>有序</a:t>
            </a:r>
            <a:r>
              <a:rPr lang="zh-CN" altLang="en-US" dirty="0"/>
              <a:t>元素的数据结构，即可以在一个列表中存储一个序列的元素</a:t>
            </a:r>
            <a:endParaRPr lang="en-US" altLang="zh-CN" dirty="0"/>
          </a:p>
          <a:p>
            <a:pPr lvl="1"/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元组和列表十分类似，只不过元组是不可变的</a:t>
            </a:r>
            <a:endParaRPr lang="en-US" altLang="zh-CN" dirty="0"/>
          </a:p>
          <a:p>
            <a:pPr lvl="1"/>
            <a:r>
              <a:rPr lang="zh-CN" altLang="en-US" dirty="0"/>
              <a:t>字典（</a:t>
            </a:r>
            <a:r>
              <a:rPr lang="en-US" altLang="zh-CN" dirty="0" err="1"/>
              <a:t>dict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字典类似于你通过联系人名字查找地址和联系人详细情况的地址簿，即把键（名字）和值（详细情况）联系在一起</a:t>
            </a:r>
            <a:endParaRPr lang="en-US" altLang="zh-CN" dirty="0"/>
          </a:p>
          <a:p>
            <a:pPr lvl="2"/>
            <a:r>
              <a:rPr lang="zh-CN" altLang="en-US" dirty="0"/>
              <a:t>注意，键必须是唯一的</a:t>
            </a:r>
            <a:endParaRPr lang="en-US" altLang="zh-CN" dirty="0"/>
          </a:p>
          <a:p>
            <a:pPr lvl="1"/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集合是</a:t>
            </a:r>
            <a:r>
              <a:rPr lang="zh-CN" altLang="en-US" b="1" u="sng" dirty="0"/>
              <a:t>没有顺序</a:t>
            </a:r>
            <a:r>
              <a:rPr lang="zh-CN" altLang="en-US" dirty="0"/>
              <a:t>的简单对象的聚集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8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list1 = ['physics', 'chemistry', 1997, 2000]</a:t>
            </a:r>
          </a:p>
          <a:p>
            <a:pPr lvl="1"/>
            <a:r>
              <a:rPr lang="zh-CN" altLang="en-US" dirty="0"/>
              <a:t>列表中的元素的数据类型可以不同</a:t>
            </a:r>
            <a:endParaRPr lang="en-US" altLang="zh-CN" dirty="0"/>
          </a:p>
          <a:p>
            <a:pPr lvl="1"/>
            <a:r>
              <a:rPr lang="zh-CN" altLang="en-US" dirty="0"/>
              <a:t>一旦创建了一个列表，可以添加、删除或是搜索列表中的元素</a:t>
            </a:r>
            <a:endParaRPr lang="en-US" altLang="zh-CN" dirty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en-US" altLang="zh-CN" dirty="0"/>
              <a:t>list1[0]</a:t>
            </a:r>
            <a:r>
              <a:rPr lang="zh-CN" altLang="en-US" dirty="0"/>
              <a:t>，列表位置为</a:t>
            </a:r>
            <a:r>
              <a:rPr lang="en-US" altLang="zh-CN" dirty="0"/>
              <a:t>0</a:t>
            </a:r>
            <a:r>
              <a:rPr lang="zh-CN" altLang="en-US" dirty="0"/>
              <a:t>的元素（即</a:t>
            </a:r>
            <a:r>
              <a:rPr lang="en-US" altLang="zh-CN" dirty="0"/>
              <a:t>‘physics’</a:t>
            </a:r>
            <a:r>
              <a:rPr lang="zh-CN" altLang="en-US" dirty="0"/>
              <a:t>），</a:t>
            </a:r>
            <a:r>
              <a:rPr lang="en-US" altLang="zh-CN" dirty="0"/>
              <a:t>python</a:t>
            </a:r>
            <a:r>
              <a:rPr lang="zh-CN" altLang="en-US" dirty="0"/>
              <a:t>是从</a:t>
            </a:r>
            <a:r>
              <a:rPr lang="en-US" altLang="zh-CN" dirty="0"/>
              <a:t>0</a:t>
            </a:r>
            <a:r>
              <a:rPr lang="zh-CN" altLang="en-US" dirty="0"/>
              <a:t>开始排序的</a:t>
            </a:r>
          </a:p>
          <a:p>
            <a:pPr lvl="1"/>
            <a:r>
              <a:rPr lang="zh-CN" altLang="en-US" dirty="0"/>
              <a:t>添加</a:t>
            </a:r>
            <a:endParaRPr lang="en-US" altLang="zh-CN" dirty="0"/>
          </a:p>
          <a:p>
            <a:pPr lvl="2"/>
            <a:r>
              <a:rPr lang="en-US" altLang="zh-CN" dirty="0"/>
              <a:t>list1.append(</a:t>
            </a:r>
            <a:r>
              <a:rPr lang="zh-CN" altLang="en-US" dirty="0"/>
              <a:t>新元素</a:t>
            </a:r>
            <a:r>
              <a:rPr lang="en-US" altLang="zh-CN" dirty="0"/>
              <a:t>)</a:t>
            </a:r>
            <a:r>
              <a:rPr lang="zh-CN" altLang="en-US" dirty="0"/>
              <a:t>，在列表末尾添加新元素</a:t>
            </a:r>
            <a:endParaRPr lang="en-US" altLang="zh-CN" dirty="0"/>
          </a:p>
          <a:p>
            <a:pPr lvl="2"/>
            <a:r>
              <a:rPr lang="en-US" altLang="zh-CN" dirty="0"/>
              <a:t>list1.insert(</a:t>
            </a:r>
            <a:r>
              <a:rPr lang="en-US" altLang="zh-CN" dirty="0" err="1"/>
              <a:t>i</a:t>
            </a:r>
            <a:r>
              <a:rPr lang="zh-CN" altLang="en-US" dirty="0"/>
              <a:t>，新元素</a:t>
            </a:r>
            <a:r>
              <a:rPr lang="en-US" altLang="zh-CN" dirty="0"/>
              <a:t>)</a:t>
            </a:r>
            <a:r>
              <a:rPr lang="zh-CN" altLang="en-US" dirty="0"/>
              <a:t>，在列表指定位置</a:t>
            </a:r>
            <a:r>
              <a:rPr lang="en-US" altLang="zh-CN" dirty="0" err="1"/>
              <a:t>i</a:t>
            </a:r>
            <a:r>
              <a:rPr lang="zh-CN" altLang="en-US" dirty="0"/>
              <a:t>添加新元素</a:t>
            </a:r>
            <a:endParaRPr lang="en-US" altLang="zh-CN" dirty="0"/>
          </a:p>
          <a:p>
            <a:pPr lvl="1"/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list1.pop()</a:t>
            </a:r>
            <a:r>
              <a:rPr lang="zh-CN" altLang="en-US" dirty="0"/>
              <a:t>，删除列表末尾的元素</a:t>
            </a:r>
            <a:endParaRPr lang="en-US" altLang="zh-CN" dirty="0"/>
          </a:p>
          <a:p>
            <a:pPr lvl="2"/>
            <a:r>
              <a:rPr lang="en-US" altLang="zh-CN" dirty="0"/>
              <a:t>list1.pop(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，删除列表位置</a:t>
            </a:r>
            <a:r>
              <a:rPr lang="en-US" altLang="zh-CN" dirty="0" err="1"/>
              <a:t>i</a:t>
            </a:r>
            <a:r>
              <a:rPr lang="zh-CN" altLang="en-US" dirty="0"/>
              <a:t>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4442" y="176883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[]</a:t>
            </a:r>
            <a:r>
              <a:rPr lang="zh-CN" altLang="en-US" sz="2400" dirty="0"/>
              <a:t>改成</a:t>
            </a:r>
            <a:r>
              <a:rPr lang="en-US" altLang="zh-CN" sz="2400" dirty="0"/>
              <a:t>()</a:t>
            </a:r>
            <a:r>
              <a:rPr lang="zh-CN" altLang="en-US" sz="2400" dirty="0"/>
              <a:t>就是元组</a:t>
            </a:r>
          </a:p>
        </p:txBody>
      </p:sp>
    </p:spTree>
    <p:extLst>
      <p:ext uri="{BB962C8B-B14F-4D97-AF65-F5344CB8AC3E}">
        <p14:creationId xmlns:p14="http://schemas.microsoft.com/office/powerpoint/2010/main" val="148287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endParaRPr lang="en-US" altLang="zh-CN" dirty="0"/>
          </a:p>
          <a:p>
            <a:pPr lvl="1"/>
            <a:r>
              <a:rPr lang="zh-CN" altLang="en-US" dirty="0"/>
              <a:t>键值对在字典中以这样的方式标记：</a:t>
            </a:r>
            <a:r>
              <a:rPr lang="en-US" altLang="zh-CN" dirty="0"/>
              <a:t>d = key1 : value1, key2 : value2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 = {'a': 1, 'b': 2, 'c': '3'}</a:t>
            </a:r>
          </a:p>
          <a:p>
            <a:pPr lvl="1"/>
            <a:r>
              <a:rPr lang="zh-CN" altLang="en-US" dirty="0"/>
              <a:t>值可以取任何数据类型，如字符串，数字，列表，字典等，同一个字典中的类型可以不同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键也可以取任何数据类型，除了列表和字典，同一个字典中的类型可以不同</a:t>
            </a:r>
            <a:endParaRPr lang="en-US" altLang="zh-CN" dirty="0"/>
          </a:p>
          <a:p>
            <a:pPr lvl="1"/>
            <a:r>
              <a:rPr lang="zh-CN" altLang="en-US" dirty="0"/>
              <a:t>访问字典里面的值：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r>
              <a:rPr lang="zh-CN" altLang="en-US" dirty="0"/>
              <a:t>修改字典里面的值：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['a']=5</a:t>
            </a:r>
          </a:p>
          <a:p>
            <a:pPr lvl="1"/>
            <a:r>
              <a:rPr lang="zh-CN" altLang="en-US" dirty="0"/>
              <a:t>删除某个元素：</a:t>
            </a:r>
            <a:r>
              <a:rPr lang="en-US" altLang="zh-CN" dirty="0"/>
              <a:t>del 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4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逻辑行和物理行</a:t>
            </a:r>
            <a:endParaRPr lang="en-US" altLang="zh-CN" dirty="0"/>
          </a:p>
          <a:p>
            <a:pPr lvl="1"/>
            <a:r>
              <a:rPr lang="zh-CN" altLang="en-US" dirty="0"/>
              <a:t>物理行是你在编写程序时所看见的</a:t>
            </a:r>
            <a:endParaRPr lang="en-US" altLang="zh-CN" dirty="0"/>
          </a:p>
          <a:p>
            <a:pPr lvl="1"/>
            <a:r>
              <a:rPr lang="zh-CN" altLang="en-US" dirty="0"/>
              <a:t>逻辑行是</a:t>
            </a:r>
            <a:r>
              <a:rPr lang="en-US" altLang="zh-CN" dirty="0"/>
              <a:t>Python </a:t>
            </a:r>
            <a:r>
              <a:rPr lang="zh-CN" altLang="en-US" dirty="0"/>
              <a:t>看见的单个语句，如</a:t>
            </a:r>
            <a:r>
              <a:rPr lang="en-US" altLang="zh-CN" dirty="0"/>
              <a:t>print(‘Hello World’)</a:t>
            </a:r>
          </a:p>
          <a:p>
            <a:pPr lvl="1"/>
            <a:r>
              <a:rPr lang="zh-CN" altLang="en-US" dirty="0"/>
              <a:t>默认地，</a:t>
            </a:r>
            <a:r>
              <a:rPr lang="en-US" altLang="zh-CN" dirty="0"/>
              <a:t>Python </a:t>
            </a:r>
            <a:r>
              <a:rPr lang="zh-CN" altLang="en-US" dirty="0"/>
              <a:t>希望每行都只使用一个语句，这样使得代码更加易读。</a:t>
            </a:r>
            <a:endParaRPr lang="en-US" altLang="zh-CN" dirty="0"/>
          </a:p>
          <a:p>
            <a:pPr lvl="1"/>
            <a:r>
              <a:rPr lang="zh-CN" altLang="en-US" dirty="0"/>
              <a:t>如果想要在一个物理行中使用多于一个逻辑行，那么需要使用分号（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缩进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中每行开头的空白都很重要，称之为缩进</a:t>
            </a:r>
            <a:endParaRPr lang="en-US" altLang="zh-CN" dirty="0"/>
          </a:p>
          <a:p>
            <a:pPr lvl="1"/>
            <a:r>
              <a:rPr lang="zh-CN" altLang="en-US" dirty="0"/>
              <a:t>行首的空白（空格键和制表符）决定逻辑行缩进的层次，从而来决定语句分组</a:t>
            </a:r>
            <a:endParaRPr lang="en-US" altLang="zh-CN" dirty="0"/>
          </a:p>
          <a:p>
            <a:pPr lvl="1"/>
            <a:r>
              <a:rPr lang="zh-CN" altLang="en-US" dirty="0"/>
              <a:t>同一层次的语句必须有相同的缩进，每一组这样的语句称为一个块</a:t>
            </a:r>
            <a:endParaRPr lang="en-US" altLang="zh-CN" dirty="0"/>
          </a:p>
          <a:p>
            <a:pPr lvl="1"/>
            <a:r>
              <a:rPr lang="zh-CN" altLang="en-US" dirty="0"/>
              <a:t>错误的缩进会引发错误</a:t>
            </a:r>
            <a:endParaRPr lang="en-US" altLang="zh-CN" dirty="0"/>
          </a:p>
          <a:p>
            <a:pPr lvl="1"/>
            <a:r>
              <a:rPr lang="zh-CN" altLang="en-US" dirty="0"/>
              <a:t>注意：在同一个代码文件中，缩进所用的符号和符号的数量必须一致！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7" y="1196975"/>
            <a:ext cx="5761564" cy="5111750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zh-CN" altLang="en-US" dirty="0"/>
              <a:t>单行注释：</a:t>
            </a:r>
            <a:r>
              <a:rPr lang="en-US" altLang="zh-CN" dirty="0"/>
              <a:t>#</a:t>
            </a:r>
          </a:p>
          <a:p>
            <a:pPr lvl="1"/>
            <a:r>
              <a:rPr lang="zh-CN" altLang="en-US" dirty="0"/>
              <a:t>多行注释：三对单引号（</a:t>
            </a:r>
            <a:r>
              <a:rPr lang="en-US" altLang="zh-CN" dirty="0"/>
              <a:t>’’’</a:t>
            </a:r>
            <a:r>
              <a:rPr lang="zh-CN" altLang="en-US" dirty="0"/>
              <a:t>注释内容</a:t>
            </a:r>
            <a:r>
              <a:rPr lang="en-US" altLang="zh-CN" dirty="0"/>
              <a:t>’’’</a:t>
            </a:r>
            <a:r>
              <a:rPr lang="zh-CN" altLang="en-US" dirty="0"/>
              <a:t>）或者双引号（</a:t>
            </a:r>
            <a:r>
              <a:rPr lang="en-US" altLang="zh-CN" dirty="0"/>
              <a:t>”””</a:t>
            </a:r>
            <a:r>
              <a:rPr lang="zh-CN" altLang="en-US" dirty="0"/>
              <a:t>注释内容</a:t>
            </a:r>
            <a:r>
              <a:rPr lang="en-US" altLang="zh-CN" dirty="0"/>
              <a:t>”””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为什么需要注释？</a:t>
            </a:r>
            <a:endParaRPr lang="en-US" altLang="zh-CN" dirty="0"/>
          </a:p>
          <a:p>
            <a:pPr lvl="2"/>
            <a:r>
              <a:rPr lang="zh-CN" altLang="en-US" dirty="0"/>
              <a:t>与人方便于己方便：准确告诉代码的阅读者这段代码的目的、功能、细节等必要信息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0BFE08-F0C7-47E6-8D2F-DB6BCD747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38" y="1456267"/>
            <a:ext cx="6061144" cy="44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是判断控制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3411" y="2223933"/>
            <a:ext cx="59651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if </a:t>
            </a:r>
            <a:r>
              <a:rPr lang="zh-CN" altLang="en-US" sz="2000" dirty="0"/>
              <a:t>条件</a:t>
            </a:r>
            <a:r>
              <a:rPr lang="en-US" altLang="zh-CN" sz="2000" dirty="0"/>
              <a:t>1: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 err="1"/>
              <a:t>elif</a:t>
            </a:r>
            <a:r>
              <a:rPr lang="en-US" altLang="zh-CN" sz="2000" dirty="0"/>
              <a:t> </a:t>
            </a:r>
            <a:r>
              <a:rPr lang="zh-CN" altLang="en-US" sz="2000" dirty="0"/>
              <a:t>条件</a:t>
            </a:r>
            <a:r>
              <a:rPr lang="en-US" altLang="zh-CN" sz="2000" dirty="0"/>
              <a:t>2: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不满足条件</a:t>
            </a:r>
            <a:r>
              <a:rPr lang="en-US" altLang="zh-CN" sz="2000" dirty="0"/>
              <a:t>1</a:t>
            </a:r>
            <a:r>
              <a:rPr lang="zh-CN" altLang="en-US" sz="2000" dirty="0"/>
              <a:t>且满足条件</a:t>
            </a:r>
            <a:r>
              <a:rPr lang="en-US" altLang="zh-CN" sz="2000" dirty="0"/>
              <a:t>2</a:t>
            </a:r>
            <a:r>
              <a:rPr lang="zh-CN" altLang="en-US" sz="2000" dirty="0"/>
              <a:t>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en-US" altLang="zh-CN" sz="2000" dirty="0" err="1"/>
              <a:t>elif</a:t>
            </a:r>
            <a:r>
              <a:rPr lang="zh-CN" altLang="en-US" sz="2000" dirty="0"/>
              <a:t>可以出现任意多次，也可以不出现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均不满足则执行语句块</a:t>
            </a:r>
            <a:r>
              <a:rPr lang="en-US" altLang="zh-CN" sz="2000" dirty="0"/>
              <a:t>3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75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主要有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三种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都是循环控制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63" y="2298884"/>
            <a:ext cx="55026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while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while </a:t>
            </a:r>
            <a:r>
              <a:rPr lang="zh-CN" altLang="en-US" sz="2000" dirty="0"/>
              <a:t>条件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满足条件则执行语句块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1</a:t>
            </a:r>
            <a:r>
              <a:rPr lang="zh-CN" altLang="en-US" sz="2000" dirty="0"/>
              <a:t>后继续判断是否满足条件</a:t>
            </a:r>
            <a:endParaRPr lang="en-US" altLang="zh-CN" sz="2000" dirty="0"/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条件不满足则执行语句块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6069" y="2154427"/>
            <a:ext cx="5965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</a:t>
            </a:r>
            <a:r>
              <a:rPr lang="zh-CN" altLang="en-US" sz="2400" b="1" dirty="0"/>
              <a:t>完整结构：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for </a:t>
            </a:r>
            <a:r>
              <a:rPr lang="zh-CN" altLang="en-US" sz="2000" dirty="0"/>
              <a:t>一个序列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依次调用序列中的值并执行语句块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else: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#</a:t>
            </a:r>
            <a:r>
              <a:rPr lang="zh-CN" altLang="en-US" sz="2000" dirty="0"/>
              <a:t>序列中的值调用完毕则执行语句块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#else</a:t>
            </a:r>
            <a:r>
              <a:rPr lang="zh-CN" altLang="en-US" sz="2000" dirty="0"/>
              <a:t>最多只能出现一次，可以不出现</a:t>
            </a:r>
            <a:endParaRPr lang="en-US" altLang="zh-CN" sz="2000" dirty="0"/>
          </a:p>
          <a:p>
            <a:pPr lvl="1"/>
            <a:r>
              <a:rPr lang="en-US" altLang="zh-CN" sz="2000" dirty="0"/>
              <a:t>    </a:t>
            </a:r>
            <a:r>
              <a:rPr lang="zh-CN" altLang="en-US" sz="2000" dirty="0"/>
              <a:t>语句块</a:t>
            </a:r>
            <a:r>
              <a:rPr lang="en-US" altLang="zh-CN" sz="2000" dirty="0"/>
              <a:t>2</a:t>
            </a:r>
          </a:p>
          <a:p>
            <a:pPr lvl="1"/>
            <a:r>
              <a:rPr lang="en-US" altLang="zh-CN" sz="2000" dirty="0"/>
              <a:t>    #</a:t>
            </a:r>
            <a:r>
              <a:rPr lang="zh-CN" altLang="en-US" sz="2000" dirty="0"/>
              <a:t>执行完语句块</a:t>
            </a:r>
            <a:r>
              <a:rPr lang="en-US" altLang="zh-CN" sz="2000" dirty="0"/>
              <a:t>2</a:t>
            </a:r>
            <a:r>
              <a:rPr lang="zh-CN" altLang="en-US" sz="2000" dirty="0"/>
              <a:t>后退出循环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3441" y="5385395"/>
            <a:ext cx="698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r>
              <a:rPr lang="zh-CN" altLang="en-US" b="1" dirty="0"/>
              <a:t>语句：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break</a:t>
            </a:r>
            <a:r>
              <a:rPr lang="zh-CN" altLang="en-US" dirty="0"/>
              <a:t>跳过语句块中剩下的语句并停止循环（不执行</a:t>
            </a:r>
            <a:r>
              <a:rPr lang="en-US" altLang="zh-CN" dirty="0"/>
              <a:t>else</a:t>
            </a:r>
            <a:r>
              <a:rPr lang="zh-CN" altLang="en-US" dirty="0"/>
              <a:t>语句块）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continue</a:t>
            </a:r>
            <a:r>
              <a:rPr lang="zh-CN" altLang="en-US" dirty="0"/>
              <a:t>跳过语句块中剩下的语句并执行下一个循环</a:t>
            </a:r>
          </a:p>
        </p:txBody>
      </p:sp>
      <p:sp>
        <p:nvSpPr>
          <p:cNvPr id="10" name="矩形标注 9"/>
          <p:cNvSpPr/>
          <p:nvPr/>
        </p:nvSpPr>
        <p:spPr bwMode="auto">
          <a:xfrm>
            <a:off x="8302267" y="1459407"/>
            <a:ext cx="3455367" cy="890177"/>
          </a:xfrm>
          <a:prstGeom prst="wedgeRectCallout">
            <a:avLst>
              <a:gd name="adj1" fmla="val -62661"/>
              <a:gd name="adj2" fmla="val 847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ahoma" pitchFamily="34" charset="0"/>
              </a:rPr>
              <a:t>for i in range(</a:t>
            </a:r>
            <a:r>
              <a:rPr lang="zh-CN" altLang="en-US" sz="1400" dirty="0">
                <a:latin typeface="Tahoma" pitchFamily="34" charset="0"/>
              </a:rPr>
              <a:t>开始值，结束值，步长</a:t>
            </a:r>
            <a:r>
              <a:rPr lang="en-US" altLang="zh-CN" sz="1400" dirty="0">
                <a:latin typeface="Tahoma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开始值可省略，默认为</a:t>
            </a:r>
            <a:r>
              <a:rPr lang="en-US" altLang="zh-CN" sz="1400" dirty="0">
                <a:latin typeface="Tahoma" pitchFamily="34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dirty="0">
                <a:latin typeface="Tahoma" pitchFamily="34" charset="0"/>
              </a:rPr>
              <a:t>步长可省略，默认为</a:t>
            </a:r>
            <a:r>
              <a:rPr lang="en-US" altLang="zh-CN" sz="1400" dirty="0">
                <a:latin typeface="Tahoma" pitchFamily="34" charset="0"/>
              </a:rPr>
              <a:t>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函数是重用的程序段</a:t>
            </a:r>
            <a:endParaRPr lang="en-US" altLang="zh-CN" dirty="0"/>
          </a:p>
          <a:p>
            <a:r>
              <a:rPr lang="zh-CN" altLang="en-US" dirty="0"/>
              <a:t>它们允许你给一个语句块一个名称，然后你用这个名字可以在你的程序的任何地方，任意多次地运行这个语句块，这被称为</a:t>
            </a:r>
            <a:r>
              <a:rPr lang="zh-CN" altLang="en-US" b="1" dirty="0"/>
              <a:t>调用函数</a:t>
            </a:r>
            <a:endParaRPr lang="en-US" altLang="zh-CN" b="1" dirty="0"/>
          </a:p>
          <a:p>
            <a:pPr lvl="1"/>
            <a:r>
              <a:rPr lang="zh-CN" altLang="en-US" dirty="0"/>
              <a:t>函数用关键字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/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关键字后跟一个函数的标识符名称，然后跟一对圆括号</a:t>
            </a:r>
            <a:endParaRPr lang="en-US" altLang="zh-CN" dirty="0"/>
          </a:p>
          <a:p>
            <a:pPr lvl="1"/>
            <a:r>
              <a:rPr lang="zh-CN" altLang="en-US" dirty="0"/>
              <a:t>圆括号之中可以包括一些变量名（即传入的参数），该行以冒号结尾</a:t>
            </a:r>
            <a:endParaRPr lang="en-US" altLang="zh-CN" dirty="0"/>
          </a:p>
          <a:p>
            <a:pPr lvl="1"/>
            <a:r>
              <a:rPr lang="zh-CN" altLang="en-US" dirty="0"/>
              <a:t>接下来是一块语句，它们是函数体</a:t>
            </a:r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/>
              <a:t>return</a:t>
            </a:r>
            <a:r>
              <a:rPr lang="zh-CN" altLang="en-US" dirty="0"/>
              <a:t>语句定义函数调用后的返回值</a:t>
            </a:r>
            <a:endParaRPr lang="en-US" altLang="zh-CN" dirty="0"/>
          </a:p>
          <a:p>
            <a:pPr lvl="1"/>
            <a:r>
              <a:rPr lang="en-US" altLang="zh-CN" dirty="0"/>
              <a:t>return</a:t>
            </a:r>
            <a:r>
              <a:rPr lang="zh-CN" altLang="en-US" dirty="0"/>
              <a:t>可以有多个</a:t>
            </a:r>
            <a:endParaRPr lang="en-US" altLang="zh-CN" dirty="0"/>
          </a:p>
          <a:p>
            <a:pPr lvl="1"/>
            <a:r>
              <a:rPr lang="zh-CN" altLang="en-US" dirty="0"/>
              <a:t>程序执行完</a:t>
            </a:r>
            <a:r>
              <a:rPr lang="en-US" altLang="zh-CN" dirty="0"/>
              <a:t>return</a:t>
            </a:r>
            <a:r>
              <a:rPr lang="zh-CN" altLang="en-US" dirty="0"/>
              <a:t>后就立即跳出函数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5" y="4299838"/>
            <a:ext cx="4479355" cy="1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我们为什么要学习计算机编程？</a:t>
            </a:r>
            <a:endParaRPr lang="en-US" altLang="zh-CN" dirty="0"/>
          </a:p>
          <a:p>
            <a:pPr lvl="1"/>
            <a:r>
              <a:rPr lang="zh-CN" altLang="en-US" dirty="0"/>
              <a:t>处理数据而言，</a:t>
            </a:r>
            <a:r>
              <a:rPr lang="en-US" altLang="zh-CN" dirty="0"/>
              <a:t>Excel</a:t>
            </a:r>
            <a:r>
              <a:rPr lang="zh-CN" altLang="en-US" dirty="0"/>
              <a:t>已经足够强大</a:t>
            </a:r>
            <a:endParaRPr lang="en-US" altLang="zh-CN" dirty="0"/>
          </a:p>
          <a:p>
            <a:pPr lvl="1"/>
            <a:r>
              <a:rPr lang="zh-CN" altLang="en-US" dirty="0"/>
              <a:t>确实如此吗？</a:t>
            </a:r>
            <a:endParaRPr lang="en-US" altLang="zh-CN" dirty="0"/>
          </a:p>
          <a:p>
            <a:pPr lvl="2"/>
            <a:r>
              <a:rPr lang="zh-CN" altLang="en-US" dirty="0"/>
              <a:t>你甚至可能都无法打开文件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196975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216071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6" y="3095333"/>
            <a:ext cx="3977197" cy="2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变量的作用域</a:t>
            </a:r>
            <a:endParaRPr lang="en-US" altLang="zh-CN" dirty="0"/>
          </a:p>
          <a:p>
            <a:pPr lvl="1"/>
            <a:r>
              <a:rPr lang="zh-CN" altLang="en-US" dirty="0"/>
              <a:t>全局变量和局部变量</a:t>
            </a:r>
            <a:endParaRPr lang="en-US" altLang="zh-CN" dirty="0"/>
          </a:p>
          <a:p>
            <a:pPr lvl="1"/>
            <a:r>
              <a:rPr lang="zh-CN" altLang="en-US" dirty="0"/>
              <a:t>当你在函数定义内声明变量的时候，它们与函数外具有相同名称的其他变量没有任何关系，即</a:t>
            </a:r>
            <a:r>
              <a:rPr lang="zh-CN" altLang="en-US" b="1" dirty="0"/>
              <a:t>变量名称对于函数来说是局部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zh-CN" altLang="en-US" dirty="0"/>
              <a:t>这称为变量的作用域</a:t>
            </a:r>
            <a:endParaRPr lang="en-US" altLang="zh-CN" dirty="0"/>
          </a:p>
          <a:p>
            <a:pPr lvl="1"/>
            <a:r>
              <a:rPr lang="zh-CN" altLang="en-US" dirty="0"/>
              <a:t>变量的作用域是它们被定义的块，从被定义的那点开始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93" y="3275708"/>
            <a:ext cx="3846095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系统输入</a:t>
            </a:r>
            <a:endParaRPr lang="en-US" altLang="zh-CN" dirty="0"/>
          </a:p>
          <a:p>
            <a:pPr lvl="1"/>
            <a:r>
              <a:rPr lang="en-US" altLang="zh-CN" dirty="0"/>
              <a:t>something = input()</a:t>
            </a:r>
          </a:p>
          <a:p>
            <a:pPr lvl="1"/>
            <a:r>
              <a:rPr lang="zh-CN" altLang="en-US" dirty="0"/>
              <a:t>系统得到所输入的字符串</a:t>
            </a:r>
            <a:endParaRPr lang="en-US" altLang="zh-CN" dirty="0"/>
          </a:p>
          <a:p>
            <a:r>
              <a:rPr lang="zh-CN" altLang="en-US" dirty="0"/>
              <a:t>系统输出</a:t>
            </a:r>
            <a:endParaRPr lang="en-US" altLang="zh-CN" dirty="0"/>
          </a:p>
          <a:p>
            <a:pPr lvl="1"/>
            <a:r>
              <a:rPr lang="en-US" altLang="zh-CN" dirty="0"/>
              <a:t>print()</a:t>
            </a:r>
          </a:p>
          <a:p>
            <a:r>
              <a:rPr lang="zh-CN" altLang="en-US" dirty="0"/>
              <a:t>文件读入</a:t>
            </a:r>
            <a:endParaRPr lang="en-US" altLang="zh-CN" dirty="0"/>
          </a:p>
          <a:p>
            <a:pPr lvl="1"/>
            <a:r>
              <a:rPr lang="en-US" altLang="zh-CN" dirty="0"/>
              <a:t>f = open('filename ')</a:t>
            </a:r>
            <a:endParaRPr lang="zh-CN" altLang="en-US" dirty="0"/>
          </a:p>
          <a:p>
            <a:r>
              <a:rPr lang="zh-CN" altLang="en-US" dirty="0"/>
              <a:t>文件输出</a:t>
            </a:r>
            <a:endParaRPr lang="en-US" altLang="zh-CN" dirty="0"/>
          </a:p>
          <a:p>
            <a:pPr lvl="1"/>
            <a:r>
              <a:rPr lang="en-US" altLang="zh-CN" dirty="0"/>
              <a:t>f = open('filename', 'w')</a:t>
            </a:r>
          </a:p>
          <a:p>
            <a:pPr lvl="1"/>
            <a:r>
              <a:rPr lang="zh-CN" altLang="en-US" dirty="0"/>
              <a:t>读模式（’</a:t>
            </a:r>
            <a:r>
              <a:rPr lang="en-US" altLang="zh-CN" dirty="0"/>
              <a:t>r’</a:t>
            </a:r>
            <a:r>
              <a:rPr lang="zh-CN" altLang="en-US" dirty="0"/>
              <a:t>）、写模式（’</a:t>
            </a:r>
            <a:r>
              <a:rPr lang="en-US" altLang="zh-CN" dirty="0"/>
              <a:t>w’</a:t>
            </a:r>
            <a:r>
              <a:rPr lang="zh-CN" altLang="en-US" dirty="0"/>
              <a:t>）或追加模式（’</a:t>
            </a:r>
            <a:r>
              <a:rPr lang="en-US" altLang="zh-CN" dirty="0"/>
              <a:t>a’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open() </a:t>
            </a:r>
            <a:r>
              <a:rPr lang="zh-CN" altLang="en-US" dirty="0"/>
              <a:t>用’</a:t>
            </a:r>
            <a:r>
              <a:rPr lang="en-US" altLang="zh-CN" dirty="0" err="1"/>
              <a:t>r’ead</a:t>
            </a:r>
            <a:r>
              <a:rPr lang="en-US" altLang="zh-CN" dirty="0"/>
              <a:t> </a:t>
            </a:r>
            <a:r>
              <a:rPr lang="zh-CN" altLang="en-US" dirty="0"/>
              <a:t>模式打开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6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当程序中出现某些异常的状况的时候，异常就发生了</a:t>
            </a:r>
            <a:endParaRPr lang="en-US" altLang="zh-CN" dirty="0"/>
          </a:p>
          <a:p>
            <a:pPr lvl="1"/>
            <a:r>
              <a:rPr lang="zh-CN" altLang="en-US" dirty="0"/>
              <a:t>比如当你想要读某个文件的时候，而那个文件不存在</a:t>
            </a:r>
            <a:endParaRPr lang="en-US" altLang="zh-CN" dirty="0"/>
          </a:p>
          <a:p>
            <a:pPr lvl="1"/>
            <a:r>
              <a:rPr lang="zh-CN" altLang="en-US" dirty="0"/>
              <a:t>如果不对异常进行处理，那么程序就会终止运行</a:t>
            </a:r>
            <a:endParaRPr lang="en-US" altLang="zh-CN" dirty="0"/>
          </a:p>
          <a:p>
            <a:r>
              <a:rPr lang="zh-CN" altLang="en-US" dirty="0"/>
              <a:t>处理异常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en-US" altLang="zh-CN"/>
              <a:t>...except</a:t>
            </a:r>
            <a:r>
              <a:rPr lang="zh-CN" altLang="en-US" dirty="0"/>
              <a:t>语句来捕捉异常</a:t>
            </a:r>
            <a:endParaRPr lang="en-US" altLang="zh-CN" dirty="0"/>
          </a:p>
          <a:p>
            <a:pPr lvl="1"/>
            <a:r>
              <a:rPr lang="zh-CN" altLang="en-US" dirty="0"/>
              <a:t>异常准确处理完后，程序继续运行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7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如何从文本中提取出需要的信息？</a:t>
            </a:r>
            <a:endParaRPr lang="en-US" altLang="zh-CN" dirty="0"/>
          </a:p>
          <a:p>
            <a:pPr lvl="1"/>
            <a:r>
              <a:rPr lang="zh-CN" altLang="en-US" dirty="0"/>
              <a:t>从下面这一段话中提取数据</a:t>
            </a:r>
            <a:endParaRPr lang="en-US" altLang="zh-CN" dirty="0"/>
          </a:p>
          <a:p>
            <a:pPr lvl="2"/>
            <a:r>
              <a:rPr lang="zh-CN" altLang="en-US" i="1" dirty="0"/>
              <a:t>初步核算，全年国内生产总值</a:t>
            </a:r>
            <a:r>
              <a:rPr lang="en-US" altLang="zh-CN" b="1" i="1" dirty="0"/>
              <a:t>900309</a:t>
            </a:r>
            <a:r>
              <a:rPr lang="zh-CN" altLang="en-US" i="1" dirty="0"/>
              <a:t>亿元，比上年增长</a:t>
            </a:r>
            <a:r>
              <a:rPr lang="en-US" altLang="zh-CN" b="1" i="1" dirty="0"/>
              <a:t>6.6</a:t>
            </a:r>
            <a:r>
              <a:rPr lang="en-US" altLang="zh-CN" i="1" dirty="0"/>
              <a:t>%</a:t>
            </a:r>
            <a:r>
              <a:rPr lang="zh-CN" altLang="en-US" i="1" dirty="0"/>
              <a:t>。其中，第一产业增加值</a:t>
            </a:r>
            <a:r>
              <a:rPr lang="en-US" altLang="zh-CN" b="1" i="1" dirty="0"/>
              <a:t>64734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3.5</a:t>
            </a:r>
            <a:r>
              <a:rPr lang="en-US" altLang="zh-CN" i="1" dirty="0"/>
              <a:t>%</a:t>
            </a:r>
            <a:r>
              <a:rPr lang="zh-CN" altLang="en-US" i="1" dirty="0"/>
              <a:t>；第二产业增加值</a:t>
            </a:r>
            <a:r>
              <a:rPr lang="en-US" altLang="zh-CN" b="1" i="1" dirty="0"/>
              <a:t>366001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5.8</a:t>
            </a:r>
            <a:r>
              <a:rPr lang="en-US" altLang="zh-CN" i="1" dirty="0"/>
              <a:t>%</a:t>
            </a:r>
            <a:r>
              <a:rPr lang="zh-CN" altLang="en-US" i="1" dirty="0"/>
              <a:t>；第三产业增加值</a:t>
            </a:r>
            <a:r>
              <a:rPr lang="en-US" altLang="zh-CN" b="1" i="1" dirty="0"/>
              <a:t>469575</a:t>
            </a:r>
            <a:r>
              <a:rPr lang="zh-CN" altLang="en-US" i="1" dirty="0"/>
              <a:t>亿元，增长</a:t>
            </a:r>
            <a:r>
              <a:rPr lang="en-US" altLang="zh-CN" b="1" i="1" dirty="0"/>
              <a:t>7.6</a:t>
            </a:r>
            <a:r>
              <a:rPr lang="en-US" altLang="zh-CN" i="1" dirty="0"/>
              <a:t>%</a:t>
            </a:r>
            <a:r>
              <a:rPr lang="zh-CN" altLang="en-US" i="1" dirty="0"/>
              <a:t>。第一产业增加值占国内生产总值的比重为</a:t>
            </a:r>
            <a:r>
              <a:rPr lang="en-US" altLang="zh-CN" b="1" i="1" dirty="0"/>
              <a:t>7.2</a:t>
            </a:r>
            <a:r>
              <a:rPr lang="en-US" altLang="zh-CN" i="1" dirty="0"/>
              <a:t>%</a:t>
            </a:r>
            <a:r>
              <a:rPr lang="zh-CN" altLang="en-US" i="1" dirty="0"/>
              <a:t>，第二产业增加值比重为</a:t>
            </a:r>
            <a:r>
              <a:rPr lang="en-US" altLang="zh-CN" b="1" i="1" dirty="0"/>
              <a:t>40.7</a:t>
            </a:r>
            <a:r>
              <a:rPr lang="en-US" altLang="zh-CN" i="1" dirty="0"/>
              <a:t>%</a:t>
            </a:r>
            <a:r>
              <a:rPr lang="zh-CN" altLang="en-US" i="1" dirty="0"/>
              <a:t>，第三产业增加值比重为</a:t>
            </a:r>
            <a:r>
              <a:rPr lang="en-US" altLang="zh-CN" b="1" i="1" dirty="0"/>
              <a:t>52.2</a:t>
            </a:r>
            <a:r>
              <a:rPr lang="en-US" altLang="zh-CN" i="1" dirty="0"/>
              <a:t>%</a:t>
            </a:r>
            <a:r>
              <a:rPr lang="zh-CN" altLang="en-US" i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7711"/>
              </p:ext>
            </p:extLst>
          </p:nvPr>
        </p:nvGraphicFramePr>
        <p:xfrm>
          <a:off x="2209800" y="4251762"/>
          <a:ext cx="812800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070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645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205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765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增加值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增加值占比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第一产业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64734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第二产业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366001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5.8%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40.7%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第三产业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469575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52.2%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89892"/>
                  </a:ext>
                </a:extLst>
              </a:tr>
            </a:tbl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5171607" y="3492708"/>
            <a:ext cx="1548810" cy="6145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中需要先导入模块</a:t>
            </a:r>
            <a:r>
              <a:rPr lang="en-US" altLang="zh-CN" dirty="0"/>
              <a:t>re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re.compile</a:t>
            </a:r>
            <a:r>
              <a:rPr lang="en-US" altLang="zh-CN" dirty="0"/>
              <a:t>(pattern[, flags])</a:t>
            </a:r>
            <a:r>
              <a:rPr lang="zh-CN" altLang="en-US" dirty="0"/>
              <a:t>来生成一个正则表达式</a:t>
            </a:r>
            <a:endParaRPr lang="en-US" altLang="zh-CN" dirty="0"/>
          </a:p>
          <a:p>
            <a:pPr lvl="2"/>
            <a:r>
              <a:rPr lang="en-US" altLang="zh-CN" dirty="0"/>
              <a:t>pattern : </a:t>
            </a:r>
            <a:r>
              <a:rPr lang="zh-CN" altLang="en-US" dirty="0"/>
              <a:t>一个字符串形式的正则表达式</a:t>
            </a:r>
          </a:p>
          <a:p>
            <a:pPr lvl="2"/>
            <a:r>
              <a:rPr lang="en-US" altLang="zh-CN" dirty="0"/>
              <a:t>flags : </a:t>
            </a:r>
            <a:r>
              <a:rPr lang="zh-CN" altLang="en-US" dirty="0"/>
              <a:t>可选，表示匹配模式，比如忽略大小写，多行模式等，具体参数为：</a:t>
            </a:r>
          </a:p>
          <a:p>
            <a:pPr lvl="3"/>
            <a:r>
              <a:rPr lang="en-US" altLang="zh-CN" dirty="0" err="1"/>
              <a:t>re.I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lvl="3"/>
            <a:r>
              <a:rPr lang="en-US" altLang="zh-CN" dirty="0" err="1"/>
              <a:t>re.L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\s, \S </a:t>
            </a:r>
            <a:r>
              <a:rPr lang="zh-CN" altLang="en-US" dirty="0"/>
              <a:t>依赖于当前环境</a:t>
            </a:r>
          </a:p>
          <a:p>
            <a:pPr lvl="3"/>
            <a:r>
              <a:rPr lang="en-US" altLang="zh-CN" dirty="0" err="1"/>
              <a:t>re.M</a:t>
            </a:r>
            <a:r>
              <a:rPr lang="en-US" altLang="zh-CN" dirty="0"/>
              <a:t> </a:t>
            </a:r>
            <a:r>
              <a:rPr lang="zh-CN" altLang="en-US" dirty="0"/>
              <a:t>多行模式</a:t>
            </a:r>
          </a:p>
          <a:p>
            <a:pPr lvl="3"/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即为 </a:t>
            </a:r>
            <a:r>
              <a:rPr lang="en-US" altLang="zh-CN" dirty="0"/>
              <a:t>. </a:t>
            </a:r>
            <a:r>
              <a:rPr lang="zh-CN" altLang="en-US" dirty="0"/>
              <a:t>并且包括换行符在内的任意字符（</a:t>
            </a:r>
            <a:r>
              <a:rPr lang="en-US" altLang="zh-CN" dirty="0"/>
              <a:t>. </a:t>
            </a:r>
            <a:r>
              <a:rPr lang="zh-CN" altLang="en-US" dirty="0"/>
              <a:t>不包括换行符）</a:t>
            </a:r>
          </a:p>
          <a:p>
            <a:pPr lvl="3"/>
            <a:r>
              <a:rPr lang="en-US" altLang="zh-CN" dirty="0" err="1"/>
              <a:t>re.U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\d, \D, \s, \S </a:t>
            </a:r>
            <a:r>
              <a:rPr lang="zh-CN" altLang="en-US" dirty="0"/>
              <a:t>依赖于 </a:t>
            </a:r>
            <a:r>
              <a:rPr lang="en-US" altLang="zh-CN" dirty="0"/>
              <a:t>Unicode </a:t>
            </a:r>
            <a:r>
              <a:rPr lang="zh-CN" altLang="en-US" dirty="0"/>
              <a:t>字符属性数据库</a:t>
            </a:r>
          </a:p>
          <a:p>
            <a:pPr lvl="3"/>
            <a:r>
              <a:rPr lang="en-US" altLang="zh-CN" dirty="0" err="1"/>
              <a:t>re.X</a:t>
            </a:r>
            <a:r>
              <a:rPr lang="en-US" altLang="zh-CN" dirty="0"/>
              <a:t> </a:t>
            </a:r>
            <a:r>
              <a:rPr lang="zh-CN" altLang="en-US" dirty="0"/>
              <a:t>为了增加可读性，忽略空格和 </a:t>
            </a:r>
            <a:r>
              <a:rPr lang="en-US" altLang="zh-CN" dirty="0"/>
              <a:t># </a:t>
            </a:r>
            <a:r>
              <a:rPr lang="zh-CN" altLang="en-US" dirty="0"/>
              <a:t>后面的注释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0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regex</a:t>
            </a:r>
            <a:r>
              <a:rPr lang="zh-CN" altLang="en-US" dirty="0"/>
              <a:t>）通常用于在文本中查找匹配的字符串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来确定是否能够成功匹配</a:t>
            </a:r>
            <a:endParaRPr lang="en-US" altLang="zh-CN" dirty="0"/>
          </a:p>
          <a:p>
            <a:pPr lvl="2"/>
            <a:r>
              <a:rPr lang="en-US" altLang="zh-CN" dirty="0"/>
              <a:t>match(string)</a:t>
            </a:r>
            <a:r>
              <a:rPr lang="zh-CN" altLang="en-US"/>
              <a:t>，</a:t>
            </a:r>
            <a:r>
              <a:rPr lang="en-US" altLang="zh-CN"/>
              <a:t>search(string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match()</a:t>
            </a:r>
            <a:r>
              <a:rPr lang="zh-CN" altLang="en-US" dirty="0"/>
              <a:t>和</a:t>
            </a:r>
            <a:r>
              <a:rPr lang="en-US" altLang="zh-CN" dirty="0"/>
              <a:t>search()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3"/>
            <a:r>
              <a:rPr lang="en-US" altLang="zh-CN" dirty="0"/>
              <a:t>match</a:t>
            </a:r>
            <a:r>
              <a:rPr lang="zh-CN" altLang="en-US" dirty="0"/>
              <a:t>只匹配字符串的开始，如果字符串开始不符合正则表达式，则匹配失败，函数返回</a:t>
            </a:r>
            <a:r>
              <a:rPr lang="en-US" altLang="zh-CN" dirty="0"/>
              <a:t>None</a:t>
            </a:r>
          </a:p>
          <a:p>
            <a:pPr lvl="3"/>
            <a:r>
              <a:rPr lang="en-US" altLang="zh-CN" dirty="0"/>
              <a:t>search</a:t>
            </a:r>
            <a:r>
              <a:rPr lang="zh-CN" altLang="en-US" dirty="0"/>
              <a:t>匹配整个字符串，直到找到一个匹配</a:t>
            </a:r>
            <a:endParaRPr lang="en-US" altLang="zh-CN" dirty="0"/>
          </a:p>
          <a:p>
            <a:pPr lvl="1"/>
            <a:r>
              <a:rPr lang="zh-CN" altLang="en-US" dirty="0"/>
              <a:t>然后</a:t>
            </a:r>
            <a:r>
              <a:rPr lang="en-US" altLang="zh-CN" dirty="0" err="1"/>
              <a:t>findall</a:t>
            </a:r>
            <a:r>
              <a:rPr lang="en-US" altLang="zh-CN" dirty="0"/>
              <a:t>(string[, </a:t>
            </a:r>
            <a:r>
              <a:rPr lang="en-US" altLang="zh-CN" dirty="0" err="1"/>
              <a:t>pos</a:t>
            </a:r>
            <a:r>
              <a:rPr lang="en-US" altLang="zh-CN" dirty="0"/>
              <a:t>[, </a:t>
            </a:r>
            <a:r>
              <a:rPr lang="en-US" altLang="zh-CN" dirty="0" err="1"/>
              <a:t>endpos</a:t>
            </a:r>
            <a:r>
              <a:rPr lang="en-US" altLang="zh-CN" dirty="0"/>
              <a:t>]])</a:t>
            </a:r>
            <a:r>
              <a:rPr lang="zh-CN" altLang="en-US" dirty="0"/>
              <a:t>来找出字符串中的所有匹配项</a:t>
            </a:r>
            <a:endParaRPr lang="en-US" altLang="zh-CN" dirty="0"/>
          </a:p>
          <a:p>
            <a:pPr lvl="2"/>
            <a:r>
              <a:rPr lang="en-US" altLang="zh-CN" dirty="0"/>
              <a:t>string : </a:t>
            </a:r>
            <a:r>
              <a:rPr lang="zh-CN" altLang="en-US" dirty="0"/>
              <a:t>待匹配的字符串。</a:t>
            </a:r>
          </a:p>
          <a:p>
            <a:pPr lvl="2"/>
            <a:r>
              <a:rPr lang="en-US" altLang="zh-CN" dirty="0" err="1"/>
              <a:t>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可选参数，指定字符串的起始位置，默认为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 err="1"/>
              <a:t>endpos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可选参数，指定字符串的结束位置，默认为字符串的长度。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87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字符</a:t>
            </a:r>
            <a:endParaRPr lang="en-US" altLang="zh-CN" dirty="0"/>
          </a:p>
          <a:p>
            <a:pPr lvl="2"/>
            <a:r>
              <a:rPr lang="en-US" altLang="zh-CN" dirty="0"/>
              <a:t>.: </a:t>
            </a:r>
            <a:r>
              <a:rPr lang="zh-CN" altLang="en-US" dirty="0"/>
              <a:t>除换行符</a:t>
            </a:r>
            <a:r>
              <a:rPr lang="en-US" altLang="zh-CN" dirty="0"/>
              <a:t>\n</a:t>
            </a:r>
            <a:r>
              <a:rPr lang="zh-CN" altLang="en-US" dirty="0"/>
              <a:t>外的任意字符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]: 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中的任意一个字符，如果以</a:t>
            </a:r>
            <a:r>
              <a:rPr lang="en-US" altLang="zh-CN" dirty="0"/>
              <a:t>^</a:t>
            </a:r>
            <a:r>
              <a:rPr lang="zh-CN" altLang="en-US" dirty="0"/>
              <a:t>开头（</a:t>
            </a:r>
            <a:r>
              <a:rPr lang="en-US" altLang="zh-CN" dirty="0"/>
              <a:t>[^</a:t>
            </a:r>
            <a:r>
              <a:rPr lang="en-US" altLang="zh-CN" dirty="0" err="1"/>
              <a:t>abc</a:t>
            </a:r>
            <a:r>
              <a:rPr lang="en-US" altLang="zh-CN" dirty="0"/>
              <a:t>]</a:t>
            </a:r>
            <a:r>
              <a:rPr lang="zh-CN" altLang="en-US" dirty="0"/>
              <a:t>）表示非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  <a:p>
            <a:pPr lvl="2"/>
            <a:r>
              <a:rPr lang="en-US" altLang="zh-CN" dirty="0"/>
              <a:t>[0-9]: </a:t>
            </a:r>
            <a:r>
              <a:rPr lang="zh-CN" altLang="en-US" dirty="0"/>
              <a:t>任意一个数字，</a:t>
            </a:r>
            <a:r>
              <a:rPr lang="en-US" altLang="zh-CN" dirty="0"/>
              <a:t>[1-5]</a:t>
            </a:r>
            <a:r>
              <a:rPr lang="zh-CN" altLang="en-US" dirty="0"/>
              <a:t>匹配</a:t>
            </a:r>
            <a:r>
              <a:rPr lang="en-US" altLang="zh-CN" dirty="0"/>
              <a:t>1-5</a:t>
            </a:r>
            <a:r>
              <a:rPr lang="zh-CN" altLang="en-US" dirty="0"/>
              <a:t>的任意一个数字</a:t>
            </a:r>
            <a:endParaRPr lang="en-US" altLang="zh-CN" dirty="0"/>
          </a:p>
          <a:p>
            <a:pPr lvl="2"/>
            <a:r>
              <a:rPr lang="en-US" altLang="zh-CN" dirty="0"/>
              <a:t>\d: </a:t>
            </a:r>
            <a:r>
              <a:rPr lang="zh-CN" altLang="en-US" dirty="0"/>
              <a:t>与</a:t>
            </a:r>
            <a:r>
              <a:rPr lang="en-US" altLang="zh-CN" dirty="0"/>
              <a:t>[0-9</a:t>
            </a:r>
            <a:r>
              <a:rPr lang="zh-CN" altLang="en-US" dirty="0"/>
              <a:t>相同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\D </a:t>
            </a:r>
            <a:r>
              <a:rPr lang="zh-CN" altLang="en-US" dirty="0"/>
              <a:t>非数字（即</a:t>
            </a:r>
            <a:r>
              <a:rPr lang="en-US" altLang="zh-CN" dirty="0"/>
              <a:t>[^\d]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\w: </a:t>
            </a:r>
            <a:r>
              <a:rPr lang="zh-CN" altLang="en-US" dirty="0"/>
              <a:t>单词字母</a:t>
            </a:r>
            <a:r>
              <a:rPr lang="en-US" altLang="zh-CN" dirty="0"/>
              <a:t>[a-zA-Z0-9_]</a:t>
            </a:r>
            <a:r>
              <a:rPr lang="zh-CN" altLang="en-US" dirty="0"/>
              <a:t>，</a:t>
            </a:r>
            <a:r>
              <a:rPr lang="en-US" altLang="zh-CN" dirty="0"/>
              <a:t>\W</a:t>
            </a:r>
            <a:r>
              <a:rPr lang="zh-CN" altLang="en-US" dirty="0"/>
              <a:t>非单词字母（即</a:t>
            </a:r>
            <a:r>
              <a:rPr lang="en-US" altLang="zh-CN" dirty="0"/>
              <a:t>[^\W]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\s: </a:t>
            </a:r>
            <a:r>
              <a:rPr lang="zh-CN" altLang="en-US" dirty="0"/>
              <a:t>空白字符，</a:t>
            </a:r>
            <a:r>
              <a:rPr lang="en-US" altLang="zh-CN" dirty="0"/>
              <a:t>[&lt;</a:t>
            </a:r>
            <a:r>
              <a:rPr lang="zh-CN" altLang="en-US" dirty="0"/>
              <a:t>空格</a:t>
            </a:r>
            <a:r>
              <a:rPr lang="en-US" altLang="zh-CN" dirty="0"/>
              <a:t>&gt;\t\r\n\f\v]</a:t>
            </a:r>
            <a:r>
              <a:rPr lang="zh-CN" altLang="en-US" dirty="0"/>
              <a:t>，</a:t>
            </a:r>
            <a:r>
              <a:rPr lang="en-US" altLang="zh-CN" dirty="0"/>
              <a:t>\S</a:t>
            </a:r>
            <a:r>
              <a:rPr lang="zh-CN" altLang="en-US" dirty="0"/>
              <a:t>非空白字符</a:t>
            </a:r>
            <a:endParaRPr lang="en-US" altLang="zh-CN" dirty="0"/>
          </a:p>
          <a:p>
            <a:pPr lvl="2"/>
            <a:r>
              <a:rPr lang="en-US" altLang="zh-CN" dirty="0"/>
              <a:t>\: </a:t>
            </a:r>
            <a:r>
              <a:rPr lang="zh-CN" altLang="en-US" dirty="0"/>
              <a:t>转义字符，如果字符串中需要匹配</a:t>
            </a:r>
            <a:r>
              <a:rPr lang="en-US" altLang="zh-CN" dirty="0"/>
              <a:t>.</a:t>
            </a:r>
            <a:r>
              <a:rPr lang="zh-CN" altLang="en-US" dirty="0"/>
              <a:t>，则</a:t>
            </a:r>
            <a:r>
              <a:rPr lang="en-US" altLang="zh-CN" dirty="0"/>
              <a:t>\.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3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数量词</a:t>
            </a:r>
            <a:endParaRPr lang="en-US" altLang="zh-CN" dirty="0"/>
          </a:p>
          <a:p>
            <a:pPr lvl="2"/>
            <a:r>
              <a:rPr lang="en-US" altLang="zh-CN" dirty="0"/>
              <a:t>*: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0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+: </a:t>
            </a:r>
            <a:r>
              <a:rPr lang="zh-CN" altLang="en-US" dirty="0"/>
              <a:t>前面一个字符出现大于等于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?: </a:t>
            </a:r>
            <a:r>
              <a:rPr lang="zh-CN" altLang="en-US" dirty="0"/>
              <a:t>前面一个字符出现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{m}:</a:t>
            </a:r>
            <a:r>
              <a:rPr lang="zh-CN" altLang="en-US" dirty="0"/>
              <a:t>前面一个字符出现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en-US" altLang="zh-CN" dirty="0"/>
              <a:t>{m, n}:</a:t>
            </a:r>
            <a:r>
              <a:rPr lang="zh-CN" altLang="en-US" dirty="0"/>
              <a:t>前面一个字符出现</a:t>
            </a:r>
            <a:r>
              <a:rPr lang="en-US" altLang="zh-CN" dirty="0"/>
              <a:t>m-n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常见正则表达式字符</a:t>
            </a:r>
            <a:endParaRPr lang="en-US" altLang="zh-CN" dirty="0"/>
          </a:p>
          <a:p>
            <a:pPr lvl="1"/>
            <a:r>
              <a:rPr lang="zh-CN" altLang="en-US" dirty="0"/>
              <a:t>分组、逻辑</a:t>
            </a:r>
            <a:endParaRPr lang="en-US" altLang="zh-CN" dirty="0"/>
          </a:p>
          <a:p>
            <a:pPr lvl="2"/>
            <a:r>
              <a:rPr lang="en-US" altLang="zh-CN" dirty="0"/>
              <a:t>(…): </a:t>
            </a:r>
            <a:r>
              <a:rPr lang="zh-CN" altLang="en-US" dirty="0"/>
              <a:t>匹配结束后返回括号内匹配成功的字符串</a:t>
            </a:r>
            <a:endParaRPr lang="en-US" altLang="zh-CN" dirty="0"/>
          </a:p>
          <a:p>
            <a:pPr lvl="2"/>
            <a:r>
              <a:rPr lang="en-US" altLang="zh-CN" dirty="0" err="1"/>
              <a:t>abc|bcd</a:t>
            </a:r>
            <a:r>
              <a:rPr lang="en-US" altLang="zh-CN" dirty="0"/>
              <a:t>: </a:t>
            </a:r>
            <a:r>
              <a:rPr lang="zh-CN" altLang="en-US" dirty="0"/>
              <a:t>匹配</a:t>
            </a:r>
            <a:r>
              <a:rPr lang="en-US" altLang="zh-CN" dirty="0" err="1"/>
              <a:t>abc</a:t>
            </a:r>
            <a:r>
              <a:rPr lang="zh-CN" altLang="en-US" dirty="0"/>
              <a:t>或者</a:t>
            </a:r>
            <a:r>
              <a:rPr lang="en-US" altLang="zh-CN" dirty="0" err="1"/>
              <a:t>bcd</a:t>
            </a:r>
            <a:endParaRPr lang="en-US" altLang="zh-CN" dirty="0"/>
          </a:p>
          <a:p>
            <a:pPr lvl="3"/>
            <a:r>
              <a:rPr lang="zh-CN" altLang="en-US" dirty="0"/>
              <a:t>作用域为整个表达式</a:t>
            </a:r>
            <a:endParaRPr lang="en-US" altLang="zh-CN" dirty="0"/>
          </a:p>
          <a:p>
            <a:pPr lvl="3"/>
            <a:r>
              <a:rPr lang="zh-CN" altLang="en-US" dirty="0"/>
              <a:t>但是如果出现在</a:t>
            </a:r>
            <a:r>
              <a:rPr lang="en-US" altLang="zh-CN" dirty="0"/>
              <a:t>(…)</a:t>
            </a:r>
            <a:r>
              <a:rPr lang="zh-CN" altLang="en-US" dirty="0"/>
              <a:t>中，则作用范围仅限于</a:t>
            </a:r>
            <a:r>
              <a:rPr lang="en-US" altLang="zh-CN" dirty="0"/>
              <a:t>(…)</a:t>
            </a:r>
          </a:p>
          <a:p>
            <a:pPr lvl="1"/>
            <a:r>
              <a:rPr lang="zh-CN" altLang="en-US" dirty="0"/>
              <a:t>贪婪匹配</a:t>
            </a:r>
            <a:endParaRPr lang="en-US" altLang="zh-CN" dirty="0"/>
          </a:p>
          <a:p>
            <a:pPr lvl="2"/>
            <a:r>
              <a:rPr lang="zh-CN" altLang="en-US" dirty="0"/>
              <a:t>即在长度不确定的情况下，尽可能多地匹配字符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abbbbbc</a:t>
            </a:r>
            <a:r>
              <a:rPr lang="zh-CN" altLang="en-US" dirty="0"/>
              <a:t>中使用</a:t>
            </a:r>
            <a:r>
              <a:rPr lang="en-US" altLang="zh-CN" dirty="0"/>
              <a:t>(b{1,3})</a:t>
            </a:r>
            <a:r>
              <a:rPr lang="zh-CN" altLang="en-US" dirty="0"/>
              <a:t>就会返回</a:t>
            </a:r>
            <a:r>
              <a:rPr lang="en-US" altLang="zh-CN" dirty="0" err="1"/>
              <a:t>bbb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?</a:t>
            </a:r>
            <a:r>
              <a:rPr lang="zh-CN" altLang="en-US" dirty="0"/>
              <a:t>将贪婪匹配转变为非贪婪匹配</a:t>
            </a:r>
            <a:r>
              <a:rPr lang="en-US" altLang="zh-CN" dirty="0">
                <a:sym typeface="Wingdings" panose="05000000000000000000" pitchFamily="2" charset="2"/>
              </a:rPr>
              <a:t>: (b{1,3}?)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For more: https://docs.python.org/3.7/library/re.html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6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编程的思维：面向过程、面向对象</a:t>
            </a:r>
            <a:endParaRPr lang="en-US" altLang="zh-CN" dirty="0"/>
          </a:p>
          <a:p>
            <a:pPr lvl="1"/>
            <a:r>
              <a:rPr lang="zh-CN" altLang="en-US" dirty="0"/>
              <a:t>面向过程</a:t>
            </a:r>
            <a:endParaRPr lang="en-US" altLang="zh-CN" dirty="0"/>
          </a:p>
          <a:p>
            <a:pPr lvl="2"/>
            <a:r>
              <a:rPr lang="zh-CN" altLang="en-US" dirty="0"/>
              <a:t>一种以过程为中心的编程思想</a:t>
            </a:r>
            <a:endParaRPr lang="en-US" altLang="zh-CN" dirty="0"/>
          </a:p>
          <a:p>
            <a:pPr lvl="2"/>
            <a:r>
              <a:rPr lang="zh-CN" altLang="en-US" dirty="0"/>
              <a:t>是一种基础的顺序的思维方式</a:t>
            </a:r>
            <a:endParaRPr lang="en-US" altLang="zh-CN" dirty="0"/>
          </a:p>
          <a:p>
            <a:pPr lvl="2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Pascal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面向对象</a:t>
            </a:r>
            <a:endParaRPr lang="en-US" altLang="zh-CN" dirty="0"/>
          </a:p>
          <a:p>
            <a:pPr lvl="2"/>
            <a:r>
              <a:rPr lang="zh-CN" altLang="en-US" dirty="0"/>
              <a:t>面向对象是按人们认识客观世界的系统思维方式，采用基于对象（实体）的概念建立模型，模拟客观世界分析、设计、实现软件的办法</a:t>
            </a:r>
            <a:endParaRPr lang="en-US" altLang="zh-CN" dirty="0"/>
          </a:p>
          <a:p>
            <a:pPr lvl="2"/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Objective-C</a:t>
            </a:r>
            <a:r>
              <a:rPr lang="zh-CN" altLang="en-US" dirty="0"/>
              <a:t>，</a:t>
            </a:r>
            <a:r>
              <a:rPr lang="en-US" altLang="zh-CN" dirty="0"/>
              <a:t>Swift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关于计算机编程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计算机编程难学吗？</a:t>
            </a:r>
            <a:endParaRPr lang="en-US" altLang="zh-CN" dirty="0"/>
          </a:p>
          <a:p>
            <a:pPr lvl="1"/>
            <a:r>
              <a:rPr lang="zh-CN" altLang="en-US" dirty="0"/>
              <a:t>大家眼中的计算机编程：</a:t>
            </a:r>
            <a:endParaRPr lang="en-US" altLang="zh-CN" dirty="0"/>
          </a:p>
          <a:p>
            <a:pPr lvl="1"/>
            <a:r>
              <a:rPr lang="zh-CN" altLang="en-US" dirty="0"/>
              <a:t>实际上的计算机编程：</a:t>
            </a:r>
            <a:endParaRPr lang="en-US" altLang="zh-CN" dirty="0"/>
          </a:p>
          <a:p>
            <a:pPr lvl="2"/>
            <a:r>
              <a:rPr lang="en-US" altLang="zh-CN" dirty="0"/>
              <a:t>print("hello world")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4000182"/>
            <a:ext cx="4132289" cy="1940049"/>
          </a:xfrm>
          <a:prstGeom prst="rect">
            <a:avLst/>
          </a:prstGeom>
        </p:spPr>
      </p:pic>
      <p:pic>
        <p:nvPicPr>
          <p:cNvPr id="1026" name="Picture 2" descr="Image result for so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78" y="3930371"/>
            <a:ext cx="2896857" cy="2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ellorfimg.zcool.cn/preview260/6356761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57" y="1167856"/>
            <a:ext cx="3985584" cy="28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Object oriented programming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对象是人们要进行研究的任何事物</a:t>
            </a:r>
            <a:endParaRPr lang="en-US" altLang="zh-CN" dirty="0"/>
          </a:p>
          <a:p>
            <a:pPr lvl="2"/>
            <a:r>
              <a:rPr lang="zh-CN" altLang="en-US" dirty="0"/>
              <a:t>对象具有唯一性</a:t>
            </a:r>
            <a:endParaRPr lang="en-US" altLang="zh-CN" dirty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具有相同特性（数据元素）和行为（功能）的对象的抽象就是类</a:t>
            </a:r>
            <a:endParaRPr lang="en-US" altLang="zh-CN" dirty="0"/>
          </a:p>
          <a:p>
            <a:pPr lvl="2"/>
            <a:r>
              <a:rPr lang="zh-CN" altLang="en-US" dirty="0"/>
              <a:t>类具有抽象性</a:t>
            </a:r>
            <a:endParaRPr lang="en-US" altLang="zh-CN" dirty="0"/>
          </a:p>
          <a:p>
            <a:pPr lvl="2"/>
            <a:r>
              <a:rPr lang="zh-CN" altLang="en-US" dirty="0"/>
              <a:t>从类到对象的过程就叫做</a:t>
            </a:r>
            <a:r>
              <a:rPr lang="zh-CN" altLang="en-US" b="1" dirty="0"/>
              <a:t>实例化</a:t>
            </a:r>
            <a:endParaRPr lang="en-US" altLang="zh-CN" dirty="0"/>
          </a:p>
          <a:p>
            <a:pPr lvl="1"/>
            <a:r>
              <a:rPr lang="zh-CN" altLang="en-US" dirty="0"/>
              <a:t>方法（</a:t>
            </a:r>
            <a:r>
              <a:rPr lang="en-US" altLang="zh-CN" dirty="0"/>
              <a:t>Method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类中操作的实现过程叫做方法</a:t>
            </a:r>
            <a:endParaRPr lang="en-US" altLang="zh-CN" dirty="0"/>
          </a:p>
          <a:p>
            <a:pPr lvl="2"/>
            <a:r>
              <a:rPr lang="zh-CN" altLang="en-US" dirty="0"/>
              <a:t>一个方法有方法名、返回值、参数、方法体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2"/>
            <a:r>
              <a:rPr lang="zh-CN" altLang="en-US" dirty="0"/>
              <a:t>把一个或多个元素封闭在一个物理的或者逻辑的包中</a:t>
            </a:r>
            <a:endParaRPr lang="en-US" altLang="zh-CN" dirty="0"/>
          </a:p>
          <a:p>
            <a:pPr lvl="2"/>
            <a:r>
              <a:rPr lang="zh-CN" altLang="en-US" dirty="0"/>
              <a:t>利用访问修饰符进行权限控制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1608"/>
              </p:ext>
            </p:extLst>
          </p:nvPr>
        </p:nvGraphicFramePr>
        <p:xfrm>
          <a:off x="1577835" y="3090466"/>
          <a:ext cx="8537349" cy="1419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2227531376"/>
                    </a:ext>
                  </a:extLst>
                </a:gridCol>
                <a:gridCol w="4069258">
                  <a:extLst>
                    <a:ext uri="{9D8B030D-6E8A-4147-A177-3AD203B41FA5}">
                      <a16:colId xmlns:a16="http://schemas.microsoft.com/office/drawing/2014/main" val="3479215774"/>
                    </a:ext>
                  </a:extLst>
                </a:gridCol>
                <a:gridCol w="3028013">
                  <a:extLst>
                    <a:ext uri="{9D8B030D-6E8A-4147-A177-3AD203B41FA5}">
                      <a16:colId xmlns:a16="http://schemas.microsoft.com/office/drawing/2014/main" val="34209436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关键词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范围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Python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所有对象都可以访问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默认设置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55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private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对象本身在对象内部可以访问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变量名前加两个下划线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66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只有该类对象及其子类对象可以访问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456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default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同一个程序集的对象可以访问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461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0376" y="4735596"/>
            <a:ext cx="94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</a:t>
            </a:r>
            <a:endParaRPr lang="en-US" altLang="zh-CN" b="1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中实际上不存在</a:t>
            </a:r>
            <a:r>
              <a:rPr lang="en-US" altLang="zh-CN" dirty="0"/>
              <a:t>protected</a:t>
            </a:r>
            <a:r>
              <a:rPr lang="zh-CN" altLang="en-US" dirty="0"/>
              <a:t>的概念，变量名前加一条下划线</a:t>
            </a:r>
            <a:r>
              <a:rPr lang="en-US" altLang="zh-CN" dirty="0"/>
              <a:t>_</a:t>
            </a:r>
            <a:r>
              <a:rPr lang="zh-CN" altLang="en-US" dirty="0"/>
              <a:t>的实际效果和不加一样，是一个约定俗成的惯例，表示“虽然我可以被访问，但是，请把我视为私有变量，不要随意访问”</a:t>
            </a:r>
          </a:p>
        </p:txBody>
      </p:sp>
    </p:spTree>
    <p:extLst>
      <p:ext uri="{BB962C8B-B14F-4D97-AF65-F5344CB8AC3E}">
        <p14:creationId xmlns:p14="http://schemas.microsoft.com/office/powerpoint/2010/main" val="90011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2"/>
            <a:r>
              <a:rPr lang="zh-CN" altLang="en-US" dirty="0"/>
              <a:t>在现有类（基类、父类）上建立新类（派生类、子类）的处理过程称为继承</a:t>
            </a:r>
            <a:endParaRPr lang="en-US" altLang="zh-CN" dirty="0"/>
          </a:p>
          <a:p>
            <a:pPr lvl="2"/>
            <a:r>
              <a:rPr lang="zh-CN" altLang="en-US" dirty="0"/>
              <a:t>继承是软件复用的一种形式</a:t>
            </a:r>
            <a:endParaRPr lang="en-US" altLang="zh-CN" dirty="0"/>
          </a:p>
          <a:p>
            <a:pPr lvl="2"/>
            <a:r>
              <a:rPr lang="zh-CN" altLang="en-US" dirty="0"/>
              <a:t>使用继承可以复用现有类的数据和行为，为其赋予新功能而创建出新类</a:t>
            </a:r>
            <a:endParaRPr lang="en-US" altLang="zh-CN" dirty="0"/>
          </a:p>
          <a:p>
            <a:pPr lvl="2"/>
            <a:r>
              <a:rPr lang="zh-CN" altLang="en-US" dirty="0"/>
              <a:t>派生类能自动获得基类的除了构造函数和析构函数以外的所有成员，可以在派生类中添加新的属性和方法扩展其功能</a:t>
            </a:r>
            <a:endParaRPr lang="en-US" altLang="zh-CN" dirty="0"/>
          </a:p>
          <a:p>
            <a:pPr lvl="2"/>
            <a:r>
              <a:rPr lang="zh-CN" altLang="en-US" dirty="0"/>
              <a:t>单继承（一个类只能派生自一个基类）和多继承（一个类可以派生自多个类）</a:t>
            </a:r>
            <a:endParaRPr lang="en-US" altLang="zh-CN" dirty="0"/>
          </a:p>
          <a:p>
            <a:pPr lvl="3"/>
            <a:r>
              <a:rPr lang="en-US" altLang="zh-CN" dirty="0"/>
              <a:t>Python</a:t>
            </a:r>
            <a:r>
              <a:rPr lang="zh-CN" altLang="en-US"/>
              <a:t>支持多继承</a:t>
            </a:r>
            <a:r>
              <a:rPr lang="zh-CN" altLang="en-US" dirty="0"/>
              <a:t>：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1, </a:t>
            </a:r>
            <a:r>
              <a:rPr lang="zh-CN" altLang="en-US" dirty="0"/>
              <a:t>父类</a:t>
            </a:r>
            <a:r>
              <a:rPr lang="en-US" altLang="zh-CN" dirty="0"/>
              <a:t>2, ...)</a:t>
            </a:r>
          </a:p>
          <a:p>
            <a:pPr lvl="3"/>
            <a:r>
              <a:rPr lang="zh-CN" altLang="en-US" dirty="0"/>
              <a:t>使用多继承经常需要面临的问题是，多个父类中包含同名的类方法。对于这种情况，</a:t>
            </a:r>
            <a:r>
              <a:rPr lang="en-US" altLang="zh-CN" dirty="0"/>
              <a:t>Python </a:t>
            </a:r>
            <a:r>
              <a:rPr lang="zh-CN" altLang="en-US" dirty="0"/>
              <a:t>的处置措施是：根据子类继承多个父类时这些父类的前后次序决定，即排在前面父类中的类方法会覆盖排在后面父类中的同名类方法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2"/>
            <a:r>
              <a:rPr lang="zh-CN" altLang="en-US" dirty="0"/>
              <a:t>是指程序设计中存在同名不同方法的存在</a:t>
            </a:r>
            <a:endParaRPr lang="en-US" altLang="zh-CN" dirty="0"/>
          </a:p>
          <a:p>
            <a:pPr lvl="2"/>
            <a:r>
              <a:rPr lang="zh-CN" altLang="en-US" dirty="0"/>
              <a:t>主要通过子类对父类的覆盖来实现多态</a:t>
            </a:r>
            <a:endParaRPr lang="en-US" altLang="zh-CN" dirty="0"/>
          </a:p>
          <a:p>
            <a:pPr lvl="2"/>
            <a:r>
              <a:rPr lang="zh-CN" altLang="en-US" dirty="0"/>
              <a:t>设计原则之一就是要依赖于抽象，而不依赖于具体，增加灵活性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7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6237"/>
              </p:ext>
            </p:extLst>
          </p:nvPr>
        </p:nvGraphicFramePr>
        <p:xfrm>
          <a:off x="1309379" y="2148559"/>
          <a:ext cx="9647769" cy="32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07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面向对象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模块化、流程化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抽象、封装、继承、多态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3527"/>
                  </a:ext>
                </a:extLst>
              </a:tr>
              <a:tr h="1489699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性能比面向对象高。因为类调用时需要实例化，比较消耗资源；比如单片机、嵌入式开发、</a:t>
                      </a:r>
                      <a:r>
                        <a:rPr lang="en-US" altLang="zh-CN" sz="1800" dirty="0"/>
                        <a:t>Linux/Unix</a:t>
                      </a:r>
                      <a:r>
                        <a:rPr lang="zh-CN" altLang="en-US" sz="1800" dirty="0"/>
                        <a:t>等一般采用面向过程开 发。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易维护、易复用、易扩展，由于面向对象有封装、继承、多态性的特性，可以设计出低耦合的系统，使系统更加灵活、更加易于维护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没有面向对象易维护、易复用、易扩展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性能比面向过程低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计算机语言即用于人与计算机之间通讯的语言</a:t>
            </a:r>
            <a:endParaRPr lang="en-US" altLang="zh-CN" dirty="0"/>
          </a:p>
          <a:p>
            <a:pPr lvl="1"/>
            <a:r>
              <a:rPr lang="zh-CN" altLang="en-US" dirty="0"/>
              <a:t>所谓计算机编程就是用计算机语言与计算机进行沟通</a:t>
            </a:r>
          </a:p>
          <a:p>
            <a:r>
              <a:rPr lang="zh-CN" altLang="en-US" dirty="0"/>
              <a:t>计算机语言的分类</a:t>
            </a:r>
            <a:endParaRPr lang="en-US" altLang="zh-CN" dirty="0"/>
          </a:p>
          <a:p>
            <a:pPr lvl="1"/>
            <a:r>
              <a:rPr lang="zh-CN" altLang="en-US" dirty="0"/>
              <a:t>机器语言（第一代计算机语言）</a:t>
            </a:r>
            <a:endParaRPr lang="en-US" altLang="zh-CN" dirty="0"/>
          </a:p>
          <a:p>
            <a:pPr lvl="2"/>
            <a:r>
              <a:rPr lang="zh-CN" altLang="en-US" dirty="0"/>
              <a:t>指一台计算机全部的指令集合</a:t>
            </a:r>
            <a:endParaRPr lang="en-US" altLang="zh-CN" dirty="0"/>
          </a:p>
          <a:p>
            <a:pPr lvl="2"/>
            <a:r>
              <a:rPr lang="zh-CN" altLang="en-US" dirty="0"/>
              <a:t>一串串由</a:t>
            </a:r>
            <a:r>
              <a:rPr lang="en-US" altLang="zh-CN" dirty="0"/>
              <a:t>"0"</a:t>
            </a:r>
            <a:r>
              <a:rPr lang="zh-CN" altLang="en-US" dirty="0"/>
              <a:t>和</a:t>
            </a:r>
            <a:r>
              <a:rPr lang="en-US" altLang="zh-CN" dirty="0"/>
              <a:t>"1"</a:t>
            </a:r>
            <a:r>
              <a:rPr lang="zh-CN" altLang="en-US" dirty="0"/>
              <a:t>组成的指令序列</a:t>
            </a:r>
            <a:endParaRPr lang="en-US" altLang="zh-CN" dirty="0"/>
          </a:p>
          <a:p>
            <a:pPr lvl="2"/>
            <a:r>
              <a:rPr lang="zh-CN" altLang="en-US" dirty="0"/>
              <a:t>每一台计算机的指令集合都不尽相同</a:t>
            </a:r>
            <a:endParaRPr lang="en-US" altLang="zh-CN" dirty="0"/>
          </a:p>
          <a:p>
            <a:pPr lvl="1"/>
            <a:r>
              <a:rPr lang="zh-CN" altLang="en-US" dirty="0"/>
              <a:t>汇编语言（第二代计算机语言）</a:t>
            </a:r>
            <a:endParaRPr lang="en-US" altLang="zh-CN" dirty="0"/>
          </a:p>
          <a:p>
            <a:pPr lvl="2"/>
            <a:r>
              <a:rPr lang="zh-CN" altLang="en-US" dirty="0"/>
              <a:t>用一些简洁的英文字母、符号串来替代一个特定的指令的二进制串</a:t>
            </a:r>
            <a:endParaRPr lang="en-US" altLang="zh-CN" dirty="0"/>
          </a:p>
          <a:p>
            <a:pPr lvl="2"/>
            <a:r>
              <a:rPr lang="zh-CN" altLang="en-US" dirty="0"/>
              <a:t>比如，用</a:t>
            </a:r>
            <a:r>
              <a:rPr lang="en-US" altLang="zh-CN" dirty="0"/>
              <a:t>"ADD"</a:t>
            </a:r>
            <a:r>
              <a:rPr lang="zh-CN" altLang="en-US" dirty="0"/>
              <a:t>代表加法，</a:t>
            </a:r>
            <a:r>
              <a:rPr lang="en-US" altLang="zh-CN" dirty="0"/>
              <a:t>"MOV"</a:t>
            </a:r>
            <a:r>
              <a:rPr lang="zh-CN" altLang="en-US" dirty="0"/>
              <a:t>代表数据传递等等</a:t>
            </a:r>
            <a:endParaRPr lang="en-US" altLang="zh-CN" dirty="0"/>
          </a:p>
          <a:p>
            <a:pPr lvl="2"/>
            <a:r>
              <a:rPr lang="zh-CN" altLang="en-US" dirty="0"/>
              <a:t>依赖于机器硬件，移植性不好，但效率仍非常高，因此很多软件仍然使用汇编语言编写</a:t>
            </a:r>
            <a:endParaRPr lang="en-US" altLang="zh-CN" dirty="0"/>
          </a:p>
          <a:p>
            <a:pPr lvl="1"/>
            <a:r>
              <a:rPr lang="zh-CN" altLang="en-US" dirty="0"/>
              <a:t>高级语言（第三代计算机语言）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7754857626&amp;di=ba78654823e638268f3c6f0a2d111517&amp;imgtype=0&amp;src=http%3A%2F%2Fgss0.baidu.com%2F-4o3dSag_xI4khGko9WTAnF6hhy%2Fzhidao%2Fpic%2Fitem%2Fcefc1e178a82b901aee1e9fb738da9773812ef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2134862"/>
            <a:ext cx="4967196" cy="2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  <a:endParaRPr lang="en-US" altLang="zh-CN" dirty="0"/>
          </a:p>
          <a:p>
            <a:pPr lvl="1"/>
            <a:r>
              <a:rPr lang="zh-CN" altLang="en-US" dirty="0"/>
              <a:t>高级语言主要是相对于汇编语言而言，它并不是特指某一种具体的语言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等都是高级语言</a:t>
            </a:r>
            <a:endParaRPr lang="en-US" altLang="zh-CN" dirty="0"/>
          </a:p>
          <a:p>
            <a:pPr lvl="1"/>
            <a:r>
              <a:rPr lang="zh-CN" altLang="en-US" dirty="0"/>
              <a:t>计算机不能直接的理解高级语言，只能直接理解机器语言，所以必须要把高级语言翻译成机器语言</a:t>
            </a:r>
            <a:endParaRPr lang="en-US" altLang="zh-CN" dirty="0"/>
          </a:p>
          <a:p>
            <a:pPr lvl="1"/>
            <a:r>
              <a:rPr lang="zh-CN" altLang="en-US" dirty="0"/>
              <a:t>根据翻译过程的不同，高级语言又可以分成编译性语言和解释性语言</a:t>
            </a:r>
            <a:endParaRPr lang="en-US" altLang="zh-CN" dirty="0"/>
          </a:p>
          <a:p>
            <a:pPr lvl="2"/>
            <a:r>
              <a:rPr lang="zh-CN" altLang="en-US" dirty="0"/>
              <a:t>编译性语言需要先经过编译成为机器可直接执行指令（比如</a:t>
            </a:r>
            <a:r>
              <a:rPr lang="en-US" altLang="zh-CN" dirty="0"/>
              <a:t>.exe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ocx</a:t>
            </a:r>
            <a:r>
              <a:rPr lang="zh-CN" altLang="en-US" dirty="0"/>
              <a:t>文件）才能运行，编译后的文件不可以跨平台运行</a:t>
            </a:r>
            <a:endParaRPr lang="en-US" altLang="zh-CN" dirty="0"/>
          </a:p>
          <a:p>
            <a:pPr lvl="2"/>
            <a:r>
              <a:rPr lang="zh-CN" altLang="en-US" dirty="0"/>
              <a:t>解释性语言则是有一个专门的解释器，一边运行一边解释，一般都可以跨平台运行</a:t>
            </a:r>
            <a:endParaRPr lang="en-US" altLang="zh-CN" dirty="0"/>
          </a:p>
          <a:p>
            <a:pPr lvl="2"/>
            <a:r>
              <a:rPr lang="zh-CN" altLang="en-US" dirty="0"/>
              <a:t>编译性语言有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等，解释性语言有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部分语言如</a:t>
            </a:r>
            <a:r>
              <a:rPr lang="en-US" altLang="zh-CN" dirty="0"/>
              <a:t>Java</a:t>
            </a:r>
            <a:r>
              <a:rPr lang="zh-CN" altLang="en-US" dirty="0"/>
              <a:t>兼具解释性和编译性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4130"/>
              </p:ext>
            </p:extLst>
          </p:nvPr>
        </p:nvGraphicFramePr>
        <p:xfrm>
          <a:off x="838200" y="1858410"/>
          <a:ext cx="10515600" cy="420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0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2695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解释性语言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编译性语言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可移植性好，只要有解释环境，可以在不同的操作系统上运行。将解释器移植到不同的系统上，程序不用改动就可以在移植了解释器系统上运行。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运行速度快，代码效率高，编译后程序不可以修改，保密性好。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运行需要解释环境，运行起来比编译的要慢，占用的资源也要多一些，代码效率低，代码修改后就可以运行，不需要编译过程。因为不仅要给用户程序分配空间，解释器本身也占用了宝贵的系统资源。其封装底层代码，程序严重依赖平台。不能同</a:t>
                      </a:r>
                      <a:r>
                        <a:rPr lang="en-US" altLang="zh-CN" sz="1800" dirty="0"/>
                        <a:t>C++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VB</a:t>
                      </a:r>
                      <a:r>
                        <a:rPr lang="zh-CN" altLang="en-US" sz="1800" dirty="0"/>
                        <a:t>那样直接操作底层。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代码需要经过编译方可运行，可移植性差，只能在兼容的操作系统上运行。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9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Python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语法简洁，接近于英语的自然语言</a:t>
            </a:r>
            <a:endParaRPr lang="en-US" altLang="zh-CN" dirty="0"/>
          </a:p>
          <a:p>
            <a:pPr lvl="1"/>
            <a:r>
              <a:rPr lang="zh-CN" altLang="en-US" dirty="0"/>
              <a:t>学习曲线平坦</a:t>
            </a:r>
            <a:endParaRPr lang="en-US" altLang="zh-CN" dirty="0"/>
          </a:p>
          <a:p>
            <a:pPr lvl="1"/>
            <a:r>
              <a:rPr lang="zh-CN" altLang="en-US" dirty="0"/>
              <a:t>丰富的第三方库，特别是在大数据分析处理和人工智能方面</a:t>
            </a:r>
            <a:endParaRPr lang="en-US" altLang="zh-CN" dirty="0"/>
          </a:p>
          <a:p>
            <a:pPr lvl="1"/>
            <a:r>
              <a:rPr lang="zh-CN" altLang="en-US" dirty="0"/>
              <a:t>可扩展性和可嵌入性：可以将</a:t>
            </a:r>
            <a:r>
              <a:rPr lang="en-US" altLang="zh-CN" dirty="0"/>
              <a:t>Python</a:t>
            </a:r>
            <a:r>
              <a:rPr lang="zh-CN" altLang="en-US" dirty="0"/>
              <a:t>代码嵌入到其它语言中，反之亦可</a:t>
            </a:r>
            <a:endParaRPr lang="en-US" altLang="zh-CN" dirty="0"/>
          </a:p>
          <a:p>
            <a:pPr lvl="1"/>
            <a:r>
              <a:rPr lang="zh-CN" altLang="en-US" dirty="0"/>
              <a:t>可移植性：</a:t>
            </a:r>
            <a:r>
              <a:rPr lang="en-US" altLang="zh-CN" dirty="0"/>
              <a:t>Unix/Linux/Mac OS</a:t>
            </a:r>
            <a:r>
              <a:rPr lang="zh-CN" altLang="en-US" dirty="0"/>
              <a:t>等一般自带</a:t>
            </a:r>
            <a:r>
              <a:rPr lang="en-US" altLang="zh-CN" dirty="0"/>
              <a:t>Python</a:t>
            </a:r>
            <a:r>
              <a:rPr lang="zh-CN" altLang="en-US" dirty="0"/>
              <a:t>，在移动平台稍弱</a:t>
            </a:r>
            <a:endParaRPr lang="en-US" altLang="zh-CN" dirty="0"/>
          </a:p>
          <a:p>
            <a:pPr lvl="1"/>
            <a:r>
              <a:rPr lang="zh-CN" altLang="en-US" dirty="0"/>
              <a:t>代码规范性极强，易于阅读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作为脚本语言，更适合开发小的应用</a:t>
            </a:r>
            <a:endParaRPr lang="en-US" altLang="zh-CN" dirty="0"/>
          </a:p>
          <a:p>
            <a:pPr lvl="2"/>
            <a:r>
              <a:rPr lang="zh-CN" altLang="en-US" dirty="0"/>
              <a:t>脚本语言是为了缩短传统的编写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运行（</a:t>
            </a:r>
            <a:r>
              <a:rPr lang="en-US" altLang="zh-CN" dirty="0"/>
              <a:t>edit-compile-link-run</a:t>
            </a:r>
            <a:r>
              <a:rPr lang="zh-CN" altLang="en-US" dirty="0"/>
              <a:t>）过程而创建的计算机编程语言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æ è¯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74" y="654675"/>
            <a:ext cx="3407762" cy="18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9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2.x </a:t>
            </a:r>
            <a:r>
              <a:rPr lang="zh-CN" altLang="en-US" dirty="0"/>
              <a:t>还是</a:t>
            </a:r>
            <a:r>
              <a:rPr lang="en-US" altLang="zh-CN" dirty="0"/>
              <a:t>Python 3.x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无法兼容</a:t>
            </a:r>
            <a:r>
              <a:rPr lang="en-US" altLang="zh-CN" dirty="0"/>
              <a:t>Python 2</a:t>
            </a:r>
          </a:p>
          <a:p>
            <a:r>
              <a:rPr lang="zh-CN" altLang="en-US" dirty="0"/>
              <a:t>两者语法上的区别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语句取消，统一改为函数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源码文件默认使用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除法运算（</a:t>
            </a:r>
            <a:r>
              <a:rPr lang="en-US" altLang="zh-CN" dirty="0"/>
              <a:t>a/b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均为整数时，</a:t>
            </a:r>
            <a:r>
              <a:rPr lang="en-US" altLang="zh-CN" dirty="0"/>
              <a:t>Python 2</a:t>
            </a:r>
            <a:r>
              <a:rPr lang="zh-CN" altLang="en-US" dirty="0"/>
              <a:t>返回整数，</a:t>
            </a:r>
            <a:r>
              <a:rPr lang="en-US" altLang="zh-CN" dirty="0"/>
              <a:t>Python 3</a:t>
            </a:r>
            <a:r>
              <a:rPr lang="zh-CN" altLang="en-US" dirty="0"/>
              <a:t>返回浮点数</a:t>
            </a:r>
            <a:endParaRPr lang="en-US" altLang="zh-CN" dirty="0"/>
          </a:p>
          <a:p>
            <a:pPr lvl="1"/>
            <a:r>
              <a:rPr lang="zh-CN" altLang="en-US" dirty="0"/>
              <a:t>整型数统一为</a:t>
            </a:r>
            <a:r>
              <a:rPr lang="en-US" altLang="zh-CN" dirty="0"/>
              <a:t>long</a:t>
            </a:r>
          </a:p>
          <a:p>
            <a:pPr lvl="1"/>
            <a:r>
              <a:rPr lang="zh-CN" altLang="en-US" dirty="0"/>
              <a:t>不等号：取消了</a:t>
            </a:r>
            <a:r>
              <a:rPr lang="en-US" altLang="zh-CN" dirty="0"/>
              <a:t>&lt;&gt;</a:t>
            </a:r>
            <a:r>
              <a:rPr lang="zh-CN" altLang="en-US" dirty="0"/>
              <a:t>作为不等号，只保留</a:t>
            </a:r>
            <a:r>
              <a:rPr lang="en-US" altLang="zh-CN" dirty="0"/>
              <a:t>!=</a:t>
            </a:r>
          </a:p>
          <a:p>
            <a:pPr lvl="1"/>
            <a:r>
              <a:rPr lang="zh-CN" altLang="en-US" dirty="0"/>
              <a:t>其它的一些细节变化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核心团队已经于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日起停止支持</a:t>
            </a:r>
            <a:r>
              <a:rPr lang="en-US" altLang="zh-CN" dirty="0"/>
              <a:t>Python 2</a:t>
            </a:r>
            <a:r>
              <a:rPr lang="zh-CN" altLang="en-US" dirty="0"/>
              <a:t>，一些重要的第三方库也陆续停止支持</a:t>
            </a:r>
            <a:r>
              <a:rPr lang="en-US" altLang="zh-CN" dirty="0"/>
              <a:t>Python 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2021/9/24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7250</TotalTime>
  <Words>5581</Words>
  <Application>Microsoft Macintosh PowerPoint</Application>
  <PresentationFormat>宽屏</PresentationFormat>
  <Paragraphs>669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等线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Global Design Template</vt:lpstr>
      <vt:lpstr>大数据分析基础</vt:lpstr>
      <vt:lpstr>Python基础</vt:lpstr>
      <vt:lpstr>关于计算机编程</vt:lpstr>
      <vt:lpstr>关于计算机编程</vt:lpstr>
      <vt:lpstr>计算机语言</vt:lpstr>
      <vt:lpstr>计算机语言</vt:lpstr>
      <vt:lpstr>计算机语言</vt:lpstr>
      <vt:lpstr>初识Python</vt:lpstr>
      <vt:lpstr>初识Python</vt:lpstr>
      <vt:lpstr>初识Python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Python基础语法：常量与变量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Python基础语法：优先级</vt:lpstr>
      <vt:lpstr>Python基础语法：数据结构</vt:lpstr>
      <vt:lpstr>Python基础语法：数据结构</vt:lpstr>
      <vt:lpstr>Python基础语法：数据结构</vt:lpstr>
      <vt:lpstr>Python基础语法：程序结构</vt:lpstr>
      <vt:lpstr>Python基础语法：程序结构</vt:lpstr>
      <vt:lpstr>Python基础语法：程序结构</vt:lpstr>
      <vt:lpstr>Python基础语法：控制流</vt:lpstr>
      <vt:lpstr>Python基础语法：控制流</vt:lpstr>
      <vt:lpstr>Python基础语法：函数（方法）</vt:lpstr>
      <vt:lpstr>Python基础语法：函数（方法）</vt:lpstr>
      <vt:lpstr>Python基础语法：输入输出</vt:lpstr>
      <vt:lpstr>Python基础语法：异常处理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编程思维</vt:lpstr>
      <vt:lpstr>面向对象编程</vt:lpstr>
      <vt:lpstr>面向对象编程</vt:lpstr>
      <vt:lpstr>面向对象编程</vt:lpstr>
      <vt:lpstr>面向对象编程</vt:lpstr>
      <vt:lpstr>面向对象编程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</dc:title>
  <dc:creator>Bin Fang</dc:creator>
  <cp:lastModifiedBy>Bin Fang</cp:lastModifiedBy>
  <cp:revision>440</cp:revision>
  <cp:lastPrinted>2019-10-16T09:40:18Z</cp:lastPrinted>
  <dcterms:created xsi:type="dcterms:W3CDTF">2017-03-23T06:21:49Z</dcterms:created>
  <dcterms:modified xsi:type="dcterms:W3CDTF">2021-09-24T05:44:36Z</dcterms:modified>
</cp:coreProperties>
</file>