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75" r:id="rId10"/>
    <p:sldId id="276" r:id="rId11"/>
    <p:sldId id="304" r:id="rId12"/>
    <p:sldId id="277" r:id="rId13"/>
    <p:sldId id="278" r:id="rId14"/>
    <p:sldId id="281" r:id="rId15"/>
    <p:sldId id="282" r:id="rId16"/>
    <p:sldId id="283" r:id="rId17"/>
    <p:sldId id="284" r:id="rId18"/>
    <p:sldId id="306" r:id="rId19"/>
    <p:sldId id="285" r:id="rId20"/>
    <p:sldId id="286" r:id="rId21"/>
    <p:sldId id="287" r:id="rId22"/>
    <p:sldId id="292" r:id="rId23"/>
    <p:sldId id="293" r:id="rId24"/>
    <p:sldId id="294" r:id="rId25"/>
    <p:sldId id="279" r:id="rId26"/>
    <p:sldId id="280" r:id="rId27"/>
    <p:sldId id="305" r:id="rId28"/>
    <p:sldId id="288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303" r:id="rId37"/>
    <p:sldId id="300" r:id="rId38"/>
    <p:sldId id="301" r:id="rId39"/>
    <p:sldId id="302" r:id="rId40"/>
    <p:sldId id="268" r:id="rId41"/>
    <p:sldId id="269" r:id="rId42"/>
    <p:sldId id="272" r:id="rId43"/>
    <p:sldId id="273" r:id="rId44"/>
    <p:sldId id="274" r:id="rId45"/>
    <p:sldId id="271" r:id="rId46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78931" autoAdjust="0"/>
  </p:normalViewPr>
  <p:slideViewPr>
    <p:cSldViewPr snapToGrid="0">
      <p:cViewPr varScale="1">
        <p:scale>
          <a:sx n="67" d="100"/>
          <a:sy n="67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3A5EED33-F20A-492F-9973-579D5E1B1496}"/>
  </pc:docChgLst>
  <pc:docChgLst>
    <pc:chgData userId="a1a4dc899414fe72" providerId="LiveId" clId="{D8142E66-DF1F-4E43-AD47-4C8A65F74D1E}"/>
    <pc:docChg chg="undo custSel addSld modSld">
      <pc:chgData name="" userId="a1a4dc899414fe72" providerId="LiveId" clId="{D8142E66-DF1F-4E43-AD47-4C8A65F74D1E}" dt="2022-10-05T14:56:32.834" v="209" actId="20577"/>
      <pc:docMkLst>
        <pc:docMk/>
      </pc:docMkLst>
      <pc:sldChg chg="modSp modAnim">
        <pc:chgData name="" userId="a1a4dc899414fe72" providerId="LiveId" clId="{D8142E66-DF1F-4E43-AD47-4C8A65F74D1E}" dt="2022-09-21T03:13:04.269" v="1"/>
        <pc:sldMkLst>
          <pc:docMk/>
          <pc:sldMk cId="3289186482" sldId="275"/>
        </pc:sldMkLst>
        <pc:spChg chg="mod">
          <ac:chgData name="" userId="a1a4dc899414fe72" providerId="LiveId" clId="{D8142E66-DF1F-4E43-AD47-4C8A65F74D1E}" dt="2022-09-21T03:13:04.269" v="1"/>
          <ac:spMkLst>
            <pc:docMk/>
            <pc:sldMk cId="3289186482" sldId="275"/>
            <ac:spMk id="3" creationId="{00000000-0000-0000-0000-000000000000}"/>
          </ac:spMkLst>
        </pc:spChg>
      </pc:sldChg>
      <pc:sldChg chg="modSp modAnim">
        <pc:chgData name="" userId="a1a4dc899414fe72" providerId="LiveId" clId="{D8142E66-DF1F-4E43-AD47-4C8A65F74D1E}" dt="2022-09-21T03:29:26.120" v="37" actId="20577"/>
        <pc:sldMkLst>
          <pc:docMk/>
          <pc:sldMk cId="232589082" sldId="278"/>
        </pc:sldMkLst>
        <pc:spChg chg="mod">
          <ac:chgData name="" userId="a1a4dc899414fe72" providerId="LiveId" clId="{D8142E66-DF1F-4E43-AD47-4C8A65F74D1E}" dt="2022-09-21T03:29:26.120" v="37" actId="20577"/>
          <ac:spMkLst>
            <pc:docMk/>
            <pc:sldMk cId="232589082" sldId="278"/>
            <ac:spMk id="3" creationId="{00000000-0000-0000-0000-000000000000}"/>
          </ac:spMkLst>
        </pc:spChg>
      </pc:sldChg>
      <pc:sldChg chg="modSp">
        <pc:chgData name="" userId="a1a4dc899414fe72" providerId="LiveId" clId="{D8142E66-DF1F-4E43-AD47-4C8A65F74D1E}" dt="2022-10-05T14:56:32.834" v="209" actId="20577"/>
        <pc:sldMkLst>
          <pc:docMk/>
          <pc:sldMk cId="2405760025" sldId="298"/>
        </pc:sldMkLst>
        <pc:spChg chg="mod">
          <ac:chgData name="" userId="a1a4dc899414fe72" providerId="LiveId" clId="{D8142E66-DF1F-4E43-AD47-4C8A65F74D1E}" dt="2022-10-05T14:56:32.834" v="209" actId="20577"/>
          <ac:spMkLst>
            <pc:docMk/>
            <pc:sldMk cId="2405760025" sldId="298"/>
            <ac:spMk id="3" creationId="{00000000-0000-0000-0000-000000000000}"/>
          </ac:spMkLst>
        </pc:spChg>
      </pc:sldChg>
      <pc:sldChg chg="addSp delSp modSp add">
        <pc:chgData name="" userId="a1a4dc899414fe72" providerId="LiveId" clId="{D8142E66-DF1F-4E43-AD47-4C8A65F74D1E}" dt="2022-09-21T14:02:13.336" v="71" actId="403"/>
        <pc:sldMkLst>
          <pc:docMk/>
          <pc:sldMk cId="3613278271" sldId="306"/>
        </pc:sldMkLst>
        <pc:spChg chg="mod">
          <ac:chgData name="" userId="a1a4dc899414fe72" providerId="LiveId" clId="{D8142E66-DF1F-4E43-AD47-4C8A65F74D1E}" dt="2022-09-21T13:59:12.479" v="50" actId="20577"/>
          <ac:spMkLst>
            <pc:docMk/>
            <pc:sldMk cId="3613278271" sldId="306"/>
            <ac:spMk id="3" creationId="{00000000-0000-0000-0000-000000000000}"/>
          </ac:spMkLst>
        </pc:spChg>
        <pc:spChg chg="del">
          <ac:chgData name="" userId="a1a4dc899414fe72" providerId="LiveId" clId="{D8142E66-DF1F-4E43-AD47-4C8A65F74D1E}" dt="2022-09-21T13:56:50.833" v="39" actId="478"/>
          <ac:spMkLst>
            <pc:docMk/>
            <pc:sldMk cId="3613278271" sldId="306"/>
            <ac:spMk id="8" creationId="{00000000-0000-0000-0000-000000000000}"/>
          </ac:spMkLst>
        </pc:spChg>
        <pc:graphicFrameChg chg="del">
          <ac:chgData name="" userId="a1a4dc899414fe72" providerId="LiveId" clId="{D8142E66-DF1F-4E43-AD47-4C8A65F74D1E}" dt="2022-09-21T13:56:53.225" v="40" actId="478"/>
          <ac:graphicFrameMkLst>
            <pc:docMk/>
            <pc:sldMk cId="3613278271" sldId="306"/>
            <ac:graphicFrameMk id="7" creationId="{00000000-0000-0000-0000-000000000000}"/>
          </ac:graphicFrameMkLst>
        </pc:graphicFrameChg>
        <pc:graphicFrameChg chg="add del">
          <ac:chgData name="" userId="a1a4dc899414fe72" providerId="LiveId" clId="{D8142E66-DF1F-4E43-AD47-4C8A65F74D1E}" dt="2022-09-21T13:57:06.463" v="42" actId="478"/>
          <ac:graphicFrameMkLst>
            <pc:docMk/>
            <pc:sldMk cId="3613278271" sldId="306"/>
            <ac:graphicFrameMk id="9" creationId="{23C7058B-F498-4990-8426-6EA4C69027A2}"/>
          </ac:graphicFrameMkLst>
        </pc:graphicFrameChg>
        <pc:graphicFrameChg chg="add del mod modGraphic">
          <ac:chgData name="" userId="a1a4dc899414fe72" providerId="LiveId" clId="{D8142E66-DF1F-4E43-AD47-4C8A65F74D1E}" dt="2022-09-21T13:59:42.354" v="59" actId="478"/>
          <ac:graphicFrameMkLst>
            <pc:docMk/>
            <pc:sldMk cId="3613278271" sldId="306"/>
            <ac:graphicFrameMk id="10" creationId="{DE5A12B7-9F2E-4C34-B377-46E1359E4DDE}"/>
          </ac:graphicFrameMkLst>
        </pc:graphicFrameChg>
        <pc:graphicFrameChg chg="add mod modGraphic">
          <ac:chgData name="" userId="a1a4dc899414fe72" providerId="LiveId" clId="{D8142E66-DF1F-4E43-AD47-4C8A65F74D1E}" dt="2022-09-21T14:02:13.336" v="71" actId="403"/>
          <ac:graphicFrameMkLst>
            <pc:docMk/>
            <pc:sldMk cId="3613278271" sldId="306"/>
            <ac:graphicFrameMk id="11" creationId="{59B7CF75-6327-4454-9EEA-933DD5C1AC5E}"/>
          </ac:graphicFrameMkLst>
        </pc:graphicFrameChg>
      </pc:sldChg>
    </pc:docChg>
  </pc:docChgLst>
  <pc:docChgLst>
    <pc:chgData name="Bin Fang" userId="a1a4dc899414fe72" providerId="LiveId" clId="{381CA9E4-E3E9-F745-A9C8-E285B7938064}"/>
  </pc:docChgLst>
  <pc:docChgLst>
    <pc:chgData userId="a1a4dc899414fe72" providerId="LiveId" clId="{8384A7A0-A34E-4176-A487-D649C809F18D}"/>
    <pc:docChg chg="undo custSel addSld delSld modSld">
      <pc:chgData name="" userId="a1a4dc899414fe72" providerId="LiveId" clId="{8384A7A0-A34E-4176-A487-D649C809F18D}" dt="2022-09-29T00:33:12.047" v="70" actId="572"/>
      <pc:docMkLst>
        <pc:docMk/>
      </pc:docMkLst>
      <pc:sldChg chg="addSp modSp modAnim">
        <pc:chgData name="" userId="a1a4dc899414fe72" providerId="LiveId" clId="{8384A7A0-A34E-4176-A487-D649C809F18D}" dt="2022-09-19T06:56:04.869" v="59"/>
        <pc:sldMkLst>
          <pc:docMk/>
          <pc:sldMk cId="2503390055" sldId="270"/>
        </pc:sldMkLst>
        <pc:spChg chg="mod">
          <ac:chgData name="" userId="a1a4dc899414fe72" providerId="LiveId" clId="{8384A7A0-A34E-4176-A487-D649C809F18D}" dt="2022-09-19T06:53:38.875" v="5" actId="6549"/>
          <ac:spMkLst>
            <pc:docMk/>
            <pc:sldMk cId="2503390055" sldId="270"/>
            <ac:spMk id="3" creationId="{00000000-0000-0000-0000-000000000000}"/>
          </ac:spMkLst>
        </pc:spChg>
        <pc:spChg chg="add mod">
          <ac:chgData name="" userId="a1a4dc899414fe72" providerId="LiveId" clId="{8384A7A0-A34E-4176-A487-D649C809F18D}" dt="2022-09-19T06:56:04.869" v="59"/>
          <ac:spMkLst>
            <pc:docMk/>
            <pc:sldMk cId="2503390055" sldId="270"/>
            <ac:spMk id="9" creationId="{CC38F523-714F-4109-A13D-CD85395890E1}"/>
          </ac:spMkLst>
        </pc:spChg>
        <pc:picChg chg="add mod">
          <ac:chgData name="" userId="a1a4dc899414fe72" providerId="LiveId" clId="{8384A7A0-A34E-4176-A487-D649C809F18D}" dt="2022-09-19T06:54:21.032" v="15" actId="1076"/>
          <ac:picMkLst>
            <pc:docMk/>
            <pc:sldMk cId="2503390055" sldId="270"/>
            <ac:picMk id="8" creationId="{D9A04995-72FF-4FCE-ACDB-02F5D45EC5AF}"/>
          </ac:picMkLst>
        </pc:picChg>
        <pc:picChg chg="mod">
          <ac:chgData name="" userId="a1a4dc899414fe72" providerId="LiveId" clId="{8384A7A0-A34E-4176-A487-D649C809F18D}" dt="2022-09-19T06:55:19.851" v="31" actId="1076"/>
          <ac:picMkLst>
            <pc:docMk/>
            <pc:sldMk cId="2503390055" sldId="270"/>
            <ac:picMk id="1026" creationId="{00000000-0000-0000-0000-000000000000}"/>
          </ac:picMkLst>
        </pc:picChg>
      </pc:sldChg>
      <pc:sldChg chg="modSp">
        <pc:chgData name="" userId="a1a4dc899414fe72" providerId="LiveId" clId="{8384A7A0-A34E-4176-A487-D649C809F18D}" dt="2022-09-29T00:33:12.047" v="70" actId="572"/>
        <pc:sldMkLst>
          <pc:docMk/>
          <pc:sldMk cId="3613278271" sldId="306"/>
        </pc:sldMkLst>
        <pc:graphicFrameChg chg="mod modGraphic">
          <ac:chgData name="" userId="a1a4dc899414fe72" providerId="LiveId" clId="{8384A7A0-A34E-4176-A487-D649C809F18D}" dt="2022-09-29T00:33:12.047" v="70" actId="572"/>
          <ac:graphicFrameMkLst>
            <pc:docMk/>
            <pc:sldMk cId="3613278271" sldId="306"/>
            <ac:graphicFrameMk id="11" creationId="{59B7CF75-6327-4454-9EEA-933DD5C1AC5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2022-10-5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2022-10-5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2022-10-5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IDLE</a:t>
            </a:r>
          </a:p>
          <a:p>
            <a:pPr lvl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Sublime 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：需要安装</a:t>
            </a:r>
            <a:r>
              <a:rPr lang="en-US" altLang="zh-CN" dirty="0" err="1"/>
              <a:t>PyDev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lvl="2"/>
            <a:r>
              <a:rPr lang="zh-CN" altLang="en-US" dirty="0"/>
              <a:t>一个交互式笔记本</a:t>
            </a:r>
            <a:endParaRPr lang="en-US" altLang="zh-CN" dirty="0"/>
          </a:p>
          <a:p>
            <a:pPr lvl="2"/>
            <a:r>
              <a:rPr lang="zh-CN" altLang="en-US" dirty="0"/>
              <a:t>本质是一个 </a:t>
            </a:r>
            <a:r>
              <a:rPr lang="en-US" altLang="zh-CN" dirty="0"/>
              <a:t>Web </a:t>
            </a:r>
            <a:r>
              <a:rPr lang="zh-CN" altLang="en-US" dirty="0"/>
              <a:t>应用程序，支持</a:t>
            </a:r>
            <a:r>
              <a:rPr lang="en-US" altLang="zh-CN" dirty="0"/>
              <a:t>40</a:t>
            </a:r>
            <a:r>
              <a:rPr lang="zh-CN" altLang="en-US" dirty="0"/>
              <a:t>多种语言</a:t>
            </a:r>
            <a:endParaRPr lang="en-US" altLang="zh-CN" dirty="0"/>
          </a:p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多个包</a:t>
            </a:r>
            <a:endParaRPr lang="en-US" altLang="zh-CN" dirty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pPr lvl="1"/>
            <a:r>
              <a:rPr lang="zh-CN" altLang="en-US" dirty="0"/>
              <a:t>常量：一旦初始化后就不能修改的固定值</a:t>
            </a:r>
            <a:endParaRPr lang="en-US" altLang="zh-CN" dirty="0"/>
          </a:p>
          <a:p>
            <a:pPr lvl="1"/>
            <a:r>
              <a:rPr lang="zh-CN" altLang="en-US" dirty="0"/>
              <a:t>变量：代表某个数据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的名称，一段有名字的连续存储空间，是可以修改的量</a:t>
            </a:r>
            <a:endParaRPr lang="en-US" altLang="zh-CN" dirty="0"/>
          </a:p>
          <a:p>
            <a:r>
              <a:rPr lang="zh-CN" altLang="en-US" dirty="0"/>
              <a:t>为什么需要设置“变量”？</a:t>
            </a:r>
            <a:endParaRPr lang="en-US" altLang="zh-CN" dirty="0"/>
          </a:p>
          <a:p>
            <a:pPr lvl="1"/>
            <a:r>
              <a:rPr lang="zh-CN" altLang="en-US" dirty="0"/>
              <a:t>变量就是对一段存储空间做标记，能够方便使用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变量名的第一个字符必须是字母表中的字母（大写或小写）或者一个下划线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变量名的其他部分可以由字母（大写或小写）、下划线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/>
              <a:t>或数字（</a:t>
            </a:r>
            <a:r>
              <a:rPr lang="en-US" altLang="zh-CN" dirty="0"/>
              <a:t>0-9</a:t>
            </a:r>
            <a:r>
              <a:rPr lang="zh-CN" altLang="en-US" dirty="0"/>
              <a:t>）组成</a:t>
            </a:r>
          </a:p>
          <a:p>
            <a:pPr lvl="1"/>
            <a:r>
              <a:rPr lang="zh-CN" altLang="en-US" dirty="0"/>
              <a:t>变量名是对大小写敏感的，例如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endParaRPr lang="en-US" altLang="zh-CN" dirty="0"/>
          </a:p>
          <a:p>
            <a:pPr lvl="2"/>
            <a:r>
              <a:rPr lang="zh-CN" altLang="en-US" dirty="0"/>
              <a:t>有效变量名的例子：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无效变量名的例子：</a:t>
            </a:r>
            <a:r>
              <a:rPr lang="en-US" altLang="zh-CN" dirty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需要注意的是有一些词是系统保留的关键词，也同样不能用于变量名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等，</a:t>
            </a:r>
            <a:r>
              <a:rPr lang="en-US" altLang="zh-CN" dirty="0"/>
              <a:t>Python3</a:t>
            </a:r>
            <a:r>
              <a:rPr lang="zh-CN" altLang="en-US" dirty="0"/>
              <a:t>中有</a:t>
            </a:r>
            <a:r>
              <a:rPr lang="en-US" altLang="zh-CN" dirty="0"/>
              <a:t>35</a:t>
            </a:r>
            <a:r>
              <a:rPr lang="zh-CN" altLang="en-US" dirty="0"/>
              <a:t>个系统保留词</a:t>
            </a:r>
            <a:endParaRPr lang="en-US" altLang="zh-CN" dirty="0"/>
          </a:p>
          <a:p>
            <a:pPr lvl="2"/>
            <a:r>
              <a:rPr lang="en-US" altLang="zh-CN" dirty="0"/>
              <a:t>IDE</a:t>
            </a:r>
            <a:r>
              <a:rPr lang="zh-CN" altLang="en-US" dirty="0"/>
              <a:t>中会以不同的颜色将其进行标注</a:t>
            </a:r>
            <a:endParaRPr lang="en-US" altLang="zh-CN" dirty="0"/>
          </a:p>
          <a:p>
            <a:pPr lvl="1"/>
            <a:r>
              <a:rPr lang="zh-CN" altLang="en-US" dirty="0"/>
              <a:t>规则之外的规范问题</a:t>
            </a:r>
            <a:endParaRPr lang="en-US" altLang="zh-CN" dirty="0"/>
          </a:p>
          <a:p>
            <a:pPr lvl="2"/>
            <a:r>
              <a:rPr lang="zh-CN" altLang="en-US" dirty="0"/>
              <a:t>变量名可能会有多个单词组成，常见的组合方式：驼峰（除首单词外每个单词的首字母大写，如</a:t>
            </a:r>
            <a:r>
              <a:rPr lang="en-US" altLang="zh-CN" dirty="0" err="1"/>
              <a:t>myVarName</a:t>
            </a:r>
            <a:r>
              <a:rPr lang="zh-CN" altLang="en-US" dirty="0"/>
              <a:t>）、蛇形（小写单词间用下划线连接，如</a:t>
            </a:r>
            <a:r>
              <a:rPr lang="en-US" altLang="zh-CN" dirty="0" err="1"/>
              <a:t>my_var_name</a:t>
            </a:r>
            <a:r>
              <a:rPr lang="zh-CN" altLang="en-US" dirty="0"/>
              <a:t>）。</a:t>
            </a:r>
            <a:r>
              <a:rPr lang="en-US" altLang="zh-CN" dirty="0"/>
              <a:t>Python</a:t>
            </a:r>
            <a:r>
              <a:rPr lang="zh-CN" altLang="en-US" dirty="0"/>
              <a:t>常用后者。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36A95-1D34-421C-9478-CFE6F73CF172}"/>
              </a:ext>
            </a:extLst>
          </p:cNvPr>
          <p:cNvSpPr txBox="1"/>
          <p:nvPr/>
        </p:nvSpPr>
        <p:spPr>
          <a:xfrm>
            <a:off x="7863491" y="4331295"/>
            <a:ext cx="409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中并没有提供定义常量的保留字，所以事实上</a:t>
            </a:r>
            <a:r>
              <a:rPr lang="en-US" altLang="zh-CN" dirty="0"/>
              <a:t>Python</a:t>
            </a:r>
            <a:r>
              <a:rPr lang="zh-CN" altLang="en-US" dirty="0"/>
              <a:t>没有真正的常量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zh-CN" altLang="en-US" dirty="0"/>
              <a:t>变量的值可以有不同类型，称之为数据类型，</a:t>
            </a:r>
            <a:r>
              <a:rPr lang="en-US" altLang="zh-CN" dirty="0"/>
              <a:t>Python</a:t>
            </a:r>
            <a:r>
              <a:rPr lang="zh-CN" altLang="en-US" dirty="0"/>
              <a:t>中值的类型主要有数值、布尔型、字符串</a:t>
            </a:r>
            <a:endParaRPr lang="en-US" altLang="zh-CN" dirty="0"/>
          </a:p>
          <a:p>
            <a:pPr lvl="2"/>
            <a:r>
              <a:rPr lang="zh-CN" altLang="en-US" dirty="0"/>
              <a:t>数值：整型数、浮点数、复数，</a:t>
            </a:r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pPr lvl="2"/>
            <a:r>
              <a:rPr lang="zh-CN" altLang="en-US" dirty="0"/>
              <a:t>布尔型：取值为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pPr lvl="2"/>
            <a:r>
              <a:rPr lang="zh-CN" altLang="en-US" dirty="0"/>
              <a:t>字符串：一对单引号</a:t>
            </a:r>
            <a:r>
              <a:rPr lang="en-US" altLang="zh-CN" dirty="0"/>
              <a:t>(‘)</a:t>
            </a:r>
            <a:r>
              <a:rPr lang="zh-CN" altLang="en-US" dirty="0"/>
              <a:t>或者双引号</a:t>
            </a:r>
            <a:r>
              <a:rPr lang="en-US" altLang="zh-CN" dirty="0"/>
              <a:t>(“)</a:t>
            </a:r>
            <a:r>
              <a:rPr lang="zh-CN" altLang="en-US" dirty="0"/>
              <a:t>括起来的字符序列；三引号（</a:t>
            </a:r>
            <a:r>
              <a:rPr lang="en-US" altLang="zh-CN" dirty="0"/>
              <a:t>’’’</a:t>
            </a:r>
            <a:r>
              <a:rPr lang="zh-CN" altLang="en-US" dirty="0"/>
              <a:t>或者</a:t>
            </a:r>
            <a:r>
              <a:rPr lang="en-US" altLang="zh-CN" dirty="0"/>
              <a:t>”””</a:t>
            </a:r>
            <a:r>
              <a:rPr lang="zh-CN" altLang="en-US" dirty="0"/>
              <a:t>）表示一个多行的字符串</a:t>
            </a:r>
            <a:endParaRPr lang="en-US" altLang="zh-CN" dirty="0"/>
          </a:p>
          <a:p>
            <a:pPr lvl="1"/>
            <a:r>
              <a:rPr lang="zh-CN" altLang="en-US" dirty="0"/>
              <a:t>变量类型就是变量所代表的值的类型</a:t>
            </a:r>
            <a:endParaRPr lang="en-US" altLang="zh-CN" dirty="0"/>
          </a:p>
          <a:p>
            <a:pPr lvl="1"/>
            <a:r>
              <a:rPr lang="zh-CN" altLang="en-US" dirty="0"/>
              <a:t>为什么要设置不同的变量类型</a:t>
            </a:r>
            <a:endParaRPr lang="en-US" altLang="zh-CN" dirty="0"/>
          </a:p>
          <a:p>
            <a:pPr lvl="2"/>
            <a:r>
              <a:rPr lang="zh-CN" altLang="en-US" dirty="0"/>
              <a:t>不同类型的值的物理存储逻辑不同，所以</a:t>
            </a:r>
            <a:r>
              <a:rPr lang="en-US" altLang="zh-CN" dirty="0"/>
              <a:t>CPU</a:t>
            </a:r>
            <a:r>
              <a:rPr lang="zh-CN" altLang="en-US" dirty="0"/>
              <a:t>运算中针对不同类型的值所适用的指令也不同。例如两个</a:t>
            </a:r>
            <a:r>
              <a:rPr lang="zh-CN" altLang="en-US"/>
              <a:t>整型相加在汇编中就是</a:t>
            </a:r>
            <a:r>
              <a:rPr lang="en-US" altLang="zh-CN" dirty="0"/>
              <a:t>ADD</a:t>
            </a:r>
            <a:r>
              <a:rPr lang="zh-CN" altLang="en-US" dirty="0"/>
              <a:t>指令，而两个浮点型相加是</a:t>
            </a:r>
            <a:r>
              <a:rPr lang="en-US" altLang="zh-CN" dirty="0"/>
              <a:t>FADD</a:t>
            </a:r>
            <a:r>
              <a:rPr lang="zh-CN" altLang="en-US" dirty="0"/>
              <a:t>指令。设置变量类型可以简化编程操作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0417" y="375285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是动态类型编程语言，不需要事先定义变量的类型，即值有类型、变量没有类型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/>
              <a:t>假如有一个字符串包含单引号（’），如何表示这个字符串呢？</a:t>
            </a:r>
            <a:endParaRPr lang="en-US" altLang="zh-CN" dirty="0"/>
          </a:p>
          <a:p>
            <a:pPr lvl="1"/>
            <a:r>
              <a:rPr lang="zh-CN" altLang="en-US" dirty="0"/>
              <a:t>在单引号前面加一个</a:t>
            </a:r>
            <a:r>
              <a:rPr lang="en-US" altLang="zh-CN" dirty="0"/>
              <a:t>\</a:t>
            </a:r>
            <a:r>
              <a:rPr lang="zh-CN" altLang="en-US" dirty="0"/>
              <a:t>，比如</a:t>
            </a:r>
            <a:r>
              <a:rPr lang="en-US" altLang="zh-CN" dirty="0"/>
              <a:t>’That\’s great!’</a:t>
            </a:r>
          </a:p>
          <a:p>
            <a:pPr lvl="1"/>
            <a:r>
              <a:rPr lang="zh-CN" altLang="en-US" dirty="0"/>
              <a:t>常见的特定转义字符</a:t>
            </a:r>
            <a:endParaRPr lang="en-US" altLang="zh-CN" dirty="0"/>
          </a:p>
          <a:p>
            <a:pPr lvl="2"/>
            <a:r>
              <a:rPr lang="en-US" altLang="zh-CN" dirty="0"/>
              <a:t>\t</a:t>
            </a:r>
            <a:r>
              <a:rPr lang="zh-CN" altLang="en-US" dirty="0"/>
              <a:t>：一个制表符</a:t>
            </a:r>
            <a:r>
              <a:rPr lang="en-US" altLang="zh-CN" dirty="0"/>
              <a:t>		\n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换行符</a:t>
            </a:r>
            <a:r>
              <a:rPr lang="en-US" altLang="zh-CN" dirty="0"/>
              <a:t>	\r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回车符</a:t>
            </a:r>
            <a:endParaRPr lang="en-US" altLang="zh-CN" dirty="0"/>
          </a:p>
          <a:p>
            <a:pPr lvl="2"/>
            <a:r>
              <a:rPr lang="en-US" altLang="zh-CN" dirty="0"/>
              <a:t>\\</a:t>
            </a:r>
            <a:r>
              <a:rPr lang="zh-CN" altLang="en-US" dirty="0"/>
              <a:t>：反斜杠</a:t>
            </a:r>
            <a:r>
              <a:rPr lang="en-US" altLang="zh-CN" dirty="0"/>
              <a:t>\		\’</a:t>
            </a:r>
            <a:r>
              <a:rPr lang="zh-CN" altLang="en-US" dirty="0"/>
              <a:t>：单引号</a:t>
            </a:r>
            <a:r>
              <a:rPr lang="en-US" altLang="zh-CN" dirty="0"/>
              <a:t>		\”</a:t>
            </a:r>
            <a:r>
              <a:rPr lang="zh-CN" altLang="en-US" dirty="0"/>
              <a:t>：双引号</a:t>
            </a:r>
            <a:endParaRPr lang="en-US" altLang="zh-CN" dirty="0"/>
          </a:p>
          <a:p>
            <a:pPr lvl="2"/>
            <a:r>
              <a:rPr lang="zh-CN" altLang="en-US" dirty="0"/>
              <a:t>注意：如果字符串本身是用单引号括起来的，那么在字符串中添加双引号就不需要使用转义字符；反之亦然。</a:t>
            </a:r>
            <a:endParaRPr lang="en-US" altLang="zh-CN" dirty="0"/>
          </a:p>
          <a:p>
            <a:pPr lvl="2"/>
            <a:r>
              <a:rPr lang="zh-CN" altLang="en-US" dirty="0"/>
              <a:t>如果想字符串不被特殊处理，例如像转义序列，那么就需要在字符串前面附加</a:t>
            </a:r>
            <a:r>
              <a:rPr lang="en-US" altLang="zh-CN" dirty="0"/>
              <a:t>r </a:t>
            </a:r>
            <a:r>
              <a:rPr lang="zh-CN" altLang="en-US" dirty="0"/>
              <a:t>或</a:t>
            </a:r>
            <a:r>
              <a:rPr lang="en-US" altLang="zh-CN" dirty="0"/>
              <a:t>R </a:t>
            </a:r>
            <a:r>
              <a:rPr lang="zh-CN" altLang="en-US" dirty="0"/>
              <a:t>来指定自然字符串，例如</a:t>
            </a:r>
            <a:r>
              <a:rPr lang="en-US" altLang="zh-CN" dirty="0" err="1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zh-CN" altLang="en-US" dirty="0"/>
              <a:t>如果是多个字符串拼接，那么直接用</a:t>
            </a:r>
            <a:r>
              <a:rPr lang="en-US" altLang="zh-CN" dirty="0"/>
              <a:t>+</a:t>
            </a:r>
            <a:r>
              <a:rPr lang="zh-CN" altLang="en-US" dirty="0"/>
              <a:t>就可以，如</a:t>
            </a:r>
            <a:r>
              <a:rPr lang="en-US" altLang="zh-CN" dirty="0"/>
              <a:t>’</a:t>
            </a:r>
            <a:r>
              <a:rPr lang="zh-CN" altLang="en-US" dirty="0"/>
              <a:t>小明考了</a:t>
            </a:r>
            <a:r>
              <a:rPr lang="en-US" altLang="zh-CN" dirty="0"/>
              <a:t>’+’100</a:t>
            </a:r>
            <a:r>
              <a:rPr lang="zh-CN" altLang="en-US" dirty="0"/>
              <a:t>分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这种方式由于要重新申请内存，所以相对来说效率比较低</a:t>
            </a:r>
            <a:endParaRPr lang="en-US" altLang="zh-CN" dirty="0"/>
          </a:p>
          <a:p>
            <a:pPr lvl="1"/>
            <a:r>
              <a:rPr lang="zh-CN" altLang="en-US" dirty="0"/>
              <a:t>如果是字符串和数值混合拼接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：将数值用</a:t>
            </a:r>
            <a:r>
              <a:rPr lang="en-US" altLang="zh-CN" dirty="0" err="1"/>
              <a:t>str</a:t>
            </a:r>
            <a:r>
              <a:rPr lang="en-US" altLang="zh-CN" dirty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/>
              <a:t>+</a:t>
            </a:r>
            <a:r>
              <a:rPr lang="en-US" altLang="zh-CN" dirty="0" err="1"/>
              <a:t>str</a:t>
            </a:r>
            <a:r>
              <a:rPr lang="en-US" altLang="zh-CN" dirty="0"/>
              <a:t>(100)+’</a:t>
            </a:r>
            <a:r>
              <a:rPr lang="zh-CN" altLang="en-US" dirty="0"/>
              <a:t>分’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format()</a:t>
            </a:r>
            <a:r>
              <a:rPr lang="zh-CN" altLang="en-US" dirty="0"/>
              <a:t>方法，如’小明考了</a:t>
            </a:r>
            <a:r>
              <a:rPr lang="en-US" altLang="zh-CN" dirty="0"/>
              <a:t>{0}</a:t>
            </a:r>
            <a:r>
              <a:rPr lang="zh-CN" altLang="en-US" dirty="0"/>
              <a:t>分’</a:t>
            </a:r>
            <a:r>
              <a:rPr lang="en-US" altLang="zh-CN" dirty="0"/>
              <a:t>.format(100)</a:t>
            </a:r>
          </a:p>
          <a:p>
            <a:pPr lvl="3"/>
            <a:r>
              <a:rPr lang="en-US" altLang="zh-CN" sz="1800" dirty="0"/>
              <a:t>0</a:t>
            </a:r>
            <a:r>
              <a:rPr lang="zh-CN" altLang="en-US" sz="1800" dirty="0"/>
              <a:t>表示</a:t>
            </a:r>
            <a:r>
              <a:rPr lang="en-US" altLang="zh-CN" sz="1800" dirty="0"/>
              <a:t>format()</a:t>
            </a:r>
            <a:r>
              <a:rPr lang="zh-CN" altLang="en-US" sz="1800" dirty="0"/>
              <a:t>中的参数位置，如果</a:t>
            </a:r>
            <a:r>
              <a:rPr lang="en-US" altLang="zh-CN" sz="1800" dirty="0"/>
              <a:t>{}</a:t>
            </a:r>
            <a:r>
              <a:rPr lang="zh-CN" altLang="en-US" sz="1800" dirty="0"/>
              <a:t>中不填写位置，则按照</a:t>
            </a:r>
            <a:r>
              <a:rPr lang="en-US" altLang="zh-CN" sz="1800" dirty="0"/>
              <a:t>format</a:t>
            </a:r>
            <a:r>
              <a:rPr lang="zh-CN" altLang="en-US" sz="1800" dirty="0"/>
              <a:t>中的参数排列顺序填入</a:t>
            </a:r>
            <a:endParaRPr lang="en-US" altLang="zh-CN" sz="1800" dirty="0"/>
          </a:p>
          <a:p>
            <a:pPr lvl="3"/>
            <a:r>
              <a:rPr lang="zh-CN" altLang="en-US" sz="1800" dirty="0"/>
              <a:t>注意：</a:t>
            </a:r>
            <a:r>
              <a:rPr lang="en-US" altLang="zh-CN" sz="1800" dirty="0"/>
              <a:t>{}</a:t>
            </a:r>
            <a:r>
              <a:rPr lang="zh-CN" altLang="en-US" sz="1800" dirty="0"/>
              <a:t>的个数一定要和</a:t>
            </a:r>
            <a:r>
              <a:rPr lang="en-US" altLang="zh-CN" sz="1800" dirty="0"/>
              <a:t>format</a:t>
            </a:r>
            <a:r>
              <a:rPr lang="zh-CN" altLang="en-US" sz="1800" dirty="0"/>
              <a:t>中参数的个数一致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幂运算，如</a:t>
                          </a:r>
                          <a:r>
                            <a:rPr lang="en-US" altLang="zh-CN" sz="2400" dirty="0"/>
                            <a:t>4**2</a:t>
                          </a:r>
                          <a:r>
                            <a:rPr lang="en-US" altLang="zh-CN" sz="2400" baseline="0" dirty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地板除（</a:t>
                          </a:r>
                          <a:r>
                            <a:rPr lang="en-US" altLang="zh-CN" sz="2400" dirty="0"/>
                            <a:t>Floor</a:t>
                          </a:r>
                          <a:r>
                            <a:rPr lang="zh-CN" altLang="en-US" sz="2400" dirty="0"/>
                            <a:t>），返回除法结果向下取整的整数，如</a:t>
                          </a:r>
                          <a:r>
                            <a:rPr lang="en-US" altLang="zh-CN" sz="2400" dirty="0"/>
                            <a:t>4//3=1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en-US" altLang="zh-CN" sz="2400" dirty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模除，返回余数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字符串也可以用这些进行比较大小，比较时候按照</a:t>
            </a:r>
            <a:r>
              <a:rPr lang="en-US" altLang="zh-CN" dirty="0"/>
              <a:t>ASCII</a:t>
            </a:r>
            <a:r>
              <a:rPr lang="zh-CN" altLang="en-US" dirty="0"/>
              <a:t>码来比较</a:t>
            </a:r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7CF75-6327-4454-9EEA-933DD5C1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9844"/>
              </p:ext>
            </p:extLst>
          </p:nvPr>
        </p:nvGraphicFramePr>
        <p:xfrm>
          <a:off x="1775884" y="872325"/>
          <a:ext cx="10081676" cy="551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213">
                  <a:extLst>
                    <a:ext uri="{9D8B030D-6E8A-4147-A177-3AD203B41FA5}">
                      <a16:colId xmlns:a16="http://schemas.microsoft.com/office/drawing/2014/main" val="1163865764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306633581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4236918058"/>
                    </a:ext>
                  </a:extLst>
                </a:gridCol>
                <a:gridCol w="1089635">
                  <a:extLst>
                    <a:ext uri="{9D8B030D-6E8A-4147-A177-3AD203B41FA5}">
                      <a16:colId xmlns:a16="http://schemas.microsoft.com/office/drawing/2014/main" val="94249023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623024846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2728484376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953800015"/>
                    </a:ext>
                  </a:extLst>
                </a:gridCol>
                <a:gridCol w="855415">
                  <a:extLst>
                    <a:ext uri="{9D8B030D-6E8A-4147-A177-3AD203B41FA5}">
                      <a16:colId xmlns:a16="http://schemas.microsoft.com/office/drawing/2014/main" val="4038431452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3256535255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523985799"/>
                    </a:ext>
                  </a:extLst>
                </a:gridCol>
                <a:gridCol w="733213">
                  <a:extLst>
                    <a:ext uri="{9D8B030D-6E8A-4147-A177-3AD203B41FA5}">
                      <a16:colId xmlns:a16="http://schemas.microsoft.com/office/drawing/2014/main" val="1332175951"/>
                    </a:ext>
                  </a:extLst>
                </a:gridCol>
                <a:gridCol w="896149">
                  <a:extLst>
                    <a:ext uri="{9D8B030D-6E8A-4147-A177-3AD203B41FA5}">
                      <a16:colId xmlns:a16="http://schemas.microsoft.com/office/drawing/2014/main" val="3656923003"/>
                    </a:ext>
                  </a:extLst>
                </a:gridCol>
              </a:tblGrid>
              <a:tr h="1294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十进制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字符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缩写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920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RS (Record Separator)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.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&gt;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^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60798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US (Unit Separator)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/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63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?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_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36787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(Space)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@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80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`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587120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!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49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Q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q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0077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"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98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r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19968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#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1066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$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116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64253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%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e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117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u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08991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&amp;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118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v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101494"/>
                  </a:ext>
                </a:extLst>
              </a:tr>
              <a:tr h="41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'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119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w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91816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(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h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120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x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94355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)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121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y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9407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*</a:t>
                      </a:r>
                      <a:endParaRPr lang="zh-CN" alt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: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j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122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z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38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+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[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123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{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53019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44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,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&lt;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92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\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124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|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0361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-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=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93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]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</a:t>
                      </a:r>
                      <a:endParaRPr lang="en-US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}</a:t>
                      </a:r>
                      <a:endParaRPr lang="en-US" altLang="zh-CN" sz="1400" b="1" i="0" u="none" strike="noStrike" dirty="0">
                        <a:solidFill>
                          <a:srgbClr val="44444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166" marR="6166" marT="616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01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且，</a:t>
                      </a:r>
                      <a:r>
                        <a:rPr lang="en-US" altLang="zh-CN" sz="2400" dirty="0"/>
                        <a:t>T and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and F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或，</a:t>
                      </a:r>
                      <a:r>
                        <a:rPr lang="en-US" altLang="zh-CN" sz="2400" dirty="0"/>
                        <a:t>T or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or F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非，</a:t>
                      </a:r>
                      <a:r>
                        <a:rPr lang="en-US" altLang="zh-CN" sz="2400" dirty="0"/>
                        <a:t>not T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关于计算机编程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初识</a:t>
            </a: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编程思维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位操作符</a:t>
            </a:r>
            <a:endParaRPr lang="en-US" altLang="zh-CN" dirty="0"/>
          </a:p>
          <a:p>
            <a:pPr lvl="1"/>
            <a:r>
              <a:rPr lang="zh-CN" altLang="en-US" dirty="0"/>
              <a:t>位操作符针对的是二进制数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将二进制数取反，即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（包括符号位，“</a:t>
                      </a:r>
                      <a:r>
                        <a:rPr lang="en-US" altLang="zh-CN" sz="1800" dirty="0"/>
                        <a:t>~x”</a:t>
                      </a:r>
                      <a:r>
                        <a:rPr lang="zh-CN" altLang="en-US" sz="1800" dirty="0"/>
                        <a:t>的结果为“</a:t>
                      </a:r>
                      <a:r>
                        <a:rPr lang="en-US" altLang="zh-CN" sz="1800" dirty="0"/>
                        <a:t>-(x+1)</a:t>
                      </a:r>
                      <a:r>
                        <a:rPr lang="zh-CN" altLang="en-US" sz="1800" dirty="0"/>
                        <a:t>”）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左移，</a:t>
                      </a:r>
                      <a:r>
                        <a:rPr lang="en-US" altLang="zh-CN" sz="1800" dirty="0"/>
                        <a:t>a &lt;&lt;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的二进制形式向左移动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右移，</a:t>
                      </a:r>
                      <a:r>
                        <a:rPr lang="en-US" altLang="zh-CN" sz="1800" dirty="0"/>
                        <a:t>a &gt;&gt;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的二进制形式向右移动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与，同为真则真，有一个为假，则为假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或，有一个为真，则为真，两个都是假，才是假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异或，同为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，异为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&amp;</a:t>
            </a:r>
            <a:r>
              <a:rPr lang="zh-CN" altLang="en-US" sz="2000" dirty="0"/>
              <a:t>，</a:t>
            </a:r>
            <a:r>
              <a:rPr lang="en-US" altLang="zh-CN" sz="2000" dirty="0"/>
              <a:t>|</a:t>
            </a:r>
            <a:r>
              <a:rPr lang="zh-CN" altLang="en-US" sz="2000" dirty="0"/>
              <a:t>）和（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）是两组比较相似的运算符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是数值变量， 则</a:t>
            </a:r>
            <a:r>
              <a:rPr lang="en-US" altLang="zh-CN" sz="2000" dirty="0"/>
              <a:t>&amp;</a:t>
            </a:r>
            <a:r>
              <a:rPr lang="zh-CN" altLang="en-US" sz="2000" dirty="0"/>
              <a:t>， </a:t>
            </a:r>
            <a:r>
              <a:rPr lang="en-US" altLang="zh-CN" sz="2000" dirty="0"/>
              <a:t>|</a:t>
            </a:r>
            <a:r>
              <a:rPr lang="zh-CN" altLang="en-US" sz="2000" dirty="0"/>
              <a:t>表示位运算， 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则依据是否非</a:t>
            </a:r>
            <a:r>
              <a:rPr lang="en-US" altLang="zh-CN" sz="2000" dirty="0"/>
              <a:t>0</a:t>
            </a:r>
            <a:r>
              <a:rPr lang="zh-CN" altLang="en-US" sz="2000" dirty="0"/>
              <a:t>来决定输出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位运算后结果为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则</a:t>
            </a:r>
            <a:r>
              <a:rPr lang="en-US" altLang="zh-CN" sz="2000" dirty="0"/>
              <a:t>F</a:t>
            </a:r>
            <a:r>
              <a:rPr lang="zh-CN" altLang="en-US" sz="2000" dirty="0"/>
              <a:t>，为</a:t>
            </a:r>
            <a:r>
              <a:rPr lang="en-US" altLang="zh-CN" sz="2000" dirty="0"/>
              <a:t>1</a:t>
            </a:r>
            <a:r>
              <a:rPr lang="zh-CN" altLang="en-US" sz="2000" dirty="0"/>
              <a:t>则</a:t>
            </a:r>
            <a:r>
              <a:rPr lang="en-US" altLang="zh-CN" sz="2000" dirty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/>
              <a:t>如果</a:t>
            </a:r>
            <a:r>
              <a:rPr lang="en-US" altLang="zh-CN" sz="2000"/>
              <a:t>a</a:t>
            </a:r>
            <a:r>
              <a:rPr lang="en-US" altLang="zh-CN" sz="2000" dirty="0"/>
              <a:t>, b</a:t>
            </a:r>
            <a:r>
              <a:rPr lang="zh-CN" altLang="en-US" sz="2000" dirty="0"/>
              <a:t>是逻辑变量， 则两类的用法基本一致</a:t>
            </a:r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改变优先级</a:t>
            </a:r>
            <a:endParaRPr lang="en-US" altLang="zh-CN" dirty="0"/>
          </a:p>
          <a:p>
            <a:pPr lvl="2"/>
            <a:r>
              <a:rPr lang="zh-CN" altLang="en-US" dirty="0"/>
              <a:t>用括号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结合顺序</a:t>
            </a:r>
            <a:endParaRPr lang="en-US" altLang="zh-CN" dirty="0"/>
          </a:p>
          <a:p>
            <a:pPr lvl="2"/>
            <a:r>
              <a:rPr lang="zh-CN" altLang="en-US" dirty="0"/>
              <a:t>同一优先级的运算符通常是从左往右结合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(2+3)+4</a:t>
            </a:r>
          </a:p>
          <a:p>
            <a:pPr lvl="2"/>
            <a:r>
              <a:rPr lang="zh-CN" altLang="en-US" dirty="0"/>
              <a:t>也有一些运算符是从右往左，如赋值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10==10==10</a:t>
            </a:r>
            <a:r>
              <a:rPr lang="zh-CN" altLang="en-US" dirty="0"/>
              <a:t>的结果？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a==b==c</a:t>
            </a:r>
            <a:r>
              <a:rPr lang="zh-CN" altLang="en-US" dirty="0"/>
              <a:t>等同于</a:t>
            </a:r>
            <a:r>
              <a:rPr lang="en-US" altLang="zh-CN" dirty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如果我们有一组（可能是长度未知的）值需要存储？</a:t>
            </a:r>
            <a:endParaRPr lang="en-US" altLang="zh-CN" dirty="0"/>
          </a:p>
          <a:p>
            <a:r>
              <a:rPr lang="zh-CN" altLang="en-US" dirty="0"/>
              <a:t>数据结构是用来存储一组相关数据的</a:t>
            </a:r>
            <a:endParaRPr lang="en-US" altLang="zh-CN" dirty="0"/>
          </a:p>
          <a:p>
            <a:pPr lvl="1"/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/>
              <a:t>有序</a:t>
            </a:r>
            <a:r>
              <a:rPr lang="zh-CN" altLang="en-US" dirty="0"/>
              <a:t>元素的数据结构，即可以在一个列表中存储一个序列的元素</a:t>
            </a:r>
            <a:endParaRPr lang="en-US" altLang="zh-CN" dirty="0"/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元组和列表十分类似，只不过元组是不可变的</a:t>
            </a:r>
            <a:endParaRPr lang="en-US" altLang="zh-CN" dirty="0"/>
          </a:p>
          <a:p>
            <a:pPr lvl="1"/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字典类似于你通过联系人名字查找地址和联系人详细情况的地址簿，即把键（名字）和值（详细情况）联系在一起</a:t>
            </a:r>
            <a:endParaRPr lang="en-US" altLang="zh-CN" dirty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/>
          </a:p>
          <a:p>
            <a:pPr lvl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list1 = ['physics', 'chemistry', 1997, 2000]</a:t>
            </a:r>
          </a:p>
          <a:p>
            <a:pPr lvl="1"/>
            <a:r>
              <a:rPr lang="zh-CN" altLang="en-US" dirty="0"/>
              <a:t>列表中的元素的数据类型可以不同</a:t>
            </a:r>
            <a:endParaRPr lang="en-US" altLang="zh-CN" dirty="0"/>
          </a:p>
          <a:p>
            <a:pPr lvl="1"/>
            <a:r>
              <a:rPr lang="zh-CN" altLang="en-US" dirty="0"/>
              <a:t>一旦创建了一个列表，可以添加、删除或是搜索列表中的元素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/>
              <a:t>list1[0]</a:t>
            </a:r>
            <a:r>
              <a:rPr lang="zh-CN" altLang="en-US" dirty="0"/>
              <a:t>，列表位置为</a:t>
            </a:r>
            <a:r>
              <a:rPr lang="en-US" altLang="zh-CN" dirty="0"/>
              <a:t>0</a:t>
            </a:r>
            <a:r>
              <a:rPr lang="zh-CN" altLang="en-US" dirty="0"/>
              <a:t>的元素（即</a:t>
            </a:r>
            <a:r>
              <a:rPr lang="en-US" altLang="zh-CN" dirty="0"/>
              <a:t>‘physics’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0</a:t>
            </a:r>
            <a:r>
              <a:rPr lang="zh-CN" altLang="en-US" dirty="0"/>
              <a:t>开始排序的</a:t>
            </a:r>
          </a:p>
          <a:p>
            <a:pPr lvl="1"/>
            <a:r>
              <a:rPr lang="zh-CN" altLang="en-US" dirty="0"/>
              <a:t>添加</a:t>
            </a:r>
            <a:endParaRPr lang="en-US" altLang="zh-CN" dirty="0"/>
          </a:p>
          <a:p>
            <a:pPr lvl="2"/>
            <a:r>
              <a:rPr lang="en-US" altLang="zh-CN" dirty="0"/>
              <a:t>list1.append(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，在列表末尾添加新元素</a:t>
            </a:r>
            <a:endParaRPr lang="en-US" altLang="zh-CN" dirty="0"/>
          </a:p>
          <a:p>
            <a:pPr lvl="2"/>
            <a:r>
              <a:rPr lang="en-US" altLang="zh-CN" dirty="0"/>
              <a:t>list1.insert(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，在列表指定位置</a:t>
            </a:r>
            <a:r>
              <a:rPr lang="en-US" altLang="zh-CN" dirty="0" err="1"/>
              <a:t>i</a:t>
            </a:r>
            <a:r>
              <a:rPr lang="zh-CN" altLang="en-US" dirty="0"/>
              <a:t>添加新元素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list1.pop()</a:t>
            </a:r>
            <a:r>
              <a:rPr lang="zh-CN" altLang="en-US" dirty="0"/>
              <a:t>，删除列表末尾的元素</a:t>
            </a:r>
            <a:endParaRPr lang="en-US" altLang="zh-CN" dirty="0"/>
          </a:p>
          <a:p>
            <a:pPr lvl="2"/>
            <a:r>
              <a:rPr lang="en-US" altLang="zh-CN" dirty="0"/>
              <a:t>list1.pop(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，删除列表位置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[]</a:t>
            </a:r>
            <a:r>
              <a:rPr lang="zh-CN" altLang="en-US" sz="2400" dirty="0"/>
              <a:t>改成</a:t>
            </a:r>
            <a:r>
              <a:rPr lang="en-US" altLang="zh-CN" sz="2400" dirty="0"/>
              <a:t>()</a:t>
            </a:r>
            <a:r>
              <a:rPr lang="zh-CN" altLang="en-US" sz="2400" dirty="0"/>
              <a:t>就是元组</a:t>
            </a:r>
          </a:p>
        </p:txBody>
      </p:sp>
    </p:spTree>
    <p:extLst>
      <p:ext uri="{BB962C8B-B14F-4D97-AF65-F5344CB8AC3E}">
        <p14:creationId xmlns:p14="http://schemas.microsoft.com/office/powerpoint/2010/main" val="148287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'c': '3'}</a:t>
            </a:r>
          </a:p>
          <a:p>
            <a:pPr lvl="1"/>
            <a:r>
              <a:rPr lang="zh-CN" altLang="en-US" dirty="0"/>
              <a:t>值可以取任何数据类型，如字符串，数字，列表，字典等，同一个字典中的类型可以不同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键也可以取任何数据类型，除了列表和字典，同一个字典中的类型可以不同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访问字典里面的值：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r>
              <a:rPr lang="zh-CN" altLang="en-US" dirty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['a']=5</a:t>
            </a:r>
          </a:p>
          <a:p>
            <a:pPr lvl="1"/>
            <a:r>
              <a:rPr lang="zh-CN" altLang="en-US" dirty="0"/>
              <a:t>删除某个元素：</a:t>
            </a:r>
            <a:r>
              <a:rPr lang="en-US" altLang="zh-CN" dirty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中每行开头的空白都很重要，称之为缩进</a:t>
            </a:r>
            <a:endParaRPr lang="en-US" altLang="zh-CN" dirty="0"/>
          </a:p>
          <a:p>
            <a:pPr lvl="1"/>
            <a:r>
              <a:rPr lang="zh-CN" altLang="en-US" dirty="0"/>
              <a:t>行首的空白（空格键和制表符）决定逻辑行缩进的层次，从而来决定语句分组</a:t>
            </a:r>
            <a:endParaRPr lang="en-US" altLang="zh-CN" dirty="0"/>
          </a:p>
          <a:p>
            <a:pPr lvl="1"/>
            <a:r>
              <a:rPr lang="zh-CN" altLang="en-US" dirty="0"/>
              <a:t>同一层次的语句必须有相同的缩进，每一组这样的语句称为一个块</a:t>
            </a:r>
            <a:endParaRPr lang="en-US" altLang="zh-CN" dirty="0"/>
          </a:p>
          <a:p>
            <a:pPr lvl="1"/>
            <a:r>
              <a:rPr lang="zh-CN" altLang="en-US" dirty="0"/>
              <a:t>错误的缩进会引发错误</a:t>
            </a:r>
            <a:endParaRPr lang="en-US" altLang="zh-CN" dirty="0"/>
          </a:p>
          <a:p>
            <a:pPr lvl="1"/>
            <a:r>
              <a:rPr lang="zh-CN" altLang="en-US" dirty="0"/>
              <a:t>注意：在同一个代码文件中，缩进所用的符号和符号的数量必须一致！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7" y="1196975"/>
            <a:ext cx="5761564" cy="5111750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单行注释：</a:t>
            </a:r>
            <a:r>
              <a:rPr lang="en-US" altLang="zh-CN" dirty="0"/>
              <a:t>#</a:t>
            </a:r>
          </a:p>
          <a:p>
            <a:pPr lvl="1"/>
            <a:r>
              <a:rPr lang="zh-CN" altLang="en-US" dirty="0"/>
              <a:t>多行注释：三对单引号（</a:t>
            </a:r>
            <a:r>
              <a:rPr lang="en-US" altLang="zh-CN" dirty="0"/>
              <a:t>’’’</a:t>
            </a:r>
            <a:r>
              <a:rPr lang="zh-CN" altLang="en-US" dirty="0"/>
              <a:t>注释内容</a:t>
            </a:r>
            <a:r>
              <a:rPr lang="en-US" altLang="zh-CN" dirty="0"/>
              <a:t>’’’</a:t>
            </a:r>
            <a:r>
              <a:rPr lang="zh-CN" altLang="en-US" dirty="0"/>
              <a:t>）或者双引号（</a:t>
            </a:r>
            <a:r>
              <a:rPr lang="en-US" altLang="zh-CN" dirty="0"/>
              <a:t>”””</a:t>
            </a:r>
            <a:r>
              <a:rPr lang="zh-CN" altLang="en-US" dirty="0"/>
              <a:t>注释内容</a:t>
            </a:r>
            <a:r>
              <a:rPr lang="en-US" altLang="zh-CN" dirty="0"/>
              <a:t>”””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为什么需要注释？</a:t>
            </a:r>
            <a:endParaRPr lang="en-US" altLang="zh-CN" dirty="0"/>
          </a:p>
          <a:p>
            <a:pPr lvl="2"/>
            <a:r>
              <a:rPr lang="zh-CN" altLang="en-US" dirty="0"/>
              <a:t>与人方便于己方便：准确告诉代码的阅读者这段代码的目的、功能、细节等必要信息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BFE08-F0C7-47E6-8D2F-DB6BCD74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38" y="1456267"/>
            <a:ext cx="6061144" cy="44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是判断控制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条件</a:t>
            </a:r>
            <a:r>
              <a:rPr lang="en-US" altLang="zh-CN" sz="2000" dirty="0"/>
              <a:t>1: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zh-CN" altLang="en-US" sz="2000" dirty="0"/>
              <a:t>条件</a:t>
            </a:r>
            <a:r>
              <a:rPr lang="en-US" altLang="zh-CN" sz="2000" dirty="0"/>
              <a:t>2: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不满足条件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且满足条件</a:t>
            </a:r>
            <a:r>
              <a:rPr lang="en-US" altLang="zh-CN" sz="2000" dirty="0"/>
              <a:t>2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en-US" altLang="zh-CN" sz="2000" dirty="0" err="1"/>
              <a:t>elif</a:t>
            </a:r>
            <a:r>
              <a:rPr lang="zh-CN" altLang="en-US" sz="2000" dirty="0"/>
              <a:t>可以出现任意多次，也可以不出现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均不满足则执行语句块</a:t>
            </a:r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都是循环控制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while </a:t>
            </a:r>
            <a:r>
              <a:rPr lang="zh-CN" altLang="en-US" sz="2000" dirty="0"/>
              <a:t>条件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1</a:t>
            </a:r>
            <a:r>
              <a:rPr lang="zh-CN" altLang="en-US" sz="2000" dirty="0"/>
              <a:t>后继续判断是否满足条件</a:t>
            </a:r>
            <a:endParaRPr lang="en-US" altLang="zh-CN" sz="2000" dirty="0"/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条件不满足则执行语句块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for </a:t>
            </a:r>
            <a:r>
              <a:rPr lang="zh-CN" altLang="en-US" sz="2000" dirty="0"/>
              <a:t>一个序列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依次调用序列中的值并执行语句块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序列中的值调用完毕则执行语句块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跳过语句块中剩下的语句并停止循环（不执行</a:t>
            </a:r>
            <a:r>
              <a:rPr lang="en-US" altLang="zh-CN" dirty="0"/>
              <a:t>else</a:t>
            </a:r>
            <a:r>
              <a:rPr lang="zh-CN" altLang="en-US" dirty="0"/>
              <a:t>语句块）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跳过语句块中剩下的语句并执行下一个循环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for i in range(</a:t>
            </a:r>
            <a:r>
              <a:rPr lang="zh-CN" altLang="en-US" sz="1400" dirty="0">
                <a:latin typeface="Tahoma" pitchFamily="34" charset="0"/>
              </a:rPr>
              <a:t>开始值，结束值，步长</a:t>
            </a:r>
            <a:r>
              <a:rPr lang="en-US" altLang="zh-CN" sz="1400" dirty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>
                <a:latin typeface="Tahoma" pitchFamily="34" charset="0"/>
              </a:rPr>
              <a:t>步长可省略，默认为</a:t>
            </a:r>
            <a:r>
              <a:rPr lang="en-US" altLang="zh-CN" sz="1400" dirty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我们为什么要学习计算机编程？</a:t>
            </a:r>
            <a:endParaRPr lang="en-US" altLang="zh-CN" dirty="0"/>
          </a:p>
          <a:p>
            <a:pPr lvl="1"/>
            <a:r>
              <a:rPr lang="zh-CN" altLang="en-US" dirty="0"/>
              <a:t>处理数据而言，</a:t>
            </a:r>
            <a:r>
              <a:rPr lang="en-US" altLang="zh-CN" dirty="0"/>
              <a:t>Excel</a:t>
            </a:r>
            <a:r>
              <a:rPr lang="zh-CN" altLang="en-US" dirty="0"/>
              <a:t>已经足够强大</a:t>
            </a:r>
            <a:endParaRPr lang="en-US" altLang="zh-CN" dirty="0"/>
          </a:p>
          <a:p>
            <a:pPr lvl="1"/>
            <a:r>
              <a:rPr lang="zh-CN" altLang="en-US" dirty="0"/>
              <a:t>确实如此吗？</a:t>
            </a:r>
            <a:endParaRPr lang="en-US" altLang="zh-CN" dirty="0"/>
          </a:p>
          <a:p>
            <a:pPr lvl="2"/>
            <a:r>
              <a:rPr lang="zh-CN" altLang="en-US" dirty="0"/>
              <a:t>你甚至可能都无法打开文件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函数是重用的程序段</a:t>
            </a:r>
            <a:endParaRPr lang="en-US" altLang="zh-CN" dirty="0"/>
          </a:p>
          <a:p>
            <a:r>
              <a:rPr lang="zh-CN" altLang="en-US" dirty="0"/>
              <a:t>它们允许你给一个语句块一个名称，然后你用这个名字可以在你的程序的任何地方，任意多次地运行这个语句块，这被称为</a:t>
            </a:r>
            <a:r>
              <a:rPr lang="zh-CN" altLang="en-US" b="1" dirty="0"/>
              <a:t>调用函数</a:t>
            </a:r>
            <a:endParaRPr lang="en-US" altLang="zh-CN" b="1" dirty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关键字后跟一个函数的标识符名称，然后跟一对圆括号</a:t>
            </a:r>
            <a:endParaRPr lang="en-US" altLang="zh-CN" dirty="0"/>
          </a:p>
          <a:p>
            <a:pPr lvl="1"/>
            <a:r>
              <a:rPr lang="zh-CN" altLang="en-US" dirty="0"/>
              <a:t>圆括号之中可以包括一些变量名（即传入的参数），该行以冒号结尾</a:t>
            </a:r>
            <a:endParaRPr lang="en-US" altLang="zh-CN" dirty="0"/>
          </a:p>
          <a:p>
            <a:pPr lvl="1"/>
            <a:r>
              <a:rPr lang="zh-CN" altLang="en-US" dirty="0"/>
              <a:t>接下来是一块语句，它们是函数体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return</a:t>
            </a:r>
            <a:r>
              <a:rPr lang="zh-CN" altLang="en-US" dirty="0"/>
              <a:t>语句定义函数调用后的返回值</a:t>
            </a:r>
            <a:endParaRPr lang="en-US" altLang="zh-CN" dirty="0"/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可以有多个</a:t>
            </a:r>
            <a:endParaRPr lang="en-US" altLang="zh-CN" dirty="0"/>
          </a:p>
          <a:p>
            <a:pPr lvl="1"/>
            <a:r>
              <a:rPr lang="zh-CN" altLang="en-US" dirty="0"/>
              <a:t>程序执行完</a:t>
            </a:r>
            <a:r>
              <a:rPr lang="en-US" altLang="zh-CN" dirty="0"/>
              <a:t>return</a:t>
            </a:r>
            <a:r>
              <a:rPr lang="zh-CN" altLang="en-US" dirty="0"/>
              <a:t>后就立即跳出函数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/>
            <a:r>
              <a:rPr lang="zh-CN" altLang="en-US" dirty="0"/>
              <a:t>当你在函数定义内声明变量的时候，它们与函数外具有相同名称的其他变量没有任何关系，即</a:t>
            </a:r>
            <a:r>
              <a:rPr lang="zh-CN" altLang="en-US" b="1" dirty="0"/>
              <a:t>变量名称对于函数来说是局部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这称为变量的作用域</a:t>
            </a:r>
            <a:endParaRPr lang="en-US" altLang="zh-CN" dirty="0"/>
          </a:p>
          <a:p>
            <a:pPr lvl="1"/>
            <a:r>
              <a:rPr lang="zh-CN" altLang="en-US" dirty="0"/>
              <a:t>变量的作用域是它们被定义的块，从被定义的那点开始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系统输入</a:t>
            </a:r>
            <a:endParaRPr lang="en-US" altLang="zh-CN" dirty="0"/>
          </a:p>
          <a:p>
            <a:pPr lvl="1"/>
            <a:r>
              <a:rPr lang="en-US" altLang="zh-CN" dirty="0"/>
              <a:t>something = input()</a:t>
            </a:r>
          </a:p>
          <a:p>
            <a:pPr lvl="1"/>
            <a:r>
              <a:rPr lang="zh-CN" altLang="en-US" dirty="0"/>
              <a:t>系统得到所输入的字符串</a:t>
            </a:r>
            <a:endParaRPr lang="en-US" altLang="zh-CN" dirty="0"/>
          </a:p>
          <a:p>
            <a:r>
              <a:rPr lang="zh-CN" altLang="en-US" dirty="0"/>
              <a:t>系统输出</a:t>
            </a:r>
            <a:endParaRPr lang="en-US" altLang="zh-CN" dirty="0"/>
          </a:p>
          <a:p>
            <a:pPr lvl="1"/>
            <a:r>
              <a:rPr lang="en-US" altLang="zh-CN" dirty="0"/>
              <a:t>print()</a:t>
            </a:r>
          </a:p>
          <a:p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/>
              <a:t>文件输出</a:t>
            </a:r>
            <a:endParaRPr lang="en-US" altLang="zh-CN" dirty="0"/>
          </a:p>
          <a:p>
            <a:pPr lvl="1"/>
            <a:r>
              <a:rPr lang="en-US" altLang="zh-CN" dirty="0"/>
              <a:t>f = open('filename', 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/>
              <a:t>用’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当程序中出现某些异常的状况的时候，异常就发生了</a:t>
            </a:r>
            <a:endParaRPr lang="en-US" altLang="zh-CN" dirty="0"/>
          </a:p>
          <a:p>
            <a:pPr lvl="1"/>
            <a:r>
              <a:rPr lang="zh-CN" altLang="en-US" dirty="0"/>
              <a:t>比如当你想要读某个文件的时候，而那个文件不存在</a:t>
            </a:r>
            <a:endParaRPr lang="en-US" altLang="zh-CN" dirty="0"/>
          </a:p>
          <a:p>
            <a:pPr lvl="1"/>
            <a:r>
              <a:rPr lang="zh-CN" altLang="en-US" dirty="0"/>
              <a:t>如果不对异常进行处理，那么程序就会终止运行</a:t>
            </a:r>
            <a:endParaRPr lang="en-US" altLang="zh-CN" dirty="0"/>
          </a:p>
          <a:p>
            <a:r>
              <a:rPr lang="zh-CN" altLang="en-US" dirty="0"/>
              <a:t>处理异常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en-US" altLang="zh-CN"/>
              <a:t>...except</a:t>
            </a:r>
            <a:r>
              <a:rPr lang="zh-CN" altLang="en-US" dirty="0"/>
              <a:t>语句来捕捉异常</a:t>
            </a:r>
            <a:endParaRPr lang="en-US" altLang="zh-CN" dirty="0"/>
          </a:p>
          <a:p>
            <a:pPr lvl="1"/>
            <a:r>
              <a:rPr lang="zh-CN" altLang="en-US" dirty="0"/>
              <a:t>异常准确处理完后，程序继续运行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如何从文本中提取出需要的信息？</a:t>
            </a:r>
            <a:endParaRPr lang="en-US" altLang="zh-CN" dirty="0"/>
          </a:p>
          <a:p>
            <a:pPr lvl="1"/>
            <a:r>
              <a:rPr lang="zh-CN" altLang="en-US" dirty="0"/>
              <a:t>从下面这一段话中提取数据</a:t>
            </a:r>
            <a:endParaRPr lang="en-US" altLang="zh-CN" dirty="0"/>
          </a:p>
          <a:p>
            <a:pPr lvl="2"/>
            <a:r>
              <a:rPr lang="zh-CN" altLang="en-US" i="1" dirty="0"/>
              <a:t>初步核算，全年国内生产总值</a:t>
            </a:r>
            <a:r>
              <a:rPr lang="en-US" altLang="zh-CN" b="1" i="1" dirty="0"/>
              <a:t>900309</a:t>
            </a:r>
            <a:r>
              <a:rPr lang="zh-CN" altLang="en-US" i="1" dirty="0"/>
              <a:t>亿元，比上年增长</a:t>
            </a:r>
            <a:r>
              <a:rPr lang="en-US" altLang="zh-CN" b="1" i="1" dirty="0"/>
              <a:t>6.6</a:t>
            </a:r>
            <a:r>
              <a:rPr lang="en-US" altLang="zh-CN" i="1" dirty="0"/>
              <a:t>%</a:t>
            </a:r>
            <a:r>
              <a:rPr lang="zh-CN" altLang="en-US" i="1" dirty="0"/>
              <a:t>。其中，第一产业增加值</a:t>
            </a:r>
            <a:r>
              <a:rPr lang="en-US" altLang="zh-CN" b="1" i="1" dirty="0"/>
              <a:t>64734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3.5</a:t>
            </a:r>
            <a:r>
              <a:rPr lang="en-US" altLang="zh-CN" i="1" dirty="0"/>
              <a:t>%</a:t>
            </a:r>
            <a:r>
              <a:rPr lang="zh-CN" altLang="en-US" i="1" dirty="0"/>
              <a:t>；第二产业增加值</a:t>
            </a:r>
            <a:r>
              <a:rPr lang="en-US" altLang="zh-CN" b="1" i="1" dirty="0"/>
              <a:t>366001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5.8</a:t>
            </a:r>
            <a:r>
              <a:rPr lang="en-US" altLang="zh-CN" i="1" dirty="0"/>
              <a:t>%</a:t>
            </a:r>
            <a:r>
              <a:rPr lang="zh-CN" altLang="en-US" i="1" dirty="0"/>
              <a:t>；第三产业增加值</a:t>
            </a:r>
            <a:r>
              <a:rPr lang="en-US" altLang="zh-CN" b="1" i="1" dirty="0"/>
              <a:t>469575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7.6</a:t>
            </a:r>
            <a:r>
              <a:rPr lang="en-US" altLang="zh-CN" i="1" dirty="0"/>
              <a:t>%</a:t>
            </a:r>
            <a:r>
              <a:rPr lang="zh-CN" altLang="en-US" i="1" dirty="0"/>
              <a:t>。第一产业增加值占国内生产总值的比重为</a:t>
            </a:r>
            <a:r>
              <a:rPr lang="en-US" altLang="zh-CN" b="1" i="1" dirty="0"/>
              <a:t>7.2</a:t>
            </a:r>
            <a:r>
              <a:rPr lang="en-US" altLang="zh-CN" i="1" dirty="0"/>
              <a:t>%</a:t>
            </a:r>
            <a:r>
              <a:rPr lang="zh-CN" altLang="en-US" i="1" dirty="0"/>
              <a:t>，第二产业增加值比重为</a:t>
            </a:r>
            <a:r>
              <a:rPr lang="en-US" altLang="zh-CN" b="1" i="1" dirty="0"/>
              <a:t>40.7</a:t>
            </a:r>
            <a:r>
              <a:rPr lang="en-US" altLang="zh-CN" i="1" dirty="0"/>
              <a:t>%</a:t>
            </a:r>
            <a:r>
              <a:rPr lang="zh-CN" altLang="en-US" i="1" dirty="0"/>
              <a:t>，第三产业增加值比重为</a:t>
            </a:r>
            <a:r>
              <a:rPr lang="en-US" altLang="zh-CN" b="1" i="1" dirty="0"/>
              <a:t>52.2</a:t>
            </a:r>
            <a:r>
              <a:rPr lang="en-US" altLang="zh-CN" i="1" dirty="0"/>
              <a:t>%</a:t>
            </a:r>
            <a:r>
              <a:rPr lang="zh-CN" altLang="en-US" i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第一产业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第二产业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第三产业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中需要先导入模块</a:t>
            </a:r>
            <a:r>
              <a:rPr lang="en-US" altLang="zh-CN" dirty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re.compile</a:t>
            </a:r>
            <a:r>
              <a:rPr lang="en-US" altLang="zh-CN" dirty="0"/>
              <a:t>(pattern[, 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同时匹配多个行的多行模式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使</a:t>
            </a:r>
            <a:r>
              <a:rPr lang="en-US" altLang="zh-CN" dirty="0"/>
              <a:t>.  </a:t>
            </a:r>
            <a:r>
              <a:rPr lang="zh-CN" altLang="en-US" dirty="0"/>
              <a:t>匹配包括换行符在内的任意字符（原本</a:t>
            </a:r>
            <a:r>
              <a:rPr lang="en-US" altLang="zh-CN" dirty="0"/>
              <a:t>. </a:t>
            </a:r>
            <a:r>
              <a:rPr lang="zh-CN" altLang="en-US" dirty="0"/>
              <a:t>不包括换行符</a:t>
            </a:r>
            <a:r>
              <a:rPr lang="zh-CN" altLang="en-US"/>
              <a:t>），即将包含多行的一</a:t>
            </a:r>
            <a:r>
              <a:rPr lang="zh-CN" altLang="en-US" dirty="0"/>
              <a:t>个</a:t>
            </a:r>
            <a:r>
              <a:rPr lang="zh-CN" altLang="en-US"/>
              <a:t>字符串中视为</a:t>
            </a:r>
            <a:r>
              <a:rPr lang="zh-CN" altLang="en-US" dirty="0"/>
              <a:t>一行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/>
              <a:t>match(string)</a:t>
            </a:r>
            <a:r>
              <a:rPr lang="zh-CN" altLang="en-US"/>
              <a:t>，</a:t>
            </a:r>
            <a:r>
              <a:rPr lang="en-US" altLang="zh-CN"/>
              <a:t>search(string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match()</a:t>
            </a:r>
            <a:r>
              <a:rPr lang="zh-CN" altLang="en-US" dirty="0"/>
              <a:t>和</a:t>
            </a:r>
            <a:r>
              <a:rPr lang="en-US" altLang="zh-CN" dirty="0"/>
              <a:t>search()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/>
              <a:t>None</a:t>
            </a:r>
          </a:p>
          <a:p>
            <a:pPr lvl="3"/>
            <a:r>
              <a:rPr lang="en-US" altLang="zh-CN" dirty="0"/>
              <a:t>search</a:t>
            </a:r>
            <a:r>
              <a:rPr lang="zh-CN" altLang="en-US" dirty="0"/>
              <a:t>匹配整个字符串，直到找到一个匹配</a:t>
            </a:r>
            <a:endParaRPr lang="en-US" altLang="zh-CN" dirty="0"/>
          </a:p>
          <a:p>
            <a:pPr lvl="1"/>
            <a:r>
              <a:rPr lang="zh-CN" altLang="en-US" dirty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  <a:r>
              <a:rPr lang="zh-CN" altLang="en-US" dirty="0"/>
              <a:t>来找出字符串中的所有匹配项</a:t>
            </a:r>
            <a:endParaRPr lang="en-US" altLang="zh-CN" dirty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.: </a:t>
            </a:r>
            <a:r>
              <a:rPr lang="zh-CN" altLang="en-US" dirty="0"/>
              <a:t>除换行符</a:t>
            </a:r>
            <a:r>
              <a:rPr lang="en-US" altLang="zh-CN" dirty="0"/>
              <a:t>\n</a:t>
            </a:r>
            <a:r>
              <a:rPr lang="zh-CN" altLang="en-US" dirty="0"/>
              <a:t>外的任意字符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]: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中的任意一个字符，如果以</a:t>
            </a:r>
            <a:r>
              <a:rPr lang="en-US" altLang="zh-CN" dirty="0"/>
              <a:t>^</a:t>
            </a:r>
            <a:r>
              <a:rPr lang="zh-CN" altLang="en-US" dirty="0"/>
              <a:t>开头（</a:t>
            </a: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）表示非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[0-9]: </a:t>
            </a:r>
            <a:r>
              <a:rPr lang="zh-CN" altLang="en-US" dirty="0"/>
              <a:t>任意一个数字，</a:t>
            </a:r>
            <a:r>
              <a:rPr lang="en-US" altLang="zh-CN" dirty="0"/>
              <a:t>[1-5]</a:t>
            </a:r>
            <a:r>
              <a:rPr lang="zh-CN" altLang="en-US" dirty="0"/>
              <a:t>匹配</a:t>
            </a:r>
            <a:r>
              <a:rPr lang="en-US" altLang="zh-CN" dirty="0"/>
              <a:t>1-5</a:t>
            </a:r>
            <a:r>
              <a:rPr lang="zh-CN" altLang="en-US" dirty="0"/>
              <a:t>的任意一个数字</a:t>
            </a:r>
            <a:endParaRPr lang="en-US" altLang="zh-CN" dirty="0"/>
          </a:p>
          <a:p>
            <a:pPr lvl="2"/>
            <a:r>
              <a:rPr lang="en-US" altLang="zh-CN" dirty="0"/>
              <a:t>\d: </a:t>
            </a:r>
            <a:r>
              <a:rPr lang="zh-CN" altLang="en-US" dirty="0"/>
              <a:t>与</a:t>
            </a:r>
            <a:r>
              <a:rPr lang="en-US" altLang="zh-CN" dirty="0"/>
              <a:t>[0-9</a:t>
            </a:r>
            <a:r>
              <a:rPr lang="zh-CN" altLang="en-US" dirty="0"/>
              <a:t>相同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\D </a:t>
            </a:r>
            <a:r>
              <a:rPr lang="zh-CN" altLang="en-US" dirty="0"/>
              <a:t>非数字（即</a:t>
            </a:r>
            <a:r>
              <a:rPr lang="en-US" altLang="zh-CN" dirty="0"/>
              <a:t>[^\d]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\w: </a:t>
            </a:r>
            <a:r>
              <a:rPr lang="zh-CN" altLang="en-US" dirty="0"/>
              <a:t>单词字母</a:t>
            </a:r>
            <a:r>
              <a:rPr lang="en-US" altLang="zh-CN" dirty="0"/>
              <a:t>[a-zA-Z0-9_]</a:t>
            </a:r>
            <a:r>
              <a:rPr lang="zh-CN" altLang="en-US" dirty="0"/>
              <a:t>，</a:t>
            </a:r>
            <a:r>
              <a:rPr lang="en-US" altLang="zh-CN" dirty="0"/>
              <a:t>\W</a:t>
            </a:r>
            <a:r>
              <a:rPr lang="zh-CN" altLang="en-US" dirty="0"/>
              <a:t>非单词字母（即</a:t>
            </a:r>
            <a:r>
              <a:rPr lang="en-US" altLang="zh-CN" dirty="0"/>
              <a:t>[^\W]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\s: </a:t>
            </a:r>
            <a:r>
              <a:rPr lang="zh-CN" altLang="en-US" dirty="0"/>
              <a:t>空白字符，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，</a:t>
            </a:r>
            <a:r>
              <a:rPr lang="en-US" altLang="zh-CN" dirty="0"/>
              <a:t>\S</a:t>
            </a:r>
            <a:r>
              <a:rPr lang="zh-CN" altLang="en-US" dirty="0"/>
              <a:t>非空白字符</a:t>
            </a:r>
            <a:endParaRPr lang="en-US" altLang="zh-CN" dirty="0"/>
          </a:p>
          <a:p>
            <a:pPr lvl="2"/>
            <a:r>
              <a:rPr lang="en-US" altLang="zh-CN" dirty="0"/>
              <a:t>\: </a:t>
            </a:r>
            <a:r>
              <a:rPr lang="zh-CN" altLang="en-US" dirty="0"/>
              <a:t>转义字符，如果字符串中需要匹配</a:t>
            </a:r>
            <a:r>
              <a:rPr lang="en-US" altLang="zh-CN" dirty="0"/>
              <a:t>.</a:t>
            </a:r>
            <a:r>
              <a:rPr lang="zh-CN" altLang="en-US" dirty="0"/>
              <a:t>，则</a:t>
            </a:r>
            <a:r>
              <a:rPr lang="en-US" altLang="zh-CN" dirty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数量词</a:t>
            </a:r>
            <a:endParaRPr lang="en-US" altLang="zh-CN" dirty="0"/>
          </a:p>
          <a:p>
            <a:pPr lvl="2"/>
            <a:r>
              <a:rPr lang="en-US" altLang="zh-CN" dirty="0"/>
              <a:t>*: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+: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?: </a:t>
            </a:r>
            <a:r>
              <a:rPr lang="zh-CN" altLang="en-US" dirty="0"/>
              <a:t>前面一个字符出现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{m}:</a:t>
            </a:r>
            <a:r>
              <a:rPr lang="zh-CN" altLang="en-US" dirty="0"/>
              <a:t>前面一个字符出现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{m, n}:</a:t>
            </a:r>
            <a:r>
              <a:rPr lang="zh-CN" altLang="en-US" dirty="0"/>
              <a:t>前面一个字符出现</a:t>
            </a:r>
            <a:r>
              <a:rPr lang="en-US" altLang="zh-CN" dirty="0"/>
              <a:t>m-n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分组、逻辑</a:t>
            </a:r>
            <a:endParaRPr lang="en-US" altLang="zh-CN" dirty="0"/>
          </a:p>
          <a:p>
            <a:pPr lvl="2"/>
            <a:r>
              <a:rPr lang="en-US" altLang="zh-CN" dirty="0"/>
              <a:t>(…): </a:t>
            </a:r>
            <a:r>
              <a:rPr lang="zh-CN" altLang="en-US" dirty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/>
              <a:t>abc|bcd</a:t>
            </a:r>
            <a:r>
              <a:rPr lang="en-US" altLang="zh-CN" dirty="0"/>
              <a:t>: </a:t>
            </a:r>
            <a:r>
              <a:rPr lang="zh-CN" altLang="en-US" dirty="0"/>
              <a:t>匹配</a:t>
            </a:r>
            <a:r>
              <a:rPr lang="en-US" altLang="zh-CN" dirty="0" err="1"/>
              <a:t>abc</a:t>
            </a:r>
            <a:r>
              <a:rPr lang="zh-CN" altLang="en-US" dirty="0"/>
              <a:t>或者</a:t>
            </a:r>
            <a:r>
              <a:rPr lang="en-US" altLang="zh-CN" dirty="0" err="1"/>
              <a:t>bcd</a:t>
            </a:r>
            <a:endParaRPr lang="en-US" altLang="zh-CN" dirty="0"/>
          </a:p>
          <a:p>
            <a:pPr lvl="3"/>
            <a:r>
              <a:rPr lang="zh-CN" altLang="en-US" dirty="0"/>
              <a:t>作用域为整个表达式</a:t>
            </a:r>
            <a:endParaRPr lang="en-US" altLang="zh-CN" dirty="0"/>
          </a:p>
          <a:p>
            <a:pPr lvl="3"/>
            <a:r>
              <a:rPr lang="zh-CN" altLang="en-US" dirty="0"/>
              <a:t>但是如果出现在</a:t>
            </a:r>
            <a:r>
              <a:rPr lang="en-US" altLang="zh-CN" dirty="0"/>
              <a:t>(…)</a:t>
            </a:r>
            <a:r>
              <a:rPr lang="zh-CN" altLang="en-US" dirty="0"/>
              <a:t>中，则作用范围仅限于</a:t>
            </a:r>
            <a:r>
              <a:rPr lang="en-US" altLang="zh-CN" dirty="0"/>
              <a:t>(…)</a:t>
            </a:r>
          </a:p>
          <a:p>
            <a:pPr lvl="1"/>
            <a:r>
              <a:rPr lang="zh-CN" altLang="en-US" dirty="0"/>
              <a:t>贪婪匹配</a:t>
            </a:r>
            <a:endParaRPr lang="en-US" altLang="zh-CN" dirty="0"/>
          </a:p>
          <a:p>
            <a:pPr lvl="2"/>
            <a:r>
              <a:rPr lang="zh-CN" altLang="en-US" dirty="0"/>
              <a:t>即在长度不确定的情况下，尽可能多地匹配字符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abbbbbc</a:t>
            </a:r>
            <a:r>
              <a:rPr lang="zh-CN" altLang="en-US" dirty="0"/>
              <a:t>中使用</a:t>
            </a:r>
            <a:r>
              <a:rPr lang="en-US" altLang="zh-CN" dirty="0"/>
              <a:t>(b{1,3})</a:t>
            </a:r>
            <a:r>
              <a:rPr lang="zh-CN" altLang="en-US" dirty="0"/>
              <a:t>就会返回</a:t>
            </a:r>
            <a:r>
              <a:rPr lang="en-US" altLang="zh-CN" dirty="0" err="1"/>
              <a:t>bbb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?</a:t>
            </a:r>
            <a:r>
              <a:rPr lang="zh-CN" altLang="en-US" dirty="0"/>
              <a:t>将贪婪匹配转变为非贪婪匹配</a:t>
            </a:r>
            <a:r>
              <a:rPr lang="en-US" altLang="zh-CN" dirty="0">
                <a:sym typeface="Wingdings" panose="05000000000000000000" pitchFamily="2" charset="2"/>
              </a:rPr>
              <a:t>: (b{1,3}?)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more: https://docs.python.org/3.7/library/re.html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计算机编程难学吗？</a:t>
            </a:r>
            <a:endParaRPr lang="en-US" altLang="zh-CN" dirty="0"/>
          </a:p>
          <a:p>
            <a:pPr lvl="1"/>
            <a:r>
              <a:rPr lang="zh-CN" altLang="en-US" dirty="0"/>
              <a:t>大家眼中的计算机编程：</a:t>
            </a:r>
            <a:endParaRPr lang="en-US" altLang="zh-CN" dirty="0"/>
          </a:p>
          <a:p>
            <a:pPr lvl="1"/>
            <a:r>
              <a:rPr lang="zh-CN" altLang="en-US" dirty="0"/>
              <a:t>实际上的计算机编程：</a:t>
            </a:r>
            <a:endParaRPr lang="en-US" altLang="zh-CN" dirty="0"/>
          </a:p>
          <a:p>
            <a:pPr lvl="2"/>
            <a:r>
              <a:rPr lang="en-US" altLang="zh-CN" dirty="0"/>
              <a:t>print("hello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编程的思维：面向过程、面向对象</a:t>
            </a:r>
            <a:endParaRPr lang="en-US" altLang="zh-CN" dirty="0"/>
          </a:p>
          <a:p>
            <a:pPr lvl="1"/>
            <a:r>
              <a:rPr lang="zh-CN" altLang="en-US" dirty="0"/>
              <a:t>面向过程</a:t>
            </a:r>
            <a:endParaRPr lang="en-US" altLang="zh-CN" dirty="0"/>
          </a:p>
          <a:p>
            <a:pPr lvl="2"/>
            <a:r>
              <a:rPr lang="zh-CN" altLang="en-US" dirty="0"/>
              <a:t>一种以过程为中心的编程思想</a:t>
            </a:r>
            <a:endParaRPr lang="en-US" altLang="zh-CN" dirty="0"/>
          </a:p>
          <a:p>
            <a:pPr lvl="2"/>
            <a:r>
              <a:rPr lang="zh-CN" altLang="en-US" dirty="0"/>
              <a:t>是一种基础的顺序的思维方式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Pascal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面向对象是按人们认识客观世界的系统思维方式，采用基于对象（实体）的概念建立模型，模拟客观世界分析、设计、实现软件的办法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Objective-C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Object oriented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对象是人们要进行研究的任何事物</a:t>
            </a:r>
            <a:endParaRPr lang="en-US" altLang="zh-CN" dirty="0"/>
          </a:p>
          <a:p>
            <a:pPr lvl="2"/>
            <a:r>
              <a:rPr lang="zh-CN" altLang="en-US" dirty="0"/>
              <a:t>对象具有唯一性</a:t>
            </a:r>
            <a:endParaRPr lang="en-US" altLang="zh-CN" dirty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具有相同特性（数据元素）和行为（功能）的对象的抽象就是类</a:t>
            </a:r>
            <a:endParaRPr lang="en-US" altLang="zh-CN" dirty="0"/>
          </a:p>
          <a:p>
            <a:pPr lvl="2"/>
            <a:r>
              <a:rPr lang="zh-CN" altLang="en-US" dirty="0"/>
              <a:t>类具有抽象性</a:t>
            </a:r>
            <a:endParaRPr lang="en-US" altLang="zh-CN" dirty="0"/>
          </a:p>
          <a:p>
            <a:pPr lvl="2"/>
            <a:r>
              <a:rPr lang="zh-CN" altLang="en-US" dirty="0"/>
              <a:t>从类到对象的过程就叫做</a:t>
            </a:r>
            <a:r>
              <a:rPr lang="zh-CN" altLang="en-US" b="1" dirty="0"/>
              <a:t>实例化</a:t>
            </a:r>
            <a:endParaRPr lang="en-US" altLang="zh-CN" dirty="0"/>
          </a:p>
          <a:p>
            <a:pPr lvl="1"/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类中操作的实现过程叫做方法</a:t>
            </a:r>
            <a:endParaRPr lang="en-US" altLang="zh-CN" dirty="0"/>
          </a:p>
          <a:p>
            <a:pPr lvl="2"/>
            <a:r>
              <a:rPr lang="zh-CN" altLang="en-US" dirty="0"/>
              <a:t>一个方法有方法名、返回值、参数、方法体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2"/>
            <a:r>
              <a:rPr lang="zh-CN" altLang="en-US" dirty="0"/>
              <a:t>把一个或多个元素封闭在一个物理的或者逻辑的包中</a:t>
            </a:r>
            <a:endParaRPr lang="en-US" altLang="zh-CN" dirty="0"/>
          </a:p>
          <a:p>
            <a:pPr lvl="2"/>
            <a:r>
              <a:rPr lang="zh-CN" altLang="en-US" dirty="0"/>
              <a:t>利用访问修饰符进行权限控制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中实际上不存在</a:t>
            </a:r>
            <a:r>
              <a:rPr lang="en-US" altLang="zh-CN"/>
              <a:t>private</a:t>
            </a:r>
            <a:r>
              <a:rPr lang="zh-CN" altLang="en-US"/>
              <a:t>的</a:t>
            </a:r>
            <a:r>
              <a:rPr lang="zh-CN" altLang="en-US" dirty="0"/>
              <a:t>概念，变量名前加一条下划线</a:t>
            </a:r>
            <a:r>
              <a:rPr lang="en-US" altLang="zh-CN" dirty="0"/>
              <a:t>_</a:t>
            </a:r>
            <a:r>
              <a:rPr lang="zh-CN" altLang="en-US" dirty="0"/>
              <a:t>的实际效果和不加一样，是一个约定俗成的惯例，表示“虽然我可以被访问，但是，请把我视为私有变量，不要随意访问”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/>
          </a:p>
          <a:p>
            <a:pPr lvl="2"/>
            <a:r>
              <a:rPr lang="zh-CN" altLang="en-US" dirty="0"/>
              <a:t>继承是软件复用的一种形式</a:t>
            </a:r>
            <a:endParaRPr lang="en-US" altLang="zh-CN" dirty="0"/>
          </a:p>
          <a:p>
            <a:pPr lvl="2"/>
            <a:r>
              <a:rPr lang="zh-CN" altLang="en-US" dirty="0"/>
              <a:t>使用继承可以复用现有类的数据和行为，为其赋予新功能而创建出新类</a:t>
            </a:r>
            <a:endParaRPr lang="en-US" altLang="zh-CN" dirty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派生类能自动获得基类的除了构造函数和析构函数以外的所有成员，可以在派生类中添加新的属性和方法扩展其功能</a:t>
            </a:r>
            <a:endParaRPr lang="en-US" altLang="zh-CN" dirty="0"/>
          </a:p>
          <a:p>
            <a:pPr lvl="2"/>
            <a:r>
              <a:rPr lang="zh-CN" altLang="en-US" dirty="0"/>
              <a:t>单继承（一个类只能派生自一个基类）和多继承（一个类可以派生自多个类）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/>
              <a:t>支持多继承</a:t>
            </a:r>
            <a:r>
              <a:rPr lang="zh-CN" altLang="en-US" dirty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2"/>
            <a:r>
              <a:rPr lang="zh-CN" altLang="en-US" dirty="0"/>
              <a:t>是指程序设计中存在同名不同方法的存在</a:t>
            </a:r>
            <a:endParaRPr lang="en-US" altLang="zh-CN" dirty="0"/>
          </a:p>
          <a:p>
            <a:pPr lvl="2"/>
            <a:r>
              <a:rPr lang="zh-CN" altLang="en-US" dirty="0"/>
              <a:t>主要通过子类对父类的覆盖来实现多态</a:t>
            </a:r>
            <a:endParaRPr lang="en-US" altLang="zh-CN" dirty="0"/>
          </a:p>
          <a:p>
            <a:pPr lvl="2"/>
            <a:r>
              <a:rPr lang="zh-CN" altLang="en-US" dirty="0"/>
              <a:t>设计原则之一就是要依赖于抽象，而不依赖于具体，增加灵活性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3643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模块化、流程化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抽象、封装、继承、多态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/>
                        <a:t>Linux/Unix</a:t>
                      </a:r>
                      <a:r>
                        <a:rPr lang="zh-CN" altLang="en-US" sz="1800" dirty="0"/>
                        <a:t>等一般采用面向过程开发。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易维护、易复用、易扩展，由于面向对象有封装、继承、多态性的特性，可以设计出低耦合的系统，使系统更加灵活、更加易于维护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没有面向对象易维护、易复用、易扩展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性能比面向过程低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计算机语言即用于人与计算机之间通讯的语言</a:t>
            </a:r>
            <a:endParaRPr lang="en-US" altLang="zh-CN" dirty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/>
              <a:t>计算机语言的分类</a:t>
            </a:r>
            <a:endParaRPr lang="en-US" altLang="zh-CN" dirty="0"/>
          </a:p>
          <a:p>
            <a:pPr lvl="1"/>
            <a:r>
              <a:rPr lang="zh-CN" altLang="en-US" dirty="0"/>
              <a:t>机器语言（第一代计算机语言）</a:t>
            </a:r>
            <a:endParaRPr lang="en-US" altLang="zh-CN" dirty="0"/>
          </a:p>
          <a:p>
            <a:pPr lvl="2"/>
            <a:r>
              <a:rPr lang="zh-CN" altLang="en-US" dirty="0"/>
              <a:t>指一台计算机全部的指令集合</a:t>
            </a:r>
            <a:endParaRPr lang="en-US" altLang="zh-CN" dirty="0"/>
          </a:p>
          <a:p>
            <a:pPr lvl="2"/>
            <a:r>
              <a:rPr lang="zh-CN" altLang="en-US" dirty="0"/>
              <a:t>一串串由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组成的指令序列</a:t>
            </a:r>
            <a:endParaRPr lang="en-US" altLang="zh-CN" dirty="0"/>
          </a:p>
          <a:p>
            <a:pPr lvl="2"/>
            <a:r>
              <a:rPr lang="zh-CN" altLang="en-US" dirty="0"/>
              <a:t>每一台计算机的指令集合都不尽相同</a:t>
            </a:r>
            <a:endParaRPr lang="en-US" altLang="zh-CN" dirty="0"/>
          </a:p>
          <a:p>
            <a:pPr lvl="1"/>
            <a:r>
              <a:rPr lang="zh-CN" altLang="en-US" dirty="0"/>
              <a:t>汇编语言（第二代计算机语言）</a:t>
            </a:r>
            <a:endParaRPr lang="en-US" altLang="zh-CN" dirty="0"/>
          </a:p>
          <a:p>
            <a:pPr lvl="2"/>
            <a:r>
              <a:rPr lang="zh-CN" altLang="en-US" dirty="0"/>
              <a:t>用一些简洁的英文字母、符号串来替代一个特定的指令的二进制串</a:t>
            </a:r>
            <a:endParaRPr lang="en-US" altLang="zh-CN" dirty="0"/>
          </a:p>
          <a:p>
            <a:pPr lvl="2"/>
            <a:r>
              <a:rPr lang="zh-CN" altLang="en-US" dirty="0"/>
              <a:t>比如，用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代表数据传递等等</a:t>
            </a:r>
            <a:endParaRPr lang="en-US" altLang="zh-CN" dirty="0"/>
          </a:p>
          <a:p>
            <a:pPr lvl="2"/>
            <a:r>
              <a:rPr lang="zh-CN" altLang="en-US" dirty="0"/>
              <a:t>依赖于机器硬件，移植性不好，但效率仍非常高，因此很多软件仍然使用汇编语言编写</a:t>
            </a:r>
            <a:endParaRPr lang="en-US" altLang="zh-CN" dirty="0"/>
          </a:p>
          <a:p>
            <a:pPr lvl="1"/>
            <a:r>
              <a:rPr lang="zh-CN" altLang="en-US" dirty="0"/>
              <a:t>高级语言（第三代计算机语言）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高级语言主要是相对于汇编语言而言，它并不是特指某一种具体的语言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等都是高级语言</a:t>
            </a:r>
            <a:endParaRPr lang="en-US" altLang="zh-CN" dirty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/>
          </a:p>
          <a:p>
            <a:pPr lvl="1"/>
            <a:r>
              <a:rPr lang="zh-CN" altLang="en-US" dirty="0"/>
              <a:t>根据翻译过程的不同，高级语言又可以分成编译性语言和解释性语言</a:t>
            </a:r>
            <a:endParaRPr lang="en-US" altLang="zh-CN" dirty="0"/>
          </a:p>
          <a:p>
            <a:pPr lvl="2"/>
            <a:r>
              <a:rPr lang="zh-CN" altLang="en-US" dirty="0"/>
              <a:t>编译性语言需要先经过编译成为机器可直接执行指令（比如</a:t>
            </a:r>
            <a:r>
              <a:rPr lang="en-US" altLang="zh-CN" dirty="0"/>
              <a:t>.exe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ocx</a:t>
            </a:r>
            <a:r>
              <a:rPr lang="zh-CN" altLang="en-US" dirty="0"/>
              <a:t>文件）才能运行，编译后的文件不可以跨平台运行</a:t>
            </a:r>
            <a:endParaRPr lang="en-US" altLang="zh-CN" dirty="0"/>
          </a:p>
          <a:p>
            <a:pPr lvl="2"/>
            <a:r>
              <a:rPr lang="zh-CN" altLang="en-US" dirty="0"/>
              <a:t>解释性语言则是有一个专门的解释器，一边运行一边解释，一般都可以跨平台运行</a:t>
            </a:r>
            <a:endParaRPr lang="en-US" altLang="zh-CN" dirty="0"/>
          </a:p>
          <a:p>
            <a:pPr lvl="2"/>
            <a:r>
              <a:rPr lang="zh-CN" altLang="en-US" dirty="0"/>
              <a:t>编译性语言有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等，解释性语言有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部分语言如</a:t>
            </a:r>
            <a:r>
              <a:rPr lang="en-US" altLang="zh-CN" dirty="0"/>
              <a:t>Java</a:t>
            </a:r>
            <a:r>
              <a:rPr lang="zh-CN" altLang="en-US" dirty="0"/>
              <a:t>兼具解释性和编译性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/>
                        <a:t>C++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VB</a:t>
                      </a:r>
                      <a:r>
                        <a:rPr lang="zh-CN" altLang="en-US" sz="1800" dirty="0"/>
                        <a:t>那样直接操作底层。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30" y="580495"/>
            <a:ext cx="2908955" cy="1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A04995-72FF-4FCE-ACDB-02F5D45E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3" y="1846580"/>
            <a:ext cx="3959416" cy="41305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38F523-714F-4109-A13D-CD85395890E1}"/>
              </a:ext>
            </a:extLst>
          </p:cNvPr>
          <p:cNvSpPr/>
          <p:nvPr/>
        </p:nvSpPr>
        <p:spPr>
          <a:xfrm>
            <a:off x="4726186" y="2195977"/>
            <a:ext cx="63639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语法简洁，接近于英语的自然语言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学习曲线平坦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丰富的第三方库，特别是在大数据分析处理和人工智能方面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可扩展性和可嵌入性：可以将</a:t>
            </a:r>
            <a:r>
              <a:rPr lang="en-US" altLang="zh-CN" dirty="0"/>
              <a:t>Python</a:t>
            </a:r>
            <a:r>
              <a:rPr lang="zh-CN" altLang="en-US" dirty="0"/>
              <a:t>代码嵌入到其它语言中，</a:t>
            </a:r>
            <a:r>
              <a:rPr lang="zh-CN" altLang="en-US"/>
              <a:t>反之亦可（胶水语言）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可移植性：</a:t>
            </a:r>
            <a:r>
              <a:rPr lang="en-US" altLang="zh-CN" dirty="0"/>
              <a:t>Unix/Linux/Mac OS</a:t>
            </a:r>
            <a:r>
              <a:rPr lang="zh-CN" altLang="en-US" dirty="0"/>
              <a:t>等一般自带</a:t>
            </a:r>
            <a:r>
              <a:rPr lang="en-US" altLang="zh-CN" dirty="0"/>
              <a:t>Python</a:t>
            </a:r>
            <a:r>
              <a:rPr lang="zh-CN" altLang="en-US" dirty="0"/>
              <a:t>，在移动平台稍弱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代码规范性极强，易于阅读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作为脚本语言，更适合开发小的应用</a:t>
            </a:r>
            <a:endParaRPr lang="en-US" altLang="zh-C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脚本语言是为了缩短传统的编写</a:t>
            </a:r>
            <a:r>
              <a:rPr lang="en-US" altLang="zh-CN" sz="1600" dirty="0"/>
              <a:t>-</a:t>
            </a:r>
            <a:r>
              <a:rPr lang="zh-CN" altLang="en-US" sz="1600" dirty="0"/>
              <a:t>编译</a:t>
            </a:r>
            <a:r>
              <a:rPr lang="en-US" altLang="zh-CN" sz="1600" dirty="0"/>
              <a:t>-</a:t>
            </a:r>
            <a:r>
              <a:rPr lang="zh-CN" altLang="en-US" sz="1600" dirty="0"/>
              <a:t>链接</a:t>
            </a:r>
            <a:r>
              <a:rPr lang="en-US" altLang="zh-CN" sz="1600" dirty="0"/>
              <a:t>-</a:t>
            </a:r>
            <a:r>
              <a:rPr lang="zh-CN" altLang="en-US" sz="1600" dirty="0"/>
              <a:t>运行（</a:t>
            </a:r>
            <a:r>
              <a:rPr lang="en-US" altLang="zh-CN" sz="1600" dirty="0"/>
              <a:t>edit-compile-link-run</a:t>
            </a:r>
            <a:r>
              <a:rPr lang="zh-CN" altLang="en-US" sz="1600" dirty="0"/>
              <a:t>）过程而创建的计算机编程语言</a:t>
            </a:r>
          </a:p>
        </p:txBody>
      </p:sp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2.x </a:t>
            </a:r>
            <a:r>
              <a:rPr lang="zh-CN" altLang="en-US" dirty="0"/>
              <a:t>还是</a:t>
            </a:r>
            <a:r>
              <a:rPr lang="en-US" altLang="zh-CN" dirty="0"/>
              <a:t>Python 3.x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无法兼容</a:t>
            </a:r>
            <a:r>
              <a:rPr lang="en-US" altLang="zh-CN" dirty="0"/>
              <a:t>Python 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核心团队已经于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日起停止支持</a:t>
            </a:r>
            <a:r>
              <a:rPr lang="en-US" altLang="zh-CN" dirty="0"/>
              <a:t>Python 2</a:t>
            </a:r>
            <a:r>
              <a:rPr lang="zh-CN" altLang="en-US" dirty="0"/>
              <a:t>，一些重要的第三方库也陆续停止支持</a:t>
            </a:r>
            <a:r>
              <a:rPr lang="en-US" altLang="zh-CN" dirty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返回浮点数</a:t>
            </a:r>
            <a:endParaRPr lang="en-US" altLang="zh-CN" dirty="0"/>
          </a:p>
          <a:p>
            <a:pPr lvl="1"/>
            <a:r>
              <a:rPr lang="zh-CN" altLang="en-US" dirty="0"/>
              <a:t>整型数统一为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不等号：取消了</a:t>
            </a:r>
            <a:r>
              <a:rPr lang="en-US" altLang="zh-CN" dirty="0"/>
              <a:t>&lt;&gt;</a:t>
            </a:r>
            <a:r>
              <a:rPr lang="zh-CN" altLang="en-US" dirty="0"/>
              <a:t>作为不等号，只保留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2022-10-5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7741</TotalTime>
  <Words>5460</Words>
  <Application>Microsoft Office PowerPoint</Application>
  <PresentationFormat>宽屏</PresentationFormat>
  <Paragraphs>877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Python基础语法：数据结构</vt:lpstr>
      <vt:lpstr>Python基础语法：数据结构</vt:lpstr>
      <vt:lpstr>Python基础语法：数据结构</vt:lpstr>
      <vt:lpstr>Python基础语法：程序结构</vt:lpstr>
      <vt:lpstr>Python基础语法：程序结构</vt:lpstr>
      <vt:lpstr>Python基础语法：程序结构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编程思维</vt:lpstr>
      <vt:lpstr>面向对象编程</vt:lpstr>
      <vt:lpstr>面向对象编程</vt:lpstr>
      <vt:lpstr>面向对象编程</vt:lpstr>
      <vt:lpstr>面向对象编程</vt:lpstr>
      <vt:lpstr>面向对象编程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443</cp:revision>
  <cp:lastPrinted>2019-10-16T09:40:18Z</cp:lastPrinted>
  <dcterms:created xsi:type="dcterms:W3CDTF">2017-03-23T06:21:49Z</dcterms:created>
  <dcterms:modified xsi:type="dcterms:W3CDTF">2022-10-05T14:56:34Z</dcterms:modified>
</cp:coreProperties>
</file>