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7" r:id="rId2"/>
    <p:sldId id="262" r:id="rId3"/>
    <p:sldId id="260" r:id="rId4"/>
    <p:sldId id="263" r:id="rId5"/>
    <p:sldId id="274" r:id="rId6"/>
    <p:sldId id="273" r:id="rId7"/>
    <p:sldId id="275" r:id="rId8"/>
    <p:sldId id="282" r:id="rId9"/>
    <p:sldId id="276" r:id="rId10"/>
    <p:sldId id="277" r:id="rId11"/>
    <p:sldId id="278" r:id="rId12"/>
    <p:sldId id="267" r:id="rId13"/>
    <p:sldId id="264" r:id="rId14"/>
    <p:sldId id="281" r:id="rId15"/>
    <p:sldId id="259" r:id="rId16"/>
    <p:sldId id="269" r:id="rId17"/>
    <p:sldId id="270" r:id="rId18"/>
    <p:sldId id="266" r:id="rId19"/>
    <p:sldId id="283" r:id="rId20"/>
    <p:sldId id="280" r:id="rId21"/>
    <p:sldId id="265" r:id="rId22"/>
    <p:sldId id="279" r:id="rId23"/>
    <p:sldId id="284" r:id="rId24"/>
    <p:sldId id="271"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3" autoAdjust="0"/>
  </p:normalViewPr>
  <p:slideViewPr>
    <p:cSldViewPr snapToGrid="0">
      <p:cViewPr varScale="1">
        <p:scale>
          <a:sx n="89" d="100"/>
          <a:sy n="89" d="100"/>
        </p:scale>
        <p:origin x="120" y="630"/>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D44DB251-AFA7-4F6D-8F23-87EE480B524D}"/>
    <pc:docChg chg="modSld">
      <pc:chgData name="" userId="a1a4dc899414fe72" providerId="LiveId" clId="{D44DB251-AFA7-4F6D-8F23-87EE480B524D}" dt="2020-09-17T05:49:22.705" v="115"/>
      <pc:docMkLst>
        <pc:docMk/>
      </pc:docMkLst>
      <pc:sldChg chg="modSp">
        <pc:chgData name="" userId="a1a4dc899414fe72" providerId="LiveId" clId="{D44DB251-AFA7-4F6D-8F23-87EE480B524D}" dt="2020-09-17T04:15:06.497" v="93" actId="404"/>
        <pc:sldMkLst>
          <pc:docMk/>
          <pc:sldMk cId="2767046389" sldId="259"/>
        </pc:sldMkLst>
        <pc:spChg chg="mod">
          <ac:chgData name="" userId="a1a4dc899414fe72" providerId="LiveId" clId="{D44DB251-AFA7-4F6D-8F23-87EE480B524D}" dt="2020-09-17T04:15:06.497" v="93" actId="404"/>
          <ac:spMkLst>
            <pc:docMk/>
            <pc:sldMk cId="2767046389" sldId="259"/>
            <ac:spMk id="3" creationId="{00000000-0000-0000-0000-000000000000}"/>
          </ac:spMkLst>
        </pc:spChg>
      </pc:sldChg>
      <pc:sldChg chg="addSp modSp modAnim">
        <pc:chgData name="" userId="a1a4dc899414fe72" providerId="LiveId" clId="{D44DB251-AFA7-4F6D-8F23-87EE480B524D}" dt="2020-09-17T04:16:50.506" v="100"/>
        <pc:sldMkLst>
          <pc:docMk/>
          <pc:sldMk cId="1200844452" sldId="266"/>
        </pc:sldMkLst>
        <pc:picChg chg="add mod">
          <ac:chgData name="" userId="a1a4dc899414fe72" providerId="LiveId" clId="{D44DB251-AFA7-4F6D-8F23-87EE480B524D}" dt="2020-09-17T04:16:03.136" v="97" actId="1076"/>
          <ac:picMkLst>
            <pc:docMk/>
            <pc:sldMk cId="1200844452" sldId="266"/>
            <ac:picMk id="1026" creationId="{730E4CA2-5F96-4577-AE3C-139B6FE6DF84}"/>
          </ac:picMkLst>
        </pc:picChg>
      </pc:sldChg>
      <pc:sldChg chg="addSp modSp modAnim">
        <pc:chgData name="" userId="a1a4dc899414fe72" providerId="LiveId" clId="{D44DB251-AFA7-4F6D-8F23-87EE480B524D}" dt="2020-09-17T05:49:22.705" v="115"/>
        <pc:sldMkLst>
          <pc:docMk/>
          <pc:sldMk cId="4278964328" sldId="279"/>
        </pc:sldMkLst>
        <pc:spChg chg="add mod">
          <ac:chgData name="" userId="a1a4dc899414fe72" providerId="LiveId" clId="{D44DB251-AFA7-4F6D-8F23-87EE480B524D}" dt="2020-09-17T05:49:16.825" v="113" actId="14100"/>
          <ac:spMkLst>
            <pc:docMk/>
            <pc:sldMk cId="4278964328" sldId="279"/>
            <ac:spMk id="7" creationId="{42A5FD59-ADD6-43B5-BEE9-0D51B95ECFE4}"/>
          </ac:spMkLst>
        </pc:spChg>
      </pc:sldChg>
      <pc:sldChg chg="modSp">
        <pc:chgData name="" userId="a1a4dc899414fe72" providerId="LiveId" clId="{D44DB251-AFA7-4F6D-8F23-87EE480B524D}" dt="2020-09-17T04:17:14.323" v="102" actId="404"/>
        <pc:sldMkLst>
          <pc:docMk/>
          <pc:sldMk cId="1007499287" sldId="283"/>
        </pc:sldMkLst>
        <pc:spChg chg="mod">
          <ac:chgData name="" userId="a1a4dc899414fe72" providerId="LiveId" clId="{D44DB251-AFA7-4F6D-8F23-87EE480B524D}" dt="2020-09-17T04:17:14.323" v="102" actId="404"/>
          <ac:spMkLst>
            <pc:docMk/>
            <pc:sldMk cId="1007499287" sldId="28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D8668C14-09F9-4DC1-91DB-F9303502AD59}" type="datetimeFigureOut">
              <a:rPr lang="zh-CN" altLang="en-US" smtClean="0"/>
              <a:t>2020-9-17</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04763" indent="-309524" eaLnBrk="0" hangingPunct="0">
              <a:defRPr>
                <a:solidFill>
                  <a:schemeClr val="tx1"/>
                </a:solidFill>
                <a:latin typeface="Arial" panose="020B0604020202020204" pitchFamily="34" charset="0"/>
                <a:cs typeface="Arial" panose="020B0604020202020204" pitchFamily="34" charset="0"/>
              </a:defRPr>
            </a:lvl2pPr>
            <a:lvl3pPr marL="1238098" indent="-247620" eaLnBrk="0" hangingPunct="0">
              <a:defRPr>
                <a:solidFill>
                  <a:schemeClr val="tx1"/>
                </a:solidFill>
                <a:latin typeface="Arial" panose="020B0604020202020204" pitchFamily="34" charset="0"/>
                <a:cs typeface="Arial" panose="020B0604020202020204" pitchFamily="34" charset="0"/>
              </a:defRPr>
            </a:lvl3pPr>
            <a:lvl4pPr marL="1733337" indent="-247620" eaLnBrk="0" hangingPunct="0">
              <a:defRPr>
                <a:solidFill>
                  <a:schemeClr val="tx1"/>
                </a:solidFill>
                <a:latin typeface="Arial" panose="020B0604020202020204" pitchFamily="34" charset="0"/>
                <a:cs typeface="Arial" panose="020B0604020202020204" pitchFamily="34" charset="0"/>
              </a:defRPr>
            </a:lvl4pPr>
            <a:lvl5pPr marL="2228576" indent="-247620" eaLnBrk="0" hangingPunct="0">
              <a:defRPr>
                <a:solidFill>
                  <a:schemeClr val="tx1"/>
                </a:solidFill>
                <a:latin typeface="Arial" panose="020B0604020202020204" pitchFamily="34" charset="0"/>
                <a:cs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90478"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90478"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33D806-FF9B-40A8-9C94-547524481319}" type="slidenum">
              <a:rPr lang="zh-CN" altLang="en-US" smtClean="0"/>
              <a:t>4</a:t>
            </a:fld>
            <a:endParaRPr lang="zh-CN" altLang="en-US"/>
          </a:p>
        </p:txBody>
      </p:sp>
    </p:spTree>
    <p:extLst>
      <p:ext uri="{BB962C8B-B14F-4D97-AF65-F5344CB8AC3E}">
        <p14:creationId xmlns:p14="http://schemas.microsoft.com/office/powerpoint/2010/main" val="3250568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2020-9-17</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大数据分析简介</a:t>
            </a:r>
          </a:p>
        </p:txBody>
      </p:sp>
    </p:spTree>
    <p:extLst>
      <p:ext uri="{BB962C8B-B14F-4D97-AF65-F5344CB8AC3E}">
        <p14:creationId xmlns:p14="http://schemas.microsoft.com/office/powerpoint/2010/main" val="80000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其它硬件技术的进步</a:t>
            </a:r>
            <a:endParaRPr lang="en-US" altLang="zh-CN" dirty="0"/>
          </a:p>
          <a:p>
            <a:pPr lvl="1"/>
            <a:r>
              <a:rPr lang="en-US" altLang="zh-CN" dirty="0"/>
              <a:t>CPU</a:t>
            </a:r>
          </a:p>
          <a:p>
            <a:pPr lvl="1"/>
            <a:r>
              <a:rPr lang="zh-CN" altLang="en-US" dirty="0"/>
              <a:t>内存</a:t>
            </a:r>
            <a:endParaRPr lang="en-US" altLang="zh-CN" dirty="0"/>
          </a:p>
          <a:p>
            <a:pPr lvl="2"/>
            <a:r>
              <a:rPr lang="en-US" altLang="zh-CN" dirty="0"/>
              <a:t>64KB -&gt; 8GB</a:t>
            </a:r>
          </a:p>
          <a:p>
            <a:pPr lvl="1"/>
            <a:r>
              <a:rPr lang="zh-CN" altLang="en-US" dirty="0"/>
              <a:t>网速</a:t>
            </a:r>
            <a:endParaRPr lang="en-US" altLang="zh-CN" dirty="0"/>
          </a:p>
          <a:p>
            <a:pPr lvl="2"/>
            <a:r>
              <a:rPr lang="en-US" altLang="zh-CN" dirty="0"/>
              <a:t>64KB/s -&gt; 100MB/s</a:t>
            </a:r>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8" name="图片 7"/>
          <p:cNvPicPr>
            <a:picLocks noChangeAspect="1"/>
          </p:cNvPicPr>
          <p:nvPr/>
        </p:nvPicPr>
        <p:blipFill>
          <a:blip r:embed="rId2"/>
          <a:stretch>
            <a:fillRect/>
          </a:stretch>
        </p:blipFill>
        <p:spPr>
          <a:xfrm>
            <a:off x="4348363" y="1825329"/>
            <a:ext cx="6478237" cy="3556139"/>
          </a:xfrm>
          <a:prstGeom prst="rect">
            <a:avLst/>
          </a:prstGeom>
        </p:spPr>
      </p:pic>
    </p:spTree>
    <p:extLst>
      <p:ext uri="{BB962C8B-B14F-4D97-AF65-F5344CB8AC3E}">
        <p14:creationId xmlns:p14="http://schemas.microsoft.com/office/powerpoint/2010/main" val="16724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en-US" altLang="zh-CN" dirty="0"/>
              <a:t>1998</a:t>
            </a:r>
            <a:r>
              <a:rPr lang="zh-CN" altLang="en-US" dirty="0"/>
              <a:t>年</a:t>
            </a:r>
            <a:r>
              <a:rPr lang="en-US" altLang="zh-CN" dirty="0"/>
              <a:t>John </a:t>
            </a:r>
            <a:r>
              <a:rPr lang="en-US" altLang="zh-CN" dirty="0" err="1"/>
              <a:t>Mashey</a:t>
            </a:r>
            <a:r>
              <a:rPr lang="zh-CN" altLang="en-US" dirty="0"/>
              <a:t>在题为</a:t>
            </a:r>
            <a:r>
              <a:rPr lang="en-US" altLang="zh-CN" dirty="0"/>
              <a:t>《Big Data and the Next Wave of </a:t>
            </a:r>
            <a:r>
              <a:rPr lang="en-US" altLang="zh-CN" dirty="0" err="1"/>
              <a:t>InfraStress</a:t>
            </a:r>
            <a:r>
              <a:rPr lang="en-US" altLang="zh-CN" dirty="0"/>
              <a:t> Problems, Solutions, Opportunities》</a:t>
            </a:r>
            <a:r>
              <a:rPr lang="zh-CN" altLang="en-US" dirty="0"/>
              <a:t>的演讲中明确指出了</a:t>
            </a:r>
            <a:r>
              <a:rPr lang="zh-CN" altLang="en-US" dirty="0">
                <a:solidFill>
                  <a:srgbClr val="FF0000"/>
                </a:solidFill>
              </a:rPr>
              <a:t>飞速增长的数量</a:t>
            </a:r>
            <a:r>
              <a:rPr lang="zh-CN" altLang="en-US" dirty="0"/>
              <a:t>和</a:t>
            </a:r>
            <a:r>
              <a:rPr lang="zh-CN" altLang="en-US" dirty="0">
                <a:solidFill>
                  <a:srgbClr val="FF0000"/>
                </a:solidFill>
              </a:rPr>
              <a:t>巨大的运算压力</a:t>
            </a:r>
            <a:r>
              <a:rPr lang="zh-CN" altLang="en-US" dirty="0"/>
              <a:t>之间的尖锐矛盾，并认为这是一个充满了机会和挑战的研究领域。</a:t>
            </a:r>
            <a:endParaRPr lang="en-US" altLang="zh-CN" dirty="0"/>
          </a:p>
          <a:p>
            <a:pPr lvl="1"/>
            <a:r>
              <a:rPr lang="zh-CN" altLang="en-US" dirty="0"/>
              <a:t>数据量和硬件计算能力的矛盾</a:t>
            </a:r>
            <a:endParaRPr lang="en-US" altLang="zh-CN" dirty="0"/>
          </a:p>
          <a:p>
            <a:pPr lvl="1"/>
            <a:r>
              <a:rPr lang="zh-CN" altLang="en-US" dirty="0"/>
              <a:t>数据量和软件计算工具的矛盾</a:t>
            </a:r>
            <a:endParaRPr lang="en-US" altLang="zh-CN" dirty="0"/>
          </a:p>
          <a:p>
            <a:pPr lvl="1"/>
            <a:r>
              <a:rPr lang="zh-CN" altLang="en-US" dirty="0"/>
              <a:t>数据量和数据分析算法的矛盾</a:t>
            </a:r>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90357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大数据处理和分析技术</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grpSp>
        <p:nvGrpSpPr>
          <p:cNvPr id="8" name="画布 7"/>
          <p:cNvGrpSpPr/>
          <p:nvPr/>
        </p:nvGrpSpPr>
        <p:grpSpPr>
          <a:xfrm>
            <a:off x="2326443" y="1415891"/>
            <a:ext cx="7035560" cy="4673918"/>
            <a:chOff x="0" y="0"/>
            <a:chExt cx="5274310" cy="3588385"/>
          </a:xfrm>
        </p:grpSpPr>
        <p:sp>
          <p:nvSpPr>
            <p:cNvPr id="9" name="矩形 8"/>
            <p:cNvSpPr/>
            <p:nvPr/>
          </p:nvSpPr>
          <p:spPr>
            <a:xfrm>
              <a:off x="0" y="0"/>
              <a:ext cx="5274310" cy="3588385"/>
            </a:xfrm>
            <a:prstGeom prst="rect">
              <a:avLst/>
            </a:prstGeom>
          </p:spPr>
        </p:sp>
        <p:grpSp>
          <p:nvGrpSpPr>
            <p:cNvPr id="10" name="组合 9"/>
            <p:cNvGrpSpPr/>
            <p:nvPr/>
          </p:nvGrpSpPr>
          <p:grpSpPr>
            <a:xfrm>
              <a:off x="0" y="95240"/>
              <a:ext cx="5239806" cy="3429770"/>
              <a:chOff x="0" y="95240"/>
              <a:chExt cx="5239806" cy="3429770"/>
            </a:xfrm>
          </p:grpSpPr>
          <p:sp>
            <p:nvSpPr>
              <p:cNvPr id="11" name="圆角矩形 10"/>
              <p:cNvSpPr/>
              <p:nvPr/>
            </p:nvSpPr>
            <p:spPr>
              <a:xfrm>
                <a:off x="526213" y="95245"/>
                <a:ext cx="948905" cy="57757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0"/>
                  </a:spcAft>
                </a:pPr>
                <a:r>
                  <a:rPr lang="zh-CN" sz="1400" kern="100">
                    <a:effectLst/>
                    <a:latin typeface="+mj-lt"/>
                    <a:ea typeface="宋体" panose="02010600030101010101" pitchFamily="2" charset="-122"/>
                    <a:cs typeface="Times New Roman" panose="02020603050405020304" pitchFamily="18" charset="0"/>
                  </a:rPr>
                  <a:t>统计性分析</a:t>
                </a:r>
                <a:endParaRPr lang="zh-CN" sz="2000" kern="100">
                  <a:effectLst/>
                  <a:latin typeface="+mj-lt"/>
                  <a:ea typeface="宋体" panose="02010600030101010101" pitchFamily="2" charset="-122"/>
                  <a:cs typeface="Times New Roman" panose="02020603050405020304" pitchFamily="18" charset="0"/>
                </a:endParaRPr>
              </a:p>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SPSS/SAS/R</a:t>
                </a:r>
                <a:endParaRPr lang="zh-CN" sz="2000" kern="100">
                  <a:effectLst/>
                  <a:latin typeface="+mj-lt"/>
                  <a:ea typeface="宋体" panose="02010600030101010101" pitchFamily="2" charset="-122"/>
                  <a:cs typeface="Times New Roman" panose="02020603050405020304" pitchFamily="18" charset="0"/>
                </a:endParaRPr>
              </a:p>
            </p:txBody>
          </p:sp>
          <p:sp>
            <p:nvSpPr>
              <p:cNvPr id="12" name="圆角矩形 11"/>
              <p:cNvSpPr/>
              <p:nvPr/>
            </p:nvSpPr>
            <p:spPr>
              <a:xfrm>
                <a:off x="1491222" y="95240"/>
                <a:ext cx="1398629" cy="57642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数据挖掘</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SPSS Modeler/Weka</a:t>
                </a:r>
                <a:endParaRPr lang="zh-CN" sz="2000">
                  <a:effectLst/>
                  <a:latin typeface="+mj-lt"/>
                  <a:ea typeface="宋体" panose="02010600030101010101" pitchFamily="2" charset="-122"/>
                  <a:cs typeface="宋体" panose="02010600030101010101" pitchFamily="2" charset="-122"/>
                </a:endParaRPr>
              </a:p>
            </p:txBody>
          </p:sp>
          <p:sp>
            <p:nvSpPr>
              <p:cNvPr id="13" name="圆角矩形 12"/>
              <p:cNvSpPr/>
              <p:nvPr/>
            </p:nvSpPr>
            <p:spPr>
              <a:xfrm>
                <a:off x="2915729" y="95245"/>
                <a:ext cx="1398270" cy="576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可视化分析</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Tableau/ECharts/D3</a:t>
                </a:r>
                <a:endParaRPr lang="zh-CN" sz="2000">
                  <a:effectLst/>
                  <a:latin typeface="+mj-lt"/>
                  <a:ea typeface="宋体" panose="02010600030101010101" pitchFamily="2" charset="-122"/>
                  <a:cs typeface="宋体" panose="02010600030101010101" pitchFamily="2" charset="-122"/>
                </a:endParaRPr>
              </a:p>
            </p:txBody>
          </p:sp>
          <p:sp>
            <p:nvSpPr>
              <p:cNvPr id="14" name="圆角矩形 13"/>
              <p:cNvSpPr/>
              <p:nvPr/>
            </p:nvSpPr>
            <p:spPr>
              <a:xfrm>
                <a:off x="4332878" y="95250"/>
                <a:ext cx="906928" cy="57641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工具</a:t>
                </a:r>
                <a:r>
                  <a:rPr lang="en-US" sz="1400">
                    <a:effectLst/>
                    <a:latin typeface="+mj-lt"/>
                    <a:ea typeface="宋体" panose="02010600030101010101" pitchFamily="2" charset="-122"/>
                    <a:cs typeface="宋体" panose="02010600030101010101" pitchFamily="2" charset="-122"/>
                  </a:rPr>
                  <a:t>/</a:t>
                </a:r>
                <a:r>
                  <a:rPr lang="zh-CN" sz="1400">
                    <a:effectLst/>
                    <a:latin typeface="+mj-lt"/>
                    <a:ea typeface="宋体" panose="02010600030101010101" pitchFamily="2" charset="-122"/>
                    <a:cs typeface="Times New Roman" panose="02020603050405020304" pitchFamily="18" charset="0"/>
                  </a:rPr>
                  <a:t>语言</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Java/Python</a:t>
                </a:r>
                <a:endParaRPr lang="zh-CN" sz="2000">
                  <a:effectLst/>
                  <a:latin typeface="+mj-lt"/>
                  <a:ea typeface="宋体" panose="02010600030101010101" pitchFamily="2" charset="-122"/>
                  <a:cs typeface="宋体" panose="02010600030101010101" pitchFamily="2" charset="-122"/>
                </a:endParaRPr>
              </a:p>
            </p:txBody>
          </p:sp>
          <p:sp>
            <p:nvSpPr>
              <p:cNvPr id="15" name="圆角矩形 14"/>
              <p:cNvSpPr/>
              <p:nvPr/>
            </p:nvSpPr>
            <p:spPr>
              <a:xfrm>
                <a:off x="526213" y="822267"/>
                <a:ext cx="906780" cy="5551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机器学习</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MLlib</a:t>
                </a:r>
                <a:endParaRPr lang="zh-CN" sz="2000">
                  <a:effectLst/>
                  <a:latin typeface="+mj-lt"/>
                  <a:ea typeface="宋体" panose="02010600030101010101" pitchFamily="2" charset="-122"/>
                  <a:cs typeface="宋体" panose="02010600030101010101" pitchFamily="2" charset="-122"/>
                </a:endParaRPr>
              </a:p>
            </p:txBody>
          </p:sp>
          <p:sp>
            <p:nvSpPr>
              <p:cNvPr id="16" name="圆角矩形 15"/>
              <p:cNvSpPr/>
              <p:nvPr/>
            </p:nvSpPr>
            <p:spPr>
              <a:xfrm>
                <a:off x="1517102" y="822314"/>
                <a:ext cx="975931" cy="5550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类</a:t>
                </a:r>
                <a:r>
                  <a:rPr lang="en-US" sz="1400">
                    <a:effectLst/>
                    <a:latin typeface="+mj-lt"/>
                    <a:ea typeface="宋体" panose="02010600030101010101" pitchFamily="2" charset="-122"/>
                    <a:cs typeface="宋体" panose="02010600030101010101" pitchFamily="2" charset="-122"/>
                  </a:rPr>
                  <a:t>SQL</a:t>
                </a:r>
                <a:r>
                  <a:rPr lang="zh-CN" sz="1400">
                    <a:effectLst/>
                    <a:latin typeface="+mj-lt"/>
                    <a:ea typeface="宋体" panose="02010600030101010101" pitchFamily="2" charset="-122"/>
                    <a:cs typeface="Times New Roman" panose="02020603050405020304" pitchFamily="18" charset="0"/>
                  </a:rPr>
                  <a:t>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SQL</a:t>
                </a:r>
                <a:endParaRPr lang="zh-CN" sz="2000">
                  <a:effectLst/>
                  <a:latin typeface="+mj-lt"/>
                  <a:ea typeface="宋体" panose="02010600030101010101" pitchFamily="2" charset="-122"/>
                  <a:cs typeface="宋体" panose="02010600030101010101" pitchFamily="2" charset="-122"/>
                </a:endParaRPr>
              </a:p>
            </p:txBody>
          </p:sp>
          <p:sp>
            <p:nvSpPr>
              <p:cNvPr id="17" name="圆角矩形 16"/>
              <p:cNvSpPr/>
              <p:nvPr/>
            </p:nvSpPr>
            <p:spPr>
              <a:xfrm>
                <a:off x="526213" y="1422208"/>
                <a:ext cx="1966820" cy="32895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分布式计算</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Spark</a:t>
                </a:r>
                <a:endParaRPr lang="zh-CN" sz="2000">
                  <a:effectLst/>
                  <a:latin typeface="+mj-lt"/>
                  <a:ea typeface="宋体" panose="02010600030101010101" pitchFamily="2" charset="-122"/>
                  <a:cs typeface="宋体" panose="02010600030101010101" pitchFamily="2" charset="-122"/>
                </a:endParaRPr>
              </a:p>
            </p:txBody>
          </p:sp>
          <p:sp>
            <p:nvSpPr>
              <p:cNvPr id="18" name="圆角矩形 17"/>
              <p:cNvSpPr/>
              <p:nvPr/>
            </p:nvSpPr>
            <p:spPr>
              <a:xfrm>
                <a:off x="2527286" y="822220"/>
                <a:ext cx="544618" cy="9201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NLP</a:t>
                </a:r>
                <a:r>
                  <a:rPr lang="zh-CN" sz="1400">
                    <a:effectLst/>
                    <a:latin typeface="+mj-lt"/>
                    <a:ea typeface="宋体" panose="02010600030101010101" pitchFamily="2" charset="-122"/>
                    <a:cs typeface="Times New Roman" panose="02020603050405020304" pitchFamily="18" charset="0"/>
                  </a:rPr>
                  <a:t>处理</a:t>
                </a:r>
                <a:r>
                  <a:rPr lang="en-US" sz="1400">
                    <a:effectLst/>
                    <a:latin typeface="+mj-lt"/>
                    <a:ea typeface="宋体" panose="02010600030101010101" pitchFamily="2" charset="-122"/>
                    <a:cs typeface="宋体" panose="02010600030101010101" pitchFamily="2" charset="-122"/>
                  </a:rPr>
                  <a:t>API</a:t>
                </a:r>
                <a:endParaRPr lang="zh-CN" sz="2000">
                  <a:effectLst/>
                  <a:latin typeface="+mj-lt"/>
                  <a:ea typeface="宋体" panose="02010600030101010101" pitchFamily="2" charset="-122"/>
                  <a:cs typeface="宋体" panose="02010600030101010101" pitchFamily="2" charset="-122"/>
                </a:endParaRPr>
              </a:p>
            </p:txBody>
          </p:sp>
          <p:sp>
            <p:nvSpPr>
              <p:cNvPr id="19" name="圆角矩形 18"/>
              <p:cNvSpPr/>
              <p:nvPr/>
            </p:nvSpPr>
            <p:spPr>
              <a:xfrm>
                <a:off x="3115681" y="822173"/>
                <a:ext cx="760279" cy="5454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数据订阅</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Kafka</a:t>
                </a:r>
                <a:endParaRPr lang="zh-CN" sz="2000">
                  <a:effectLst/>
                  <a:latin typeface="+mj-lt"/>
                  <a:ea typeface="宋体" panose="02010600030101010101" pitchFamily="2" charset="-122"/>
                  <a:cs typeface="宋体" panose="02010600030101010101" pitchFamily="2" charset="-122"/>
                </a:endParaRPr>
              </a:p>
            </p:txBody>
          </p:sp>
          <p:sp>
            <p:nvSpPr>
              <p:cNvPr id="20" name="圆角矩形 19"/>
              <p:cNvSpPr/>
              <p:nvPr/>
            </p:nvSpPr>
            <p:spPr>
              <a:xfrm>
                <a:off x="3115681" y="1413581"/>
                <a:ext cx="760279"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mj-lt"/>
                    <a:ea typeface="宋体" panose="02010600030101010101" pitchFamily="2" charset="-122"/>
                    <a:cs typeface="宋体" panose="02010600030101010101" pitchFamily="2" charset="-122"/>
                  </a:rPr>
                  <a:t>ETL Kettle</a:t>
                </a:r>
                <a:endParaRPr lang="zh-CN" sz="2000">
                  <a:effectLst/>
                  <a:latin typeface="+mj-lt"/>
                  <a:ea typeface="宋体" panose="02010600030101010101" pitchFamily="2" charset="-122"/>
                  <a:cs typeface="宋体" panose="02010600030101010101" pitchFamily="2" charset="-122"/>
                </a:endParaRPr>
              </a:p>
            </p:txBody>
          </p:sp>
          <p:sp>
            <p:nvSpPr>
              <p:cNvPr id="21" name="圆角矩形 20"/>
              <p:cNvSpPr/>
              <p:nvPr/>
            </p:nvSpPr>
            <p:spPr>
              <a:xfrm>
                <a:off x="3928362" y="822126"/>
                <a:ext cx="544195" cy="92028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业务规则引擎</a:t>
                </a:r>
                <a:endParaRPr lang="zh-CN" sz="2000">
                  <a:effectLst/>
                  <a:latin typeface="+mj-lt"/>
                  <a:ea typeface="宋体" panose="02010600030101010101" pitchFamily="2" charset="-122"/>
                  <a:cs typeface="宋体" panose="02010600030101010101" pitchFamily="2" charset="-122"/>
                </a:endParaRPr>
              </a:p>
            </p:txBody>
          </p:sp>
          <p:sp>
            <p:nvSpPr>
              <p:cNvPr id="22" name="圆角矩形 21"/>
              <p:cNvSpPr/>
              <p:nvPr/>
            </p:nvSpPr>
            <p:spPr>
              <a:xfrm>
                <a:off x="4510460" y="822079"/>
                <a:ext cx="729346" cy="91013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流式实时计算</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Storm</a:t>
                </a:r>
                <a:endParaRPr lang="zh-CN" sz="2000">
                  <a:effectLst/>
                  <a:latin typeface="+mj-lt"/>
                  <a:ea typeface="宋体" panose="02010600030101010101" pitchFamily="2" charset="-122"/>
                  <a:cs typeface="宋体" panose="02010600030101010101" pitchFamily="2" charset="-122"/>
                </a:endParaRPr>
              </a:p>
            </p:txBody>
          </p:sp>
          <p:sp>
            <p:nvSpPr>
              <p:cNvPr id="23" name="圆角矩形 22"/>
              <p:cNvSpPr/>
              <p:nvPr/>
            </p:nvSpPr>
            <p:spPr>
              <a:xfrm>
                <a:off x="1120512" y="1922541"/>
                <a:ext cx="1966595"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数据仓库</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Infobright</a:t>
                </a:r>
                <a:endParaRPr lang="zh-CN" sz="2000">
                  <a:effectLst/>
                  <a:latin typeface="+mj-lt"/>
                  <a:ea typeface="宋体" panose="02010600030101010101" pitchFamily="2" charset="-122"/>
                  <a:cs typeface="宋体" panose="02010600030101010101" pitchFamily="2" charset="-122"/>
                </a:endParaRPr>
              </a:p>
            </p:txBody>
          </p:sp>
          <p:sp>
            <p:nvSpPr>
              <p:cNvPr id="24" name="圆角矩形 23"/>
              <p:cNvSpPr/>
              <p:nvPr/>
            </p:nvSpPr>
            <p:spPr>
              <a:xfrm>
                <a:off x="568337" y="2500459"/>
                <a:ext cx="1079307" cy="5257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Cassandra</a:t>
                </a:r>
                <a:endParaRPr lang="zh-CN" sz="2000">
                  <a:effectLst/>
                  <a:latin typeface="+mj-lt"/>
                  <a:ea typeface="宋体" panose="02010600030101010101" pitchFamily="2" charset="-122"/>
                  <a:cs typeface="宋体" panose="02010600030101010101" pitchFamily="2" charset="-122"/>
                </a:endParaRPr>
              </a:p>
            </p:txBody>
          </p:sp>
          <p:sp>
            <p:nvSpPr>
              <p:cNvPr id="25" name="圆角矩形 24"/>
              <p:cNvSpPr/>
              <p:nvPr/>
            </p:nvSpPr>
            <p:spPr>
              <a:xfrm>
                <a:off x="1940943" y="2490016"/>
                <a:ext cx="1146164" cy="5360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PostGre/MySQL</a:t>
                </a:r>
                <a:endParaRPr lang="zh-CN" sz="2000">
                  <a:effectLst/>
                  <a:latin typeface="+mj-lt"/>
                  <a:ea typeface="宋体" panose="02010600030101010101" pitchFamily="2" charset="-122"/>
                  <a:cs typeface="宋体" panose="02010600030101010101" pitchFamily="2" charset="-122"/>
                </a:endParaRPr>
              </a:p>
            </p:txBody>
          </p:sp>
          <p:sp>
            <p:nvSpPr>
              <p:cNvPr id="26" name="圆角矩形 25"/>
              <p:cNvSpPr/>
              <p:nvPr/>
            </p:nvSpPr>
            <p:spPr>
              <a:xfrm>
                <a:off x="3700732" y="2216736"/>
                <a:ext cx="1299814" cy="8093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非结构化数据</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zh-CN" sz="1400">
                    <a:effectLst/>
                    <a:latin typeface="+mj-lt"/>
                    <a:ea typeface="宋体" panose="02010600030101010101" pitchFamily="2" charset="-122"/>
                    <a:cs typeface="Times New Roman" panose="02020603050405020304" pitchFamily="18" charset="0"/>
                  </a:rPr>
                  <a:t>全文检索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Elastic Search</a:t>
                </a:r>
                <a:endParaRPr lang="zh-CN" sz="2000">
                  <a:effectLst/>
                  <a:latin typeface="+mj-lt"/>
                  <a:ea typeface="宋体" panose="02010600030101010101" pitchFamily="2" charset="-122"/>
                  <a:cs typeface="宋体" panose="02010600030101010101" pitchFamily="2" charset="-122"/>
                </a:endParaRPr>
              </a:p>
            </p:txBody>
          </p:sp>
          <p:sp>
            <p:nvSpPr>
              <p:cNvPr id="27" name="圆角矩形 26"/>
              <p:cNvSpPr/>
              <p:nvPr/>
            </p:nvSpPr>
            <p:spPr>
              <a:xfrm>
                <a:off x="568338" y="3156117"/>
                <a:ext cx="1966595" cy="32829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HDFS</a:t>
                </a:r>
                <a:r>
                  <a:rPr lang="zh-CN" sz="1400">
                    <a:effectLst/>
                    <a:latin typeface="+mj-lt"/>
                    <a:ea typeface="宋体" panose="02010600030101010101" pitchFamily="2" charset="-122"/>
                    <a:cs typeface="Times New Roman" panose="02020603050405020304" pitchFamily="18" charset="0"/>
                  </a:rPr>
                  <a:t>（</a:t>
                </a:r>
                <a:r>
                  <a:rPr lang="en-US" sz="1400">
                    <a:effectLst/>
                    <a:latin typeface="+mj-lt"/>
                    <a:ea typeface="宋体" panose="02010600030101010101" pitchFamily="2" charset="-122"/>
                    <a:cs typeface="宋体" panose="02010600030101010101" pitchFamily="2" charset="-122"/>
                  </a:rPr>
                  <a:t>Hadoop</a:t>
                </a:r>
                <a:r>
                  <a:rPr lang="zh-CN" sz="1400">
                    <a:effectLst/>
                    <a:latin typeface="+mj-lt"/>
                    <a:ea typeface="宋体" panose="02010600030101010101" pitchFamily="2" charset="-122"/>
                    <a:cs typeface="Times New Roman" panose="02020603050405020304" pitchFamily="18" charset="0"/>
                  </a:rPr>
                  <a:t>）</a:t>
                </a:r>
                <a:endParaRPr lang="zh-CN" sz="2000">
                  <a:effectLst/>
                  <a:latin typeface="+mj-lt"/>
                  <a:ea typeface="宋体" panose="02010600030101010101" pitchFamily="2" charset="-122"/>
                  <a:cs typeface="宋体" panose="02010600030101010101" pitchFamily="2" charset="-122"/>
                </a:endParaRPr>
              </a:p>
            </p:txBody>
          </p:sp>
          <p:sp>
            <p:nvSpPr>
              <p:cNvPr id="28" name="圆角矩形 27"/>
              <p:cNvSpPr/>
              <p:nvPr/>
            </p:nvSpPr>
            <p:spPr>
              <a:xfrm>
                <a:off x="3033951" y="3147367"/>
                <a:ext cx="2205855" cy="3276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Linux Ext4/NFS</a:t>
                </a:r>
                <a:endParaRPr lang="zh-CN" sz="2000">
                  <a:effectLst/>
                  <a:latin typeface="+mj-lt"/>
                  <a:ea typeface="宋体" panose="02010600030101010101" pitchFamily="2" charset="-122"/>
                  <a:cs typeface="宋体" panose="02010600030101010101" pitchFamily="2" charset="-122"/>
                </a:endParaRPr>
              </a:p>
            </p:txBody>
          </p:sp>
          <p:cxnSp>
            <p:nvCxnSpPr>
              <p:cNvPr id="29" name="直接连接符 28"/>
              <p:cNvCxnSpPr/>
              <p:nvPr/>
            </p:nvCxnSpPr>
            <p:spPr>
              <a:xfrm flipV="1">
                <a:off x="526213" y="759109"/>
                <a:ext cx="471359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26213" y="1844443"/>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6213" y="3095276"/>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上箭头 31"/>
              <p:cNvSpPr/>
              <p:nvPr/>
            </p:nvSpPr>
            <p:spPr>
              <a:xfrm>
                <a:off x="4123426" y="1982886"/>
                <a:ext cx="552091" cy="165091"/>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3" name="上箭头 32"/>
              <p:cNvSpPr/>
              <p:nvPr/>
            </p:nvSpPr>
            <p:spPr>
              <a:xfrm>
                <a:off x="2338036" y="2294562"/>
                <a:ext cx="551815" cy="164465"/>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4" name="上箭头 33"/>
              <p:cNvSpPr/>
              <p:nvPr/>
            </p:nvSpPr>
            <p:spPr>
              <a:xfrm>
                <a:off x="1025669" y="2277905"/>
                <a:ext cx="551815" cy="163830"/>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5" name="文本框 33"/>
              <p:cNvSpPr txBox="1"/>
              <p:nvPr/>
            </p:nvSpPr>
            <p:spPr>
              <a:xfrm>
                <a:off x="34507" y="172452"/>
                <a:ext cx="456565" cy="500383"/>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分析</a:t>
                </a:r>
                <a:endParaRPr lang="zh-CN" sz="2000" kern="100">
                  <a:effectLst/>
                  <a:latin typeface="+mj-lt"/>
                  <a:ea typeface="宋体" panose="02010600030101010101" pitchFamily="2" charset="-122"/>
                  <a:cs typeface="Times New Roman" panose="02020603050405020304" pitchFamily="18" charset="0"/>
                </a:endParaRPr>
              </a:p>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工具</a:t>
                </a:r>
                <a:endParaRPr lang="zh-CN" sz="2000" kern="100">
                  <a:effectLst/>
                  <a:latin typeface="+mj-lt"/>
                  <a:ea typeface="宋体" panose="02010600030101010101" pitchFamily="2" charset="-122"/>
                  <a:cs typeface="Times New Roman" panose="02020603050405020304" pitchFamily="18" charset="0"/>
                </a:endParaRPr>
              </a:p>
            </p:txBody>
          </p:sp>
          <p:sp>
            <p:nvSpPr>
              <p:cNvPr id="36" name="文本框 33"/>
              <p:cNvSpPr txBox="1"/>
              <p:nvPr/>
            </p:nvSpPr>
            <p:spPr>
              <a:xfrm>
                <a:off x="25878" y="982181"/>
                <a:ext cx="457200" cy="49974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业务</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计算</a:t>
                </a:r>
                <a:endParaRPr lang="zh-CN" sz="2000">
                  <a:effectLst/>
                  <a:latin typeface="+mj-lt"/>
                  <a:ea typeface="宋体" panose="02010600030101010101" pitchFamily="2" charset="-122"/>
                  <a:cs typeface="宋体" panose="02010600030101010101" pitchFamily="2" charset="-122"/>
                </a:endParaRPr>
              </a:p>
            </p:txBody>
          </p:sp>
          <p:sp>
            <p:nvSpPr>
              <p:cNvPr id="37" name="文本框 33"/>
              <p:cNvSpPr txBox="1"/>
              <p:nvPr/>
            </p:nvSpPr>
            <p:spPr>
              <a:xfrm>
                <a:off x="0" y="2242509"/>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数据</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管理</a:t>
                </a:r>
                <a:endParaRPr lang="zh-CN" sz="2000">
                  <a:effectLst/>
                  <a:latin typeface="+mj-lt"/>
                  <a:ea typeface="宋体" panose="02010600030101010101" pitchFamily="2" charset="-122"/>
                  <a:cs typeface="宋体" panose="02010600030101010101" pitchFamily="2" charset="-122"/>
                </a:endParaRPr>
              </a:p>
            </p:txBody>
          </p:sp>
          <p:sp>
            <p:nvSpPr>
              <p:cNvPr id="39" name="文本框 33"/>
              <p:cNvSpPr txBox="1"/>
              <p:nvPr/>
            </p:nvSpPr>
            <p:spPr>
              <a:xfrm>
                <a:off x="0" y="3025900"/>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文件</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系统</a:t>
                </a:r>
                <a:endParaRPr lang="zh-CN" sz="2000">
                  <a:effectLst/>
                  <a:latin typeface="+mj-lt"/>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30936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数据科学家所需技能</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grpSp>
        <p:nvGrpSpPr>
          <p:cNvPr id="21" name="组合 20"/>
          <p:cNvGrpSpPr/>
          <p:nvPr/>
        </p:nvGrpSpPr>
        <p:grpSpPr>
          <a:xfrm>
            <a:off x="3518220" y="1534885"/>
            <a:ext cx="5155564" cy="4691743"/>
            <a:chOff x="39430" y="140244"/>
            <a:chExt cx="4307150" cy="3597082"/>
          </a:xfrm>
        </p:grpSpPr>
        <p:sp>
          <p:nvSpPr>
            <p:cNvPr id="22" name="椭圆 21"/>
            <p:cNvSpPr/>
            <p:nvPr/>
          </p:nvSpPr>
          <p:spPr>
            <a:xfrm rot="1954253">
              <a:off x="2248928" y="589281"/>
              <a:ext cx="1600833" cy="3091787"/>
            </a:xfrm>
            <a:prstGeom prst="ellipse">
              <a:avLst/>
            </a:prstGeom>
            <a:solidFill>
              <a:schemeClr val="accent1">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3" name="椭圆 22"/>
            <p:cNvSpPr/>
            <p:nvPr/>
          </p:nvSpPr>
          <p:spPr>
            <a:xfrm rot="1954253">
              <a:off x="1605941" y="223703"/>
              <a:ext cx="1600200" cy="3091180"/>
            </a:xfrm>
            <a:prstGeom prst="ellipse">
              <a:avLst/>
            </a:prstGeom>
            <a:solidFill>
              <a:schemeClr val="tx2">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4" name="椭圆 23"/>
            <p:cNvSpPr/>
            <p:nvPr/>
          </p:nvSpPr>
          <p:spPr>
            <a:xfrm rot="19374681">
              <a:off x="1423062" y="223703"/>
              <a:ext cx="1600200" cy="3091180"/>
            </a:xfrm>
            <a:prstGeom prst="ellipse">
              <a:avLst/>
            </a:prstGeom>
            <a:solidFill>
              <a:schemeClr val="accent6">
                <a:lumMod val="60000"/>
                <a:lumOff val="4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5" name="椭圆 24"/>
            <p:cNvSpPr/>
            <p:nvPr/>
          </p:nvSpPr>
          <p:spPr>
            <a:xfrm rot="19374681">
              <a:off x="809516" y="646781"/>
              <a:ext cx="1599565" cy="3090545"/>
            </a:xfrm>
            <a:prstGeom prst="ellipse">
              <a:avLst/>
            </a:prstGeom>
            <a:solidFill>
              <a:schemeClr val="accent4">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6" name="文本框 6"/>
            <p:cNvSpPr txBox="1"/>
            <p:nvPr/>
          </p:nvSpPr>
          <p:spPr>
            <a:xfrm>
              <a:off x="971970" y="18313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数学和统计学</a:t>
              </a:r>
              <a:endParaRPr lang="zh-CN" sz="28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34"/>
            <p:cNvSpPr txBox="1"/>
            <p:nvPr/>
          </p:nvSpPr>
          <p:spPr>
            <a:xfrm>
              <a:off x="2760494" y="140244"/>
              <a:ext cx="5327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34"/>
            <p:cNvSpPr txBox="1"/>
            <p:nvPr/>
          </p:nvSpPr>
          <p:spPr>
            <a:xfrm>
              <a:off x="3470915" y="45034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商业专业知识</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文本框 34"/>
            <p:cNvSpPr txBox="1"/>
            <p:nvPr/>
          </p:nvSpPr>
          <p:spPr>
            <a:xfrm>
              <a:off x="39430" y="529857"/>
              <a:ext cx="6470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沟通技能</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34"/>
            <p:cNvSpPr txBox="1"/>
            <p:nvPr/>
          </p:nvSpPr>
          <p:spPr>
            <a:xfrm>
              <a:off x="1957855" y="1084677"/>
              <a:ext cx="7613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数据分析师</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文本框 34"/>
            <p:cNvSpPr txBox="1"/>
            <p:nvPr/>
          </p:nvSpPr>
          <p:spPr>
            <a:xfrm>
              <a:off x="1474899" y="1697511"/>
              <a:ext cx="647065" cy="5588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咨询顾问</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文本框 34"/>
            <p:cNvSpPr txBox="1"/>
            <p:nvPr/>
          </p:nvSpPr>
          <p:spPr>
            <a:xfrm>
              <a:off x="2374531" y="1658942"/>
              <a:ext cx="852805" cy="511764"/>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en-US" sz="1600" dirty="0">
                  <a:solidFill>
                    <a:srgbClr val="002060"/>
                  </a:solidFill>
                  <a:effectLst/>
                  <a:latin typeface="Times New Roman" panose="02020603050405020304" pitchFamily="18" charset="0"/>
                  <a:ea typeface="宋体" panose="02010600030101010101" pitchFamily="2" charset="-122"/>
                  <a:cs typeface="宋体" panose="02010600030101010101" pitchFamily="2" charset="-122"/>
                </a:rPr>
                <a:t>Drew Conway</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34"/>
            <p:cNvSpPr txBox="1"/>
            <p:nvPr/>
          </p:nvSpPr>
          <p:spPr>
            <a:xfrm>
              <a:off x="1945068" y="2218414"/>
              <a:ext cx="761365" cy="59634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优秀的</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19616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技能列表</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55188201"/>
              </p:ext>
            </p:extLst>
          </p:nvPr>
        </p:nvGraphicFramePr>
        <p:xfrm>
          <a:off x="838200" y="2102520"/>
          <a:ext cx="10515604" cy="3848482"/>
        </p:xfrm>
        <a:graphic>
          <a:graphicData uri="http://schemas.openxmlformats.org/drawingml/2006/table">
            <a:tbl>
              <a:tblPr firstRow="1" firstCol="1" bandRow="1">
                <a:tableStyleId>{7E9639D4-E3E2-4D34-9284-5A2195B3D0D7}</a:tableStyleId>
              </a:tblPr>
              <a:tblGrid>
                <a:gridCol w="2628901">
                  <a:extLst>
                    <a:ext uri="{9D8B030D-6E8A-4147-A177-3AD203B41FA5}">
                      <a16:colId xmlns:a16="http://schemas.microsoft.com/office/drawing/2014/main" val="3618634866"/>
                    </a:ext>
                  </a:extLst>
                </a:gridCol>
                <a:gridCol w="2628901">
                  <a:extLst>
                    <a:ext uri="{9D8B030D-6E8A-4147-A177-3AD203B41FA5}">
                      <a16:colId xmlns:a16="http://schemas.microsoft.com/office/drawing/2014/main" val="2377472140"/>
                    </a:ext>
                  </a:extLst>
                </a:gridCol>
                <a:gridCol w="2628901">
                  <a:extLst>
                    <a:ext uri="{9D8B030D-6E8A-4147-A177-3AD203B41FA5}">
                      <a16:colId xmlns:a16="http://schemas.microsoft.com/office/drawing/2014/main" val="2050672727"/>
                    </a:ext>
                  </a:extLst>
                </a:gridCol>
                <a:gridCol w="2628901">
                  <a:extLst>
                    <a:ext uri="{9D8B030D-6E8A-4147-A177-3AD203B41FA5}">
                      <a16:colId xmlns:a16="http://schemas.microsoft.com/office/drawing/2014/main" val="1052930310"/>
                    </a:ext>
                  </a:extLst>
                </a:gridCol>
              </a:tblGrid>
              <a:tr h="243969">
                <a:tc>
                  <a:txBody>
                    <a:bodyPr/>
                    <a:lstStyle/>
                    <a:p>
                      <a:pPr algn="ctr">
                        <a:lnSpc>
                          <a:spcPct val="120000"/>
                        </a:lnSpc>
                        <a:spcAft>
                          <a:spcPts val="0"/>
                        </a:spcAft>
                      </a:pPr>
                      <a:r>
                        <a:rPr lang="zh-CN" sz="1600" kern="100" dirty="0">
                          <a:effectLst/>
                        </a:rPr>
                        <a:t>编程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数学和统计学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商业知识和软技能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沟通能力和可视化技能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6849073"/>
                  </a:ext>
                </a:extLst>
              </a:tr>
              <a:tr h="3036055">
                <a:tc>
                  <a:txBody>
                    <a:bodyPr/>
                    <a:lstStyle/>
                    <a:p>
                      <a:pPr marL="0" lvl="0" indent="0" algn="just">
                        <a:lnSpc>
                          <a:spcPct val="120000"/>
                        </a:lnSpc>
                        <a:spcBef>
                          <a:spcPts val="600"/>
                        </a:spcBef>
                        <a:spcAft>
                          <a:spcPts val="0"/>
                        </a:spcAft>
                        <a:buFont typeface="Wingdings" panose="05000000000000000000" pitchFamily="2" charset="2"/>
                        <a:buNone/>
                      </a:pPr>
                      <a:r>
                        <a:rPr lang="zh-CN" sz="1600" b="0" kern="100" dirty="0">
                          <a:effectLst/>
                        </a:rPr>
                        <a:t>计算机科学基础</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脚本语言（如</a:t>
                      </a:r>
                      <a:r>
                        <a:rPr lang="en-US" sz="1600" b="1" kern="100" dirty="0">
                          <a:solidFill>
                            <a:srgbClr val="FF0000"/>
                          </a:solidFill>
                          <a:effectLst/>
                        </a:rPr>
                        <a:t>Python</a:t>
                      </a:r>
                      <a:r>
                        <a:rPr lang="zh-CN" sz="1600" b="1" kern="100" dirty="0">
                          <a:solidFill>
                            <a:srgbClr val="FF0000"/>
                          </a:solidFill>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统计计算软件（如</a:t>
                      </a:r>
                      <a:r>
                        <a:rPr lang="en-US" sz="1600" b="0" kern="100" dirty="0">
                          <a:effectLst/>
                        </a:rPr>
                        <a:t>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数据库：包括</a:t>
                      </a:r>
                      <a:r>
                        <a:rPr lang="en-US" sz="1600" b="1" kern="100" dirty="0">
                          <a:solidFill>
                            <a:srgbClr val="FF0000"/>
                          </a:solidFill>
                          <a:effectLst/>
                        </a:rPr>
                        <a:t>SQL</a:t>
                      </a:r>
                      <a:r>
                        <a:rPr lang="zh-CN" sz="1600" b="0" kern="100" dirty="0">
                          <a:effectLst/>
                        </a:rPr>
                        <a:t>和</a:t>
                      </a:r>
                      <a:r>
                        <a:rPr lang="en-US" sz="1600" b="0" kern="100" dirty="0">
                          <a:effectLst/>
                        </a:rPr>
                        <a:t>NoSQL</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关系代数</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并行数据库和并行查询处理</a:t>
                      </a:r>
                    </a:p>
                    <a:p>
                      <a:pPr marL="0" lvl="0" indent="0" algn="just">
                        <a:lnSpc>
                          <a:spcPct val="120000"/>
                        </a:lnSpc>
                        <a:spcBef>
                          <a:spcPts val="600"/>
                        </a:spcBef>
                        <a:spcAft>
                          <a:spcPts val="0"/>
                        </a:spcAft>
                        <a:buFont typeface="Wingdings" panose="05000000000000000000" pitchFamily="2" charset="2"/>
                        <a:buNone/>
                      </a:pPr>
                      <a:r>
                        <a:rPr lang="en-US" sz="1600" b="0" kern="100" dirty="0" err="1">
                          <a:effectLst/>
                        </a:rPr>
                        <a:t>MapReduce</a:t>
                      </a:r>
                      <a:r>
                        <a:rPr lang="zh-CN" sz="1600" b="0" kern="100" dirty="0">
                          <a:effectLst/>
                        </a:rPr>
                        <a:t>概念</a:t>
                      </a:r>
                    </a:p>
                    <a:p>
                      <a:pPr marL="0" lvl="0" indent="0" algn="just">
                        <a:lnSpc>
                          <a:spcPct val="120000"/>
                        </a:lnSpc>
                        <a:spcBef>
                          <a:spcPts val="600"/>
                        </a:spcBef>
                        <a:spcAft>
                          <a:spcPts val="0"/>
                        </a:spcAft>
                        <a:buFont typeface="Wingdings" panose="05000000000000000000" pitchFamily="2" charset="2"/>
                        <a:buNone/>
                      </a:pPr>
                      <a:r>
                        <a:rPr lang="en-US" sz="1600" b="0" kern="100" dirty="0">
                          <a:effectLst/>
                        </a:rPr>
                        <a:t>Hadoop</a:t>
                      </a:r>
                      <a:r>
                        <a:rPr lang="zh-CN" sz="1600" b="0" kern="100" dirty="0">
                          <a:effectLst/>
                        </a:rPr>
                        <a:t>和</a:t>
                      </a:r>
                      <a:r>
                        <a:rPr lang="en-US" sz="1600" b="0" kern="100" dirty="0">
                          <a:effectLst/>
                        </a:rPr>
                        <a:t>Hive/Pig</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定制缩减器（</a:t>
                      </a:r>
                      <a:r>
                        <a:rPr lang="en-US" sz="1600" b="0" kern="100" dirty="0">
                          <a:effectLst/>
                        </a:rPr>
                        <a:t>reducer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使用</a:t>
                      </a:r>
                      <a:r>
                        <a:rPr lang="en-US" sz="1600" b="0" kern="100" dirty="0">
                          <a:effectLst/>
                        </a:rPr>
                        <a:t>AWS</a:t>
                      </a:r>
                      <a:r>
                        <a:rPr lang="zh-CN" sz="1600" b="0" kern="100" dirty="0">
                          <a:effectLst/>
                        </a:rPr>
                        <a:t>等</a:t>
                      </a:r>
                      <a:r>
                        <a:rPr lang="en-US" sz="1600" b="0" kern="100" dirty="0">
                          <a:effectLst/>
                        </a:rPr>
                        <a:t>SaaS</a:t>
                      </a:r>
                      <a:r>
                        <a:rPr lang="zh-CN" sz="1600" b="0" kern="100" dirty="0">
                          <a:effectLst/>
                        </a:rPr>
                        <a:t>的经验</a:t>
                      </a:r>
                      <a:endParaRPr lang="zh-CN"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机器学习</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统计建模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实验设计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贝叶斯推理</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监督学习：决策树、随机森林、</a:t>
                      </a:r>
                      <a:r>
                        <a:rPr lang="en-US" sz="1600" kern="100" dirty="0">
                          <a:effectLst/>
                        </a:rPr>
                        <a:t>logistic</a:t>
                      </a:r>
                      <a:r>
                        <a:rPr lang="zh-CN" sz="1600" kern="100" dirty="0">
                          <a:effectLst/>
                        </a:rPr>
                        <a:t>回归</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非监督学习：聚类、降维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优化：梯度下降等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对于商业的热情</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对数据的好奇</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不受权威影响</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黑客心态</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问题解决者思维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具有策略性、主动性、创造性、创新性和合作性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与高级管理人员共同工作的能力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叙述故事的能力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将数据驱动得到的启示转变为决策和行动</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可视化艺术设计</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掌握可视化工具</a:t>
                      </a:r>
                      <a:r>
                        <a:rPr lang="zh-CN" sz="1600" kern="100" dirty="0">
                          <a:effectLst/>
                        </a:rPr>
                        <a:t>（如</a:t>
                      </a:r>
                      <a:r>
                        <a:rPr lang="en-US" sz="1600" kern="100" dirty="0">
                          <a:effectLst/>
                        </a:rPr>
                        <a:t>Tableau</a:t>
                      </a:r>
                      <a:r>
                        <a:rPr lang="zh-CN" sz="1600" kern="100" dirty="0">
                          <a:effectLst/>
                        </a:rPr>
                        <a:t>、</a:t>
                      </a:r>
                      <a:r>
                        <a:rPr lang="en-US" sz="1600" kern="100" dirty="0">
                          <a:effectLst/>
                        </a:rPr>
                        <a:t>D3.js</a:t>
                      </a:r>
                      <a:r>
                        <a:rPr lang="zh-CN" sz="1600" kern="100" dirty="0">
                          <a:effectLst/>
                        </a:rPr>
                        <a:t>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693218"/>
                  </a:ext>
                </a:extLst>
              </a:tr>
            </a:tbl>
          </a:graphicData>
        </a:graphic>
      </p:graphicFrame>
    </p:spTree>
    <p:extLst>
      <p:ext uri="{BB962C8B-B14F-4D97-AF65-F5344CB8AC3E}">
        <p14:creationId xmlns:p14="http://schemas.microsoft.com/office/powerpoint/2010/main" val="345005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pPr>
              <a:lnSpc>
                <a:spcPct val="150000"/>
              </a:lnSpc>
            </a:pPr>
            <a:r>
              <a:rPr lang="zh-CN" altLang="en-US" dirty="0"/>
              <a:t>学习目标</a:t>
            </a:r>
            <a:endParaRPr lang="en-US" altLang="zh-CN" dirty="0"/>
          </a:p>
          <a:p>
            <a:pPr lvl="1">
              <a:lnSpc>
                <a:spcPct val="150000"/>
              </a:lnSpc>
            </a:pPr>
            <a:r>
              <a:rPr lang="zh-CN" altLang="en-US" dirty="0"/>
              <a:t>了解并掌握利用</a:t>
            </a:r>
            <a:r>
              <a:rPr lang="en-US" altLang="zh-CN" dirty="0"/>
              <a:t>Python</a:t>
            </a:r>
            <a:r>
              <a:rPr lang="zh-CN" altLang="en-US" dirty="0"/>
              <a:t>进行数据处理和分析</a:t>
            </a:r>
            <a:endParaRPr lang="en-US" altLang="zh-CN" dirty="0"/>
          </a:p>
          <a:p>
            <a:pPr lvl="2">
              <a:lnSpc>
                <a:spcPct val="150000"/>
              </a:lnSpc>
            </a:pPr>
            <a:r>
              <a:rPr lang="zh-CN" altLang="en-US" sz="1800" dirty="0"/>
              <a:t>预期在课程期间完成</a:t>
            </a:r>
            <a:r>
              <a:rPr lang="en-US" altLang="zh-CN" sz="1800" dirty="0"/>
              <a:t>500-1000</a:t>
            </a:r>
            <a:r>
              <a:rPr lang="zh-CN" altLang="en-US" sz="1800" dirty="0"/>
              <a:t>行的代码量</a:t>
            </a:r>
            <a:endParaRPr lang="en-US" altLang="zh-CN" sz="1800" dirty="0"/>
          </a:p>
          <a:p>
            <a:pPr lvl="1">
              <a:lnSpc>
                <a:spcPct val="150000"/>
              </a:lnSpc>
            </a:pPr>
            <a:r>
              <a:rPr lang="zh-CN" altLang="en-US" dirty="0"/>
              <a:t>了解并掌握数据库进行数据存储</a:t>
            </a:r>
            <a:endParaRPr lang="en-US" altLang="zh-CN" dirty="0"/>
          </a:p>
          <a:p>
            <a:pPr lvl="1">
              <a:lnSpc>
                <a:spcPct val="150000"/>
              </a:lnSpc>
            </a:pPr>
            <a:r>
              <a:rPr lang="zh-CN" altLang="en-US" dirty="0"/>
              <a:t>建立大数据分析的思维方式</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276704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大数据的</a:t>
            </a:r>
            <a:r>
              <a:rPr lang="en-US" altLang="zh-CN" dirty="0"/>
              <a:t>3V</a:t>
            </a:r>
            <a:r>
              <a:rPr lang="zh-CN" altLang="en-US" dirty="0"/>
              <a:t>（</a:t>
            </a:r>
            <a:r>
              <a:rPr lang="en-US" altLang="zh-CN" dirty="0"/>
              <a:t>META</a:t>
            </a:r>
            <a:r>
              <a:rPr lang="zh-CN" altLang="en-US" dirty="0"/>
              <a:t>集团的分析师</a:t>
            </a:r>
            <a:r>
              <a:rPr lang="en-US" altLang="zh-CN" dirty="0"/>
              <a:t>Doug Laney</a:t>
            </a:r>
            <a:r>
              <a:rPr lang="zh-CN" altLang="en-US" dirty="0"/>
              <a:t>，</a:t>
            </a:r>
            <a:r>
              <a:rPr lang="en-US" altLang="zh-CN" dirty="0"/>
              <a:t>2001</a:t>
            </a:r>
            <a:r>
              <a:rPr lang="zh-CN" altLang="en-US" dirty="0"/>
              <a:t>）</a:t>
            </a:r>
            <a:endParaRPr lang="en-US" altLang="zh-CN" dirty="0"/>
          </a:p>
          <a:p>
            <a:pPr lvl="1"/>
            <a:r>
              <a:rPr lang="zh-CN" altLang="en-US" dirty="0"/>
              <a:t>容量（</a:t>
            </a:r>
            <a:r>
              <a:rPr lang="en-US" altLang="zh-CN" dirty="0"/>
              <a:t>volume</a:t>
            </a:r>
            <a:r>
              <a:rPr lang="zh-CN" altLang="en-US" dirty="0"/>
              <a:t>）：数据的容量越来越大</a:t>
            </a:r>
            <a:endParaRPr lang="en-US" altLang="zh-CN" dirty="0"/>
          </a:p>
          <a:p>
            <a:pPr lvl="1"/>
            <a:r>
              <a:rPr lang="zh-CN" altLang="en-US" dirty="0"/>
              <a:t>速度（</a:t>
            </a:r>
            <a:r>
              <a:rPr lang="en-US" altLang="zh-CN" dirty="0"/>
              <a:t>velocity</a:t>
            </a:r>
            <a:r>
              <a:rPr lang="zh-CN" altLang="en-US" dirty="0"/>
              <a:t>）：数据的增长速度和所需的数据处理速度越来越快</a:t>
            </a:r>
            <a:endParaRPr lang="en-US" altLang="zh-CN" dirty="0"/>
          </a:p>
          <a:p>
            <a:pPr lvl="1"/>
            <a:r>
              <a:rPr lang="zh-CN" altLang="en-US" dirty="0"/>
              <a:t>多样（</a:t>
            </a:r>
            <a:r>
              <a:rPr lang="en-US" altLang="zh-CN" dirty="0"/>
              <a:t>variety</a:t>
            </a:r>
            <a:r>
              <a:rPr lang="zh-CN" altLang="en-US" dirty="0"/>
              <a:t>）：数据的格式越来越多样化</a:t>
            </a:r>
            <a:endParaRPr lang="en-US" altLang="zh-CN" dirty="0"/>
          </a:p>
          <a:p>
            <a:r>
              <a:rPr lang="en-US" altLang="zh-CN" dirty="0"/>
              <a:t>2012</a:t>
            </a:r>
            <a:r>
              <a:rPr lang="zh-CN" altLang="en-US" dirty="0"/>
              <a:t>年时包括</a:t>
            </a:r>
            <a:r>
              <a:rPr lang="en-US" altLang="zh-CN" dirty="0"/>
              <a:t>IBM</a:t>
            </a:r>
            <a:r>
              <a:rPr lang="zh-CN" altLang="en-US" dirty="0"/>
              <a:t>、高德纳（</a:t>
            </a:r>
            <a:r>
              <a:rPr lang="en-US" altLang="zh-CN" dirty="0"/>
              <a:t>Gartner</a:t>
            </a:r>
            <a:r>
              <a:rPr lang="zh-CN" altLang="en-US" dirty="0"/>
              <a:t>）等在内的组织将</a:t>
            </a:r>
            <a:r>
              <a:rPr lang="en-US" altLang="zh-CN" dirty="0"/>
              <a:t>3V</a:t>
            </a:r>
            <a:r>
              <a:rPr lang="zh-CN" altLang="en-US" dirty="0"/>
              <a:t>扩展到了</a:t>
            </a:r>
            <a:r>
              <a:rPr lang="en-US" altLang="zh-CN" dirty="0"/>
              <a:t>4V</a:t>
            </a:r>
          </a:p>
          <a:p>
            <a:pPr lvl="1"/>
            <a:r>
              <a:rPr lang="zh-CN" altLang="en-US" dirty="0"/>
              <a:t>新加入的属性是真实性（</a:t>
            </a:r>
            <a:r>
              <a:rPr lang="en-US" altLang="zh-CN" dirty="0"/>
              <a:t>veracity</a:t>
            </a:r>
            <a:r>
              <a:rPr lang="zh-CN" altLang="en-US" dirty="0"/>
              <a:t>）</a:t>
            </a:r>
            <a:endParaRPr lang="en-US" altLang="zh-CN" dirty="0"/>
          </a:p>
          <a:p>
            <a:pPr lvl="1"/>
            <a:r>
              <a:rPr lang="zh-CN" altLang="en-US" dirty="0"/>
              <a:t>真实性强调的是数据的准确性</a:t>
            </a:r>
            <a:endParaRPr lang="en-US" altLang="zh-CN" dirty="0"/>
          </a:p>
          <a:p>
            <a:r>
              <a:rPr lang="zh-CN" altLang="en-US" dirty="0"/>
              <a:t>大数据的定义也被认为是“无法用现有的软件工具提取、存储、搜索、共享、分析和处理的海量的、复杂的数据集合。”</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40820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最重要的</a:t>
            </a:r>
            <a:r>
              <a:rPr lang="en-US" altLang="zh-CN" dirty="0"/>
              <a:t>V</a:t>
            </a:r>
            <a:r>
              <a:rPr lang="zh-CN" altLang="en-US" dirty="0"/>
              <a:t>应当是</a:t>
            </a:r>
            <a:r>
              <a:rPr lang="en-US" altLang="zh-CN" dirty="0"/>
              <a:t>Value</a:t>
            </a:r>
          </a:p>
          <a:p>
            <a:pPr lvl="1"/>
            <a:r>
              <a:rPr lang="zh-CN" altLang="en-US" dirty="0"/>
              <a:t>大数据及大数据分析能产生的价值应当是巨大的，只有具有大价值的数据才能叫真正的大数据</a:t>
            </a:r>
            <a:endParaRPr lang="en-US" altLang="zh-CN" dirty="0"/>
          </a:p>
          <a:p>
            <a:pPr lvl="1"/>
            <a:r>
              <a:rPr lang="zh-CN" altLang="en-US" dirty="0"/>
              <a:t>海量数据进行无用输入无用输出（</a:t>
            </a:r>
            <a:r>
              <a:rPr lang="en-US" altLang="zh-CN" dirty="0"/>
              <a:t>Garbage-In Garbage-Out</a:t>
            </a:r>
            <a:r>
              <a:rPr lang="zh-CN" altLang="en-US" dirty="0"/>
              <a:t>）的处理和分析是没有意义的，也不应当被看作是大数据分析</a:t>
            </a:r>
          </a:p>
          <a:p>
            <a:r>
              <a:rPr lang="zh-CN" altLang="en-US" dirty="0"/>
              <a:t>价值的判断应当从两个方面来衡量</a:t>
            </a:r>
            <a:endParaRPr lang="en-US" altLang="zh-CN" dirty="0"/>
          </a:p>
          <a:p>
            <a:pPr lvl="1"/>
            <a:r>
              <a:rPr lang="zh-CN" altLang="en-US" dirty="0"/>
              <a:t>结果本身是否对用户而言具有意义</a:t>
            </a:r>
            <a:endParaRPr lang="en-US" altLang="zh-CN" dirty="0"/>
          </a:p>
          <a:p>
            <a:pPr lvl="2"/>
            <a:r>
              <a:rPr lang="zh-CN" altLang="en-US" dirty="0"/>
              <a:t>不同的用户都有各自的目标</a:t>
            </a:r>
            <a:endParaRPr lang="en-US" altLang="zh-CN" dirty="0"/>
          </a:p>
          <a:p>
            <a:pPr lvl="2"/>
            <a:r>
              <a:rPr lang="zh-CN" altLang="en-US" dirty="0"/>
              <a:t>目标达成那就是有意义的一次数据分析</a:t>
            </a:r>
            <a:endParaRPr lang="en-US" altLang="zh-CN" dirty="0"/>
          </a:p>
          <a:p>
            <a:pPr lvl="1"/>
            <a:r>
              <a:rPr lang="zh-CN" altLang="en-US" dirty="0"/>
              <a:t>是否有必要进行大数据分析</a:t>
            </a:r>
            <a:endParaRPr lang="en-US" altLang="zh-CN" dirty="0"/>
          </a:p>
          <a:p>
            <a:pPr lvl="2"/>
            <a:r>
              <a:rPr lang="zh-CN" altLang="en-US" dirty="0"/>
              <a:t>是否可以通过合理的抽样将大数据分析转化为传统的数据分析</a:t>
            </a:r>
            <a:endParaRPr lang="en-US" altLang="zh-CN" dirty="0"/>
          </a:p>
          <a:p>
            <a:pPr lvl="2"/>
            <a:r>
              <a:rPr lang="zh-CN" altLang="en-US" dirty="0"/>
              <a:t>大数据处理分析的模型和工具是否是对得到期望的结果是不可或缺的</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984" y="3083962"/>
            <a:ext cx="4534816" cy="2536662"/>
          </a:xfrm>
          <a:prstGeom prst="rect">
            <a:avLst/>
          </a:prstGeom>
        </p:spPr>
      </p:pic>
    </p:spTree>
    <p:extLst>
      <p:ext uri="{BB962C8B-B14F-4D97-AF65-F5344CB8AC3E}">
        <p14:creationId xmlns:p14="http://schemas.microsoft.com/office/powerpoint/2010/main" val="22303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数据容量大就是大数据</a:t>
            </a:r>
            <a:endParaRPr lang="en-US" altLang="zh-CN" dirty="0"/>
          </a:p>
          <a:p>
            <a:pPr lvl="1"/>
            <a:r>
              <a:rPr lang="zh-CN" altLang="en-US" dirty="0"/>
              <a:t>义乌指数的胜利</a:t>
            </a:r>
            <a:endParaRPr lang="en-US" altLang="zh-CN" dirty="0"/>
          </a:p>
          <a:p>
            <a:pPr lvl="1"/>
            <a:r>
              <a:rPr lang="zh-CN" altLang="en-US" dirty="0"/>
              <a:t>大数据除了容量大以外还有数据变化速度快、数据类型丰富这两个特点</a:t>
            </a:r>
            <a:endParaRPr lang="en-US" altLang="zh-CN" dirty="0"/>
          </a:p>
          <a:p>
            <a:pPr lvl="1"/>
            <a:r>
              <a:rPr lang="zh-CN" altLang="en-US" dirty="0"/>
              <a:t>容量大不等于覆盖全面</a:t>
            </a:r>
            <a:endParaRPr lang="en-US" altLang="zh-CN" dirty="0"/>
          </a:p>
          <a:p>
            <a:pPr lvl="2"/>
            <a:r>
              <a:rPr lang="zh-CN" altLang="en-US" sz="1800" dirty="0"/>
              <a:t>美国总统富兰克林</a:t>
            </a:r>
            <a:r>
              <a:rPr lang="en-US" altLang="zh-CN" sz="1800" dirty="0"/>
              <a:t>·</a:t>
            </a:r>
            <a:r>
              <a:rPr lang="zh-CN" altLang="en-US" sz="1800" dirty="0"/>
              <a:t>罗斯福在</a:t>
            </a:r>
            <a:r>
              <a:rPr lang="en-US" altLang="zh-CN" sz="1800" dirty="0"/>
              <a:t>1932</a:t>
            </a:r>
            <a:r>
              <a:rPr lang="zh-CN" altLang="en-US" sz="1800" dirty="0"/>
              <a:t>年他第一次当总统的时候，美国和许多国家正在遭受经济危机，罗斯福面临的压力也很大。因此到了</a:t>
            </a:r>
            <a:r>
              <a:rPr lang="en-US" altLang="zh-CN" sz="1800" dirty="0"/>
              <a:t>1936</a:t>
            </a:r>
            <a:r>
              <a:rPr lang="zh-CN" altLang="en-US" sz="1800" dirty="0"/>
              <a:t>年罗斯福想竞选自己的第二任总统的时候，美国许多人预测罗斯福很难连任。罗斯福的主要竞选对手是兰登。</a:t>
            </a:r>
            <a:endParaRPr lang="en-US" altLang="zh-CN" sz="1800" dirty="0"/>
          </a:p>
          <a:p>
            <a:pPr lvl="2"/>
            <a:r>
              <a:rPr lang="en-US" altLang="zh-CN" sz="1800" dirty="0"/>
              <a:t>《</a:t>
            </a:r>
            <a:r>
              <a:rPr lang="zh-CN" altLang="en-US" sz="1800" dirty="0"/>
              <a:t>文学文摘</a:t>
            </a:r>
            <a:r>
              <a:rPr lang="en-US" altLang="zh-CN" sz="1800" dirty="0"/>
              <a:t>》</a:t>
            </a:r>
            <a:r>
              <a:rPr lang="zh-CN" altLang="en-US" sz="1800" dirty="0"/>
              <a:t>在杂志里面夹上关于总统选举的调查问卷，然后收集反馈，最后收回来的有效问卷是</a:t>
            </a:r>
            <a:r>
              <a:rPr lang="en-US" altLang="zh-CN" sz="1800" dirty="0"/>
              <a:t>240</a:t>
            </a:r>
            <a:r>
              <a:rPr lang="zh-CN" altLang="en-US" sz="1800" dirty="0"/>
              <a:t>万份。根据这个调查结果，文学文摘宣布他们预测兰登将战胜罗斯福赢得大选。</a:t>
            </a:r>
            <a:endParaRPr lang="en-US" altLang="zh-CN" sz="1800" dirty="0"/>
          </a:p>
          <a:p>
            <a:pPr lvl="2"/>
            <a:r>
              <a:rPr lang="zh-CN" altLang="en-US" sz="1800" dirty="0"/>
              <a:t>当时还有一个机构，准确地说是一个年轻人，叫盖洛普，他的预测结果跟文学文摘的预测正好相反。他只调查了</a:t>
            </a:r>
            <a:r>
              <a:rPr lang="en-US" altLang="zh-CN" sz="1800" dirty="0"/>
              <a:t>5000</a:t>
            </a:r>
            <a:r>
              <a:rPr lang="zh-CN" altLang="en-US" sz="1800" dirty="0"/>
              <a:t>个人，根据这</a:t>
            </a:r>
            <a:r>
              <a:rPr lang="en-US" altLang="zh-CN" sz="1800" dirty="0"/>
              <a:t>5000</a:t>
            </a:r>
            <a:r>
              <a:rPr lang="zh-CN" altLang="en-US" sz="1800" dirty="0"/>
              <a:t>人的调查结果，盖洛普预测罗斯福当选。</a:t>
            </a:r>
            <a:endParaRPr lang="en-US" altLang="zh-CN" sz="1800" dirty="0"/>
          </a:p>
          <a:p>
            <a:pPr lvl="2"/>
            <a:r>
              <a:rPr lang="zh-CN" altLang="en-US" sz="1800" dirty="0"/>
              <a:t>罗斯福果然成功连任总统，盖洛普的预测胜利了。文学文摘因为这个事情后来就关门倒闭了。</a:t>
            </a:r>
            <a:endParaRPr lang="en-US" altLang="zh-CN" sz="1800" dirty="0"/>
          </a:p>
          <a:p>
            <a:pPr lvl="2"/>
            <a:r>
              <a:rPr lang="zh-CN" altLang="en-US" sz="1800" dirty="0"/>
              <a:t>为什么会失败？文学文摘虽然号称调查了</a:t>
            </a:r>
            <a:r>
              <a:rPr lang="en-US" altLang="zh-CN" sz="1800" dirty="0"/>
              <a:t>240</a:t>
            </a:r>
            <a:r>
              <a:rPr lang="zh-CN" altLang="en-US" sz="1800" dirty="0"/>
              <a:t>万人之多，但是它调查的主要群体，是当时美国国内</a:t>
            </a:r>
            <a:r>
              <a:rPr lang="zh-CN" altLang="en-US" sz="1800" b="1" i="1" dirty="0"/>
              <a:t>相对而言有钱</a:t>
            </a:r>
            <a:r>
              <a:rPr lang="zh-CN" altLang="en-US" sz="1800" dirty="0"/>
              <a:t>的那部分人。</a:t>
            </a:r>
            <a:endParaRPr lang="en-US" altLang="zh-CN" sz="1800" dirty="0"/>
          </a:p>
          <a:p>
            <a:pPr lvl="2"/>
            <a:endParaRPr lang="zh-CN" altLang="en-US"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1026" name="Picture 2" descr="Image result for 特朗普">
            <a:extLst>
              <a:ext uri="{FF2B5EF4-FFF2-40B4-BE49-F238E27FC236}">
                <a16:creationId xmlns:a16="http://schemas.microsoft.com/office/drawing/2014/main" id="{730E4CA2-5F96-4577-AE3C-139B6FE6D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422" y="727606"/>
            <a:ext cx="2232285" cy="149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大数据只关注相关性不需要找出因果关系</a:t>
            </a:r>
            <a:endParaRPr lang="en-US" altLang="zh-CN" dirty="0"/>
          </a:p>
          <a:p>
            <a:pPr lvl="1"/>
            <a:r>
              <a:rPr lang="zh-CN" altLang="en-US" dirty="0"/>
              <a:t>“大数据分析只需要相关，不需要因果”（</a:t>
            </a:r>
            <a:r>
              <a:rPr lang="en-US" altLang="zh-CN" sz="1800" dirty="0"/>
              <a:t>Viktor Mayer-</a:t>
            </a:r>
            <a:r>
              <a:rPr lang="en-US" altLang="zh-CN" sz="1800" dirty="0" err="1"/>
              <a:t>Schönberger</a:t>
            </a:r>
            <a:r>
              <a:rPr lang="zh-CN" altLang="en-US" sz="1800" dirty="0"/>
              <a:t>，</a:t>
            </a:r>
            <a:r>
              <a:rPr lang="en-US" altLang="zh-CN" sz="1800" dirty="0"/>
              <a:t>《Big </a:t>
            </a:r>
            <a:r>
              <a:rPr lang="en-US" altLang="zh-CN" sz="1800" dirty="0" err="1"/>
              <a:t>Data:A</a:t>
            </a:r>
            <a:r>
              <a:rPr lang="en-US" altLang="zh-CN" sz="1800" dirty="0"/>
              <a:t> Revolution That Will Transform How We Live, Work, and Think》</a:t>
            </a:r>
            <a:r>
              <a:rPr lang="zh-CN" altLang="en-US" dirty="0"/>
              <a:t>）</a:t>
            </a:r>
            <a:endParaRPr lang="en-US" altLang="zh-CN" dirty="0"/>
          </a:p>
          <a:p>
            <a:pPr lvl="1"/>
            <a:r>
              <a:rPr lang="zh-CN" altLang="en-US" dirty="0"/>
              <a:t>橙色车出现质量问题的概率仅为其它颜色车的一半。汽车的质量和颜色相关？</a:t>
            </a:r>
            <a:endParaRPr lang="en-US" altLang="zh-CN" dirty="0"/>
          </a:p>
          <a:p>
            <a:pPr lvl="1"/>
            <a:r>
              <a:rPr lang="en-US" altLang="zh-CN" dirty="0"/>
              <a:t>Google</a:t>
            </a:r>
            <a:r>
              <a:rPr lang="zh-CN" altLang="en-US" dirty="0"/>
              <a:t>搜索指数真的能预测流感</a:t>
            </a:r>
            <a:r>
              <a:rPr lang="en-US" altLang="zh-CN" dirty="0"/>
              <a:t>?</a:t>
            </a:r>
          </a:p>
          <a:p>
            <a:pPr lvl="1"/>
            <a:r>
              <a:rPr lang="en-US" altLang="zh-CN" dirty="0"/>
              <a:t>FICO</a:t>
            </a:r>
            <a:r>
              <a:rPr lang="zh-CN" altLang="en-US" dirty="0"/>
              <a:t>在</a:t>
            </a:r>
            <a:r>
              <a:rPr lang="en-US" altLang="zh-CN" dirty="0"/>
              <a:t>2011</a:t>
            </a:r>
            <a:r>
              <a:rPr lang="zh-CN" altLang="en-US" dirty="0"/>
              <a:t>年提出了“遵从医嘱评分”</a:t>
            </a:r>
            <a:r>
              <a:rPr lang="en-US" altLang="zh-CN" dirty="0"/>
              <a:t>——</a:t>
            </a:r>
            <a:r>
              <a:rPr lang="zh-CN" altLang="en-US" dirty="0"/>
              <a:t>他们通过数据分析发现是否有私家车与是否按时吃药和是否使用抗生素存在着相关性。背后的原因是什么</a:t>
            </a:r>
            <a:r>
              <a:rPr lang="en-US" altLang="zh-CN" dirty="0"/>
              <a:t>?</a:t>
            </a:r>
          </a:p>
          <a:p>
            <a:pPr lvl="2"/>
            <a:r>
              <a:rPr lang="zh-CN" altLang="en-US" dirty="0"/>
              <a:t>一个可能的原因就是一个人如果连私家车都无法负担，那么他的生活水平和收入状况很可能非常糟糕，也就无法负担起医药的费用，因此就会出现不遵照医嘱吃药和使用抗生素的情况。</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0074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me</a:t>
            </a:r>
            <a:endParaRPr lang="zh-CN" altLang="en-US" dirty="0"/>
          </a:p>
        </p:txBody>
      </p:sp>
      <p:sp>
        <p:nvSpPr>
          <p:cNvPr id="3" name="内容占位符 2"/>
          <p:cNvSpPr>
            <a:spLocks noGrp="1"/>
          </p:cNvSpPr>
          <p:nvPr>
            <p:ph idx="1"/>
          </p:nvPr>
        </p:nvSpPr>
        <p:spPr/>
        <p:txBody>
          <a:bodyPr/>
          <a:lstStyle/>
          <a:p>
            <a:r>
              <a:rPr lang="zh-CN" altLang="en-US" dirty="0"/>
              <a:t>方斌 </a:t>
            </a:r>
            <a:r>
              <a:rPr lang="en-US" altLang="zh-CN" dirty="0"/>
              <a:t>(e-mail: fangbin@xmu.edu.cn)</a:t>
            </a:r>
            <a:r>
              <a:rPr lang="zh-CN" altLang="en-US" dirty="0"/>
              <a:t>，</a:t>
            </a:r>
            <a:r>
              <a:rPr lang="en-US" altLang="zh-CN" dirty="0"/>
              <a:t>Ph. D.</a:t>
            </a:r>
          </a:p>
          <a:p>
            <a:pPr lvl="1"/>
            <a:r>
              <a:rPr lang="zh-CN" altLang="en-US" dirty="0"/>
              <a:t>嘉庚二</a:t>
            </a:r>
            <a:r>
              <a:rPr lang="en-US" altLang="zh-CN"/>
              <a:t>635</a:t>
            </a:r>
            <a:endParaRPr lang="en-US" altLang="zh-CN" dirty="0"/>
          </a:p>
          <a:p>
            <a:pPr lvl="1"/>
            <a:r>
              <a:rPr lang="zh-CN" altLang="en-US" dirty="0"/>
              <a:t>研究方向</a:t>
            </a:r>
            <a:endParaRPr lang="en-US" altLang="zh-CN" dirty="0"/>
          </a:p>
          <a:p>
            <a:pPr lvl="2"/>
            <a:r>
              <a:rPr lang="zh-CN" altLang="en-US" dirty="0"/>
              <a:t>在线消费者决策</a:t>
            </a:r>
            <a:endParaRPr lang="en-US" altLang="zh-CN" dirty="0"/>
          </a:p>
          <a:p>
            <a:pPr lvl="2"/>
            <a:r>
              <a:rPr lang="zh-CN" altLang="en-US" dirty="0"/>
              <a:t>在线交易市场</a:t>
            </a:r>
            <a:endParaRPr lang="en-US" altLang="zh-CN" dirty="0"/>
          </a:p>
          <a:p>
            <a:pPr lvl="2"/>
            <a:r>
              <a:rPr lang="zh-CN" altLang="en-US" dirty="0"/>
              <a:t>社交媒体</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0694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为了大数据而大数据</a:t>
            </a:r>
            <a:endParaRPr lang="en-US" altLang="zh-CN" dirty="0"/>
          </a:p>
          <a:p>
            <a:pPr lvl="1"/>
            <a:r>
              <a:rPr lang="zh-CN" altLang="en-US" dirty="0"/>
              <a:t>不是所有的企业都适合使用或者需要使用大数据技术</a:t>
            </a:r>
            <a:endParaRPr lang="en-US" altLang="zh-CN" dirty="0"/>
          </a:p>
          <a:p>
            <a:r>
              <a:rPr lang="zh-CN" altLang="en-US" dirty="0"/>
              <a:t>只有大数据才能拯救世界</a:t>
            </a:r>
            <a:endParaRPr lang="en-US" altLang="zh-CN" dirty="0"/>
          </a:p>
          <a:p>
            <a:pPr lvl="1"/>
            <a:r>
              <a:rPr lang="zh-CN" altLang="en-US" dirty="0"/>
              <a:t>大数据目前的技术和应用都是在数据分析、数据仓库等方面，主要针对</a:t>
            </a:r>
            <a:r>
              <a:rPr lang="en-US" altLang="zh-CN" dirty="0"/>
              <a:t>OLAP</a:t>
            </a:r>
          </a:p>
          <a:p>
            <a:pPr lvl="1"/>
            <a:r>
              <a:rPr lang="zh-CN" altLang="en-US" dirty="0"/>
              <a:t>没有在</a:t>
            </a:r>
            <a:r>
              <a:rPr lang="en-US" altLang="zh-CN" dirty="0"/>
              <a:t>OLTP</a:t>
            </a:r>
            <a:r>
              <a:rPr lang="zh-CN" altLang="en-US" dirty="0"/>
              <a:t>方面做出革命性的改变</a:t>
            </a:r>
            <a:endParaRPr lang="en-US" altLang="zh-CN" dirty="0"/>
          </a:p>
          <a:p>
            <a:r>
              <a:rPr lang="zh-CN" altLang="en-US" dirty="0"/>
              <a:t>所有的数据分析都称为大数据分析</a:t>
            </a:r>
            <a:endParaRPr lang="en-US" altLang="zh-CN" dirty="0"/>
          </a:p>
          <a:p>
            <a:pPr lvl="1"/>
            <a:r>
              <a:rPr lang="zh-CN" altLang="en-US" dirty="0"/>
              <a:t>比如对用户进行了人口统计学特征分析、简单的描述性行为分析等</a:t>
            </a:r>
            <a:endParaRPr lang="en-US" altLang="zh-CN" dirty="0"/>
          </a:p>
          <a:p>
            <a:pPr lvl="1"/>
            <a:r>
              <a:rPr lang="zh-CN" altLang="en-US" dirty="0"/>
              <a:t>数据分析通过</a:t>
            </a:r>
            <a:r>
              <a:rPr lang="zh-CN" altLang="en-US" b="1" dirty="0"/>
              <a:t>新的处理模式</a:t>
            </a:r>
            <a:r>
              <a:rPr lang="zh-CN" altLang="en-US" dirty="0"/>
              <a:t>对大数据进行处理的一个过程</a:t>
            </a:r>
            <a:endParaRPr lang="en-US" altLang="zh-CN" dirty="0"/>
          </a:p>
          <a:p>
            <a:pPr lvl="2"/>
            <a:r>
              <a:rPr lang="zh-CN" altLang="en-US" dirty="0"/>
              <a:t>新的模式是指新的数据存储、处理、分析的方法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12112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en-US" altLang="zh-CN" dirty="0"/>
              <a:t>Analysis </a:t>
            </a:r>
            <a:r>
              <a:rPr lang="en-US" altLang="zh-CN" dirty="0" err="1"/>
              <a:t>v.s</a:t>
            </a:r>
            <a:r>
              <a:rPr lang="en-US" altLang="zh-CN" dirty="0"/>
              <a:t>. Analytics</a:t>
            </a:r>
          </a:p>
          <a:p>
            <a:pPr lvl="1"/>
            <a:r>
              <a:rPr lang="en-US" altLang="zh-CN" dirty="0"/>
              <a:t>Business </a:t>
            </a:r>
            <a:r>
              <a:rPr lang="en-US" altLang="zh-CN" dirty="0">
                <a:solidFill>
                  <a:schemeClr val="tx2"/>
                </a:solidFill>
              </a:rPr>
              <a:t>analysis</a:t>
            </a:r>
            <a:r>
              <a:rPr lang="zh-CN" altLang="en-US" dirty="0"/>
              <a:t>和</a:t>
            </a:r>
            <a:r>
              <a:rPr lang="en-US" altLang="zh-CN" dirty="0"/>
              <a:t>business </a:t>
            </a:r>
            <a:r>
              <a:rPr lang="en-US" altLang="zh-CN" dirty="0">
                <a:solidFill>
                  <a:schemeClr val="tx2"/>
                </a:solidFill>
              </a:rPr>
              <a:t>analytics</a:t>
            </a:r>
            <a:r>
              <a:rPr lang="zh-CN" altLang="en-US" dirty="0"/>
              <a:t>都翻译为商业分析，但是两者有很大区别。</a:t>
            </a:r>
            <a:endParaRPr lang="en-US" altLang="zh-CN" dirty="0"/>
          </a:p>
          <a:p>
            <a:pPr lvl="1"/>
            <a:r>
              <a:rPr lang="en-US" altLang="zh-CN" dirty="0"/>
              <a:t>Business analysis</a:t>
            </a:r>
            <a:r>
              <a:rPr lang="zh-CN" altLang="en-US" dirty="0"/>
              <a:t>以定性的分析为主</a:t>
            </a:r>
            <a:endParaRPr lang="en-US" altLang="zh-CN" dirty="0"/>
          </a:p>
          <a:p>
            <a:pPr lvl="2"/>
            <a:r>
              <a:rPr lang="zh-CN" altLang="en-US" dirty="0"/>
              <a:t>比如</a:t>
            </a:r>
            <a:r>
              <a:rPr lang="en-US" altLang="zh-CN" dirty="0"/>
              <a:t>SWOT</a:t>
            </a:r>
            <a:r>
              <a:rPr lang="zh-CN" altLang="en-US" dirty="0"/>
              <a:t>分析、</a:t>
            </a:r>
            <a:r>
              <a:rPr lang="en-US" altLang="zh-CN" dirty="0"/>
              <a:t>PEST</a:t>
            </a:r>
            <a:r>
              <a:rPr lang="zh-CN" altLang="en-US" dirty="0"/>
              <a:t>分析等，同时辅以简单的定量分析，比如描述性统计分析等。</a:t>
            </a:r>
            <a:endParaRPr lang="en-US" altLang="zh-CN" dirty="0"/>
          </a:p>
          <a:p>
            <a:pPr lvl="1"/>
            <a:r>
              <a:rPr lang="en-US" altLang="zh-CN" dirty="0"/>
              <a:t>Business analytics</a:t>
            </a:r>
            <a:r>
              <a:rPr lang="zh-CN" altLang="en-US" dirty="0"/>
              <a:t>的核心是用定量的分析方法对公司运营数据和外界商业数据的深度分析和挖掘</a:t>
            </a:r>
            <a:endParaRPr lang="en-US" altLang="zh-CN" dirty="0"/>
          </a:p>
          <a:p>
            <a:pPr lvl="2"/>
            <a:r>
              <a:rPr lang="zh-CN" altLang="en-US" dirty="0"/>
              <a:t>通常都会采用数据挖掘、统计学等学科的技术、模型和算法</a:t>
            </a:r>
            <a:endParaRPr lang="en-US" altLang="zh-CN" dirty="0"/>
          </a:p>
          <a:p>
            <a:pPr lvl="2"/>
            <a:r>
              <a:rPr lang="zh-CN" altLang="en-US" dirty="0"/>
              <a:t>得到</a:t>
            </a:r>
            <a:r>
              <a:rPr lang="en-US" altLang="zh-CN" dirty="0"/>
              <a:t>business analysis</a:t>
            </a:r>
            <a:r>
              <a:rPr lang="zh-CN" altLang="en-US" dirty="0"/>
              <a:t>所无法得到的隐藏在数据中的管理启示</a:t>
            </a:r>
            <a:endParaRPr lang="en-US" altLang="zh-CN" dirty="0"/>
          </a:p>
          <a:p>
            <a:pPr lvl="2"/>
            <a:r>
              <a:rPr lang="zh-CN" altLang="en-US" dirty="0"/>
              <a:t>大数据商务分析就是在</a:t>
            </a:r>
            <a:r>
              <a:rPr lang="en-US" altLang="zh-CN" dirty="0"/>
              <a:t>business analytics</a:t>
            </a:r>
            <a:r>
              <a:rPr lang="zh-CN" altLang="en-US" dirty="0"/>
              <a:t>中应用了大数据分析技术</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30932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大数据分析基本流程</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grpSp>
        <p:nvGrpSpPr>
          <p:cNvPr id="52" name="组合 51"/>
          <p:cNvGrpSpPr/>
          <p:nvPr/>
        </p:nvGrpSpPr>
        <p:grpSpPr>
          <a:xfrm>
            <a:off x="1085537" y="1858784"/>
            <a:ext cx="10688561" cy="3802710"/>
            <a:chOff x="1085537" y="1858784"/>
            <a:chExt cx="10688561" cy="3802710"/>
          </a:xfrm>
        </p:grpSpPr>
        <p:sp>
          <p:nvSpPr>
            <p:cNvPr id="70" name="矩形 69"/>
            <p:cNvSpPr/>
            <p:nvPr/>
          </p:nvSpPr>
          <p:spPr bwMode="auto">
            <a:xfrm>
              <a:off x="108553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业务需求获取</a:t>
              </a:r>
            </a:p>
          </p:txBody>
        </p:sp>
        <p:sp>
          <p:nvSpPr>
            <p:cNvPr id="71" name="矩形 70"/>
            <p:cNvSpPr/>
            <p:nvPr/>
          </p:nvSpPr>
          <p:spPr bwMode="auto">
            <a:xfrm>
              <a:off x="267858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数学建模</a:t>
              </a:r>
            </a:p>
          </p:txBody>
        </p:sp>
        <p:sp>
          <p:nvSpPr>
            <p:cNvPr id="72" name="矩形 71"/>
            <p:cNvSpPr/>
            <p:nvPr/>
          </p:nvSpPr>
          <p:spPr bwMode="auto">
            <a:xfrm>
              <a:off x="4339168"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数据准备</a:t>
              </a:r>
            </a:p>
          </p:txBody>
        </p:sp>
        <p:sp>
          <p:nvSpPr>
            <p:cNvPr id="73" name="矩形 72"/>
            <p:cNvSpPr/>
            <p:nvPr/>
          </p:nvSpPr>
          <p:spPr bwMode="auto">
            <a:xfrm>
              <a:off x="5998849" y="2918892"/>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数据清理和处理</a:t>
              </a:r>
            </a:p>
          </p:txBody>
        </p:sp>
        <p:sp>
          <p:nvSpPr>
            <p:cNvPr id="74" name="矩形 73"/>
            <p:cNvSpPr/>
            <p:nvPr/>
          </p:nvSpPr>
          <p:spPr bwMode="auto">
            <a:xfrm>
              <a:off x="7658530"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数据分析</a:t>
              </a:r>
            </a:p>
          </p:txBody>
        </p:sp>
        <p:sp>
          <p:nvSpPr>
            <p:cNvPr id="75" name="菱形 74"/>
            <p:cNvSpPr/>
            <p:nvPr/>
          </p:nvSpPr>
          <p:spPr bwMode="auto">
            <a:xfrm>
              <a:off x="2012774" y="4247108"/>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是否出现新情况</a:t>
              </a:r>
            </a:p>
          </p:txBody>
        </p:sp>
        <p:sp>
          <p:nvSpPr>
            <p:cNvPr id="77" name="矩形 76"/>
            <p:cNvSpPr/>
            <p:nvPr/>
          </p:nvSpPr>
          <p:spPr bwMode="auto">
            <a:xfrm>
              <a:off x="9984022" y="4424337"/>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结果展示</a:t>
              </a:r>
            </a:p>
          </p:txBody>
        </p:sp>
        <p:sp>
          <p:nvSpPr>
            <p:cNvPr id="78" name="矩形 77"/>
            <p:cNvSpPr/>
            <p:nvPr/>
          </p:nvSpPr>
          <p:spPr bwMode="auto">
            <a:xfrm>
              <a:off x="6560980" y="4416626"/>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持续验证</a:t>
              </a:r>
            </a:p>
          </p:txBody>
        </p:sp>
        <p:sp>
          <p:nvSpPr>
            <p:cNvPr id="79" name="菱形 78"/>
            <p:cNvSpPr/>
            <p:nvPr/>
          </p:nvSpPr>
          <p:spPr bwMode="auto">
            <a:xfrm>
              <a:off x="9318211" y="2766243"/>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是否符合需求</a:t>
              </a:r>
            </a:p>
          </p:txBody>
        </p:sp>
        <p:cxnSp>
          <p:nvCxnSpPr>
            <p:cNvPr id="81" name="直接箭头连接符 80"/>
            <p:cNvCxnSpPr>
              <a:endCxn id="71" idx="1"/>
            </p:cNvCxnSpPr>
            <p:nvPr/>
          </p:nvCxnSpPr>
          <p:spPr bwMode="auto">
            <a:xfrm>
              <a:off x="2209800" y="3330470"/>
              <a:ext cx="46878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7" name="直接箭头连接符 16"/>
            <p:cNvCxnSpPr>
              <a:stCxn id="71" idx="3"/>
              <a:endCxn id="72" idx="1"/>
            </p:cNvCxnSpPr>
            <p:nvPr/>
          </p:nvCxnSpPr>
          <p:spPr bwMode="auto">
            <a:xfrm>
              <a:off x="3802850" y="3330470"/>
              <a:ext cx="536318"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直接箭头连接符 19"/>
            <p:cNvCxnSpPr>
              <a:stCxn id="72" idx="3"/>
              <a:endCxn id="73" idx="1"/>
            </p:cNvCxnSpPr>
            <p:nvPr/>
          </p:nvCxnSpPr>
          <p:spPr bwMode="auto">
            <a:xfrm>
              <a:off x="5463431"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直接箭头连接符 23"/>
            <p:cNvCxnSpPr>
              <a:stCxn id="73" idx="3"/>
              <a:endCxn id="74" idx="1"/>
            </p:cNvCxnSpPr>
            <p:nvPr/>
          </p:nvCxnSpPr>
          <p:spPr bwMode="auto">
            <a:xfrm flipV="1">
              <a:off x="7123112"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7" name="直接箭头连接符 26"/>
            <p:cNvCxnSpPr>
              <a:stCxn id="74" idx="3"/>
              <a:endCxn id="79" idx="1"/>
            </p:cNvCxnSpPr>
            <p:nvPr/>
          </p:nvCxnSpPr>
          <p:spPr bwMode="auto">
            <a:xfrm>
              <a:off x="8782793" y="3330470"/>
              <a:ext cx="535418" cy="5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1" name="直接箭头连接符 30"/>
            <p:cNvCxnSpPr>
              <a:stCxn id="79" idx="2"/>
              <a:endCxn id="77" idx="0"/>
            </p:cNvCxnSpPr>
            <p:nvPr/>
          </p:nvCxnSpPr>
          <p:spPr bwMode="auto">
            <a:xfrm flipH="1">
              <a:off x="10546154" y="3905496"/>
              <a:ext cx="1" cy="51884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5" name="直接箭头连接符 34"/>
            <p:cNvCxnSpPr>
              <a:stCxn id="77" idx="1"/>
              <a:endCxn id="78" idx="3"/>
            </p:cNvCxnSpPr>
            <p:nvPr/>
          </p:nvCxnSpPr>
          <p:spPr bwMode="auto">
            <a:xfrm flipH="1" flipV="1">
              <a:off x="7685243" y="4839005"/>
              <a:ext cx="2298779" cy="771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直接箭头连接符 37"/>
            <p:cNvCxnSpPr>
              <a:stCxn id="78" idx="1"/>
              <a:endCxn id="75" idx="3"/>
            </p:cNvCxnSpPr>
            <p:nvPr/>
          </p:nvCxnSpPr>
          <p:spPr bwMode="auto">
            <a:xfrm flipH="1" flipV="1">
              <a:off x="4468661" y="4816735"/>
              <a:ext cx="2092319" cy="2227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肘形连接符 28"/>
            <p:cNvCxnSpPr>
              <a:stCxn id="79" idx="0"/>
              <a:endCxn id="71" idx="0"/>
            </p:cNvCxnSpPr>
            <p:nvPr/>
          </p:nvCxnSpPr>
          <p:spPr bwMode="auto">
            <a:xfrm rot="16200000" flipH="1" flipV="1">
              <a:off x="6822513" y="-815551"/>
              <a:ext cx="141848" cy="7305436"/>
            </a:xfrm>
            <a:prstGeom prst="bentConnector3">
              <a:avLst>
                <a:gd name="adj1" fmla="val -340810"/>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肘形连接符 45"/>
            <p:cNvCxnSpPr>
              <a:stCxn id="75" idx="2"/>
              <a:endCxn id="78" idx="2"/>
            </p:cNvCxnSpPr>
            <p:nvPr/>
          </p:nvCxnSpPr>
          <p:spPr bwMode="auto">
            <a:xfrm rot="5400000" flipH="1" flipV="1">
              <a:off x="5119426" y="3382676"/>
              <a:ext cx="124977" cy="3882394"/>
            </a:xfrm>
            <a:prstGeom prst="bentConnector3">
              <a:avLst>
                <a:gd name="adj1" fmla="val -182914"/>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51" name="直接箭头连接符 50"/>
            <p:cNvCxnSpPr>
              <a:stCxn id="75" idx="0"/>
              <a:endCxn id="71" idx="2"/>
            </p:cNvCxnSpPr>
            <p:nvPr/>
          </p:nvCxnSpPr>
          <p:spPr bwMode="auto">
            <a:xfrm flipV="1">
              <a:off x="3240718" y="3752849"/>
              <a:ext cx="1" cy="4942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文本框 44"/>
            <p:cNvSpPr txBox="1"/>
            <p:nvPr/>
          </p:nvSpPr>
          <p:spPr>
            <a:xfrm>
              <a:off x="6720417" y="18587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8" name="文本框 57"/>
            <p:cNvSpPr txBox="1"/>
            <p:nvPr/>
          </p:nvSpPr>
          <p:spPr>
            <a:xfrm>
              <a:off x="5208792" y="52613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9" name="文本框 58"/>
            <p:cNvSpPr txBox="1"/>
            <p:nvPr/>
          </p:nvSpPr>
          <p:spPr>
            <a:xfrm>
              <a:off x="3240717" y="3824728"/>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sp>
          <p:nvSpPr>
            <p:cNvPr id="60" name="文本框 59"/>
            <p:cNvSpPr txBox="1"/>
            <p:nvPr/>
          </p:nvSpPr>
          <p:spPr>
            <a:xfrm>
              <a:off x="10049601" y="3922019"/>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grpSp>
      <p:sp>
        <p:nvSpPr>
          <p:cNvPr id="7" name="椭圆 6">
            <a:extLst>
              <a:ext uri="{FF2B5EF4-FFF2-40B4-BE49-F238E27FC236}">
                <a16:creationId xmlns:a16="http://schemas.microsoft.com/office/drawing/2014/main" id="{42A5FD59-ADD6-43B5-BEE9-0D51B95ECFE4}"/>
              </a:ext>
            </a:extLst>
          </p:cNvPr>
          <p:cNvSpPr/>
          <p:nvPr/>
        </p:nvSpPr>
        <p:spPr bwMode="auto">
          <a:xfrm>
            <a:off x="4038600" y="2360835"/>
            <a:ext cx="4980082" cy="192389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2789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课程内容安排</a:t>
            </a:r>
            <a:endParaRPr lang="en-US" altLang="zh-CN" dirty="0"/>
          </a:p>
          <a:p>
            <a:pPr lvl="1"/>
            <a:r>
              <a:rPr lang="zh-CN" altLang="en-US" sz="2000" dirty="0"/>
              <a:t>大数据（商务）分析简介</a:t>
            </a:r>
            <a:endParaRPr lang="en-US" altLang="zh-CN" sz="2000" dirty="0"/>
          </a:p>
          <a:p>
            <a:pPr lvl="1"/>
            <a:r>
              <a:rPr lang="en-US" altLang="zh-CN" sz="2000" dirty="0"/>
              <a:t>Python</a:t>
            </a:r>
            <a:r>
              <a:rPr lang="zh-CN" altLang="en-US" sz="2000" dirty="0"/>
              <a:t>入门</a:t>
            </a:r>
            <a:endParaRPr lang="en-US" altLang="zh-CN" sz="2000" dirty="0"/>
          </a:p>
          <a:p>
            <a:pPr lvl="2"/>
            <a:r>
              <a:rPr lang="en-US" altLang="zh-CN" sz="1800" dirty="0"/>
              <a:t>Python</a:t>
            </a:r>
            <a:r>
              <a:rPr lang="zh-CN" altLang="en-US" sz="1800" dirty="0"/>
              <a:t>基础知识</a:t>
            </a:r>
            <a:endParaRPr lang="en-US" altLang="zh-CN" sz="1800" dirty="0"/>
          </a:p>
          <a:p>
            <a:pPr lvl="2"/>
            <a:r>
              <a:rPr lang="en-US" altLang="zh-CN" sz="1800" dirty="0"/>
              <a:t>Python</a:t>
            </a:r>
            <a:r>
              <a:rPr lang="zh-CN" altLang="en-US" sz="1800" dirty="0"/>
              <a:t>数据抓取</a:t>
            </a:r>
            <a:endParaRPr lang="en-US" altLang="zh-CN" sz="1800" dirty="0"/>
          </a:p>
          <a:p>
            <a:pPr lvl="1"/>
            <a:r>
              <a:rPr lang="zh-CN" altLang="en-US" sz="2000" dirty="0"/>
              <a:t>数据库入门</a:t>
            </a:r>
            <a:endParaRPr lang="en-US" altLang="zh-CN" sz="2000" dirty="0"/>
          </a:p>
          <a:p>
            <a:pPr lvl="2"/>
            <a:r>
              <a:rPr lang="zh-CN" altLang="en-US" sz="1800" dirty="0"/>
              <a:t>数据库基础</a:t>
            </a:r>
            <a:endParaRPr lang="en-US" altLang="zh-CN" sz="1800" dirty="0"/>
          </a:p>
          <a:p>
            <a:pPr lvl="2"/>
            <a:r>
              <a:rPr lang="en-US" altLang="zh-CN" sz="1800" dirty="0"/>
              <a:t>Python + MySQL</a:t>
            </a:r>
          </a:p>
          <a:p>
            <a:pPr lvl="2"/>
            <a:r>
              <a:rPr lang="zh-CN" altLang="en-US" sz="1800" dirty="0"/>
              <a:t>大数据时代的数据库发展</a:t>
            </a:r>
            <a:endParaRPr lang="en-US" altLang="zh-CN" sz="1800" dirty="0"/>
          </a:p>
          <a:p>
            <a:pPr lvl="1"/>
            <a:r>
              <a:rPr lang="zh-CN" altLang="en-US" sz="2000" dirty="0"/>
              <a:t>统计分析入门</a:t>
            </a:r>
            <a:endParaRPr lang="en-US" altLang="zh-CN" sz="2000" dirty="0"/>
          </a:p>
          <a:p>
            <a:pPr lvl="2"/>
            <a:r>
              <a:rPr lang="zh-CN" altLang="en-US" sz="1800" dirty="0"/>
              <a:t>利用</a:t>
            </a:r>
            <a:r>
              <a:rPr lang="en-US" altLang="zh-CN" sz="1800" dirty="0"/>
              <a:t>Python</a:t>
            </a:r>
            <a:r>
              <a:rPr lang="zh-CN" altLang="en-US" sz="1800" dirty="0"/>
              <a:t>进行可视化</a:t>
            </a:r>
            <a:endParaRPr lang="en-US" altLang="zh-CN" sz="1800" dirty="0"/>
          </a:p>
          <a:p>
            <a:pPr lvl="2"/>
            <a:r>
              <a:rPr lang="en-US" altLang="zh-CN" sz="1800" dirty="0"/>
              <a:t>Python</a:t>
            </a:r>
            <a:r>
              <a:rPr lang="zh-CN" altLang="en-US" sz="1800" dirty="0"/>
              <a:t>统计分析</a:t>
            </a:r>
            <a:endParaRPr lang="en-US" altLang="zh-CN" sz="1800" dirty="0"/>
          </a:p>
          <a:p>
            <a:pPr lvl="1"/>
            <a:r>
              <a:rPr lang="zh-CN" altLang="en-US" sz="2000" dirty="0"/>
              <a:t>小组作业</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graphicFrame>
        <p:nvGraphicFramePr>
          <p:cNvPr id="8" name="表格 7"/>
          <p:cNvGraphicFramePr>
            <a:graphicFrameLocks noGrp="1"/>
          </p:cNvGraphicFramePr>
          <p:nvPr>
            <p:extLst/>
          </p:nvPr>
        </p:nvGraphicFramePr>
        <p:xfrm>
          <a:off x="5543880" y="2320608"/>
          <a:ext cx="5016616" cy="2674620"/>
        </p:xfrm>
        <a:graphic>
          <a:graphicData uri="http://schemas.openxmlformats.org/drawingml/2006/table">
            <a:tbl>
              <a:tblPr firstRow="1">
                <a:tableStyleId>{17292A2E-F333-43FB-9621-5CBBE7FDCDCB}</a:tableStyleId>
              </a:tblPr>
              <a:tblGrid>
                <a:gridCol w="683278">
                  <a:extLst>
                    <a:ext uri="{9D8B030D-6E8A-4147-A177-3AD203B41FA5}">
                      <a16:colId xmlns:a16="http://schemas.microsoft.com/office/drawing/2014/main" val="3514072933"/>
                    </a:ext>
                  </a:extLst>
                </a:gridCol>
                <a:gridCol w="2166669">
                  <a:extLst>
                    <a:ext uri="{9D8B030D-6E8A-4147-A177-3AD203B41FA5}">
                      <a16:colId xmlns:a16="http://schemas.microsoft.com/office/drawing/2014/main" val="3215316761"/>
                    </a:ext>
                  </a:extLst>
                </a:gridCol>
                <a:gridCol w="2166669">
                  <a:extLst>
                    <a:ext uri="{9D8B030D-6E8A-4147-A177-3AD203B41FA5}">
                      <a16:colId xmlns:a16="http://schemas.microsoft.com/office/drawing/2014/main" val="43384458"/>
                    </a:ext>
                  </a:extLst>
                </a:gridCol>
              </a:tblGrid>
              <a:tr h="0">
                <a:tc>
                  <a:txBody>
                    <a:bodyPr/>
                    <a:lstStyle/>
                    <a:p>
                      <a:pPr algn="l" fontAlgn="base"/>
                      <a:r>
                        <a:rPr lang="zh-CN" altLang="en-US">
                          <a:effectLst/>
                        </a:rPr>
                        <a:t>周次</a:t>
                      </a:r>
                      <a:endParaRPr lang="zh-CN" altLang="en-US" b="1">
                        <a:solidFill>
                          <a:srgbClr val="FFFFFF"/>
                        </a:solidFill>
                        <a:effectLst/>
                        <a:latin typeface="inherit"/>
                      </a:endParaRPr>
                    </a:p>
                  </a:txBody>
                  <a:tcPr anchor="ctr"/>
                </a:tc>
                <a:tc>
                  <a:txBody>
                    <a:bodyPr/>
                    <a:lstStyle/>
                    <a:p>
                      <a:pPr algn="l" fontAlgn="base"/>
                      <a:r>
                        <a:rPr lang="zh-CN" altLang="en-US" dirty="0">
                          <a:effectLst/>
                        </a:rPr>
                        <a:t>理论课内容</a:t>
                      </a:r>
                      <a:endParaRPr lang="zh-CN" altLang="en-US" b="1" dirty="0">
                        <a:solidFill>
                          <a:srgbClr val="FFFFFF"/>
                        </a:solidFill>
                        <a:effectLst/>
                        <a:latin typeface="inherit"/>
                      </a:endParaRPr>
                    </a:p>
                  </a:txBody>
                  <a:tcPr anchor="ctr"/>
                </a:tc>
                <a:tc>
                  <a:txBody>
                    <a:bodyPr/>
                    <a:lstStyle/>
                    <a:p>
                      <a:pPr algn="l" fontAlgn="base"/>
                      <a:r>
                        <a:rPr lang="zh-CN" altLang="en-US">
                          <a:effectLst/>
                        </a:rPr>
                        <a:t>实验课内容</a:t>
                      </a:r>
                      <a:endParaRPr lang="zh-CN" altLang="en-US" b="1">
                        <a:solidFill>
                          <a:srgbClr val="FFFFFF"/>
                        </a:solidFill>
                        <a:effectLst/>
                        <a:latin typeface="inherit"/>
                      </a:endParaRPr>
                    </a:p>
                  </a:txBody>
                  <a:tcPr anchor="ctr"/>
                </a:tc>
                <a:extLst>
                  <a:ext uri="{0D108BD9-81ED-4DB2-BD59-A6C34878D82A}">
                    <a16:rowId xmlns:a16="http://schemas.microsoft.com/office/drawing/2014/main" val="1981792884"/>
                  </a:ext>
                </a:extLst>
              </a:tr>
              <a:tr h="0">
                <a:tc>
                  <a:txBody>
                    <a:bodyPr/>
                    <a:lstStyle/>
                    <a:p>
                      <a:pPr fontAlgn="base"/>
                      <a:r>
                        <a:rPr lang="en-US" altLang="zh-CN">
                          <a:effectLst/>
                        </a:rPr>
                        <a:t>1</a:t>
                      </a:r>
                    </a:p>
                  </a:txBody>
                  <a:tcPr anchor="ctr"/>
                </a:tc>
                <a:tc>
                  <a:txBody>
                    <a:bodyPr/>
                    <a:lstStyle/>
                    <a:p>
                      <a:pPr fontAlgn="base"/>
                      <a:r>
                        <a:rPr lang="zh-CN" altLang="en-US" u="none" strike="noStrike" dirty="0">
                          <a:effectLst/>
                        </a:rPr>
                        <a:t>大数据分析简介</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2071270210"/>
                  </a:ext>
                </a:extLst>
              </a:tr>
              <a:tr h="0">
                <a:tc>
                  <a:txBody>
                    <a:bodyPr/>
                    <a:lstStyle/>
                    <a:p>
                      <a:pPr fontAlgn="base"/>
                      <a:r>
                        <a:rPr lang="en-US" altLang="zh-CN">
                          <a:effectLst/>
                        </a:rPr>
                        <a:t>2</a:t>
                      </a:r>
                    </a:p>
                  </a:txBody>
                  <a:tcPr anchor="ctr"/>
                </a:tc>
                <a:tc>
                  <a:txBody>
                    <a:bodyPr/>
                    <a:lstStyle/>
                    <a:p>
                      <a:pPr fontAlgn="base"/>
                      <a:r>
                        <a:rPr lang="en-US" u="none" strike="noStrike" dirty="0">
                          <a:effectLst/>
                        </a:rPr>
                        <a:t>Python</a:t>
                      </a:r>
                      <a:r>
                        <a:rPr lang="zh-CN" altLang="en-US" u="none" strike="noStrike" dirty="0">
                          <a:effectLst/>
                        </a:rPr>
                        <a:t>基础</a:t>
                      </a:r>
                      <a:r>
                        <a:rPr lang="en-US" altLang="zh-CN" u="none" strike="noStrike" dirty="0">
                          <a:effectLst/>
                        </a:rPr>
                        <a:t>1</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1312659079"/>
                  </a:ext>
                </a:extLst>
              </a:tr>
              <a:tr h="0">
                <a:tc>
                  <a:txBody>
                    <a:bodyPr/>
                    <a:lstStyle/>
                    <a:p>
                      <a:pPr fontAlgn="base"/>
                      <a:r>
                        <a:rPr lang="en-US" altLang="zh-CN">
                          <a:effectLst/>
                        </a:rPr>
                        <a:t>3</a:t>
                      </a:r>
                    </a:p>
                  </a:txBody>
                  <a:tcPr anchor="ctr"/>
                </a:tc>
                <a:tc>
                  <a:txBody>
                    <a:bodyPr/>
                    <a:lstStyle/>
                    <a:p>
                      <a:pPr fontAlgn="base"/>
                      <a:r>
                        <a:rPr lang="en-US" u="none" strike="noStrike" dirty="0">
                          <a:effectLst/>
                        </a:rPr>
                        <a:t>Python</a:t>
                      </a:r>
                      <a:r>
                        <a:rPr lang="zh-CN" altLang="en-US" u="none" strike="noStrike" dirty="0">
                          <a:effectLst/>
                        </a:rPr>
                        <a:t>基础</a:t>
                      </a:r>
                      <a:r>
                        <a:rPr lang="en-US" altLang="zh-CN" u="none" strike="noStrike" dirty="0">
                          <a:effectLst/>
                        </a:rPr>
                        <a:t>2</a:t>
                      </a:r>
                      <a:endParaRPr lang="zh-CN" altLang="en-US" u="none" dirty="0">
                        <a:effectLst/>
                      </a:endParaRPr>
                    </a:p>
                  </a:txBody>
                  <a:tcPr anchor="ctr"/>
                </a:tc>
                <a:tc>
                  <a:txBody>
                    <a:bodyPr/>
                    <a:lstStyle/>
                    <a:p>
                      <a:pPr fontAlgn="base"/>
                      <a:r>
                        <a:rPr lang="en-US" dirty="0">
                          <a:effectLst/>
                        </a:rPr>
                        <a:t>Python</a:t>
                      </a:r>
                      <a:r>
                        <a:rPr lang="zh-CN" altLang="en-US" dirty="0">
                          <a:effectLst/>
                        </a:rPr>
                        <a:t>基础</a:t>
                      </a:r>
                    </a:p>
                  </a:txBody>
                  <a:tcPr anchor="ctr"/>
                </a:tc>
                <a:extLst>
                  <a:ext uri="{0D108BD9-81ED-4DB2-BD59-A6C34878D82A}">
                    <a16:rowId xmlns:a16="http://schemas.microsoft.com/office/drawing/2014/main" val="157516085"/>
                  </a:ext>
                </a:extLst>
              </a:tr>
              <a:tr h="0">
                <a:tc>
                  <a:txBody>
                    <a:bodyPr/>
                    <a:lstStyle/>
                    <a:p>
                      <a:pPr fontAlgn="base"/>
                      <a:r>
                        <a:rPr lang="en-US" altLang="zh-CN">
                          <a:effectLst/>
                        </a:rPr>
                        <a:t>4</a:t>
                      </a:r>
                    </a:p>
                  </a:txBody>
                  <a:tcPr anchor="ctr"/>
                </a:tc>
                <a:tc>
                  <a:txBody>
                    <a:bodyPr/>
                    <a:lstStyle/>
                    <a:p>
                      <a:pPr fontAlgn="base"/>
                      <a:r>
                        <a:rPr lang="en-US" u="none" strike="noStrike" dirty="0">
                          <a:effectLst/>
                        </a:rPr>
                        <a:t>Python</a:t>
                      </a:r>
                      <a:r>
                        <a:rPr lang="zh-CN" altLang="en-US" u="none" strike="noStrike" dirty="0">
                          <a:effectLst/>
                        </a:rPr>
                        <a:t>数据获取</a:t>
                      </a:r>
                      <a:endParaRPr lang="zh-CN" altLang="en-US" u="none" dirty="0">
                        <a:effectLst/>
                      </a:endParaRPr>
                    </a:p>
                  </a:txBody>
                  <a:tcPr anchor="ctr"/>
                </a:tc>
                <a:tc>
                  <a:txBody>
                    <a:bodyPr/>
                    <a:lstStyle/>
                    <a:p>
                      <a:pPr fontAlgn="base"/>
                      <a:r>
                        <a:rPr lang="zh-CN" altLang="en-US" dirty="0">
                          <a:effectLst/>
                        </a:rPr>
                        <a:t>数据爬取练习</a:t>
                      </a:r>
                    </a:p>
                  </a:txBody>
                  <a:tcPr anchor="ctr"/>
                </a:tc>
                <a:extLst>
                  <a:ext uri="{0D108BD9-81ED-4DB2-BD59-A6C34878D82A}">
                    <a16:rowId xmlns:a16="http://schemas.microsoft.com/office/drawing/2014/main" val="1979890150"/>
                  </a:ext>
                </a:extLst>
              </a:tr>
              <a:tr h="0">
                <a:tc>
                  <a:txBody>
                    <a:bodyPr/>
                    <a:lstStyle/>
                    <a:p>
                      <a:pPr fontAlgn="base"/>
                      <a:r>
                        <a:rPr lang="en-US" altLang="zh-CN">
                          <a:effectLst/>
                        </a:rPr>
                        <a:t>5</a:t>
                      </a:r>
                    </a:p>
                  </a:txBody>
                  <a:tcPr anchor="ctr"/>
                </a:tc>
                <a:tc>
                  <a:txBody>
                    <a:bodyPr/>
                    <a:lstStyle/>
                    <a:p>
                      <a:pPr fontAlgn="base"/>
                      <a:r>
                        <a:rPr lang="zh-CN" altLang="en-US" u="none" strike="noStrike" dirty="0">
                          <a:effectLst/>
                        </a:rPr>
                        <a:t>数据库基础及应用</a:t>
                      </a:r>
                      <a:endParaRPr lang="zh-CN" altLang="en-US" u="none" dirty="0">
                        <a:effectLst/>
                      </a:endParaRPr>
                    </a:p>
                  </a:txBody>
                  <a:tcPr anchor="ctr"/>
                </a:tc>
                <a:tc>
                  <a:txBody>
                    <a:bodyPr/>
                    <a:lstStyle/>
                    <a:p>
                      <a:pPr fontAlgn="base"/>
                      <a:r>
                        <a:rPr lang="zh-CN" altLang="en-US" dirty="0">
                          <a:effectLst/>
                        </a:rPr>
                        <a:t>数据库练习</a:t>
                      </a:r>
                    </a:p>
                  </a:txBody>
                  <a:tcPr anchor="ctr"/>
                </a:tc>
                <a:extLst>
                  <a:ext uri="{0D108BD9-81ED-4DB2-BD59-A6C34878D82A}">
                    <a16:rowId xmlns:a16="http://schemas.microsoft.com/office/drawing/2014/main" val="4133205658"/>
                  </a:ext>
                </a:extLst>
              </a:tr>
              <a:tr h="0">
                <a:tc>
                  <a:txBody>
                    <a:bodyPr/>
                    <a:lstStyle/>
                    <a:p>
                      <a:pPr fontAlgn="base"/>
                      <a:r>
                        <a:rPr lang="en-US" altLang="zh-CN">
                          <a:effectLst/>
                        </a:rPr>
                        <a:t>6</a:t>
                      </a:r>
                    </a:p>
                  </a:txBody>
                  <a:tcPr anchor="ctr"/>
                </a:tc>
                <a:tc>
                  <a:txBody>
                    <a:bodyPr/>
                    <a:lstStyle/>
                    <a:p>
                      <a:pPr fontAlgn="base"/>
                      <a:r>
                        <a:rPr lang="en-US" u="none" strike="noStrike" dirty="0">
                          <a:effectLst/>
                        </a:rPr>
                        <a:t>Python</a:t>
                      </a:r>
                      <a:r>
                        <a:rPr lang="zh-CN" altLang="en-US" u="none" strike="noStrike" dirty="0">
                          <a:effectLst/>
                        </a:rPr>
                        <a:t>可视化</a:t>
                      </a:r>
                      <a:endParaRPr lang="zh-CN" altLang="en-US" u="none" dirty="0">
                        <a:effectLst/>
                      </a:endParaRPr>
                    </a:p>
                  </a:txBody>
                  <a:tcPr anchor="ctr"/>
                </a:tc>
                <a:tc>
                  <a:txBody>
                    <a:bodyPr/>
                    <a:lstStyle/>
                    <a:p>
                      <a:pPr fontAlgn="base"/>
                      <a:r>
                        <a:rPr lang="zh-CN" altLang="en-US" dirty="0">
                          <a:effectLst/>
                        </a:rPr>
                        <a:t>可视化练习</a:t>
                      </a:r>
                    </a:p>
                  </a:txBody>
                  <a:tcPr anchor="ctr"/>
                </a:tc>
                <a:extLst>
                  <a:ext uri="{0D108BD9-81ED-4DB2-BD59-A6C34878D82A}">
                    <a16:rowId xmlns:a16="http://schemas.microsoft.com/office/drawing/2014/main" val="3697292690"/>
                  </a:ext>
                </a:extLst>
              </a:tr>
              <a:tr h="0">
                <a:tc>
                  <a:txBody>
                    <a:bodyPr/>
                    <a:lstStyle/>
                    <a:p>
                      <a:pPr fontAlgn="base"/>
                      <a:r>
                        <a:rPr lang="en-US" altLang="zh-CN">
                          <a:effectLst/>
                        </a:rPr>
                        <a:t>7</a:t>
                      </a:r>
                    </a:p>
                  </a:txBody>
                  <a:tcPr anchor="ctr"/>
                </a:tc>
                <a:tc>
                  <a:txBody>
                    <a:bodyPr/>
                    <a:lstStyle/>
                    <a:p>
                      <a:pPr fontAlgn="base"/>
                      <a:r>
                        <a:rPr lang="zh-CN" altLang="en-US" u="none" strike="noStrike" dirty="0">
                          <a:effectLst/>
                        </a:rPr>
                        <a:t>统计分析基础及应用</a:t>
                      </a:r>
                      <a:endParaRPr lang="zh-CN" altLang="en-US" u="none" dirty="0">
                        <a:effectLst/>
                      </a:endParaRPr>
                    </a:p>
                  </a:txBody>
                  <a:tcPr anchor="ctr"/>
                </a:tc>
                <a:tc>
                  <a:txBody>
                    <a:bodyPr/>
                    <a:lstStyle/>
                    <a:p>
                      <a:pPr fontAlgn="base"/>
                      <a:r>
                        <a:rPr lang="zh-CN" altLang="en-US" dirty="0">
                          <a:effectLst/>
                        </a:rPr>
                        <a:t>数据分析练习</a:t>
                      </a:r>
                    </a:p>
                  </a:txBody>
                  <a:tcPr anchor="ctr"/>
                </a:tc>
                <a:extLst>
                  <a:ext uri="{0D108BD9-81ED-4DB2-BD59-A6C34878D82A}">
                    <a16:rowId xmlns:a16="http://schemas.microsoft.com/office/drawing/2014/main" val="3501966207"/>
                  </a:ext>
                </a:extLst>
              </a:tr>
              <a:tr h="0">
                <a:tc>
                  <a:txBody>
                    <a:bodyPr/>
                    <a:lstStyle/>
                    <a:p>
                      <a:pPr fontAlgn="base"/>
                      <a:r>
                        <a:rPr lang="en-US" altLang="zh-CN">
                          <a:effectLst/>
                        </a:rPr>
                        <a:t>8</a:t>
                      </a:r>
                    </a:p>
                  </a:txBody>
                  <a:tcPr anchor="ctr"/>
                </a:tc>
                <a:tc>
                  <a:txBody>
                    <a:bodyPr/>
                    <a:lstStyle/>
                    <a:p>
                      <a:pPr fontAlgn="base"/>
                      <a:r>
                        <a:rPr lang="zh-CN" altLang="en-US" u="none" strike="noStrike" dirty="0">
                          <a:effectLst/>
                        </a:rPr>
                        <a:t>小组作业展示</a:t>
                      </a:r>
                      <a:endParaRPr lang="zh-CN" altLang="en-US" u="none" dirty="0">
                        <a:effectLst/>
                      </a:endParaRPr>
                    </a:p>
                  </a:txBody>
                  <a:tcPr anchor="ctr"/>
                </a:tc>
                <a:tc>
                  <a:txBody>
                    <a:bodyPr/>
                    <a:lstStyle/>
                    <a:p>
                      <a:pPr fontAlgn="base"/>
                      <a:r>
                        <a:rPr lang="en-US" altLang="zh-CN" dirty="0">
                          <a:effectLst/>
                        </a:rPr>
                        <a:t>/</a:t>
                      </a:r>
                      <a:endParaRPr lang="zh-CN" altLang="en-US" dirty="0">
                        <a:effectLst/>
                      </a:endParaRPr>
                    </a:p>
                  </a:txBody>
                  <a:tcPr anchor="ctr"/>
                </a:tc>
                <a:extLst>
                  <a:ext uri="{0D108BD9-81ED-4DB2-BD59-A6C34878D82A}">
                    <a16:rowId xmlns:a16="http://schemas.microsoft.com/office/drawing/2014/main" val="1046670537"/>
                  </a:ext>
                </a:extLst>
              </a:tr>
            </a:tbl>
          </a:graphicData>
        </a:graphic>
      </p:graphicFrame>
      <p:sp>
        <p:nvSpPr>
          <p:cNvPr id="9" name="文本框 8"/>
          <p:cNvSpPr txBox="1"/>
          <p:nvPr/>
        </p:nvSpPr>
        <p:spPr>
          <a:xfrm>
            <a:off x="6096002" y="5226341"/>
            <a:ext cx="3640822" cy="646331"/>
          </a:xfrm>
          <a:prstGeom prst="rect">
            <a:avLst/>
          </a:prstGeom>
          <a:noFill/>
        </p:spPr>
        <p:txBody>
          <a:bodyPr wrap="square" rtlCol="0">
            <a:spAutoFit/>
          </a:bodyPr>
          <a:lstStyle/>
          <a:p>
            <a:r>
              <a:rPr lang="zh-CN" altLang="en-US" dirty="0"/>
              <a:t>课件等材料网址</a:t>
            </a:r>
            <a:endParaRPr lang="en-US" altLang="zh-CN" dirty="0"/>
          </a:p>
          <a:p>
            <a:r>
              <a:rPr lang="en-US" altLang="zh-CN" dirty="0"/>
              <a:t>https://binfang.info/BDA/</a:t>
            </a:r>
            <a:endParaRPr lang="zh-CN" altLang="en-US" dirty="0"/>
          </a:p>
        </p:txBody>
      </p:sp>
    </p:spTree>
    <p:extLst>
      <p:ext uri="{BB962C8B-B14F-4D97-AF65-F5344CB8AC3E}">
        <p14:creationId xmlns:p14="http://schemas.microsoft.com/office/powerpoint/2010/main" val="197665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平时</a:t>
            </a:r>
            <a:endParaRPr lang="en-US" altLang="zh-CN" dirty="0"/>
          </a:p>
          <a:p>
            <a:pPr lvl="2"/>
            <a:r>
              <a:rPr lang="zh-CN" altLang="en-US" dirty="0"/>
              <a:t>出勤</a:t>
            </a:r>
            <a:endParaRPr lang="en-US" altLang="zh-CN" dirty="0"/>
          </a:p>
          <a:p>
            <a:pPr lvl="2"/>
            <a:r>
              <a:rPr lang="zh-CN" altLang="en-US" dirty="0"/>
              <a:t>课堂表现</a:t>
            </a:r>
            <a:endParaRPr lang="en-US" altLang="zh-CN" dirty="0"/>
          </a:p>
          <a:p>
            <a:pPr lvl="2"/>
            <a:r>
              <a:rPr lang="zh-CN" altLang="en-US" dirty="0"/>
              <a:t>个人作业</a:t>
            </a:r>
            <a:endParaRPr lang="en-US" altLang="zh-CN" dirty="0"/>
          </a:p>
          <a:p>
            <a:pPr lvl="1"/>
            <a:r>
              <a:rPr lang="zh-CN" altLang="en-US" dirty="0"/>
              <a:t>小组展示</a:t>
            </a:r>
            <a:endParaRPr lang="en-US" altLang="zh-CN" dirty="0"/>
          </a:p>
          <a:p>
            <a:pPr lvl="1"/>
            <a:r>
              <a:rPr lang="zh-CN" altLang="en-US"/>
              <a:t>期末</a:t>
            </a:r>
            <a:r>
              <a:rPr lang="zh-CN" altLang="en-US" dirty="0"/>
              <a:t>考试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Tree>
    <p:extLst>
      <p:ext uri="{BB962C8B-B14F-4D97-AF65-F5344CB8AC3E}">
        <p14:creationId xmlns:p14="http://schemas.microsoft.com/office/powerpoint/2010/main" val="323699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互联网时代的商业贷款</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052" y="1904601"/>
            <a:ext cx="3472264" cy="2739718"/>
          </a:xfrm>
          <a:prstGeom prst="rect">
            <a:avLst/>
          </a:prstGeom>
        </p:spPr>
      </p:pic>
      <p:sp>
        <p:nvSpPr>
          <p:cNvPr id="11" name="右箭头 10"/>
          <p:cNvSpPr/>
          <p:nvPr/>
        </p:nvSpPr>
        <p:spPr bwMode="auto">
          <a:xfrm>
            <a:off x="4692334" y="2503619"/>
            <a:ext cx="1901888" cy="13162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互联网</a:t>
            </a:r>
          </a:p>
        </p:txBody>
      </p:sp>
      <p:grpSp>
        <p:nvGrpSpPr>
          <p:cNvPr id="31" name="组合 30"/>
          <p:cNvGrpSpPr/>
          <p:nvPr/>
        </p:nvGrpSpPr>
        <p:grpSpPr>
          <a:xfrm>
            <a:off x="7139827" y="1415385"/>
            <a:ext cx="3817321" cy="3492708"/>
            <a:chOff x="6835518" y="1196975"/>
            <a:chExt cx="4150971" cy="4983858"/>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1196975"/>
              <a:ext cx="1499369" cy="131624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2657672"/>
              <a:ext cx="1499369" cy="1316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4864593"/>
              <a:ext cx="1499369" cy="131624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518" y="2658240"/>
              <a:ext cx="1085620" cy="2120913"/>
            </a:xfrm>
            <a:prstGeom prst="rect">
              <a:avLst/>
            </a:prstGeom>
          </p:spPr>
        </p:pic>
        <p:cxnSp>
          <p:nvCxnSpPr>
            <p:cNvPr id="14" name="直接箭头连接符 13"/>
            <p:cNvCxnSpPr>
              <a:stCxn id="12" idx="3"/>
              <a:endCxn id="8" idx="1"/>
            </p:cNvCxnSpPr>
            <p:nvPr/>
          </p:nvCxnSpPr>
          <p:spPr bwMode="auto">
            <a:xfrm flipV="1">
              <a:off x="7921138" y="1855095"/>
              <a:ext cx="1565982" cy="1863602"/>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6" name="直接箭头连接符 15"/>
            <p:cNvCxnSpPr>
              <a:stCxn id="12" idx="3"/>
              <a:endCxn id="9" idx="1"/>
            </p:cNvCxnSpPr>
            <p:nvPr/>
          </p:nvCxnSpPr>
          <p:spPr bwMode="auto">
            <a:xfrm flipV="1">
              <a:off x="7921138" y="3315792"/>
              <a:ext cx="1565982" cy="402905"/>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8" name="直接箭头连接符 17"/>
            <p:cNvCxnSpPr>
              <a:stCxn id="12" idx="3"/>
              <a:endCxn id="10" idx="1"/>
            </p:cNvCxnSpPr>
            <p:nvPr/>
          </p:nvCxnSpPr>
          <p:spPr bwMode="auto">
            <a:xfrm>
              <a:off x="7921138" y="3718697"/>
              <a:ext cx="1565982" cy="1804016"/>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sp>
          <p:nvSpPr>
            <p:cNvPr id="21" name="文本框 20"/>
            <p:cNvSpPr txBox="1"/>
            <p:nvPr/>
          </p:nvSpPr>
          <p:spPr>
            <a:xfrm>
              <a:off x="9769533" y="4161504"/>
              <a:ext cx="902811" cy="523220"/>
            </a:xfrm>
            <a:prstGeom prst="rect">
              <a:avLst/>
            </a:prstGeom>
            <a:noFill/>
          </p:spPr>
          <p:txBody>
            <a:bodyPr wrap="none" rtlCol="0">
              <a:spAutoFit/>
            </a:bodyPr>
            <a:lstStyle/>
            <a:p>
              <a:r>
                <a:rPr lang="en-US" altLang="zh-CN" sz="2800" b="1" dirty="0"/>
                <a:t>……</a:t>
              </a:r>
              <a:endParaRPr lang="zh-CN" altLang="en-US" sz="2800" b="1" dirty="0"/>
            </a:p>
          </p:txBody>
        </p:sp>
      </p:grpSp>
      <p:sp>
        <p:nvSpPr>
          <p:cNvPr id="32" name="文本框 31"/>
          <p:cNvSpPr txBox="1"/>
          <p:nvPr/>
        </p:nvSpPr>
        <p:spPr>
          <a:xfrm>
            <a:off x="633876" y="4821652"/>
            <a:ext cx="10611349"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用户会有大量的信贷企业可供选择以满足其贷款需求</a:t>
            </a:r>
            <a:endParaRPr lang="en-US" altLang="zh-CN" dirty="0"/>
          </a:p>
          <a:p>
            <a:pPr marL="285750" indent="-285750">
              <a:lnSpc>
                <a:spcPct val="150000"/>
              </a:lnSpc>
              <a:buFont typeface="Wingdings" panose="05000000000000000000" pitchFamily="2" charset="2"/>
              <a:buChar char="Ø"/>
            </a:pPr>
            <a:r>
              <a:rPr lang="zh-CN" altLang="en-US" dirty="0"/>
              <a:t>借贷行业由以前的借款方占据主动的卖方市场逐渐转变成了贷款方占据主动的买方市场</a:t>
            </a:r>
            <a:endParaRPr lang="en-US" altLang="zh-CN" dirty="0"/>
          </a:p>
          <a:p>
            <a:pPr marL="285750" indent="-285750">
              <a:lnSpc>
                <a:spcPct val="150000"/>
              </a:lnSpc>
              <a:buFont typeface="Wingdings" panose="05000000000000000000" pitchFamily="2" charset="2"/>
              <a:buChar char="Ø"/>
            </a:pPr>
            <a:r>
              <a:rPr lang="zh-CN" altLang="en-US" dirty="0"/>
              <a:t>信贷企业之间的竞争已经从单纯的风险控制能力演变成为了客户获取能力和风险控制能力的全面比拼</a:t>
            </a:r>
          </a:p>
        </p:txBody>
      </p:sp>
    </p:spTree>
    <p:extLst>
      <p:ext uri="{BB962C8B-B14F-4D97-AF65-F5344CB8AC3E}">
        <p14:creationId xmlns:p14="http://schemas.microsoft.com/office/powerpoint/2010/main" val="3019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Effect transition="in" filter="fade">
                                      <p:cBhvr>
                                        <p:cTn id="22" dur="500"/>
                                        <p:tgtEl>
                                          <p:spTgt spid="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fade">
                                      <p:cBhvr>
                                        <p:cTn id="27"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利用大数据实现用更低的成本更加效率地获取更优质的客户</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sp>
        <p:nvSpPr>
          <p:cNvPr id="8" name="矩形 7"/>
          <p:cNvSpPr/>
          <p:nvPr/>
        </p:nvSpPr>
        <p:spPr bwMode="auto">
          <a:xfrm>
            <a:off x="520326" y="1998292"/>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en-US" altLang="zh-CN" sz="2000" dirty="0"/>
              <a:t>Geo</a:t>
            </a:r>
            <a:r>
              <a:rPr lang="zh-CN" altLang="en-US" sz="2000" dirty="0"/>
              <a:t>的自有数据和信贷企业的用户数据进行匹配，取共同的用户作为分析对象。</a:t>
            </a:r>
            <a:endParaRPr lang="en-US" altLang="zh-CN" sz="2000" dirty="0"/>
          </a:p>
        </p:txBody>
      </p:sp>
      <p:sp>
        <p:nvSpPr>
          <p:cNvPr id="9" name="矩形 8"/>
          <p:cNvSpPr/>
          <p:nvPr/>
        </p:nvSpPr>
        <p:spPr bwMode="auto">
          <a:xfrm>
            <a:off x="3446411"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根据</a:t>
            </a:r>
            <a:r>
              <a:rPr lang="en-US" altLang="zh-CN" sz="2000" dirty="0"/>
              <a:t>Geo</a:t>
            </a:r>
            <a:r>
              <a:rPr lang="zh-CN" altLang="en-US" sz="2000" dirty="0"/>
              <a:t>和信贷企业双方的数据来对用户进行客户画像</a:t>
            </a:r>
          </a:p>
        </p:txBody>
      </p:sp>
      <p:sp>
        <p:nvSpPr>
          <p:cNvPr id="10" name="矩形 9"/>
          <p:cNvSpPr/>
          <p:nvPr/>
        </p:nvSpPr>
        <p:spPr bwMode="auto">
          <a:xfrm>
            <a:off x="6390544"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dirty="0"/>
              <a:t>根据客户的需求和价值，筛选出高价值、高需求的目标客户，帮助企业通过线下短信或者外呼准确触达客户。</a:t>
            </a:r>
          </a:p>
        </p:txBody>
      </p:sp>
      <p:sp>
        <p:nvSpPr>
          <p:cNvPr id="11" name="矩形 10"/>
          <p:cNvSpPr/>
          <p:nvPr/>
        </p:nvSpPr>
        <p:spPr bwMode="auto">
          <a:xfrm>
            <a:off x="9289445"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通过接触，了解客户的实际意向</a:t>
            </a:r>
          </a:p>
        </p:txBody>
      </p:sp>
      <p:sp>
        <p:nvSpPr>
          <p:cNvPr id="12" name="圆角矩形标注 11"/>
          <p:cNvSpPr/>
          <p:nvPr/>
        </p:nvSpPr>
        <p:spPr bwMode="auto">
          <a:xfrm>
            <a:off x="405228" y="4375555"/>
            <a:ext cx="4180114" cy="1378131"/>
          </a:xfrm>
          <a:prstGeom prst="wedgeRoundRectCallout">
            <a:avLst>
              <a:gd name="adj1" fmla="val 46169"/>
              <a:gd name="adj2" fmla="val -900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分析每个客户的借贷需求和客户价值。</a:t>
            </a:r>
          </a:p>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用于分析的数据包括客户的基本属性、网页浏览、关键词、习惯偏好、消费能力等通过各个渠道收集得到的数据。</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13" name="右箭头 12"/>
          <p:cNvSpPr/>
          <p:nvPr/>
        </p:nvSpPr>
        <p:spPr bwMode="auto">
          <a:xfrm>
            <a:off x="2701848"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4" name="右箭头 13"/>
          <p:cNvSpPr/>
          <p:nvPr/>
        </p:nvSpPr>
        <p:spPr bwMode="auto">
          <a:xfrm>
            <a:off x="5604239"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542336"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20" name="手杖形箭头 19"/>
          <p:cNvSpPr/>
          <p:nvPr/>
        </p:nvSpPr>
        <p:spPr bwMode="auto">
          <a:xfrm rot="10800000">
            <a:off x="5020697" y="3823959"/>
            <a:ext cx="5645126" cy="65967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5390894" y="3968416"/>
            <a:ext cx="2659046" cy="2324514"/>
          </a:xfrm>
          <a:prstGeom prst="rect">
            <a:avLst/>
          </a:prstGeom>
          <a:noFill/>
        </p:spPr>
      </p:pic>
      <p:sp>
        <p:nvSpPr>
          <p:cNvPr id="23" name="文本框 22"/>
          <p:cNvSpPr txBox="1"/>
          <p:nvPr/>
        </p:nvSpPr>
        <p:spPr>
          <a:xfrm>
            <a:off x="8186726" y="5206663"/>
            <a:ext cx="3451396"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预约率为其它项目的</a:t>
            </a:r>
            <a:r>
              <a:rPr lang="en-US" altLang="zh-CN" sz="2000" b="1" dirty="0">
                <a:solidFill>
                  <a:srgbClr val="FF0000"/>
                </a:solidFill>
              </a:rPr>
              <a:t>2.5</a:t>
            </a:r>
            <a:r>
              <a:rPr lang="zh-CN" altLang="en-US" sz="2000" dirty="0"/>
              <a:t>倍</a:t>
            </a:r>
            <a:endParaRPr lang="en-US" altLang="zh-CN" sz="2000" dirty="0"/>
          </a:p>
          <a:p>
            <a:pPr marL="285750" indent="-285750">
              <a:buFont typeface="Wingdings" panose="05000000000000000000" pitchFamily="2" charset="2"/>
              <a:buChar char="Ø"/>
            </a:pPr>
            <a:r>
              <a:rPr lang="zh-CN" altLang="en-US" sz="2000" dirty="0"/>
              <a:t>每单运营成本下降</a:t>
            </a:r>
            <a:r>
              <a:rPr lang="en-US" altLang="zh-CN" sz="2000" b="1" dirty="0">
                <a:solidFill>
                  <a:srgbClr val="FF0000"/>
                </a:solidFill>
              </a:rPr>
              <a:t>39%</a:t>
            </a:r>
            <a:endParaRPr lang="zh-CN" altLang="en-US" sz="2000" b="1" dirty="0">
              <a:solidFill>
                <a:srgbClr val="FF0000"/>
              </a:solidFill>
            </a:endParaRPr>
          </a:p>
        </p:txBody>
      </p:sp>
    </p:spTree>
    <p:extLst>
      <p:ext uri="{BB962C8B-B14F-4D97-AF65-F5344CB8AC3E}">
        <p14:creationId xmlns:p14="http://schemas.microsoft.com/office/powerpoint/2010/main" val="29533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0"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58" y="978181"/>
            <a:ext cx="7202907" cy="4064336"/>
          </a:xfrm>
          <a:prstGeom prst="rect">
            <a:avLst/>
          </a:prstGeom>
        </p:spPr>
      </p:pic>
      <p:sp>
        <p:nvSpPr>
          <p:cNvPr id="2" name="标题 1"/>
          <p:cNvSpPr>
            <a:spLocks noGrp="1"/>
          </p:cNvSpPr>
          <p:nvPr>
            <p:ph type="title"/>
          </p:nvPr>
        </p:nvSpPr>
        <p:spPr/>
        <p:txBody>
          <a:bodyPr/>
          <a:lstStyle/>
          <a:p>
            <a:r>
              <a:rPr lang="zh-CN" altLang="en-US" dirty="0"/>
              <a:t>无处不在的大数据分析</a:t>
            </a:r>
          </a:p>
        </p:txBody>
      </p:sp>
      <p:sp>
        <p:nvSpPr>
          <p:cNvPr id="3" name="内容占位符 2"/>
          <p:cNvSpPr>
            <a:spLocks noGrp="1"/>
          </p:cNvSpPr>
          <p:nvPr>
            <p:ph idx="1"/>
          </p:nvPr>
        </p:nvSpPr>
        <p:spPr/>
        <p:txBody>
          <a:bodyPr/>
          <a:lstStyle/>
          <a:p>
            <a:r>
              <a:rPr lang="zh-CN" altLang="en-US" sz="2400" dirty="0"/>
              <a:t>移动支付数据预测新冠疫情</a:t>
            </a:r>
            <a:endParaRPr lang="en-US" altLang="zh-CN" sz="2400" dirty="0"/>
          </a:p>
          <a:p>
            <a:r>
              <a:rPr lang="zh-CN" altLang="en-US" sz="2400" dirty="0"/>
              <a:t>商品推荐</a:t>
            </a:r>
            <a:r>
              <a:rPr lang="en-US" altLang="zh-CN" sz="2400" dirty="0"/>
              <a:t>——</a:t>
            </a:r>
            <a:r>
              <a:rPr lang="zh-CN" altLang="en-US" sz="2400" dirty="0"/>
              <a:t>你“决定”了你能看到什么</a:t>
            </a:r>
            <a:endParaRPr lang="en-US" altLang="zh-CN" sz="2400" dirty="0"/>
          </a:p>
          <a:p>
            <a:pPr lvl="1"/>
            <a:r>
              <a:rPr lang="zh-CN" altLang="en-US" sz="2000" dirty="0"/>
              <a:t>淘宝个性化的首页</a:t>
            </a:r>
            <a:endParaRPr lang="en-US" altLang="zh-CN" sz="2000" dirty="0"/>
          </a:p>
          <a:p>
            <a:pPr lvl="1"/>
            <a:r>
              <a:rPr lang="zh-CN" altLang="en-US" sz="2000" dirty="0"/>
              <a:t>你的消费水平决定了淘宝给你看什么：同样的关键词，不同的搜索结果</a:t>
            </a:r>
            <a:endParaRPr lang="en-US" altLang="zh-CN" sz="2000" dirty="0"/>
          </a:p>
          <a:p>
            <a:r>
              <a:rPr lang="zh-CN" altLang="en-US" sz="2400" dirty="0"/>
              <a:t>广告投放</a:t>
            </a:r>
            <a:r>
              <a:rPr lang="en-US" altLang="zh-CN" sz="2400" dirty="0"/>
              <a:t>——</a:t>
            </a:r>
            <a:r>
              <a:rPr lang="zh-CN" altLang="en-US" sz="2400" dirty="0"/>
              <a:t>抖音广告视频的位置、内容</a:t>
            </a:r>
            <a:endParaRPr lang="en-US" altLang="zh-CN" sz="2400" dirty="0"/>
          </a:p>
          <a:p>
            <a:r>
              <a:rPr lang="zh-CN" altLang="en-US" sz="2400" dirty="0"/>
              <a:t>充电宝租赁</a:t>
            </a:r>
            <a:r>
              <a:rPr lang="en-US" altLang="zh-CN" sz="2400" dirty="0"/>
              <a:t>——</a:t>
            </a:r>
            <a:r>
              <a:rPr lang="zh-CN" altLang="en-US" sz="2400" dirty="0"/>
              <a:t>不同地区不同价格</a:t>
            </a:r>
            <a:endParaRPr lang="en-US" altLang="zh-CN" sz="2400" dirty="0"/>
          </a:p>
          <a:p>
            <a:r>
              <a:rPr lang="zh-CN" altLang="en-US" sz="2400" dirty="0"/>
              <a:t>保险保费千人千面</a:t>
            </a:r>
            <a:endParaRPr lang="en-US" altLang="zh-CN" sz="2400" dirty="0"/>
          </a:p>
          <a:p>
            <a:pPr lvl="1"/>
            <a:r>
              <a:rPr lang="zh-CN" altLang="en-US" sz="2000" dirty="0"/>
              <a:t>平安医疗保险运动越多打折越多</a:t>
            </a:r>
            <a:endParaRPr lang="en-US" altLang="zh-CN" sz="2000" dirty="0"/>
          </a:p>
          <a:p>
            <a:pPr lvl="1"/>
            <a:r>
              <a:rPr lang="zh-CN" altLang="en-US" sz="2000" dirty="0"/>
              <a:t>基于使用行为的车险（</a:t>
            </a:r>
            <a:r>
              <a:rPr lang="en-US" altLang="zh-CN" sz="2000" dirty="0"/>
              <a:t>Usage-Based Insurance</a:t>
            </a:r>
            <a:r>
              <a:rPr lang="zh-CN" altLang="en-US" sz="2000" dirty="0"/>
              <a:t>）</a:t>
            </a:r>
          </a:p>
          <a:p>
            <a:r>
              <a:rPr lang="zh-CN" altLang="en-US" sz="2400" dirty="0"/>
              <a:t>供应链管理</a:t>
            </a:r>
            <a:endParaRPr lang="en-US" altLang="zh-CN" sz="2400" dirty="0"/>
          </a:p>
          <a:p>
            <a:pPr lvl="1"/>
            <a:r>
              <a:rPr lang="zh-CN" altLang="en-US" sz="2000" dirty="0"/>
              <a:t>亚马逊推出“一小时快递”服务</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624" y="2743199"/>
            <a:ext cx="2169648" cy="3604509"/>
          </a:xfrm>
          <a:prstGeom prst="rect">
            <a:avLst/>
          </a:prstGeom>
        </p:spPr>
      </p:pic>
    </p:spTree>
    <p:extLst>
      <p:ext uri="{BB962C8B-B14F-4D97-AF65-F5344CB8AC3E}">
        <p14:creationId xmlns:p14="http://schemas.microsoft.com/office/powerpoint/2010/main" val="8818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大数据分析为何变得如此普及？</a:t>
            </a:r>
            <a:endParaRPr lang="en-US" altLang="zh-CN" dirty="0"/>
          </a:p>
          <a:p>
            <a:r>
              <a:rPr lang="zh-CN" altLang="en-US" dirty="0"/>
              <a:t>技术进步带来了数据爆炸</a:t>
            </a:r>
            <a:endParaRPr lang="en-US" altLang="zh-CN" dirty="0"/>
          </a:p>
          <a:p>
            <a:pPr lvl="1"/>
            <a:r>
              <a:rPr lang="zh-CN" altLang="en-US" dirty="0"/>
              <a:t>采集技术的进步</a:t>
            </a:r>
            <a:endParaRPr lang="en-US" altLang="zh-CN" dirty="0"/>
          </a:p>
          <a:p>
            <a:pPr lvl="1"/>
            <a:r>
              <a:rPr lang="zh-CN" altLang="en-US" dirty="0"/>
              <a:t>存储（硬件）技术的进步</a:t>
            </a:r>
            <a:endParaRPr lang="en-US" altLang="zh-CN" dirty="0"/>
          </a:p>
          <a:p>
            <a:pPr lvl="1"/>
            <a:r>
              <a:rPr lang="zh-CN" altLang="en-US" dirty="0"/>
              <a:t>其它硬件技术的进步</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70" y="2385035"/>
            <a:ext cx="6168378" cy="3608896"/>
          </a:xfrm>
          <a:prstGeom prst="rect">
            <a:avLst/>
          </a:prstGeom>
        </p:spPr>
      </p:pic>
    </p:spTree>
    <p:extLst>
      <p:ext uri="{BB962C8B-B14F-4D97-AF65-F5344CB8AC3E}">
        <p14:creationId xmlns:p14="http://schemas.microsoft.com/office/powerpoint/2010/main" val="400345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120000" y="120000"/>
                                    </p:animScale>
                                  </p:childTnLst>
                                </p:cTn>
                              </p:par>
                              <p:par>
                                <p:cTn id="10" presetID="42" presetClass="path" presetSubtype="0" accel="50000" decel="50000" fill="hold" nodeType="withEffect">
                                  <p:stCondLst>
                                    <p:cond delay="0"/>
                                  </p:stCondLst>
                                  <p:childTnLst>
                                    <p:animMotion origin="layout" path="M -3.125E-6 3.7037E-7 L -0.13789 -0.0294 " pathEditMode="relative" rAng="0" ptsTypes="AA">
                                      <p:cBhvr>
                                        <p:cTn id="11" dur="500" fill="hold"/>
                                        <p:tgtEl>
                                          <p:spTgt spid="10"/>
                                        </p:tgtEl>
                                        <p:attrNameLst>
                                          <p:attrName>ppt_x</p:attrName>
                                          <p:attrName>ppt_y</p:attrName>
                                        </p:attrNameLst>
                                      </p:cBhvr>
                                      <p:rCtr x="-6901" y="-1481"/>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6" presetClass="emph" presetSubtype="0" fill="hold" nodeType="withEffect">
                                  <p:stCondLst>
                                    <p:cond delay="0"/>
                                  </p:stCondLst>
                                  <p:childTnLst>
                                    <p:animScale>
                                      <p:cBhvr>
                                        <p:cTn id="18" dur="500" fill="hold"/>
                                        <p:tgtEl>
                                          <p:spTgt spid="10"/>
                                        </p:tgtEl>
                                      </p:cBhvr>
                                      <p:by x="80000" y="80000"/>
                                    </p:animScale>
                                  </p:childTnLst>
                                </p:cTn>
                              </p:par>
                              <p:par>
                                <p:cTn id="19" presetID="42" presetClass="path" presetSubtype="0" accel="50000" decel="50000" fill="hold" nodeType="withEffect">
                                  <p:stCondLst>
                                    <p:cond delay="0"/>
                                  </p:stCondLst>
                                  <p:childTnLst>
                                    <p:animMotion origin="layout" path="M -0.13789 -0.0294 L 3.125E-6 4.81481E-6 " pathEditMode="relative" rAng="0" ptsTypes="AA">
                                      <p:cBhvr>
                                        <p:cTn id="20" dur="500" fill="hold"/>
                                        <p:tgtEl>
                                          <p:spTgt spid="10"/>
                                        </p:tgtEl>
                                        <p:attrNameLst>
                                          <p:attrName>ppt_x</p:attrName>
                                          <p:attrName>ppt_y</p:attrName>
                                        </p:attrNameLst>
                                      </p:cBhvr>
                                      <p:rCtr x="6693" y="1736"/>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164" y="1503891"/>
            <a:ext cx="1981349" cy="719641"/>
          </a:xfrm>
          <a:prstGeom prst="rect">
            <a:avLst/>
          </a:prstGeom>
        </p:spPr>
      </p:pic>
      <p:sp>
        <p:nvSpPr>
          <p:cNvPr id="3" name="内容占位符 2"/>
          <p:cNvSpPr>
            <a:spLocks noGrp="1"/>
          </p:cNvSpPr>
          <p:nvPr>
            <p:ph idx="1"/>
          </p:nvPr>
        </p:nvSpPr>
        <p:spPr/>
        <p:txBody>
          <a:bodyPr/>
          <a:lstStyle/>
          <a:p>
            <a:r>
              <a:rPr lang="zh-CN" altLang="en-US" dirty="0"/>
              <a:t>数据采集技术的进步</a:t>
            </a:r>
            <a:endParaRPr lang="en-US" altLang="zh-CN" dirty="0"/>
          </a:p>
          <a:p>
            <a:pPr lvl="1"/>
            <a:r>
              <a:rPr lang="zh-CN" altLang="en-US" dirty="0"/>
              <a:t>跑步的进化史</a:t>
            </a:r>
          </a:p>
        </p:txBody>
      </p:sp>
      <p:sp>
        <p:nvSpPr>
          <p:cNvPr id="2" name="标题 1"/>
          <p:cNvSpPr>
            <a:spLocks noGrp="1"/>
          </p:cNvSpPr>
          <p:nvPr>
            <p:ph type="title"/>
          </p:nvPr>
        </p:nvSpPr>
        <p:spPr/>
        <p:txBody>
          <a:bodyPr/>
          <a:lstStyle/>
          <a:p>
            <a:r>
              <a:rPr lang="zh-CN" altLang="en-US" dirty="0"/>
              <a:t>大数据的产生</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8"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393" y="2476977"/>
            <a:ext cx="1316366" cy="167903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2871796" y="4362925"/>
            <a:ext cx="1747027" cy="1411739"/>
          </a:xfrm>
          <a:prstGeom prst="rect">
            <a:avLst/>
          </a:prstGeom>
        </p:spPr>
      </p:pic>
      <p:pic>
        <p:nvPicPr>
          <p:cNvPr id="11" name="图片 10"/>
          <p:cNvPicPr>
            <a:picLocks noChangeAspect="1"/>
          </p:cNvPicPr>
          <p:nvPr/>
        </p:nvPicPr>
        <p:blipFill>
          <a:blip r:embed="rId5"/>
          <a:stretch>
            <a:fillRect/>
          </a:stretch>
        </p:blipFill>
        <p:spPr>
          <a:xfrm>
            <a:off x="5693097" y="1370074"/>
            <a:ext cx="1945005" cy="1890061"/>
          </a:xfrm>
          <a:prstGeom prst="rect">
            <a:avLst/>
          </a:prstGeom>
        </p:spPr>
      </p:pic>
      <p:pic>
        <p:nvPicPr>
          <p:cNvPr id="12" name="Picture 4" descr="Image result for suun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046" y="3168111"/>
            <a:ext cx="1709558" cy="1700113"/>
          </a:xfrm>
          <a:prstGeom prst="rect">
            <a:avLst/>
          </a:prstGeom>
          <a:noFill/>
          <a:extLst>
            <a:ext uri="{909E8E84-426E-40DD-AFC4-6F175D3DCCD1}">
              <a14:hiddenFill xmlns:a14="http://schemas.microsoft.com/office/drawing/2010/main">
                <a:solidFill>
                  <a:srgbClr val="FFFFFF"/>
                </a:solidFill>
              </a14:hiddenFill>
            </a:ext>
          </a:extLst>
        </p:spPr>
      </p:pic>
      <p:sp>
        <p:nvSpPr>
          <p:cNvPr id="13" name="右箭头 12"/>
          <p:cNvSpPr/>
          <p:nvPr/>
        </p:nvSpPr>
        <p:spPr bwMode="auto">
          <a:xfrm>
            <a:off x="4658204" y="3034076"/>
            <a:ext cx="1059368" cy="14375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1026" name="Picture 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7135" y="3243237"/>
            <a:ext cx="1822442" cy="1825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8755" y="1244775"/>
            <a:ext cx="2548785" cy="1860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84" y="2223532"/>
            <a:ext cx="2219507" cy="37979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3628" y="3641351"/>
            <a:ext cx="3999037" cy="263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9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500"/>
                                        <p:tgtEl>
                                          <p:spTgt spid="2050"/>
                                        </p:tgtEl>
                                      </p:cBhvr>
                                    </p:animEffect>
                                  </p:childTnLst>
                                </p:cTn>
                              </p:par>
                              <p:par>
                                <p:cTn id="48" presetID="6" presetClass="emph" presetSubtype="0" fill="hold" nodeType="withEffect">
                                  <p:stCondLst>
                                    <p:cond delay="0"/>
                                  </p:stCondLst>
                                  <p:childTnLst>
                                    <p:animScale>
                                      <p:cBhvr>
                                        <p:cTn id="49" dur="500" fill="hold"/>
                                        <p:tgtEl>
                                          <p:spTgt spid="2050"/>
                                        </p:tgtEl>
                                      </p:cBhvr>
                                      <p:by x="150000" y="150000"/>
                                    </p:animScale>
                                  </p:childTnLst>
                                </p:cTn>
                              </p:par>
                              <p:par>
                                <p:cTn id="50" presetID="42" presetClass="path" presetSubtype="0" accel="50000" decel="50000" fill="hold" nodeType="withEffect">
                                  <p:stCondLst>
                                    <p:cond delay="0"/>
                                  </p:stCondLst>
                                  <p:childTnLst>
                                    <p:animMotion origin="layout" path="M -2.5E-6 3.33333E-6 L -0.25599 -0.14144 " pathEditMode="relative" rAng="0" ptsTypes="AA">
                                      <p:cBhvr>
                                        <p:cTn id="51" dur="1000" fill="hold"/>
                                        <p:tgtEl>
                                          <p:spTgt spid="2050"/>
                                        </p:tgtEl>
                                        <p:attrNameLst>
                                          <p:attrName>ppt_x</p:attrName>
                                          <p:attrName>ppt_y</p:attrName>
                                        </p:attrNameLst>
                                      </p:cBhvr>
                                      <p:rCtr x="-12799" y="-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数据采集技术的进步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8" y="1701191"/>
            <a:ext cx="9889067" cy="4655159"/>
          </a:xfrm>
          <a:prstGeom prst="rect">
            <a:avLst/>
          </a:prstGeom>
        </p:spPr>
      </p:pic>
    </p:spTree>
    <p:extLst>
      <p:ext uri="{BB962C8B-B14F-4D97-AF65-F5344CB8AC3E}">
        <p14:creationId xmlns:p14="http://schemas.microsoft.com/office/powerpoint/2010/main" val="12139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pPr marL="257175" lvl="1" indent="-257175">
              <a:buSzTx/>
              <a:buBlip>
                <a:blip r:embed="rId2"/>
              </a:buBlip>
            </a:pPr>
            <a:r>
              <a:rPr lang="zh-CN" altLang="en-US" dirty="0"/>
              <a:t>存储（硬件）技术的进步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2020-9-17</a:t>
            </a:fld>
            <a:endParaRPr lang="en-US" altLang="zh-CN" dirty="0">
              <a:solidFill>
                <a:srgbClr val="000000"/>
              </a:solidFill>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95" y="1998725"/>
            <a:ext cx="2230463" cy="1648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998725"/>
            <a:ext cx="2216909" cy="16626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2841" y="1955268"/>
            <a:ext cx="1886608" cy="188660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01290" y="1955268"/>
            <a:ext cx="2118411" cy="1771327"/>
          </a:xfrm>
          <a:prstGeom prst="rect">
            <a:avLst/>
          </a:prstGeom>
        </p:spPr>
      </p:pic>
      <p:sp>
        <p:nvSpPr>
          <p:cNvPr id="13" name="右箭头 12"/>
          <p:cNvSpPr/>
          <p:nvPr/>
        </p:nvSpPr>
        <p:spPr bwMode="auto">
          <a:xfrm>
            <a:off x="2959377"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928" y="3580888"/>
            <a:ext cx="3443868" cy="2952811"/>
          </a:xfrm>
          <a:prstGeom prst="rect">
            <a:avLst/>
          </a:prstGeom>
        </p:spPr>
      </p:pic>
      <p:sp>
        <p:nvSpPr>
          <p:cNvPr id="14" name="右箭头 13"/>
          <p:cNvSpPr/>
          <p:nvPr/>
        </p:nvSpPr>
        <p:spPr bwMode="auto">
          <a:xfrm>
            <a:off x="6075281"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627829"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7344" y="4333173"/>
            <a:ext cx="2733041" cy="1843667"/>
          </a:xfrm>
          <a:prstGeom prst="rect">
            <a:avLst/>
          </a:prstGeom>
        </p:spPr>
      </p:pic>
      <p:pic>
        <p:nvPicPr>
          <p:cNvPr id="12" name="图片 11"/>
          <p:cNvPicPr/>
          <p:nvPr/>
        </p:nvPicPr>
        <p:blipFill>
          <a:blip r:embed="rId9">
            <a:extLst>
              <a:ext uri="{28A0092B-C50C-407E-A947-70E740481C1C}">
                <a14:useLocalDpi xmlns:a14="http://schemas.microsoft.com/office/drawing/2010/main" val="0"/>
              </a:ext>
            </a:extLst>
          </a:blip>
          <a:srcRect/>
          <a:stretch>
            <a:fillRect/>
          </a:stretch>
        </p:blipFill>
        <p:spPr bwMode="auto">
          <a:xfrm>
            <a:off x="1454863" y="3726595"/>
            <a:ext cx="7172966" cy="2661398"/>
          </a:xfrm>
          <a:prstGeom prst="rect">
            <a:avLst/>
          </a:prstGeom>
          <a:noFill/>
        </p:spPr>
      </p:pic>
    </p:spTree>
    <p:extLst>
      <p:ext uri="{BB962C8B-B14F-4D97-AF65-F5344CB8AC3E}">
        <p14:creationId xmlns:p14="http://schemas.microsoft.com/office/powerpoint/2010/main" val="3613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 presetClass="exit" presetSubtype="0" fill="hold"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fade">
                                      <p:cBhvr>
                                        <p:cTn id="34" dur="500"/>
                                        <p:tgtEl>
                                          <p:spTgt spid="20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2228</TotalTime>
  <Words>2189</Words>
  <Application>Microsoft Office PowerPoint</Application>
  <PresentationFormat>宽屏</PresentationFormat>
  <Paragraphs>348</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inherit</vt:lpstr>
      <vt:lpstr>ＭＳ Ｐゴシック</vt:lpstr>
      <vt:lpstr>等线</vt:lpstr>
      <vt:lpstr>宋体</vt:lpstr>
      <vt:lpstr>微软雅黑</vt:lpstr>
      <vt:lpstr>Arial</vt:lpstr>
      <vt:lpstr>Calibri</vt:lpstr>
      <vt:lpstr>Tahoma</vt:lpstr>
      <vt:lpstr>Times New Roman</vt:lpstr>
      <vt:lpstr>Wingdings</vt:lpstr>
      <vt:lpstr>Global Design Template</vt:lpstr>
      <vt:lpstr>大数据分析基础</vt:lpstr>
      <vt:lpstr>About me</vt:lpstr>
      <vt:lpstr>大数据助力信贷公司获取优质客户</vt:lpstr>
      <vt:lpstr>大数据助力信贷公司获取优质客户</vt:lpstr>
      <vt:lpstr>无处不在的大数据分析</vt:lpstr>
      <vt:lpstr>大数据的产生</vt:lpstr>
      <vt:lpstr>大数据的产生</vt:lpstr>
      <vt:lpstr>大数据的产生</vt:lpstr>
      <vt:lpstr>大数据的产生</vt:lpstr>
      <vt:lpstr>大数据的产生</vt:lpstr>
      <vt:lpstr>大数据的产生</vt:lpstr>
      <vt:lpstr>大数据处理和分析技术</vt:lpstr>
      <vt:lpstr>大数据分析基础</vt:lpstr>
      <vt:lpstr>大数据分析基础</vt:lpstr>
      <vt:lpstr>大数据分析基础</vt:lpstr>
      <vt:lpstr>大数据（分析）的定义</vt:lpstr>
      <vt:lpstr>大数据（分析）的定义</vt:lpstr>
      <vt:lpstr>大数据分析的五个误区</vt:lpstr>
      <vt:lpstr>大数据分析的五个误区</vt:lpstr>
      <vt:lpstr>大数据分析的五个误区</vt:lpstr>
      <vt:lpstr>大数据分析基础</vt:lpstr>
      <vt:lpstr>大数据分析基础</vt:lpstr>
      <vt:lpstr>大数据分析基础</vt:lpstr>
      <vt:lpstr>大数据分析基础</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225</cp:revision>
  <cp:lastPrinted>2019-09-04T08:20:25Z</cp:lastPrinted>
  <dcterms:created xsi:type="dcterms:W3CDTF">2017-03-23T06:21:49Z</dcterms:created>
  <dcterms:modified xsi:type="dcterms:W3CDTF">2020-09-17T05:49:25Z</dcterms:modified>
</cp:coreProperties>
</file>