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handoutMasterIdLst>
    <p:handoutMasterId r:id="rId10"/>
  </p:handoutMasterIdLst>
  <p:sldIdLst>
    <p:sldId id="257" r:id="rId2"/>
    <p:sldId id="281" r:id="rId3"/>
    <p:sldId id="283" r:id="rId4"/>
    <p:sldId id="284" r:id="rId5"/>
    <p:sldId id="282" r:id="rId6"/>
    <p:sldId id="285" r:id="rId7"/>
    <p:sldId id="286" r:id="rId8"/>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 Fang" initials="BF" lastIdx="1" clrIdx="0">
    <p:extLst>
      <p:ext uri="{19B8F6BF-5375-455C-9EA6-DF929625EA0E}">
        <p15:presenceInfo xmlns:p15="http://schemas.microsoft.com/office/powerpoint/2012/main" userId="a1a4dc899414fe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7363" autoAdjust="0"/>
  </p:normalViewPr>
  <p:slideViewPr>
    <p:cSldViewPr snapToGrid="0">
      <p:cViewPr varScale="1">
        <p:scale>
          <a:sx n="97" d="100"/>
          <a:sy n="97" d="100"/>
        </p:scale>
        <p:origin x="258" y="48"/>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a4dc899414fe72" providerId="LiveId" clId="{E3BD5967-AE93-446A-BC50-1FFE0BEB5510}"/>
    <pc:docChg chg="custSel modSld">
      <pc:chgData name="" userId="a1a4dc899414fe72" providerId="LiveId" clId="{E3BD5967-AE93-446A-BC50-1FFE0BEB5510}" dt="2023-11-07T07:05:43.772" v="2" actId="1076"/>
      <pc:docMkLst>
        <pc:docMk/>
      </pc:docMkLst>
      <pc:sldChg chg="delSp modSp delAnim">
        <pc:chgData name="" userId="a1a4dc899414fe72" providerId="LiveId" clId="{E3BD5967-AE93-446A-BC50-1FFE0BEB5510}" dt="2023-11-07T07:05:43.772" v="2" actId="1076"/>
        <pc:sldMkLst>
          <pc:docMk/>
          <pc:sldMk cId="3479154154" sldId="281"/>
        </pc:sldMkLst>
        <pc:spChg chg="mod">
          <ac:chgData name="" userId="a1a4dc899414fe72" providerId="LiveId" clId="{E3BD5967-AE93-446A-BC50-1FFE0BEB5510}" dt="2023-11-07T07:05:43.772" v="2" actId="1076"/>
          <ac:spMkLst>
            <pc:docMk/>
            <pc:sldMk cId="3479154154" sldId="281"/>
            <ac:spMk id="8" creationId="{00000000-0000-0000-0000-000000000000}"/>
          </ac:spMkLst>
        </pc:spChg>
        <pc:grpChg chg="del mod">
          <ac:chgData name="" userId="a1a4dc899414fe72" providerId="LiveId" clId="{E3BD5967-AE93-446A-BC50-1FFE0BEB5510}" dt="2023-11-07T07:05:25.375" v="1" actId="478"/>
          <ac:grpSpMkLst>
            <pc:docMk/>
            <pc:sldMk cId="3479154154" sldId="281"/>
            <ac:grpSpMk id="12" creationId="{00000000-0000-0000-0000-000000000000}"/>
          </ac:grpSpMkLst>
        </pc:grpChg>
        <pc:picChg chg="mod">
          <ac:chgData name="" userId="a1a4dc899414fe72" providerId="LiveId" clId="{E3BD5967-AE93-446A-BC50-1FFE0BEB5510}" dt="2023-11-07T07:05:43.772" v="2" actId="1076"/>
          <ac:picMkLst>
            <pc:docMk/>
            <pc:sldMk cId="3479154154" sldId="281"/>
            <ac:picMk id="9" creationId="{00000000-0000-0000-0000-000000000000}"/>
          </ac:picMkLst>
        </pc:picChg>
      </pc:sldChg>
    </pc:docChg>
  </pc:docChgLst>
  <pc:docChgLst>
    <pc:chgData userId="a1a4dc899414fe72" providerId="LiveId" clId="{7FCDEE80-5C7C-4ECE-85CE-D8A37205E2F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3"/>
            <a:ext cx="4302527" cy="340568"/>
          </a:xfrm>
          <a:prstGeom prst="rect">
            <a:avLst/>
          </a:prstGeom>
        </p:spPr>
        <p:txBody>
          <a:bodyPr vert="horz" lIns="88249" tIns="44125" rIns="88249" bIns="44125" rtlCol="0"/>
          <a:lstStyle>
            <a:lvl1pPr algn="l">
              <a:defRPr sz="1200"/>
            </a:lvl1pPr>
          </a:lstStyle>
          <a:p>
            <a:endParaRPr lang="zh-CN" altLang="en-US"/>
          </a:p>
        </p:txBody>
      </p:sp>
      <p:sp>
        <p:nvSpPr>
          <p:cNvPr id="3" name="日期占位符 2"/>
          <p:cNvSpPr>
            <a:spLocks noGrp="1"/>
          </p:cNvSpPr>
          <p:nvPr>
            <p:ph type="dt" sz="quarter" idx="1"/>
          </p:nvPr>
        </p:nvSpPr>
        <p:spPr>
          <a:xfrm>
            <a:off x="5623481" y="3"/>
            <a:ext cx="4302527" cy="340568"/>
          </a:xfrm>
          <a:prstGeom prst="rect">
            <a:avLst/>
          </a:prstGeom>
        </p:spPr>
        <p:txBody>
          <a:bodyPr vert="horz" lIns="88249" tIns="44125" rIns="88249" bIns="44125" rtlCol="0"/>
          <a:lstStyle>
            <a:lvl1pPr algn="r">
              <a:defRPr sz="1200"/>
            </a:lvl1pPr>
          </a:lstStyle>
          <a:p>
            <a:fld id="{A88041C2-66FF-41C4-85D2-86F3F8AD720F}" type="datetimeFigureOut">
              <a:rPr lang="zh-CN" altLang="en-US" smtClean="0"/>
              <a:t>2023/11/7</a:t>
            </a:fld>
            <a:endParaRPr lang="zh-CN" altLang="en-US"/>
          </a:p>
        </p:txBody>
      </p:sp>
      <p:sp>
        <p:nvSpPr>
          <p:cNvPr id="4" name="页脚占位符 3"/>
          <p:cNvSpPr>
            <a:spLocks noGrp="1"/>
          </p:cNvSpPr>
          <p:nvPr>
            <p:ph type="ftr" sz="quarter" idx="2"/>
          </p:nvPr>
        </p:nvSpPr>
        <p:spPr>
          <a:xfrm>
            <a:off x="2" y="6457107"/>
            <a:ext cx="4302527" cy="340568"/>
          </a:xfrm>
          <a:prstGeom prst="rect">
            <a:avLst/>
          </a:prstGeom>
        </p:spPr>
        <p:txBody>
          <a:bodyPr vert="horz" lIns="88249" tIns="44125" rIns="88249" bIns="4412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481" y="6457107"/>
            <a:ext cx="4302527" cy="340568"/>
          </a:xfrm>
          <a:prstGeom prst="rect">
            <a:avLst/>
          </a:prstGeom>
        </p:spPr>
        <p:txBody>
          <a:bodyPr vert="horz" lIns="88249" tIns="44125" rIns="88249" bIns="44125" rtlCol="0" anchor="b"/>
          <a:lstStyle>
            <a:lvl1pPr algn="r">
              <a:defRPr sz="1200"/>
            </a:lvl1pPr>
          </a:lstStyle>
          <a:p>
            <a:fld id="{11273570-2C77-4DB3-B16E-C3097FF4B961}" type="slidenum">
              <a:rPr lang="zh-CN" altLang="en-US" smtClean="0"/>
              <a:t>‹#›</a:t>
            </a:fld>
            <a:endParaRPr lang="zh-CN" altLang="en-US"/>
          </a:p>
        </p:txBody>
      </p:sp>
    </p:spTree>
    <p:extLst>
      <p:ext uri="{BB962C8B-B14F-4D97-AF65-F5344CB8AC3E}">
        <p14:creationId xmlns:p14="http://schemas.microsoft.com/office/powerpoint/2010/main" val="110464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0" cy="341064"/>
          </a:xfrm>
          <a:prstGeom prst="rect">
            <a:avLst/>
          </a:prstGeom>
        </p:spPr>
        <p:txBody>
          <a:bodyPr vert="horz" lIns="95592" tIns="47796" rIns="95592" bIns="47796" rtlCol="0"/>
          <a:lstStyle>
            <a:lvl1pPr algn="l">
              <a:defRPr sz="1300"/>
            </a:lvl1pPr>
          </a:lstStyle>
          <a:p>
            <a:endParaRPr lang="zh-CN" altLang="en-US"/>
          </a:p>
        </p:txBody>
      </p:sp>
      <p:sp>
        <p:nvSpPr>
          <p:cNvPr id="3" name="日期占位符 2"/>
          <p:cNvSpPr>
            <a:spLocks noGrp="1"/>
          </p:cNvSpPr>
          <p:nvPr>
            <p:ph type="dt" idx="1"/>
          </p:nvPr>
        </p:nvSpPr>
        <p:spPr>
          <a:xfrm>
            <a:off x="5623698" y="1"/>
            <a:ext cx="4302230" cy="341064"/>
          </a:xfrm>
          <a:prstGeom prst="rect">
            <a:avLst/>
          </a:prstGeom>
        </p:spPr>
        <p:txBody>
          <a:bodyPr vert="horz" lIns="95592" tIns="47796" rIns="95592" bIns="47796" rtlCol="0"/>
          <a:lstStyle>
            <a:lvl1pPr algn="r">
              <a:defRPr sz="1300"/>
            </a:lvl1pPr>
          </a:lstStyle>
          <a:p>
            <a:fld id="{D8668C14-09F9-4DC1-91DB-F9303502AD59}" type="datetimeFigureOut">
              <a:rPr lang="zh-CN" altLang="en-US" smtClean="0"/>
              <a:t>2023/11/7</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5592" tIns="47796" rIns="95592" bIns="47796" rtlCol="0" anchor="ctr"/>
          <a:lstStyle/>
          <a:p>
            <a:endParaRPr lang="zh-CN" altLang="en-US"/>
          </a:p>
        </p:txBody>
      </p:sp>
      <p:sp>
        <p:nvSpPr>
          <p:cNvPr id="5" name="备注占位符 4"/>
          <p:cNvSpPr>
            <a:spLocks noGrp="1"/>
          </p:cNvSpPr>
          <p:nvPr>
            <p:ph type="body" sz="quarter" idx="3"/>
          </p:nvPr>
        </p:nvSpPr>
        <p:spPr>
          <a:xfrm>
            <a:off x="992823" y="3271382"/>
            <a:ext cx="7942580" cy="2676584"/>
          </a:xfrm>
          <a:prstGeom prst="rect">
            <a:avLst/>
          </a:prstGeom>
        </p:spPr>
        <p:txBody>
          <a:bodyPr vert="horz" lIns="95592" tIns="47796" rIns="95592" bIns="4779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6614"/>
            <a:ext cx="4302230" cy="341063"/>
          </a:xfrm>
          <a:prstGeom prst="rect">
            <a:avLst/>
          </a:prstGeom>
        </p:spPr>
        <p:txBody>
          <a:bodyPr vert="horz" lIns="95592" tIns="47796" rIns="95592" bIns="4779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623698" y="6456614"/>
            <a:ext cx="4302230" cy="341063"/>
          </a:xfrm>
          <a:prstGeom prst="rect">
            <a:avLst/>
          </a:prstGeom>
        </p:spPr>
        <p:txBody>
          <a:bodyPr vert="horz" lIns="95592" tIns="47796" rIns="95592" bIns="47796"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76683" indent="-298724" eaLnBrk="0" hangingPunct="0">
              <a:defRPr>
                <a:solidFill>
                  <a:schemeClr val="tx1"/>
                </a:solidFill>
                <a:latin typeface="Arial" panose="020B0604020202020204" pitchFamily="34" charset="0"/>
                <a:cs typeface="Arial" panose="020B0604020202020204" pitchFamily="34" charset="0"/>
              </a:defRPr>
            </a:lvl2pPr>
            <a:lvl3pPr marL="1194898" indent="-238981" eaLnBrk="0" hangingPunct="0">
              <a:defRPr>
                <a:solidFill>
                  <a:schemeClr val="tx1"/>
                </a:solidFill>
                <a:latin typeface="Arial" panose="020B0604020202020204" pitchFamily="34" charset="0"/>
                <a:cs typeface="Arial" panose="020B0604020202020204" pitchFamily="34" charset="0"/>
              </a:defRPr>
            </a:lvl3pPr>
            <a:lvl4pPr marL="1672857" indent="-238981" eaLnBrk="0" hangingPunct="0">
              <a:defRPr>
                <a:solidFill>
                  <a:schemeClr val="tx1"/>
                </a:solidFill>
                <a:latin typeface="Arial" panose="020B0604020202020204" pitchFamily="34" charset="0"/>
                <a:cs typeface="Arial" panose="020B0604020202020204" pitchFamily="34" charset="0"/>
              </a:defRPr>
            </a:lvl4pPr>
            <a:lvl5pPr marL="2150816" indent="-238981" eaLnBrk="0" hangingPunct="0">
              <a:defRPr>
                <a:solidFill>
                  <a:schemeClr val="tx1"/>
                </a:solidFill>
                <a:latin typeface="Arial" panose="020B0604020202020204" pitchFamily="34" charset="0"/>
                <a:cs typeface="Arial" panose="020B0604020202020204" pitchFamily="34" charset="0"/>
              </a:defRPr>
            </a:lvl5pPr>
            <a:lvl6pPr marL="2628775"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06734"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84693"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62652"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55918"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55918"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2925763" y="849313"/>
            <a:ext cx="4076700" cy="2293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1895369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a:t>单击此处编辑母版标题样式</a:t>
            </a:r>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2023/11/7</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a:t>Your Logo</a:t>
            </a:r>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a:latin typeface="微软雅黑" panose="020B0503020204020204" pitchFamily="34" charset="-122"/>
                <a:ea typeface="微软雅黑" panose="020B0503020204020204" pitchFamily="34" charset="-122"/>
              </a:rPr>
              <a:t>统计分析</a:t>
            </a:r>
          </a:p>
        </p:txBody>
      </p:sp>
    </p:spTree>
    <p:extLst>
      <p:ext uri="{BB962C8B-B14F-4D97-AF65-F5344CB8AC3E}">
        <p14:creationId xmlns:p14="http://schemas.microsoft.com/office/powerpoint/2010/main" val="80000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dirty="0"/>
              <a:t>吸烟有害身体健康？</a:t>
            </a:r>
            <a:endParaRPr lang="en-US" altLang="zh-CN" dirty="0"/>
          </a:p>
          <a:p>
            <a:pPr lvl="1"/>
            <a:r>
              <a:rPr lang="zh-CN" altLang="en-US" sz="2000" dirty="0"/>
              <a:t>吸烟：张学良</a:t>
            </a:r>
            <a:r>
              <a:rPr lang="en-US" altLang="zh-CN" sz="2000" dirty="0"/>
              <a:t>(103)</a:t>
            </a:r>
            <a:r>
              <a:rPr lang="zh-CN" altLang="en-US" sz="2000" dirty="0"/>
              <a:t>、纪晓岚</a:t>
            </a:r>
            <a:r>
              <a:rPr lang="en-US" altLang="zh-CN" sz="2000" dirty="0"/>
              <a:t>(81)</a:t>
            </a:r>
            <a:r>
              <a:rPr lang="zh-CN" altLang="en-US" sz="2000" dirty="0"/>
              <a:t>、梁实秋</a:t>
            </a:r>
            <a:r>
              <a:rPr lang="en-US" altLang="zh-CN" sz="2000" dirty="0"/>
              <a:t>(84)</a:t>
            </a:r>
            <a:r>
              <a:rPr lang="zh-CN" altLang="en-US" sz="2000" dirty="0"/>
              <a:t>、周作人</a:t>
            </a:r>
            <a:r>
              <a:rPr lang="en-US" altLang="zh-CN" sz="2000" dirty="0"/>
              <a:t>(82)</a:t>
            </a:r>
            <a:r>
              <a:rPr lang="zh-CN" altLang="en-US" sz="2000" dirty="0"/>
              <a:t>、丘吉尔</a:t>
            </a:r>
            <a:r>
              <a:rPr lang="en-US" altLang="zh-CN" sz="2000" dirty="0"/>
              <a:t>(91)</a:t>
            </a:r>
            <a:r>
              <a:rPr lang="zh-CN" altLang="en-US" sz="2000" dirty="0"/>
              <a:t>、爱因斯坦</a:t>
            </a:r>
            <a:r>
              <a:rPr lang="en-US" altLang="zh-CN" sz="2000" dirty="0"/>
              <a:t>(76)</a:t>
            </a:r>
          </a:p>
          <a:p>
            <a:pPr lvl="1"/>
            <a:r>
              <a:rPr lang="zh-CN" altLang="en-US" sz="2000" dirty="0"/>
              <a:t>不吸烟：列宁</a:t>
            </a:r>
            <a:r>
              <a:rPr lang="en-US" altLang="zh-CN" sz="2000" dirty="0"/>
              <a:t>(54)</a:t>
            </a:r>
            <a:r>
              <a:rPr lang="zh-CN" altLang="en-US" sz="2000" dirty="0"/>
              <a:t>、拿破仑</a:t>
            </a:r>
            <a:r>
              <a:rPr lang="en-US" altLang="zh-CN" sz="2000" dirty="0"/>
              <a:t>(52)</a:t>
            </a:r>
            <a:r>
              <a:rPr lang="zh-CN" altLang="en-US" sz="2000" dirty="0"/>
              <a:t>、希特勒</a:t>
            </a:r>
            <a:r>
              <a:rPr lang="en-US" altLang="zh-CN" sz="2000" dirty="0"/>
              <a:t>(56)</a:t>
            </a:r>
            <a:r>
              <a:rPr lang="zh-CN" altLang="en-US" sz="2000" dirty="0"/>
              <a:t>、杜甫</a:t>
            </a:r>
            <a:r>
              <a:rPr lang="en-US" altLang="zh-CN" sz="2000" dirty="0"/>
              <a:t>(58)</a:t>
            </a:r>
            <a:r>
              <a:rPr lang="zh-CN" altLang="en-US" sz="2000" dirty="0"/>
              <a:t>、苏轼</a:t>
            </a:r>
            <a:r>
              <a:rPr lang="en-US" altLang="zh-CN" sz="2000" dirty="0"/>
              <a:t>(64)</a:t>
            </a:r>
            <a:r>
              <a:rPr lang="zh-CN" altLang="en-US" sz="2000" dirty="0"/>
              <a:t>、曹雪芹</a:t>
            </a:r>
            <a:r>
              <a:rPr lang="en-US" altLang="zh-CN" sz="2000" dirty="0"/>
              <a:t>(48)</a:t>
            </a:r>
          </a:p>
          <a:p>
            <a:pPr lvl="1"/>
            <a:r>
              <a:rPr lang="zh-CN" altLang="en-US" sz="2000" b="1" i="1" dirty="0"/>
              <a:t>所以我们是否能得到吸烟有益身体健康的结论？</a:t>
            </a:r>
            <a:endParaRPr lang="en-US" altLang="zh-CN" sz="2000" b="1" i="1"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2023/11/7</a:t>
            </a:fld>
            <a:endParaRPr lang="en-US" altLang="zh-CN" dirty="0">
              <a:solidFill>
                <a:srgbClr val="000000"/>
              </a:solidFill>
            </a:endParaRPr>
          </a:p>
        </p:txBody>
      </p:sp>
      <p:pic>
        <p:nvPicPr>
          <p:cNvPr id="7" name="图片 6"/>
          <p:cNvPicPr>
            <a:picLocks noChangeAspect="1"/>
          </p:cNvPicPr>
          <p:nvPr/>
        </p:nvPicPr>
        <p:blipFill>
          <a:blip r:embed="rId2"/>
          <a:stretch>
            <a:fillRect/>
          </a:stretch>
        </p:blipFill>
        <p:spPr>
          <a:xfrm>
            <a:off x="1016773" y="3236424"/>
            <a:ext cx="3848457" cy="2882739"/>
          </a:xfrm>
          <a:prstGeom prst="rect">
            <a:avLst/>
          </a:prstGeom>
        </p:spPr>
      </p:pic>
      <p:sp>
        <p:nvSpPr>
          <p:cNvPr id="8" name="文本框 7"/>
          <p:cNvSpPr txBox="1"/>
          <p:nvPr/>
        </p:nvSpPr>
        <p:spPr>
          <a:xfrm>
            <a:off x="6827919" y="2641591"/>
            <a:ext cx="3338668" cy="707886"/>
          </a:xfrm>
          <a:prstGeom prst="rect">
            <a:avLst/>
          </a:prstGeom>
          <a:noFill/>
        </p:spPr>
        <p:txBody>
          <a:bodyPr wrap="square" rtlCol="0">
            <a:spAutoFit/>
          </a:bodyPr>
          <a:lstStyle/>
          <a:p>
            <a:r>
              <a:rPr lang="zh-CN" altLang="en-US" sz="2000" dirty="0"/>
              <a:t>不抽烟不喝酒的男人一般靠不住，不可托付终身</a:t>
            </a:r>
          </a:p>
        </p:txBody>
      </p:sp>
      <p:pic>
        <p:nvPicPr>
          <p:cNvPr id="9" name="图片 8"/>
          <p:cNvPicPr>
            <a:picLocks noChangeAspect="1"/>
          </p:cNvPicPr>
          <p:nvPr/>
        </p:nvPicPr>
        <p:blipFill>
          <a:blip r:embed="rId3"/>
          <a:stretch>
            <a:fillRect/>
          </a:stretch>
        </p:blipFill>
        <p:spPr>
          <a:xfrm>
            <a:off x="7116875" y="3285880"/>
            <a:ext cx="2760756" cy="2760756"/>
          </a:xfrm>
          <a:prstGeom prst="rect">
            <a:avLst/>
          </a:prstGeom>
        </p:spPr>
      </p:pic>
    </p:spTree>
    <p:extLst>
      <p:ext uri="{BB962C8B-B14F-4D97-AF65-F5344CB8AC3E}">
        <p14:creationId xmlns:p14="http://schemas.microsoft.com/office/powerpoint/2010/main" val="347915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sz="2400" dirty="0"/>
              <a:t>测量误差（</a:t>
            </a:r>
            <a:r>
              <a:rPr lang="en-US" altLang="zh-CN" sz="2400" dirty="0" err="1"/>
              <a:t>Mearsurement</a:t>
            </a:r>
            <a:r>
              <a:rPr lang="en-US" altLang="zh-CN" sz="2400" dirty="0"/>
              <a:t> Error Bias</a:t>
            </a:r>
            <a:r>
              <a:rPr lang="zh-CN" altLang="en-US" sz="2400" dirty="0"/>
              <a:t>）</a:t>
            </a:r>
            <a:endParaRPr lang="en-US" altLang="zh-CN" sz="2400" dirty="0"/>
          </a:p>
          <a:p>
            <a:pPr lvl="1"/>
            <a:r>
              <a:rPr lang="zh-CN" altLang="en-US" sz="2000" dirty="0"/>
              <a:t>信度（</a:t>
            </a:r>
            <a:r>
              <a:rPr lang="en-US" altLang="zh-CN" sz="2000" dirty="0"/>
              <a:t>Reliability</a:t>
            </a:r>
            <a:r>
              <a:rPr lang="zh-CN" altLang="en-US" sz="2000" dirty="0"/>
              <a:t>）</a:t>
            </a:r>
            <a:endParaRPr lang="en-US" altLang="zh-CN" sz="2000" dirty="0"/>
          </a:p>
          <a:p>
            <a:pPr lvl="2"/>
            <a:r>
              <a:rPr lang="zh-CN" altLang="en-US" sz="1800" dirty="0"/>
              <a:t>即可靠性，它指的是采取同样的方法对同一对象重复进行测量时，其所得结果相一致的程度</a:t>
            </a:r>
            <a:endParaRPr lang="en-US" altLang="zh-CN" sz="1800" dirty="0"/>
          </a:p>
          <a:p>
            <a:pPr lvl="1"/>
            <a:r>
              <a:rPr lang="zh-CN" altLang="en-US" sz="2000" dirty="0"/>
              <a:t>效度（</a:t>
            </a:r>
            <a:r>
              <a:rPr lang="en-US" altLang="zh-CN" sz="2000" dirty="0"/>
              <a:t>Validity</a:t>
            </a:r>
            <a:r>
              <a:rPr lang="zh-CN" altLang="en-US" sz="2000" dirty="0"/>
              <a:t>）</a:t>
            </a:r>
            <a:endParaRPr lang="en-US" altLang="zh-CN" sz="2000" dirty="0"/>
          </a:p>
          <a:p>
            <a:pPr lvl="2"/>
            <a:r>
              <a:rPr lang="zh-CN" altLang="en-US" sz="1800" dirty="0"/>
              <a:t>即有效性，它是指测量工具或手段能够准确测出所需测量的事物的程度</a:t>
            </a:r>
          </a:p>
          <a:p>
            <a:pPr lvl="1"/>
            <a:r>
              <a:rPr lang="zh-CN" altLang="en-US" sz="2000" dirty="0"/>
              <a:t>什么是健康？是否可靠、有效地对健康进行了测量？</a:t>
            </a:r>
            <a:endParaRPr lang="en-US" altLang="zh-CN" sz="2000" dirty="0"/>
          </a:p>
          <a:p>
            <a:pPr lvl="1"/>
            <a:r>
              <a:rPr lang="zh-CN" altLang="en-US" sz="2000" dirty="0"/>
              <a:t>是否吸烟？中间有没有戒烟？吸了多久？</a:t>
            </a:r>
            <a:endParaRPr lang="en-US" altLang="zh-CN" sz="20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2023/11/7</a:t>
            </a:fld>
            <a:endParaRPr lang="en-US" altLang="zh-CN" dirty="0">
              <a:solidFill>
                <a:srgbClr val="000000"/>
              </a:solidFill>
            </a:endParaRPr>
          </a:p>
        </p:txBody>
      </p:sp>
      <p:pic>
        <p:nvPicPr>
          <p:cNvPr id="2052"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640" y="4094820"/>
            <a:ext cx="6207524" cy="199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8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自选择偏差（</a:t>
                </a:r>
                <a:r>
                  <a:rPr lang="en-US" altLang="zh-CN" dirty="0"/>
                  <a:t>Self-selection Bias/Sample-selection Bias</a:t>
                </a:r>
                <a:r>
                  <a:rPr lang="zh-CN" altLang="en-US" dirty="0"/>
                  <a:t>）</a:t>
                </a:r>
                <a:endParaRPr lang="en-US" altLang="zh-CN" dirty="0"/>
              </a:p>
              <a:p>
                <a:pPr lvl="1"/>
                <a:r>
                  <a:rPr lang="zh-CN" altLang="en-US" dirty="0"/>
                  <a:t>降落伞的使用体验为什么都是好评？</a:t>
                </a:r>
                <a:endParaRPr lang="en-US" altLang="zh-CN" dirty="0"/>
              </a:p>
              <a:p>
                <a:pPr lvl="2"/>
                <a:r>
                  <a:rPr lang="zh-CN" altLang="en-US" dirty="0"/>
                  <a:t>因降落伞有问题而失事的人想给差评也给不了！</a:t>
                </a:r>
                <a:endParaRPr lang="en-US" altLang="zh-CN" dirty="0"/>
              </a:p>
              <a:p>
                <a:pPr lvl="1"/>
                <a:r>
                  <a:rPr lang="en-US" altLang="zh-CN" dirty="0" err="1"/>
                  <a:t>Heckit</a:t>
                </a:r>
                <a:r>
                  <a:rPr lang="zh-CN" altLang="en-US" dirty="0"/>
                  <a:t>（</a:t>
                </a:r>
                <a:r>
                  <a:rPr lang="en-US" altLang="zh-CN" dirty="0"/>
                  <a:t>Heckman</a:t>
                </a:r>
                <a:r>
                  <a:rPr lang="zh-CN" altLang="en-US" dirty="0"/>
                  <a:t>两步法）</a:t>
                </a:r>
                <a:endParaRPr lang="en-US" altLang="zh-CN" dirty="0"/>
              </a:p>
              <a:p>
                <a:pPr lvl="2"/>
                <a:r>
                  <a:rPr lang="zh-CN" altLang="en-US" dirty="0"/>
                  <a:t>无偏的样本分成两部分：</a:t>
                </a:r>
                <a:r>
                  <a:rPr lang="en-US" altLang="zh-CN" dirty="0"/>
                  <a:t>1</a:t>
                </a:r>
                <a:r>
                  <a:rPr lang="zh-CN" altLang="en-US" dirty="0"/>
                  <a:t>）能观测到因变量的部分；</a:t>
                </a:r>
                <a:r>
                  <a:rPr lang="en-US" altLang="zh-CN" dirty="0"/>
                  <a:t>2</a:t>
                </a:r>
                <a:r>
                  <a:rPr lang="zh-CN" altLang="en-US" dirty="0"/>
                  <a:t>）无法观测到因变量的部分</a:t>
                </a:r>
                <a:endParaRPr lang="en-US" altLang="zh-CN" dirty="0"/>
              </a:p>
              <a:p>
                <a:pPr lvl="3"/>
                <a:r>
                  <a:rPr lang="zh-CN" altLang="en-US" dirty="0"/>
                  <a:t>某个观测样本是否能够观测到因变量是一个选择过程</a:t>
                </a:r>
                <a:endParaRPr lang="en-US" altLang="zh-CN" dirty="0"/>
              </a:p>
              <a:p>
                <a:pPr lvl="3"/>
                <a:r>
                  <a:rPr lang="zh-CN" altLang="en-US" dirty="0"/>
                  <a:t>直接对样本集</a:t>
                </a:r>
                <a:r>
                  <a:rPr lang="en-US" altLang="zh-CN" dirty="0"/>
                  <a:t>1</a:t>
                </a:r>
                <a:r>
                  <a:rPr lang="zh-CN" altLang="en-US" dirty="0"/>
                  <a:t>进行回归就会出现自选择偏差</a:t>
                </a:r>
                <a:endParaRPr lang="en-US" altLang="zh-CN" dirty="0"/>
              </a:p>
              <a:p>
                <a:pPr lvl="2"/>
                <a:r>
                  <a:rPr lang="zh-CN" altLang="en-US" dirty="0"/>
                  <a:t>寻找一些外生变量，使得我们能够使用</a:t>
                </a:r>
                <a:r>
                  <a:rPr lang="en-US" altLang="zh-CN" dirty="0" err="1"/>
                  <a:t>Probit</a:t>
                </a:r>
                <a:r>
                  <a:rPr lang="zh-CN" altLang="en-US" dirty="0"/>
                  <a:t>模型估计出每个观测样本进入到样本集</a:t>
                </a:r>
                <a:r>
                  <a:rPr lang="en-US" altLang="zh-CN" dirty="0"/>
                  <a:t>1</a:t>
                </a:r>
                <a:r>
                  <a:rPr lang="zh-CN" altLang="en-US" dirty="0"/>
                  <a:t>的概率</a:t>
                </a:r>
                <a:endParaRPr lang="en-US" altLang="zh-CN" dirty="0"/>
              </a:p>
              <a:p>
                <a:pPr lvl="3"/>
                <a:r>
                  <a:rPr lang="en-US" altLang="zh-CN" dirty="0" err="1"/>
                  <a:t>Probit</a:t>
                </a:r>
                <a:r>
                  <a:rPr lang="zh-CN" altLang="en-US" dirty="0"/>
                  <a:t>模型和</a:t>
                </a:r>
                <a:r>
                  <a:rPr lang="en-US" altLang="zh-CN" dirty="0"/>
                  <a:t>Logistic</a:t>
                </a:r>
                <a:r>
                  <a:rPr lang="zh-CN" altLang="en-US" dirty="0"/>
                  <a:t>模型类似，都是因变量为</a:t>
                </a:r>
                <a:r>
                  <a:rPr lang="en-US" altLang="zh-CN" dirty="0"/>
                  <a:t>0/1</a:t>
                </a:r>
                <a:r>
                  <a:rPr lang="zh-CN" altLang="en-US" dirty="0"/>
                  <a:t>的模型，区别在于</a:t>
                </a:r>
                <a:r>
                  <a:rPr lang="en-US" altLang="zh-CN" dirty="0" err="1"/>
                  <a:t>Probit</a:t>
                </a:r>
                <a:r>
                  <a:rPr lang="zh-CN" altLang="en-US" dirty="0"/>
                  <a:t>模型的随机扰动项服从正态分布</a:t>
                </a:r>
                <a:endParaRPr lang="en-US" altLang="zh-CN" dirty="0"/>
              </a:p>
              <a:p>
                <a:pPr lvl="3"/>
                <a:r>
                  <a:rPr lang="zh-CN" altLang="en-US" dirty="0"/>
                  <a:t>注意，这些外生变量可以部分和第二阶段回归的自变量重合，但是不能是第二阶段回归自变量的子集</a:t>
                </a:r>
                <a:endParaRPr lang="en-US" altLang="zh-CN" dirty="0"/>
              </a:p>
              <a:p>
                <a:pPr lvl="2"/>
                <a:r>
                  <a:rPr lang="zh-CN" altLang="en-US" dirty="0"/>
                  <a:t>然后计算每个观测样本的</a:t>
                </a:r>
                <a:r>
                  <a:rPr lang="en-US" altLang="zh-CN" dirty="0"/>
                  <a:t>Inverse Mill’s Ratio</a:t>
                </a:r>
                <a:r>
                  <a:rPr lang="zh-CN" altLang="en-US" dirty="0"/>
                  <a:t>，</a:t>
                </a:r>
                <a14:m>
                  <m:oMath xmlns:m="http://schemas.openxmlformats.org/officeDocument/2006/math">
                    <m:r>
                      <a:rPr lang="en-US" altLang="zh-CN" b="0" i="1" smtClean="0">
                        <a:latin typeface="Cambria Math" panose="02040503050406030204" pitchFamily="18" charset="0"/>
                      </a:rPr>
                      <m:t>𝐼𝑀𝑅</m:t>
                    </m:r>
                    <m:r>
                      <a:rPr lang="en-US" altLang="zh-CN" b="0" i="0" smtClean="0">
                        <a:latin typeface="Cambria Math" panose="02040503050406030204" pitchFamily="18" charset="0"/>
                      </a:rPr>
                      <m:t>=</m:t>
                    </m:r>
                    <m:f>
                      <m:fPr>
                        <m:type m:val="skw"/>
                        <m:ctrlPr>
                          <a:rPr lang="en-US" altLang="zh-CN" i="1" smtClean="0">
                            <a:latin typeface="Cambria Math" panose="02040503050406030204" pitchFamily="18" charset="0"/>
                          </a:rPr>
                        </m:ctrlPr>
                      </m:fPr>
                      <m:num>
                        <m:r>
                          <a:rPr lang="zh-CN" altLang="en-US" i="1" smtClean="0">
                            <a:latin typeface="Cambria Math" panose="02040503050406030204" pitchFamily="18" charset="0"/>
                          </a:rPr>
                          <m:t>𝜙</m:t>
                        </m:r>
                        <m:d>
                          <m:dPr>
                            <m:ctrlPr>
                              <a:rPr lang="en-US" altLang="zh-CN" i="1" smtClean="0">
                                <a:latin typeface="Cambria Math" panose="02040503050406030204" pitchFamily="18" charset="0"/>
                              </a:rPr>
                            </m:ctrlPr>
                          </m:d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𝑝</m:t>
                                </m:r>
                              </m:e>
                            </m:acc>
                          </m:e>
                        </m:d>
                      </m:num>
                      <m:den>
                        <m:r>
                          <m:rPr>
                            <m:sty m:val="p"/>
                          </m:rPr>
                          <a:rPr lang="el-GR" altLang="zh-CN" i="1" smtClean="0">
                            <a:latin typeface="Cambria Math" panose="02040503050406030204" pitchFamily="18" charset="0"/>
                            <a:ea typeface="Cambria Math" panose="02040503050406030204" pitchFamily="18" charset="0"/>
                          </a:rPr>
                          <m:t>Φ</m:t>
                        </m:r>
                        <m:d>
                          <m:dPr>
                            <m:ctrlPr>
                              <a:rPr lang="el-GR" altLang="zh-CN" i="1" smtClean="0">
                                <a:latin typeface="Cambria Math" panose="02040503050406030204" pitchFamily="18" charset="0"/>
                                <a:ea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d>
                      </m:den>
                    </m:f>
                  </m:oMath>
                </a14:m>
                <a:endParaRPr lang="en-US" altLang="zh-CN" dirty="0"/>
              </a:p>
              <a:p>
                <a:pPr lvl="3"/>
                <a14:m>
                  <m:oMath xmlns:m="http://schemas.openxmlformats.org/officeDocument/2006/math">
                    <m:r>
                      <a:rPr lang="zh-CN" altLang="en-US" i="1">
                        <a:latin typeface="Cambria Math" panose="02040503050406030204" pitchFamily="18" charset="0"/>
                      </a:rPr>
                      <m:t>𝜙</m:t>
                    </m:r>
                  </m:oMath>
                </a14:m>
                <a:r>
                  <a:rPr lang="zh-CN" altLang="en-US" dirty="0"/>
                  <a:t>表示正态分布的概率密度函数，</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Φ</m:t>
                    </m:r>
                  </m:oMath>
                </a14:m>
                <a:r>
                  <a:rPr lang="zh-CN" altLang="en-US" dirty="0"/>
                  <a:t>表示正态分布的累积分布函数，</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zh-CN" altLang="en-US" dirty="0"/>
                  <a:t>是第一阶段回归的因变量预测值</a:t>
                </a:r>
                <a:endParaRPr lang="en-US" altLang="zh-CN" dirty="0"/>
              </a:p>
              <a:p>
                <a:pPr lvl="2"/>
                <a:r>
                  <a:rPr lang="zh-CN" altLang="en-US" dirty="0"/>
                  <a:t>最后将</a:t>
                </a:r>
                <a:r>
                  <a:rPr lang="en-US" altLang="zh-CN" i="1" dirty="0"/>
                  <a:t>IMR</a:t>
                </a:r>
                <a:r>
                  <a:rPr lang="zh-CN" altLang="en-US" dirty="0"/>
                  <a:t>放到第二阶段回归中作为一个自变量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34" b="-83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20475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sz="2400" dirty="0"/>
              <a:t>数据操纵</a:t>
            </a:r>
            <a:endParaRPr lang="en-US" altLang="zh-CN" sz="2400" dirty="0"/>
          </a:p>
          <a:p>
            <a:pPr lvl="1"/>
            <a:r>
              <a:rPr lang="zh-CN" altLang="en-US" sz="2000" dirty="0"/>
              <a:t>刻意选择一些有利于证明观点的数据</a:t>
            </a:r>
            <a:endParaRPr lang="en-US" altLang="zh-CN" sz="2000" dirty="0"/>
          </a:p>
          <a:p>
            <a:pPr lvl="2"/>
            <a:r>
              <a:rPr lang="zh-CN" altLang="en-US" sz="1800" dirty="0"/>
              <a:t>周作人的哥哥周树人</a:t>
            </a:r>
            <a:r>
              <a:rPr lang="en-US" altLang="zh-CN" sz="1800" dirty="0"/>
              <a:t>55</a:t>
            </a:r>
            <a:r>
              <a:rPr lang="zh-CN" altLang="en-US" sz="1800" dirty="0"/>
              <a:t>岁因病去世</a:t>
            </a:r>
          </a:p>
          <a:p>
            <a:r>
              <a:rPr lang="zh-CN" altLang="en-US" sz="2400" dirty="0"/>
              <a:t>遗漏变量误差（</a:t>
            </a:r>
            <a:r>
              <a:rPr lang="en-US" altLang="zh-CN" sz="2400" dirty="0"/>
              <a:t>Omitted Variable</a:t>
            </a:r>
            <a:r>
              <a:rPr lang="zh-CN" altLang="en-US" sz="2400" dirty="0"/>
              <a:t>）</a:t>
            </a:r>
            <a:endParaRPr lang="en-US" altLang="zh-CN" sz="2400" dirty="0"/>
          </a:p>
          <a:p>
            <a:pPr lvl="1"/>
            <a:r>
              <a:rPr lang="zh-CN" altLang="en-US" sz="2000" dirty="0"/>
              <a:t>年代，生活条件，其它有害健康的习惯，基因等</a:t>
            </a:r>
            <a:endParaRPr lang="en-US" altLang="zh-CN" sz="2000" dirty="0"/>
          </a:p>
          <a:p>
            <a:r>
              <a:rPr lang="zh-CN" altLang="en-US" sz="2400" dirty="0"/>
              <a:t>联立性问题（</a:t>
            </a:r>
            <a:r>
              <a:rPr lang="en-US" altLang="zh-CN" sz="2400" dirty="0"/>
              <a:t>Simultaneity</a:t>
            </a:r>
            <a:r>
              <a:rPr lang="zh-CN" altLang="en-US" sz="2400" dirty="0"/>
              <a:t>）</a:t>
            </a:r>
            <a:endParaRPr lang="en-US" altLang="zh-CN" sz="2400" dirty="0"/>
          </a:p>
          <a:p>
            <a:pPr lvl="1"/>
            <a:r>
              <a:rPr lang="zh-CN" altLang="en-US" sz="2000" dirty="0"/>
              <a:t>反向因果关系（</a:t>
            </a:r>
            <a:r>
              <a:rPr lang="en-US" altLang="zh-CN" sz="2000" dirty="0"/>
              <a:t>Reverse Causality</a:t>
            </a:r>
            <a:r>
              <a:rPr lang="zh-CN" altLang="en-US" sz="2000" dirty="0"/>
              <a:t>）</a:t>
            </a:r>
            <a:endParaRPr lang="en-US" altLang="zh-CN" sz="2000" dirty="0"/>
          </a:p>
          <a:p>
            <a:pPr lvl="2"/>
            <a:r>
              <a:rPr lang="zh-CN" altLang="en-US" sz="1800" dirty="0"/>
              <a:t>研究发现平常不会被体罚的儿童比那些接受体罚的儿童平均智商高出了</a:t>
            </a:r>
            <a:r>
              <a:rPr lang="en-US" altLang="zh-CN" sz="1800" dirty="0"/>
              <a:t>10</a:t>
            </a:r>
            <a:r>
              <a:rPr lang="zh-CN" altLang="en-US" sz="1800" dirty="0"/>
              <a:t>个点，所以体罚降低智商？</a:t>
            </a:r>
            <a:endParaRPr lang="en-US" altLang="zh-CN" sz="1800" dirty="0"/>
          </a:p>
          <a:p>
            <a:pPr lvl="1"/>
            <a:r>
              <a:rPr lang="zh-CN" altLang="en-US" sz="2000" dirty="0"/>
              <a:t>互为因果</a:t>
            </a:r>
            <a:endParaRPr lang="en-US" altLang="zh-CN" sz="2000" dirty="0"/>
          </a:p>
          <a:p>
            <a:pPr lvl="2"/>
            <a:r>
              <a:rPr lang="zh-CN" altLang="en-US" sz="1800" dirty="0"/>
              <a:t>人以群分还是近朱者赤？</a:t>
            </a:r>
            <a:endParaRPr lang="en-US" altLang="zh-CN" sz="1800" dirty="0"/>
          </a:p>
          <a:p>
            <a:pPr lvl="1"/>
            <a:r>
              <a:rPr lang="zh-CN" altLang="en-US" sz="2000" dirty="0"/>
              <a:t>相关而非因果</a:t>
            </a:r>
            <a:endParaRPr lang="en-US" altLang="zh-CN" sz="2000" dirty="0"/>
          </a:p>
          <a:p>
            <a:pPr lvl="2"/>
            <a:r>
              <a:rPr lang="zh-CN" altLang="en-US" sz="1800" dirty="0"/>
              <a:t>游泳死亡人数越多，冰棍销量越高</a:t>
            </a:r>
            <a:endParaRPr lang="en-US" altLang="zh-CN" sz="1800" dirty="0"/>
          </a:p>
          <a:p>
            <a:pPr lvl="3"/>
            <a:r>
              <a:rPr lang="zh-CN" altLang="en-US" dirty="0"/>
              <a:t>其实是因为温度升高</a:t>
            </a:r>
            <a:endParaRPr lang="en-US" altLang="zh-CN" dirty="0"/>
          </a:p>
          <a:p>
            <a:pPr lvl="2"/>
            <a:r>
              <a:rPr lang="zh-CN" altLang="en-US" sz="1800" dirty="0"/>
              <a:t>有第三方因素同时影响了自变量和因变量</a:t>
            </a:r>
            <a:endParaRPr lang="en-US" altLang="zh-CN" sz="18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196968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辛普森悖论</a:t>
            </a:r>
          </a:p>
        </p:txBody>
      </p:sp>
      <p:sp>
        <p:nvSpPr>
          <p:cNvPr id="3" name="内容占位符 2"/>
          <p:cNvSpPr>
            <a:spLocks noGrp="1"/>
          </p:cNvSpPr>
          <p:nvPr>
            <p:ph idx="1"/>
          </p:nvPr>
        </p:nvSpPr>
        <p:spPr>
          <a:xfrm>
            <a:off x="334437" y="1196975"/>
            <a:ext cx="7665049" cy="5111750"/>
          </a:xfrm>
        </p:spPr>
        <p:txBody>
          <a:bodyPr/>
          <a:lstStyle/>
          <a:p>
            <a:r>
              <a:rPr lang="zh-CN" altLang="en-US" sz="2400" dirty="0"/>
              <a:t>录取中的性别歧视</a:t>
            </a:r>
            <a:endParaRPr lang="en-US" altLang="zh-CN" sz="2400" dirty="0"/>
          </a:p>
          <a:p>
            <a:pPr lvl="1"/>
            <a:r>
              <a:rPr lang="zh-CN" altLang="en-US" sz="2000" dirty="0"/>
              <a:t>谁在歧视？</a:t>
            </a:r>
            <a:endParaRPr lang="en-US" altLang="zh-CN" sz="2000" dirty="0"/>
          </a:p>
          <a:p>
            <a:pPr lvl="1"/>
            <a:endParaRPr lang="en-US" altLang="zh-CN" sz="2000" dirty="0"/>
          </a:p>
          <a:p>
            <a:pPr lvl="1"/>
            <a:r>
              <a:rPr lang="en-US" altLang="zh-CN" sz="2000" dirty="0"/>
              <a:t>Simpson's Paradox</a:t>
            </a:r>
          </a:p>
          <a:p>
            <a:pPr lvl="2"/>
            <a:r>
              <a:rPr lang="zh-CN" altLang="en-US" sz="1800" dirty="0"/>
              <a:t>在某个条件下的两组数据，分别讨论时都会满足某种性质，可是一旦合并考虑，却可能导致相反的结论</a:t>
            </a:r>
          </a:p>
          <a:p>
            <a:pPr lvl="1"/>
            <a:r>
              <a:rPr lang="zh-CN" altLang="en-US" sz="2000" dirty="0"/>
              <a:t>原因</a:t>
            </a:r>
            <a:endParaRPr lang="en-US" altLang="zh-CN" sz="2000" dirty="0"/>
          </a:p>
          <a:p>
            <a:pPr lvl="2"/>
            <a:r>
              <a:rPr lang="zh-CN" altLang="en-US" sz="1800" dirty="0"/>
              <a:t>两组的录取率相差极大</a:t>
            </a:r>
            <a:endParaRPr lang="en-US" altLang="zh-CN" sz="1800" dirty="0"/>
          </a:p>
          <a:p>
            <a:pPr lvl="2"/>
            <a:r>
              <a:rPr lang="zh-CN" altLang="en-US" sz="1800" dirty="0"/>
              <a:t>有另外的潜在因素影响</a:t>
            </a:r>
            <a:endParaRPr lang="en-US" altLang="zh-CN" sz="1800" dirty="0"/>
          </a:p>
          <a:p>
            <a:pPr lvl="1"/>
            <a:r>
              <a:rPr lang="zh-CN" altLang="en-US" sz="2000" dirty="0"/>
              <a:t>解决办法（如果必须要聚合分析的话）</a:t>
            </a:r>
            <a:endParaRPr lang="en-US" altLang="zh-CN" sz="2000" dirty="0"/>
          </a:p>
          <a:p>
            <a:pPr lvl="2"/>
            <a:r>
              <a:rPr lang="zh-CN" altLang="en-US" sz="1800" dirty="0"/>
              <a:t>恰当的设置各个组的权重消除影响</a:t>
            </a:r>
            <a:endParaRPr lang="en-US" altLang="zh-CN" sz="1800" dirty="0"/>
          </a:p>
          <a:p>
            <a:pPr lvl="2"/>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2023/11/7</a:t>
            </a:fld>
            <a:endParaRPr lang="en-US" altLang="zh-CN"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10779329"/>
              </p:ext>
            </p:extLst>
          </p:nvPr>
        </p:nvGraphicFramePr>
        <p:xfrm>
          <a:off x="3803950" y="913683"/>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全校录取率统计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1448346819"/>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120</a:t>
                      </a:r>
                      <a:endParaRPr lang="zh-CN" altLang="en-US" sz="1600" dirty="0"/>
                    </a:p>
                  </a:txBody>
                  <a:tcPr/>
                </a:tc>
                <a:tc>
                  <a:txBody>
                    <a:bodyPr/>
                    <a:lstStyle/>
                    <a:p>
                      <a:r>
                        <a:rPr lang="en-US" altLang="zh-CN" sz="1600" dirty="0"/>
                        <a:t>25</a:t>
                      </a:r>
                      <a:endParaRPr lang="zh-CN" altLang="en-US" sz="1600" dirty="0"/>
                    </a:p>
                  </a:txBody>
                  <a:tcPr/>
                </a:tc>
                <a:tc>
                  <a:txBody>
                    <a:bodyPr/>
                    <a:lstStyle/>
                    <a:p>
                      <a:r>
                        <a:rPr lang="en-US" altLang="zh-CN" sz="1600" dirty="0"/>
                        <a:t>21%</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120</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42%</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240</a:t>
                      </a:r>
                      <a:endParaRPr lang="zh-CN" altLang="en-US" sz="1600" dirty="0"/>
                    </a:p>
                  </a:txBody>
                  <a:tcPr/>
                </a:tc>
                <a:tc>
                  <a:txBody>
                    <a:bodyPr/>
                    <a:lstStyle/>
                    <a:p>
                      <a:r>
                        <a:rPr lang="en-US" altLang="zh-CN" sz="1600" dirty="0"/>
                        <a:t>75</a:t>
                      </a:r>
                      <a:endParaRPr lang="zh-CN" altLang="en-US" sz="1600" dirty="0"/>
                    </a:p>
                  </a:txBody>
                  <a:tcPr/>
                </a:tc>
                <a:tc>
                  <a:txBody>
                    <a:bodyPr/>
                    <a:lstStyle/>
                    <a:p>
                      <a:r>
                        <a:rPr lang="en-US" altLang="zh-CN" sz="1600" dirty="0"/>
                        <a:t>31.3%</a:t>
                      </a:r>
                      <a:endParaRPr lang="zh-CN" altLang="en-US" sz="1600" dirty="0"/>
                    </a:p>
                  </a:txBody>
                  <a:tcPr/>
                </a:tc>
                <a:extLst>
                  <a:ext uri="{0D108BD9-81ED-4DB2-BD59-A6C34878D82A}">
                    <a16:rowId xmlns:a16="http://schemas.microsoft.com/office/drawing/2014/main" val="297992265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03024438"/>
              </p:ext>
            </p:extLst>
          </p:nvPr>
        </p:nvGraphicFramePr>
        <p:xfrm>
          <a:off x="8073170" y="1062658"/>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商学院录取率统计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2062237332"/>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20</a:t>
                      </a:r>
                      <a:endParaRPr lang="zh-CN" altLang="en-US" sz="1600" dirty="0"/>
                    </a:p>
                  </a:txBody>
                  <a:tcPr/>
                </a:tc>
                <a:tc>
                  <a:txBody>
                    <a:bodyPr/>
                    <a:lstStyle/>
                    <a:p>
                      <a:r>
                        <a:rPr lang="en-US" altLang="zh-CN" sz="1600" dirty="0"/>
                        <a:t>15</a:t>
                      </a:r>
                      <a:endParaRPr lang="zh-CN" altLang="en-US" sz="1600" dirty="0"/>
                    </a:p>
                  </a:txBody>
                  <a:tcPr/>
                </a:tc>
                <a:tc>
                  <a:txBody>
                    <a:bodyPr/>
                    <a:lstStyle/>
                    <a:p>
                      <a:r>
                        <a:rPr lang="en-US" altLang="zh-CN" sz="1600" dirty="0"/>
                        <a:t>75%</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100</a:t>
                      </a:r>
                      <a:endParaRPr lang="zh-CN" altLang="en-US" sz="1600" dirty="0"/>
                    </a:p>
                  </a:txBody>
                  <a:tcPr/>
                </a:tc>
                <a:tc>
                  <a:txBody>
                    <a:bodyPr/>
                    <a:lstStyle/>
                    <a:p>
                      <a:r>
                        <a:rPr lang="en-US" altLang="zh-CN" sz="1600" dirty="0"/>
                        <a:t>49</a:t>
                      </a:r>
                      <a:endParaRPr lang="zh-CN" altLang="en-US" sz="1600" dirty="0"/>
                    </a:p>
                  </a:txBody>
                  <a:tcPr/>
                </a:tc>
                <a:tc>
                  <a:txBody>
                    <a:bodyPr/>
                    <a:lstStyle/>
                    <a:p>
                      <a:r>
                        <a:rPr lang="en-US" altLang="zh-CN" sz="1600" dirty="0"/>
                        <a:t>49%</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120</a:t>
                      </a:r>
                      <a:endParaRPr lang="zh-CN" altLang="en-US" sz="1600" dirty="0"/>
                    </a:p>
                  </a:txBody>
                  <a:tcPr/>
                </a:tc>
                <a:tc>
                  <a:txBody>
                    <a:bodyPr/>
                    <a:lstStyle/>
                    <a:p>
                      <a:r>
                        <a:rPr lang="en-US" altLang="zh-CN" sz="1600" dirty="0"/>
                        <a:t>64</a:t>
                      </a:r>
                      <a:endParaRPr lang="zh-CN" altLang="en-US" sz="1600" dirty="0"/>
                    </a:p>
                  </a:txBody>
                  <a:tcPr/>
                </a:tc>
                <a:tc>
                  <a:txBody>
                    <a:bodyPr/>
                    <a:lstStyle/>
                    <a:p>
                      <a:r>
                        <a:rPr lang="en-US" altLang="zh-CN" sz="1600" dirty="0"/>
                        <a:t>53.3%</a:t>
                      </a:r>
                      <a:endParaRPr lang="zh-CN" altLang="en-US" sz="1600" dirty="0"/>
                    </a:p>
                  </a:txBody>
                  <a:tcPr/>
                </a:tc>
                <a:extLst>
                  <a:ext uri="{0D108BD9-81ED-4DB2-BD59-A6C34878D82A}">
                    <a16:rowId xmlns:a16="http://schemas.microsoft.com/office/drawing/2014/main" val="297992265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97979402"/>
              </p:ext>
            </p:extLst>
          </p:nvPr>
        </p:nvGraphicFramePr>
        <p:xfrm>
          <a:off x="8096663" y="3051175"/>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法学院录取率统计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249340751"/>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100</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20</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5%</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120</a:t>
                      </a:r>
                      <a:endParaRPr lang="zh-CN" altLang="en-US" sz="1600" dirty="0"/>
                    </a:p>
                  </a:txBody>
                  <a:tcPr/>
                </a:tc>
                <a:tc>
                  <a:txBody>
                    <a:bodyPr/>
                    <a:lstStyle/>
                    <a:p>
                      <a:r>
                        <a:rPr lang="en-US" altLang="zh-CN" sz="1600" dirty="0"/>
                        <a:t>11</a:t>
                      </a:r>
                      <a:endParaRPr lang="zh-CN" altLang="en-US" sz="1600" dirty="0"/>
                    </a:p>
                  </a:txBody>
                  <a:tcPr/>
                </a:tc>
                <a:tc>
                  <a:txBody>
                    <a:bodyPr/>
                    <a:lstStyle/>
                    <a:p>
                      <a:r>
                        <a:rPr lang="en-US" altLang="zh-CN" sz="1600" dirty="0"/>
                        <a:t>9.2%</a:t>
                      </a:r>
                      <a:endParaRPr lang="zh-CN" altLang="en-US" sz="1600" dirty="0"/>
                    </a:p>
                  </a:txBody>
                  <a:tcPr/>
                </a:tc>
                <a:extLst>
                  <a:ext uri="{0D108BD9-81ED-4DB2-BD59-A6C34878D82A}">
                    <a16:rowId xmlns:a16="http://schemas.microsoft.com/office/drawing/2014/main" val="2979922659"/>
                  </a:ext>
                </a:extLst>
              </a:tr>
            </a:tbl>
          </a:graphicData>
        </a:graphic>
      </p:graphicFrame>
      <p:sp>
        <p:nvSpPr>
          <p:cNvPr id="11" name="文本框 10"/>
          <p:cNvSpPr txBox="1"/>
          <p:nvPr/>
        </p:nvSpPr>
        <p:spPr>
          <a:xfrm>
            <a:off x="838200" y="5518027"/>
            <a:ext cx="8136243" cy="646331"/>
          </a:xfrm>
          <a:prstGeom prst="rect">
            <a:avLst/>
          </a:prstGeom>
          <a:noFill/>
        </p:spPr>
        <p:txBody>
          <a:bodyPr wrap="square" rtlCol="0">
            <a:spAutoFit/>
          </a:bodyPr>
          <a:lstStyle/>
          <a:p>
            <a:r>
              <a:rPr lang="en-US" altLang="zh-CN" dirty="0"/>
              <a:t>Simpson, E. H. (1951), "The Interpretation of Interaction in Contingency Tables," </a:t>
            </a:r>
            <a:r>
              <a:rPr lang="en-US" altLang="zh-CN" i="1" dirty="0"/>
              <a:t>Journal of the Royal Statistical Society</a:t>
            </a:r>
            <a:r>
              <a:rPr lang="en-US" altLang="zh-CN" dirty="0"/>
              <a:t>, 13, 238-241.</a:t>
            </a:r>
            <a:endParaRPr lang="zh-CN" altLang="en-US" dirty="0"/>
          </a:p>
        </p:txBody>
      </p:sp>
    </p:spTree>
    <p:extLst>
      <p:ext uri="{BB962C8B-B14F-4D97-AF65-F5344CB8AC3E}">
        <p14:creationId xmlns:p14="http://schemas.microsoft.com/office/powerpoint/2010/main" val="257080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711462"/>
            <a:ext cx="10363200" cy="1500187"/>
          </a:xfrm>
        </p:spPr>
        <p:txBody>
          <a:bodyPr/>
          <a:lstStyle/>
          <a:p>
            <a:pPr algn="ctr"/>
            <a:r>
              <a:rPr lang="zh-CN" altLang="en-US" sz="6000" dirty="0"/>
              <a:t>谢谢！</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20E7CDD4-466A-4B94-9C9B-871E1367A8ED}" type="datetime1">
              <a:rPr lang="zh-CN" altLang="en-US" smtClean="0">
                <a:solidFill>
                  <a:srgbClr val="000000"/>
                </a:solidFill>
              </a:rPr>
              <a:t>2023/11/7</a:t>
            </a:fld>
            <a:endParaRPr lang="en-US" altLang="zh-CN" dirty="0">
              <a:solidFill>
                <a:srgbClr val="000000"/>
              </a:solidFill>
            </a:endParaRPr>
          </a:p>
        </p:txBody>
      </p:sp>
    </p:spTree>
    <p:extLst>
      <p:ext uri="{BB962C8B-B14F-4D97-AF65-F5344CB8AC3E}">
        <p14:creationId xmlns:p14="http://schemas.microsoft.com/office/powerpoint/2010/main" val="3519098"/>
      </p:ext>
    </p:extLst>
  </p:cSld>
  <p:clrMapOvr>
    <a:masterClrMapping/>
  </p:clrMapOvr>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7165</TotalTime>
  <Words>757</Words>
  <Application>Microsoft Office PowerPoint</Application>
  <PresentationFormat>宽屏</PresentationFormat>
  <Paragraphs>125</Paragraphs>
  <Slides>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ＭＳ Ｐゴシック</vt:lpstr>
      <vt:lpstr>等线</vt:lpstr>
      <vt:lpstr>宋体</vt:lpstr>
      <vt:lpstr>微软雅黑</vt:lpstr>
      <vt:lpstr>Arial</vt:lpstr>
      <vt:lpstr>Calibri</vt:lpstr>
      <vt:lpstr>Cambria Math</vt:lpstr>
      <vt:lpstr>Times New Roman</vt:lpstr>
      <vt:lpstr>Global Design Template</vt:lpstr>
      <vt:lpstr>大数据分析基础</vt:lpstr>
      <vt:lpstr>建立因果关系</vt:lpstr>
      <vt:lpstr>建立因果关系</vt:lpstr>
      <vt:lpstr>建立因果关系</vt:lpstr>
      <vt:lpstr>建立因果关系</vt:lpstr>
      <vt:lpstr>辛普森悖论</vt:lpstr>
      <vt:lpstr>PowerPoint 演示文稿</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556</cp:revision>
  <cp:lastPrinted>2019-12-04T04:57:43Z</cp:lastPrinted>
  <dcterms:created xsi:type="dcterms:W3CDTF">2017-03-23T06:21:49Z</dcterms:created>
  <dcterms:modified xsi:type="dcterms:W3CDTF">2023-11-07T07:05:46Z</dcterms:modified>
</cp:coreProperties>
</file>