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6"/>
  </p:notesMasterIdLst>
  <p:sldIdLst>
    <p:sldId id="257" r:id="rId2"/>
    <p:sldId id="262" r:id="rId3"/>
    <p:sldId id="260" r:id="rId4"/>
    <p:sldId id="263" r:id="rId5"/>
    <p:sldId id="274" r:id="rId6"/>
    <p:sldId id="273" r:id="rId7"/>
    <p:sldId id="275" r:id="rId8"/>
    <p:sldId id="282" r:id="rId9"/>
    <p:sldId id="276" r:id="rId10"/>
    <p:sldId id="277" r:id="rId11"/>
    <p:sldId id="278" r:id="rId12"/>
    <p:sldId id="267" r:id="rId13"/>
    <p:sldId id="264" r:id="rId14"/>
    <p:sldId id="281" r:id="rId15"/>
    <p:sldId id="259" r:id="rId16"/>
    <p:sldId id="269" r:id="rId17"/>
    <p:sldId id="270" r:id="rId18"/>
    <p:sldId id="266" r:id="rId19"/>
    <p:sldId id="283" r:id="rId20"/>
    <p:sldId id="280" r:id="rId21"/>
    <p:sldId id="265" r:id="rId22"/>
    <p:sldId id="279" r:id="rId23"/>
    <p:sldId id="284" r:id="rId24"/>
    <p:sldId id="271" r:id="rId25"/>
  </p:sldIdLst>
  <p:sldSz cx="12192000" cy="6858000"/>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63" autoAdjust="0"/>
  </p:normalViewPr>
  <p:slideViewPr>
    <p:cSldViewPr snapToGrid="0">
      <p:cViewPr varScale="1">
        <p:scale>
          <a:sx n="79" d="100"/>
          <a:sy n="79" d="100"/>
        </p:scale>
        <p:origin x="387" y="57"/>
      </p:cViewPr>
      <p:guideLst/>
    </p:cSldViewPr>
  </p:slideViewPr>
  <p:notesTextViewPr>
    <p:cViewPr>
      <p:scale>
        <a:sx n="1" d="1"/>
        <a:sy n="1" d="1"/>
      </p:scale>
      <p:origin x="0" y="0"/>
    </p:cViewPr>
  </p:notesTextViewPr>
  <p:notesViewPr>
    <p:cSldViewPr snapToGrid="0">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a1a4dc899414fe72" providerId="LiveId" clId="{D44DB251-AFA7-4F6D-8F23-87EE480B524D}"/>
    <pc:docChg chg="modSld">
      <pc:chgData name="" userId="a1a4dc899414fe72" providerId="LiveId" clId="{D44DB251-AFA7-4F6D-8F23-87EE480B524D}" dt="2020-09-17T05:49:22.705" v="115"/>
      <pc:docMkLst>
        <pc:docMk/>
      </pc:docMkLst>
      <pc:sldChg chg="modSp">
        <pc:chgData name="" userId="a1a4dc899414fe72" providerId="LiveId" clId="{D44DB251-AFA7-4F6D-8F23-87EE480B524D}" dt="2020-09-17T04:15:06.497" v="93" actId="404"/>
        <pc:sldMkLst>
          <pc:docMk/>
          <pc:sldMk cId="2767046389" sldId="259"/>
        </pc:sldMkLst>
        <pc:spChg chg="mod">
          <ac:chgData name="" userId="a1a4dc899414fe72" providerId="LiveId" clId="{D44DB251-AFA7-4F6D-8F23-87EE480B524D}" dt="2020-09-17T04:15:06.497" v="93" actId="404"/>
          <ac:spMkLst>
            <pc:docMk/>
            <pc:sldMk cId="2767046389" sldId="259"/>
            <ac:spMk id="3" creationId="{00000000-0000-0000-0000-000000000000}"/>
          </ac:spMkLst>
        </pc:spChg>
      </pc:sldChg>
      <pc:sldChg chg="addSp modSp modAnim">
        <pc:chgData name="" userId="a1a4dc899414fe72" providerId="LiveId" clId="{D44DB251-AFA7-4F6D-8F23-87EE480B524D}" dt="2020-09-17T04:16:50.506" v="100"/>
        <pc:sldMkLst>
          <pc:docMk/>
          <pc:sldMk cId="1200844452" sldId="266"/>
        </pc:sldMkLst>
        <pc:picChg chg="add mod">
          <ac:chgData name="" userId="a1a4dc899414fe72" providerId="LiveId" clId="{D44DB251-AFA7-4F6D-8F23-87EE480B524D}" dt="2020-09-17T04:16:03.136" v="97" actId="1076"/>
          <ac:picMkLst>
            <pc:docMk/>
            <pc:sldMk cId="1200844452" sldId="266"/>
            <ac:picMk id="1026" creationId="{730E4CA2-5F96-4577-AE3C-139B6FE6DF84}"/>
          </ac:picMkLst>
        </pc:picChg>
      </pc:sldChg>
      <pc:sldChg chg="addSp modSp modAnim">
        <pc:chgData name="" userId="a1a4dc899414fe72" providerId="LiveId" clId="{D44DB251-AFA7-4F6D-8F23-87EE480B524D}" dt="2020-09-17T05:49:22.705" v="115"/>
        <pc:sldMkLst>
          <pc:docMk/>
          <pc:sldMk cId="4278964328" sldId="279"/>
        </pc:sldMkLst>
        <pc:spChg chg="add mod">
          <ac:chgData name="" userId="a1a4dc899414fe72" providerId="LiveId" clId="{D44DB251-AFA7-4F6D-8F23-87EE480B524D}" dt="2020-09-17T05:49:16.825" v="113" actId="14100"/>
          <ac:spMkLst>
            <pc:docMk/>
            <pc:sldMk cId="4278964328" sldId="279"/>
            <ac:spMk id="7" creationId="{42A5FD59-ADD6-43B5-BEE9-0D51B95ECFE4}"/>
          </ac:spMkLst>
        </pc:spChg>
      </pc:sldChg>
      <pc:sldChg chg="modSp">
        <pc:chgData name="" userId="a1a4dc899414fe72" providerId="LiveId" clId="{D44DB251-AFA7-4F6D-8F23-87EE480B524D}" dt="2020-09-17T04:17:14.323" v="102" actId="404"/>
        <pc:sldMkLst>
          <pc:docMk/>
          <pc:sldMk cId="1007499287" sldId="283"/>
        </pc:sldMkLst>
        <pc:spChg chg="mod">
          <ac:chgData name="" userId="a1a4dc899414fe72" providerId="LiveId" clId="{D44DB251-AFA7-4F6D-8F23-87EE480B524D}" dt="2020-09-17T04:17:14.323" v="102" actId="404"/>
          <ac:spMkLst>
            <pc:docMk/>
            <pc:sldMk cId="1007499287" sldId="283"/>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D8668C14-09F9-4DC1-91DB-F9303502AD59}" type="datetimeFigureOut">
              <a:rPr lang="zh-CN" altLang="en-US" smtClean="0"/>
              <a:t>2020-10-15</a:t>
            </a:fld>
            <a:endParaRPr lang="zh-CN" altLang="en-US"/>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4833D806-FF9B-40A8-9C94-547524481319}" type="slidenum">
              <a:rPr lang="zh-CN" altLang="en-US" smtClean="0"/>
              <a:t>‹#›</a:t>
            </a:fld>
            <a:endParaRPr lang="zh-CN" altLang="en-US"/>
          </a:p>
        </p:txBody>
      </p:sp>
    </p:spTree>
    <p:extLst>
      <p:ext uri="{BB962C8B-B14F-4D97-AF65-F5344CB8AC3E}">
        <p14:creationId xmlns:p14="http://schemas.microsoft.com/office/powerpoint/2010/main" val="578456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804763" indent="-309524" eaLnBrk="0" hangingPunct="0">
              <a:defRPr>
                <a:solidFill>
                  <a:schemeClr val="tx1"/>
                </a:solidFill>
                <a:latin typeface="Arial" panose="020B0604020202020204" pitchFamily="34" charset="0"/>
                <a:cs typeface="Arial" panose="020B0604020202020204" pitchFamily="34" charset="0"/>
              </a:defRPr>
            </a:lvl2pPr>
            <a:lvl3pPr marL="1238098" indent="-247620" eaLnBrk="0" hangingPunct="0">
              <a:defRPr>
                <a:solidFill>
                  <a:schemeClr val="tx1"/>
                </a:solidFill>
                <a:latin typeface="Arial" panose="020B0604020202020204" pitchFamily="34" charset="0"/>
                <a:cs typeface="Arial" panose="020B0604020202020204" pitchFamily="34" charset="0"/>
              </a:defRPr>
            </a:lvl3pPr>
            <a:lvl4pPr marL="1733337" indent="-247620" eaLnBrk="0" hangingPunct="0">
              <a:defRPr>
                <a:solidFill>
                  <a:schemeClr val="tx1"/>
                </a:solidFill>
                <a:latin typeface="Arial" panose="020B0604020202020204" pitchFamily="34" charset="0"/>
                <a:cs typeface="Arial" panose="020B0604020202020204" pitchFamily="34" charset="0"/>
              </a:defRPr>
            </a:lvl4pPr>
            <a:lvl5pPr marL="2228576" indent="-247620" eaLnBrk="0" hangingPunct="0">
              <a:defRPr>
                <a:solidFill>
                  <a:schemeClr val="tx1"/>
                </a:solidFill>
                <a:latin typeface="Arial" panose="020B0604020202020204" pitchFamily="34" charset="0"/>
                <a:cs typeface="Arial" panose="020B0604020202020204" pitchFamily="34" charset="0"/>
              </a:defRPr>
            </a:lvl5pPr>
            <a:lvl6pPr marL="2723815" indent="-24762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219054" indent="-24762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714293" indent="-24762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209532" indent="-24762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90478" eaLnBrk="1" fontAlgn="base" hangingPunct="1">
              <a:spcBef>
                <a:spcPct val="0"/>
              </a:spcBef>
              <a:spcAft>
                <a:spcPct val="0"/>
              </a:spcAft>
              <a:defRPr/>
            </a:pPr>
            <a:fld id="{E2234F30-5879-4115-9367-3A3DB3771143}" type="slidenum">
              <a:rPr lang="en-US" altLang="zh-CN">
                <a:solidFill>
                  <a:prstClr val="black"/>
                </a:solidFill>
                <a:latin typeface="Calibri" panose="020F0502020204030204" pitchFamily="34" charset="0"/>
                <a:ea typeface="宋体" panose="02010600030101010101" pitchFamily="2" charset="-122"/>
              </a:rPr>
              <a:pPr defTabSz="990478" eaLnBrk="1" fontAlgn="base" hangingPunct="1">
                <a:spcBef>
                  <a:spcPct val="0"/>
                </a:spcBef>
                <a:spcAft>
                  <a:spcPct val="0"/>
                </a:spcAft>
                <a:defRPr/>
              </a:pPr>
              <a:t>1</a:t>
            </a:fld>
            <a:endParaRPr lang="en-US" altLang="zh-CN">
              <a:solidFill>
                <a:prstClr val="black"/>
              </a:solidFill>
              <a:latin typeface="Calibri" panose="020F0502020204030204" pitchFamily="34" charset="0"/>
              <a:ea typeface="宋体" panose="02010600030101010101" pitchFamily="2" charset="-122"/>
            </a:endParaRPr>
          </a:p>
        </p:txBody>
      </p:sp>
      <p:sp>
        <p:nvSpPr>
          <p:cNvPr id="54275" name="Rectangle 2"/>
          <p:cNvSpPr>
            <a:spLocks noGrp="1" noRot="1" noChangeAspect="1" noChangeArrowheads="1" noTextEdit="1"/>
          </p:cNvSpPr>
          <p:nvPr>
            <p:ph type="sldImg"/>
          </p:nvPr>
        </p:nvSpPr>
        <p:spPr bwMode="auto">
          <a:xfrm>
            <a:off x="479425" y="1279525"/>
            <a:ext cx="6140450" cy="3454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dirty="0"/>
          </a:p>
        </p:txBody>
      </p:sp>
    </p:spTree>
    <p:extLst>
      <p:ext uri="{BB962C8B-B14F-4D97-AF65-F5344CB8AC3E}">
        <p14:creationId xmlns:p14="http://schemas.microsoft.com/office/powerpoint/2010/main" val="1895369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33D806-FF9B-40A8-9C94-547524481319}" type="slidenum">
              <a:rPr lang="zh-CN" altLang="en-US" smtClean="0"/>
              <a:t>4</a:t>
            </a:fld>
            <a:endParaRPr lang="zh-CN" altLang="en-US"/>
          </a:p>
        </p:txBody>
      </p:sp>
    </p:spTree>
    <p:extLst>
      <p:ext uri="{BB962C8B-B14F-4D97-AF65-F5344CB8AC3E}">
        <p14:creationId xmlns:p14="http://schemas.microsoft.com/office/powerpoint/2010/main" val="32505682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4" name="Picture 178" descr="blu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975"/>
            <a:ext cx="12192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71" descr="cour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28775"/>
            <a:ext cx="1871133"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74" descr="blueboxL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 y="1196975"/>
            <a:ext cx="1200151"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80" descr="blueboxL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08733" y="1196975"/>
            <a:ext cx="158326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81" descr="dono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152900"/>
            <a:ext cx="19050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83" descr="homepage_title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2192000"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2" name="Rectangle 2"/>
          <p:cNvSpPr>
            <a:spLocks noGrp="1" noChangeArrowheads="1"/>
          </p:cNvSpPr>
          <p:nvPr>
            <p:ph type="ctrTitle"/>
          </p:nvPr>
        </p:nvSpPr>
        <p:spPr>
          <a:xfrm>
            <a:off x="2446868" y="1828800"/>
            <a:ext cx="9237133" cy="2362200"/>
          </a:xfrm>
        </p:spPr>
        <p:txBody>
          <a:bodyPr/>
          <a:lstStyle>
            <a:lvl1pPr algn="ctr">
              <a:defRPr u="none" baseline="0"/>
            </a:lvl1pPr>
          </a:lstStyle>
          <a:p>
            <a:r>
              <a:rPr lang="zh-CN" altLang="en-US"/>
              <a:t>单击此处编辑母版标题样式</a:t>
            </a:r>
            <a:endParaRPr lang="en-US" altLang="zh-CN"/>
          </a:p>
        </p:txBody>
      </p:sp>
      <p:sp>
        <p:nvSpPr>
          <p:cNvPr id="46083" name="Rectangle 3"/>
          <p:cNvSpPr>
            <a:spLocks noGrp="1" noChangeArrowheads="1"/>
          </p:cNvSpPr>
          <p:nvPr>
            <p:ph type="subTitle" idx="1"/>
          </p:nvPr>
        </p:nvSpPr>
        <p:spPr>
          <a:xfrm>
            <a:off x="2438400" y="4572000"/>
            <a:ext cx="9245600" cy="1295400"/>
          </a:xfrm>
        </p:spPr>
        <p:txBody>
          <a:bodyPr/>
          <a:lstStyle>
            <a:lvl1pPr marL="0" indent="0">
              <a:buFontTx/>
              <a:buNone/>
              <a:defRPr>
                <a:solidFill>
                  <a:srgbClr val="6699FF"/>
                </a:solidFill>
              </a:defRPr>
            </a:lvl1pPr>
          </a:lstStyle>
          <a:p>
            <a:r>
              <a:rPr lang="zh-CN" altLang="en-US"/>
              <a:t>单击此处编辑母版副标题样式</a:t>
            </a:r>
            <a:endParaRPr lang="en-US" altLang="zh-CN"/>
          </a:p>
        </p:txBody>
      </p:sp>
    </p:spTree>
    <p:extLst>
      <p:ext uri="{BB962C8B-B14F-4D97-AF65-F5344CB8AC3E}">
        <p14:creationId xmlns:p14="http://schemas.microsoft.com/office/powerpoint/2010/main" val="3732570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6"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7"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E1D5E338-A514-4141-A1F1-55CA6A195CD3}" type="datetime1">
              <a:rPr lang="zh-CN" altLang="en-US" smtClean="0">
                <a:solidFill>
                  <a:srgbClr val="000000"/>
                </a:solidFill>
              </a:rPr>
              <a:t>2020-10-15</a:t>
            </a:fld>
            <a:endParaRPr lang="en-US" altLang="zh-CN" dirty="0">
              <a:solidFill>
                <a:srgbClr val="000000"/>
              </a:solidFill>
            </a:endParaRPr>
          </a:p>
        </p:txBody>
      </p:sp>
    </p:spTree>
    <p:extLst>
      <p:ext uri="{BB962C8B-B14F-4D97-AF65-F5344CB8AC3E}">
        <p14:creationId xmlns:p14="http://schemas.microsoft.com/office/powerpoint/2010/main" val="2390285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9901" y="44450"/>
            <a:ext cx="2497667" cy="64087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862670" y="44450"/>
            <a:ext cx="7294033" cy="64087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6"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7"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EC2F0189-C24B-40A1-8981-0B860CC5825E}" type="datetime1">
              <a:rPr lang="zh-CN" altLang="en-US" smtClean="0">
                <a:solidFill>
                  <a:srgbClr val="000000"/>
                </a:solidFill>
              </a:rPr>
              <a:t>2020-10-15</a:t>
            </a:fld>
            <a:endParaRPr lang="en-US" altLang="zh-CN" dirty="0">
              <a:solidFill>
                <a:srgbClr val="000000"/>
              </a:solidFill>
            </a:endParaRPr>
          </a:p>
        </p:txBody>
      </p:sp>
    </p:spTree>
    <p:extLst>
      <p:ext uri="{BB962C8B-B14F-4D97-AF65-F5344CB8AC3E}">
        <p14:creationId xmlns:p14="http://schemas.microsoft.com/office/powerpoint/2010/main" val="666363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871137" y="44455"/>
            <a:ext cx="9793817" cy="1008063"/>
          </a:xfrm>
        </p:spPr>
        <p:txBody>
          <a:bodyPr/>
          <a:lstStyle/>
          <a:p>
            <a:r>
              <a:rPr lang="zh-CN" altLang="en-US"/>
              <a:t>单击此处编辑母版标题样式</a:t>
            </a:r>
          </a:p>
        </p:txBody>
      </p:sp>
      <p:sp>
        <p:nvSpPr>
          <p:cNvPr id="3" name="文本占位符 2"/>
          <p:cNvSpPr>
            <a:spLocks noGrp="1"/>
          </p:cNvSpPr>
          <p:nvPr>
            <p:ph type="body" sz="half" idx="1"/>
          </p:nvPr>
        </p:nvSpPr>
        <p:spPr>
          <a:xfrm>
            <a:off x="1862669" y="1196980"/>
            <a:ext cx="4895851" cy="5256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961721" y="1196980"/>
            <a:ext cx="4895849" cy="5256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A8C93872-056E-420C-B8F1-CA74190F5383}" type="datetime1">
              <a:rPr lang="zh-CN" altLang="en-US" smtClean="0">
                <a:solidFill>
                  <a:srgbClr val="000000"/>
                </a:solidFill>
              </a:rPr>
              <a:t>2020-10-15</a:t>
            </a:fld>
            <a:endParaRPr lang="en-US" altLang="zh-CN" dirty="0">
              <a:solidFill>
                <a:srgbClr val="000000"/>
              </a:solidFill>
            </a:endParaRPr>
          </a:p>
        </p:txBody>
      </p:sp>
    </p:spTree>
    <p:extLst>
      <p:ext uri="{BB962C8B-B14F-4D97-AF65-F5344CB8AC3E}">
        <p14:creationId xmlns:p14="http://schemas.microsoft.com/office/powerpoint/2010/main" val="864971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fsnitsoverskrift">
    <p:spTree>
      <p:nvGrpSpPr>
        <p:cNvPr id="1" name=""/>
        <p:cNvGrpSpPr/>
        <p:nvPr/>
      </p:nvGrpSpPr>
      <p:grpSpPr>
        <a:xfrm>
          <a:off x="0" y="0"/>
          <a:ext cx="0" cy="0"/>
          <a:chOff x="0" y="0"/>
          <a:chExt cx="0" cy="0"/>
        </a:xfrm>
      </p:grpSpPr>
      <p:sp>
        <p:nvSpPr>
          <p:cNvPr id="5" name="Kombinationstegning 1"/>
          <p:cNvSpPr/>
          <p:nvPr userDrawn="1"/>
        </p:nvSpPr>
        <p:spPr>
          <a:xfrm rot="10800000" flipH="1">
            <a:off x="-135467" y="-12700"/>
            <a:ext cx="12429067" cy="2374900"/>
          </a:xfrm>
          <a:custGeom>
            <a:avLst/>
            <a:gdLst>
              <a:gd name="connsiteX0" fmla="*/ 12700 w 9182100"/>
              <a:gd name="connsiteY0" fmla="*/ 0 h 3136900"/>
              <a:gd name="connsiteX1" fmla="*/ 5702300 w 9182100"/>
              <a:gd name="connsiteY1" fmla="*/ 1016000 h 3136900"/>
              <a:gd name="connsiteX2" fmla="*/ 9182100 w 9182100"/>
              <a:gd name="connsiteY2" fmla="*/ 609600 h 3136900"/>
              <a:gd name="connsiteX3" fmla="*/ 9182100 w 9182100"/>
              <a:gd name="connsiteY3" fmla="*/ 3136900 h 3136900"/>
              <a:gd name="connsiteX4" fmla="*/ 0 w 9182100"/>
              <a:gd name="connsiteY4" fmla="*/ 3136900 h 3136900"/>
              <a:gd name="connsiteX5" fmla="*/ 12700 w 9182100"/>
              <a:gd name="connsiteY5" fmla="*/ 0 h 3136900"/>
              <a:gd name="connsiteX0" fmla="*/ 12700 w 9182100"/>
              <a:gd name="connsiteY0" fmla="*/ 0 h 3136900"/>
              <a:gd name="connsiteX1" fmla="*/ 5702300 w 9182100"/>
              <a:gd name="connsiteY1" fmla="*/ 1016000 h 3136900"/>
              <a:gd name="connsiteX2" fmla="*/ 9182100 w 9182100"/>
              <a:gd name="connsiteY2" fmla="*/ 609600 h 3136900"/>
              <a:gd name="connsiteX3" fmla="*/ 9182100 w 9182100"/>
              <a:gd name="connsiteY3" fmla="*/ 3136900 h 3136900"/>
              <a:gd name="connsiteX4" fmla="*/ 0 w 9182100"/>
              <a:gd name="connsiteY4" fmla="*/ 3136900 h 3136900"/>
              <a:gd name="connsiteX5" fmla="*/ 12700 w 9182100"/>
              <a:gd name="connsiteY5" fmla="*/ 0 h 3136900"/>
              <a:gd name="connsiteX0" fmla="*/ 12700 w 9182100"/>
              <a:gd name="connsiteY0" fmla="*/ 0 h 3403600"/>
              <a:gd name="connsiteX1" fmla="*/ 5702300 w 9182100"/>
              <a:gd name="connsiteY1" fmla="*/ 1016000 h 3403600"/>
              <a:gd name="connsiteX2" fmla="*/ 9182100 w 9182100"/>
              <a:gd name="connsiteY2" fmla="*/ 609600 h 3403600"/>
              <a:gd name="connsiteX3" fmla="*/ 9182100 w 9182100"/>
              <a:gd name="connsiteY3" fmla="*/ 3403600 h 3403600"/>
              <a:gd name="connsiteX4" fmla="*/ 0 w 9182100"/>
              <a:gd name="connsiteY4" fmla="*/ 3136900 h 3403600"/>
              <a:gd name="connsiteX5" fmla="*/ 12700 w 9182100"/>
              <a:gd name="connsiteY5" fmla="*/ 0 h 3403600"/>
              <a:gd name="connsiteX0" fmla="*/ 12700 w 9182100"/>
              <a:gd name="connsiteY0" fmla="*/ 0 h 3429000"/>
              <a:gd name="connsiteX1" fmla="*/ 5702300 w 9182100"/>
              <a:gd name="connsiteY1" fmla="*/ 1016000 h 3429000"/>
              <a:gd name="connsiteX2" fmla="*/ 9182100 w 9182100"/>
              <a:gd name="connsiteY2" fmla="*/ 609600 h 3429000"/>
              <a:gd name="connsiteX3" fmla="*/ 9182100 w 9182100"/>
              <a:gd name="connsiteY3" fmla="*/ 3403600 h 3429000"/>
              <a:gd name="connsiteX4" fmla="*/ 0 w 9182100"/>
              <a:gd name="connsiteY4" fmla="*/ 3429000 h 3429000"/>
              <a:gd name="connsiteX5" fmla="*/ 12700 w 9182100"/>
              <a:gd name="connsiteY5" fmla="*/ 0 h 3429000"/>
              <a:gd name="connsiteX0" fmla="*/ 12700 w 9182100"/>
              <a:gd name="connsiteY0" fmla="*/ 0 h 3429000"/>
              <a:gd name="connsiteX1" fmla="*/ 5702300 w 9182100"/>
              <a:gd name="connsiteY1" fmla="*/ 1016000 h 3429000"/>
              <a:gd name="connsiteX2" fmla="*/ 9182100 w 9182100"/>
              <a:gd name="connsiteY2" fmla="*/ 609600 h 3429000"/>
              <a:gd name="connsiteX3" fmla="*/ 9182100 w 9182100"/>
              <a:gd name="connsiteY3" fmla="*/ 1714500 h 3429000"/>
              <a:gd name="connsiteX4" fmla="*/ 0 w 9182100"/>
              <a:gd name="connsiteY4" fmla="*/ 3429000 h 3429000"/>
              <a:gd name="connsiteX5" fmla="*/ 12700 w 9182100"/>
              <a:gd name="connsiteY5" fmla="*/ 0 h 3429000"/>
              <a:gd name="connsiteX0" fmla="*/ 12700 w 9182100"/>
              <a:gd name="connsiteY0" fmla="*/ 0 h 3429000"/>
              <a:gd name="connsiteX1" fmla="*/ 5702300 w 9182100"/>
              <a:gd name="connsiteY1" fmla="*/ 1016000 h 3429000"/>
              <a:gd name="connsiteX2" fmla="*/ 9182100 w 9182100"/>
              <a:gd name="connsiteY2" fmla="*/ 609600 h 3429000"/>
              <a:gd name="connsiteX3" fmla="*/ 9182100 w 9182100"/>
              <a:gd name="connsiteY3" fmla="*/ 2654300 h 3429000"/>
              <a:gd name="connsiteX4" fmla="*/ 0 w 9182100"/>
              <a:gd name="connsiteY4" fmla="*/ 3429000 h 3429000"/>
              <a:gd name="connsiteX5" fmla="*/ 12700 w 9182100"/>
              <a:gd name="connsiteY5" fmla="*/ 0 h 3429000"/>
              <a:gd name="connsiteX0" fmla="*/ 12700 w 9182100"/>
              <a:gd name="connsiteY0" fmla="*/ 0 h 2654300"/>
              <a:gd name="connsiteX1" fmla="*/ 5702300 w 9182100"/>
              <a:gd name="connsiteY1" fmla="*/ 1016000 h 2654300"/>
              <a:gd name="connsiteX2" fmla="*/ 9182100 w 9182100"/>
              <a:gd name="connsiteY2" fmla="*/ 609600 h 2654300"/>
              <a:gd name="connsiteX3" fmla="*/ 9182100 w 9182100"/>
              <a:gd name="connsiteY3" fmla="*/ 2654300 h 2654300"/>
              <a:gd name="connsiteX4" fmla="*/ 0 w 9182100"/>
              <a:gd name="connsiteY4" fmla="*/ 1828800 h 2654300"/>
              <a:gd name="connsiteX5" fmla="*/ 12700 w 9182100"/>
              <a:gd name="connsiteY5" fmla="*/ 0 h 2654300"/>
              <a:gd name="connsiteX0" fmla="*/ 12700 w 9182100"/>
              <a:gd name="connsiteY0" fmla="*/ 0 h 2667000"/>
              <a:gd name="connsiteX1" fmla="*/ 5702300 w 9182100"/>
              <a:gd name="connsiteY1" fmla="*/ 1016000 h 2667000"/>
              <a:gd name="connsiteX2" fmla="*/ 9182100 w 9182100"/>
              <a:gd name="connsiteY2" fmla="*/ 609600 h 2667000"/>
              <a:gd name="connsiteX3" fmla="*/ 9182100 w 9182100"/>
              <a:gd name="connsiteY3" fmla="*/ 2654300 h 2667000"/>
              <a:gd name="connsiteX4" fmla="*/ 0 w 9182100"/>
              <a:gd name="connsiteY4" fmla="*/ 2667000 h 2667000"/>
              <a:gd name="connsiteX5" fmla="*/ 12700 w 9182100"/>
              <a:gd name="connsiteY5" fmla="*/ 0 h 2667000"/>
              <a:gd name="connsiteX0" fmla="*/ 12700 w 9182100"/>
              <a:gd name="connsiteY0" fmla="*/ 0 h 3369791"/>
              <a:gd name="connsiteX1" fmla="*/ 5702300 w 9182100"/>
              <a:gd name="connsiteY1" fmla="*/ 1016000 h 3369791"/>
              <a:gd name="connsiteX2" fmla="*/ 9182100 w 9182100"/>
              <a:gd name="connsiteY2" fmla="*/ 609600 h 3369791"/>
              <a:gd name="connsiteX3" fmla="*/ 9182100 w 9182100"/>
              <a:gd name="connsiteY3" fmla="*/ 2654300 h 3369791"/>
              <a:gd name="connsiteX4" fmla="*/ 9169573 w 9182100"/>
              <a:gd name="connsiteY4" fmla="*/ 3369791 h 3369791"/>
              <a:gd name="connsiteX5" fmla="*/ 0 w 9182100"/>
              <a:gd name="connsiteY5" fmla="*/ 2667000 h 3369791"/>
              <a:gd name="connsiteX6" fmla="*/ 12700 w 9182100"/>
              <a:gd name="connsiteY6" fmla="*/ 0 h 3369791"/>
              <a:gd name="connsiteX0" fmla="*/ 12700 w 9182100"/>
              <a:gd name="connsiteY0" fmla="*/ 0 h 3369791"/>
              <a:gd name="connsiteX1" fmla="*/ 5702300 w 9182100"/>
              <a:gd name="connsiteY1" fmla="*/ 1016000 h 3369791"/>
              <a:gd name="connsiteX2" fmla="*/ 9182100 w 9182100"/>
              <a:gd name="connsiteY2" fmla="*/ 609600 h 3369791"/>
              <a:gd name="connsiteX3" fmla="*/ 9182100 w 9182100"/>
              <a:gd name="connsiteY3" fmla="*/ 2654300 h 3369791"/>
              <a:gd name="connsiteX4" fmla="*/ 9169573 w 9182100"/>
              <a:gd name="connsiteY4" fmla="*/ 3369791 h 3369791"/>
              <a:gd name="connsiteX5" fmla="*/ 0 w 9182100"/>
              <a:gd name="connsiteY5" fmla="*/ 3351771 h 3369791"/>
              <a:gd name="connsiteX6" fmla="*/ 12700 w 9182100"/>
              <a:gd name="connsiteY6" fmla="*/ 0 h 3369791"/>
              <a:gd name="connsiteX0" fmla="*/ 12700 w 9182100"/>
              <a:gd name="connsiteY0" fmla="*/ 0 h 3531973"/>
              <a:gd name="connsiteX1" fmla="*/ 5702300 w 9182100"/>
              <a:gd name="connsiteY1" fmla="*/ 1016000 h 3531973"/>
              <a:gd name="connsiteX2" fmla="*/ 9182100 w 9182100"/>
              <a:gd name="connsiteY2" fmla="*/ 609600 h 3531973"/>
              <a:gd name="connsiteX3" fmla="*/ 9182100 w 9182100"/>
              <a:gd name="connsiteY3" fmla="*/ 2654300 h 3531973"/>
              <a:gd name="connsiteX4" fmla="*/ 9169573 w 9182100"/>
              <a:gd name="connsiteY4" fmla="*/ 3369791 h 3531973"/>
              <a:gd name="connsiteX5" fmla="*/ 0 w 9182100"/>
              <a:gd name="connsiteY5" fmla="*/ 3531973 h 3531973"/>
              <a:gd name="connsiteX6" fmla="*/ 12700 w 9182100"/>
              <a:gd name="connsiteY6" fmla="*/ 0 h 3531973"/>
              <a:gd name="connsiteX0" fmla="*/ 12700 w 9783383"/>
              <a:gd name="connsiteY0" fmla="*/ 0 h 3531973"/>
              <a:gd name="connsiteX1" fmla="*/ 5702300 w 9783383"/>
              <a:gd name="connsiteY1" fmla="*/ 1016000 h 3531973"/>
              <a:gd name="connsiteX2" fmla="*/ 9182100 w 9783383"/>
              <a:gd name="connsiteY2" fmla="*/ 609600 h 3531973"/>
              <a:gd name="connsiteX3" fmla="*/ 9783383 w 9783383"/>
              <a:gd name="connsiteY3" fmla="*/ 2708362 h 3531973"/>
              <a:gd name="connsiteX4" fmla="*/ 9169573 w 9783383"/>
              <a:gd name="connsiteY4" fmla="*/ 3369791 h 3531973"/>
              <a:gd name="connsiteX5" fmla="*/ 0 w 9783383"/>
              <a:gd name="connsiteY5" fmla="*/ 3531973 h 3531973"/>
              <a:gd name="connsiteX6" fmla="*/ 12700 w 9783383"/>
              <a:gd name="connsiteY6" fmla="*/ 0 h 3531973"/>
              <a:gd name="connsiteX0" fmla="*/ 12700 w 9946231"/>
              <a:gd name="connsiteY0" fmla="*/ 0 h 4451008"/>
              <a:gd name="connsiteX1" fmla="*/ 5702300 w 9946231"/>
              <a:gd name="connsiteY1" fmla="*/ 1016000 h 4451008"/>
              <a:gd name="connsiteX2" fmla="*/ 9182100 w 9946231"/>
              <a:gd name="connsiteY2" fmla="*/ 609600 h 4451008"/>
              <a:gd name="connsiteX3" fmla="*/ 9783383 w 9946231"/>
              <a:gd name="connsiteY3" fmla="*/ 2708362 h 4451008"/>
              <a:gd name="connsiteX4" fmla="*/ 9946231 w 9946231"/>
              <a:gd name="connsiteY4" fmla="*/ 4451008 h 4451008"/>
              <a:gd name="connsiteX5" fmla="*/ 0 w 9946231"/>
              <a:gd name="connsiteY5" fmla="*/ 3531973 h 4451008"/>
              <a:gd name="connsiteX6" fmla="*/ 12700 w 9946231"/>
              <a:gd name="connsiteY6" fmla="*/ 0 h 4451008"/>
              <a:gd name="connsiteX0" fmla="*/ 12700 w 9783383"/>
              <a:gd name="connsiteY0" fmla="*/ 0 h 3531973"/>
              <a:gd name="connsiteX1" fmla="*/ 5702300 w 9783383"/>
              <a:gd name="connsiteY1" fmla="*/ 1016000 h 3531973"/>
              <a:gd name="connsiteX2" fmla="*/ 9182100 w 9783383"/>
              <a:gd name="connsiteY2" fmla="*/ 609600 h 3531973"/>
              <a:gd name="connsiteX3" fmla="*/ 9783383 w 9783383"/>
              <a:gd name="connsiteY3" fmla="*/ 2708362 h 3531973"/>
              <a:gd name="connsiteX4" fmla="*/ 8668504 w 9783383"/>
              <a:gd name="connsiteY4" fmla="*/ 2937305 h 3531973"/>
              <a:gd name="connsiteX5" fmla="*/ 0 w 9783383"/>
              <a:gd name="connsiteY5" fmla="*/ 3531973 h 3531973"/>
              <a:gd name="connsiteX6" fmla="*/ 12700 w 9783383"/>
              <a:gd name="connsiteY6" fmla="*/ 0 h 3531973"/>
              <a:gd name="connsiteX0" fmla="*/ 12700 w 9783383"/>
              <a:gd name="connsiteY0" fmla="*/ 0 h 3531973"/>
              <a:gd name="connsiteX1" fmla="*/ 5702300 w 9783383"/>
              <a:gd name="connsiteY1" fmla="*/ 1016000 h 3531973"/>
              <a:gd name="connsiteX2" fmla="*/ 9182100 w 9783383"/>
              <a:gd name="connsiteY2" fmla="*/ 609600 h 3531973"/>
              <a:gd name="connsiteX3" fmla="*/ 9783383 w 9783383"/>
              <a:gd name="connsiteY3" fmla="*/ 2708362 h 3531973"/>
              <a:gd name="connsiteX4" fmla="*/ 9194626 w 9783383"/>
              <a:gd name="connsiteY4" fmla="*/ 3369792 h 3531973"/>
              <a:gd name="connsiteX5" fmla="*/ 0 w 9783383"/>
              <a:gd name="connsiteY5" fmla="*/ 3531973 h 3531973"/>
              <a:gd name="connsiteX6" fmla="*/ 12700 w 9783383"/>
              <a:gd name="connsiteY6" fmla="*/ 0 h 3531973"/>
              <a:gd name="connsiteX0" fmla="*/ 12700 w 9194626"/>
              <a:gd name="connsiteY0" fmla="*/ 0 h 3531973"/>
              <a:gd name="connsiteX1" fmla="*/ 5702300 w 9194626"/>
              <a:gd name="connsiteY1" fmla="*/ 1016000 h 3531973"/>
              <a:gd name="connsiteX2" fmla="*/ 9182100 w 9194626"/>
              <a:gd name="connsiteY2" fmla="*/ 609600 h 3531973"/>
              <a:gd name="connsiteX3" fmla="*/ 8192486 w 9194626"/>
              <a:gd name="connsiteY3" fmla="*/ 2672321 h 3531973"/>
              <a:gd name="connsiteX4" fmla="*/ 9194626 w 9194626"/>
              <a:gd name="connsiteY4" fmla="*/ 3369792 h 3531973"/>
              <a:gd name="connsiteX5" fmla="*/ 0 w 9194626"/>
              <a:gd name="connsiteY5" fmla="*/ 3531973 h 3531973"/>
              <a:gd name="connsiteX6" fmla="*/ 12700 w 9194626"/>
              <a:gd name="connsiteY6" fmla="*/ 0 h 3531973"/>
              <a:gd name="connsiteX0" fmla="*/ 12700 w 9194626"/>
              <a:gd name="connsiteY0" fmla="*/ 0 h 3531973"/>
              <a:gd name="connsiteX1" fmla="*/ 5702300 w 9194626"/>
              <a:gd name="connsiteY1" fmla="*/ 1016000 h 3531973"/>
              <a:gd name="connsiteX2" fmla="*/ 9182100 w 9194626"/>
              <a:gd name="connsiteY2" fmla="*/ 609600 h 3531973"/>
              <a:gd name="connsiteX3" fmla="*/ 9194626 w 9194626"/>
              <a:gd name="connsiteY3" fmla="*/ 3369792 h 3531973"/>
              <a:gd name="connsiteX4" fmla="*/ 0 w 9194626"/>
              <a:gd name="connsiteY4" fmla="*/ 3531973 h 3531973"/>
              <a:gd name="connsiteX5" fmla="*/ 12700 w 9194626"/>
              <a:gd name="connsiteY5" fmla="*/ 0 h 3531973"/>
              <a:gd name="connsiteX0" fmla="*/ 4233 w 9186159"/>
              <a:gd name="connsiteY0" fmla="*/ 0 h 3369792"/>
              <a:gd name="connsiteX1" fmla="*/ 5693833 w 9186159"/>
              <a:gd name="connsiteY1" fmla="*/ 1016000 h 3369792"/>
              <a:gd name="connsiteX2" fmla="*/ 9173633 w 9186159"/>
              <a:gd name="connsiteY2" fmla="*/ 609600 h 3369792"/>
              <a:gd name="connsiteX3" fmla="*/ 9186159 w 9186159"/>
              <a:gd name="connsiteY3" fmla="*/ 3369792 h 3369792"/>
              <a:gd name="connsiteX4" fmla="*/ 455022 w 9186159"/>
              <a:gd name="connsiteY4" fmla="*/ 3333750 h 3369792"/>
              <a:gd name="connsiteX5" fmla="*/ 4233 w 9186159"/>
              <a:gd name="connsiteY5" fmla="*/ 0 h 3369792"/>
              <a:gd name="connsiteX0" fmla="*/ 12700 w 9194626"/>
              <a:gd name="connsiteY0" fmla="*/ 0 h 3369792"/>
              <a:gd name="connsiteX1" fmla="*/ 5702300 w 9194626"/>
              <a:gd name="connsiteY1" fmla="*/ 1016000 h 3369792"/>
              <a:gd name="connsiteX2" fmla="*/ 9182100 w 9194626"/>
              <a:gd name="connsiteY2" fmla="*/ 609600 h 3369792"/>
              <a:gd name="connsiteX3" fmla="*/ 9194626 w 9194626"/>
              <a:gd name="connsiteY3" fmla="*/ 3369792 h 3369792"/>
              <a:gd name="connsiteX4" fmla="*/ 0 w 9194626"/>
              <a:gd name="connsiteY4" fmla="*/ 3351770 h 3369792"/>
              <a:gd name="connsiteX5" fmla="*/ 12700 w 9194626"/>
              <a:gd name="connsiteY5" fmla="*/ 0 h 3369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4626" h="3369792">
                <a:moveTo>
                  <a:pt x="12700" y="0"/>
                </a:moveTo>
                <a:cubicBezTo>
                  <a:pt x="1909233" y="338667"/>
                  <a:pt x="3894667" y="1011767"/>
                  <a:pt x="5702300" y="1016000"/>
                </a:cubicBezTo>
                <a:cubicBezTo>
                  <a:pt x="7509933" y="1020233"/>
                  <a:pt x="8022167" y="745067"/>
                  <a:pt x="9182100" y="609600"/>
                </a:cubicBezTo>
                <a:cubicBezTo>
                  <a:pt x="9186275" y="1529664"/>
                  <a:pt x="9190451" y="2449728"/>
                  <a:pt x="9194626" y="3369792"/>
                </a:cubicBezTo>
                <a:lnTo>
                  <a:pt x="0" y="3351770"/>
                </a:lnTo>
                <a:cubicBezTo>
                  <a:pt x="4233" y="2306137"/>
                  <a:pt x="8467" y="1045633"/>
                  <a:pt x="12700" y="0"/>
                </a:cubicBezTo>
                <a:close/>
              </a:path>
            </a:pathLst>
          </a:custGeom>
          <a:gradFill flip="none" rotWithShape="1">
            <a:gsLst>
              <a:gs pos="21000">
                <a:srgbClr val="7DC8DF"/>
              </a:gs>
              <a:gs pos="100000">
                <a:srgbClr val="6699FF"/>
              </a:gs>
            </a:gsLst>
            <a:lin ang="5400000" scaled="1"/>
            <a:tileRect/>
          </a:gradFill>
          <a:ln w="9525">
            <a:solidFill>
              <a:schemeClr val="accent3">
                <a:lumMod val="75000"/>
              </a:schemeClr>
            </a:solidFill>
            <a:miter lim="800000"/>
            <a:headEnd/>
            <a:tailEnd/>
          </a:ln>
          <a:effectLst>
            <a:outerShdw blurRad="50800" dist="38100" dir="2700000" algn="tl" rotWithShape="0">
              <a:prstClr val="black">
                <a:alpha val="40000"/>
              </a:prstClr>
            </a:outerShdw>
          </a:effectLst>
        </p:spPr>
        <p:txBody>
          <a:bodyPr anchor="ctr"/>
          <a:lstStyle/>
          <a:p>
            <a:pPr marL="0" marR="0" lvl="0" indent="-257175" algn="ctr" defTabSz="685800" rtl="0" eaLnBrk="1" fontAlgn="auto" latinLnBrk="0" hangingPunct="1">
              <a:lnSpc>
                <a:spcPct val="100000"/>
              </a:lnSpc>
              <a:spcBef>
                <a:spcPts val="0"/>
              </a:spcBef>
              <a:spcAft>
                <a:spcPts val="0"/>
              </a:spcAft>
              <a:buClrTx/>
              <a:buSzTx/>
              <a:buFont typeface="+mj-lt"/>
              <a:buAutoNum type="arabicPeriod"/>
              <a:tabLst/>
              <a:defRPr/>
            </a:pPr>
            <a:endParaRPr kumimoji="0" lang="da-DK" sz="1200" b="1" i="0" u="none" strike="noStrike" kern="0" cap="none" spc="0" normalizeH="0" baseline="0" noProof="1">
              <a:ln>
                <a:noFill/>
              </a:ln>
              <a:solidFill>
                <a:srgbClr val="FFFFFF"/>
              </a:solidFill>
              <a:effectLst/>
              <a:uLnTx/>
              <a:uFillTx/>
              <a:latin typeface="Arial" panose="020B0604020202020204" pitchFamily="34" charset="0"/>
              <a:ea typeface="ＭＳ Ｐゴシック" pitchFamily="-97" charset="-128"/>
              <a:cs typeface="Arial" charset="0"/>
            </a:endParaRPr>
          </a:p>
        </p:txBody>
      </p:sp>
      <p:sp>
        <p:nvSpPr>
          <p:cNvPr id="8" name="Pladsholder til indhold 2"/>
          <p:cNvSpPr>
            <a:spLocks noGrp="1"/>
          </p:cNvSpPr>
          <p:nvPr>
            <p:ph idx="1"/>
          </p:nvPr>
        </p:nvSpPr>
        <p:spPr>
          <a:xfrm>
            <a:off x="609600" y="2552705"/>
            <a:ext cx="10972800" cy="3573463"/>
          </a:xfrm>
          <a:prstGeom prst="rect">
            <a:avLst/>
          </a:prstGeom>
        </p:spPr>
        <p:txBody>
          <a:bodyPr/>
          <a:lstStyle>
            <a:lvl1pPr>
              <a:defRPr>
                <a:solidFill>
                  <a:srgbClr val="000000"/>
                </a:solidFill>
                <a:latin typeface="Arial" pitchFamily="34" charset="0"/>
              </a:defRPr>
            </a:lvl1pPr>
            <a:lvl2pPr>
              <a:defRPr>
                <a:solidFill>
                  <a:srgbClr val="000000"/>
                </a:solidFill>
                <a:latin typeface="Arial" pitchFamily="34" charset="0"/>
              </a:defRPr>
            </a:lvl2pPr>
            <a:lvl3pPr>
              <a:defRPr>
                <a:solidFill>
                  <a:srgbClr val="000000"/>
                </a:solidFill>
                <a:latin typeface="Arial" pitchFamily="34" charset="0"/>
              </a:defRPr>
            </a:lvl3pPr>
            <a:lvl4pPr>
              <a:defRPr>
                <a:solidFill>
                  <a:srgbClr val="000000"/>
                </a:solidFill>
                <a:latin typeface="Arial" pitchFamily="34" charset="0"/>
              </a:defRPr>
            </a:lvl4pPr>
            <a:lvl5pPr>
              <a:defRPr>
                <a:solidFill>
                  <a:srgbClr val="000000"/>
                </a:solidFill>
                <a:latin typeface="Arial"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da-DK" dirty="0"/>
          </a:p>
        </p:txBody>
      </p:sp>
      <p:sp>
        <p:nvSpPr>
          <p:cNvPr id="11" name="Titel 1"/>
          <p:cNvSpPr>
            <a:spLocks noGrp="1"/>
          </p:cNvSpPr>
          <p:nvPr>
            <p:ph type="title"/>
          </p:nvPr>
        </p:nvSpPr>
        <p:spPr>
          <a:xfrm>
            <a:off x="237068" y="515938"/>
            <a:ext cx="6112933" cy="563562"/>
          </a:xfrm>
          <a:prstGeom prst="rect">
            <a:avLst/>
          </a:prstGeom>
        </p:spPr>
        <p:txBody>
          <a:bodyPr/>
          <a:lstStyle>
            <a:lvl1pPr algn="l">
              <a:defRPr sz="2400">
                <a:latin typeface="Arial" pitchFamily="34" charset="0"/>
              </a:defRPr>
            </a:lvl1pPr>
          </a:lstStyle>
          <a:p>
            <a:r>
              <a:rPr lang="zh-CN" altLang="en-US"/>
              <a:t>单击此处编辑母版标题样式</a:t>
            </a:r>
            <a:endParaRPr lang="da-DK" dirty="0"/>
          </a:p>
        </p:txBody>
      </p:sp>
      <p:sp>
        <p:nvSpPr>
          <p:cNvPr id="12" name="Pladsholder til tekst 2"/>
          <p:cNvSpPr>
            <a:spLocks noGrp="1"/>
          </p:cNvSpPr>
          <p:nvPr>
            <p:ph type="body" idx="13"/>
          </p:nvPr>
        </p:nvSpPr>
        <p:spPr>
          <a:xfrm>
            <a:off x="237068" y="1130301"/>
            <a:ext cx="8652933" cy="358774"/>
          </a:xfrm>
          <a:prstGeom prst="rect">
            <a:avLst/>
          </a:prstGeom>
        </p:spPr>
        <p:txBody>
          <a:bodyPr anchor="b"/>
          <a:lstStyle>
            <a:lvl1pPr marL="0" indent="0">
              <a:buNone/>
              <a:defRPr sz="1800" b="1">
                <a:latin typeface="Arial"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Pladsholder til dato 3"/>
          <p:cNvSpPr>
            <a:spLocks noGrp="1"/>
          </p:cNvSpPr>
          <p:nvPr>
            <p:ph type="dt" sz="half" idx="14"/>
          </p:nvPr>
        </p:nvSpPr>
        <p:spPr>
          <a:xfrm>
            <a:off x="609600" y="6356355"/>
            <a:ext cx="28448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pitchFamily="34" charset="0"/>
                <a:ea typeface="ＭＳ Ｐゴシック" pitchFamily="-97" charset="-128"/>
                <a:cs typeface="Arial" charset="0"/>
              </a:defRPr>
            </a:lvl1pPr>
          </a:lstStyle>
          <a:p>
            <a:pPr fontAlgn="base">
              <a:spcBef>
                <a:spcPct val="0"/>
              </a:spcBef>
              <a:spcAft>
                <a:spcPct val="0"/>
              </a:spcAft>
              <a:defRPr/>
            </a:pPr>
            <a:fld id="{1152697E-1B43-415E-9287-C81E231CFF6B}" type="datetime1">
              <a:rPr lang="zh-CN" altLang="en-US" smtClean="0"/>
              <a:t>2020-10-15</a:t>
            </a:fld>
            <a:endParaRPr lang="da-DK"/>
          </a:p>
        </p:txBody>
      </p:sp>
      <p:sp>
        <p:nvSpPr>
          <p:cNvPr id="7" name="Pladsholder til diasnummer 5"/>
          <p:cNvSpPr>
            <a:spLocks noGrp="1"/>
          </p:cNvSpPr>
          <p:nvPr>
            <p:ph type="sldNum" sz="quarter" idx="15"/>
          </p:nvPr>
        </p:nvSpPr>
        <p:spPr>
          <a:xfrm>
            <a:off x="8737600" y="6356355"/>
            <a:ext cx="2844800" cy="365125"/>
          </a:xfrm>
          <a:prstGeom prst="rect">
            <a:avLst/>
          </a:prstGeom>
        </p:spPr>
        <p:txBody>
          <a:bodyPr/>
          <a:lstStyle>
            <a:lvl1pPr>
              <a:defRPr>
                <a:solidFill>
                  <a:srgbClr val="000000"/>
                </a:solidFill>
                <a:latin typeface="Arial" pitchFamily="34" charset="0"/>
                <a:ea typeface="ＭＳ Ｐゴシック" pitchFamily="-97" charset="-128"/>
                <a:cs typeface="Arial" charset="0"/>
              </a:defRPr>
            </a:lvl1pPr>
          </a:lstStyle>
          <a:p>
            <a:pPr fontAlgn="base">
              <a:spcBef>
                <a:spcPct val="0"/>
              </a:spcBef>
              <a:spcAft>
                <a:spcPct val="0"/>
              </a:spcAft>
              <a:defRPr/>
            </a:pPr>
            <a:r>
              <a:rPr lang="da-DK"/>
              <a:t>Your Logo</a:t>
            </a:r>
          </a:p>
        </p:txBody>
      </p:sp>
    </p:spTree>
    <p:extLst>
      <p:ext uri="{BB962C8B-B14F-4D97-AF65-F5344CB8AC3E}">
        <p14:creationId xmlns:p14="http://schemas.microsoft.com/office/powerpoint/2010/main" val="398867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lnSpc>
                <a:spcPct val="120000"/>
              </a:lnSpc>
              <a:spcBef>
                <a:spcPts val="0"/>
              </a:spcBef>
              <a:defRPr sz="2800"/>
            </a:lvl1pPr>
            <a:lvl2pPr>
              <a:lnSpc>
                <a:spcPct val="120000"/>
              </a:lnSpc>
              <a:spcBef>
                <a:spcPts val="0"/>
              </a:spcBef>
              <a:defRPr sz="2400"/>
            </a:lvl2pPr>
            <a:lvl3pPr>
              <a:lnSpc>
                <a:spcPct val="120000"/>
              </a:lnSpc>
              <a:spcBef>
                <a:spcPts val="0"/>
              </a:spcBef>
              <a:defRPr sz="2000"/>
            </a:lvl3pPr>
            <a:lvl4pPr>
              <a:lnSpc>
                <a:spcPct val="120000"/>
              </a:lnSpc>
              <a:spcBef>
                <a:spcPts val="0"/>
              </a:spcBef>
              <a:defRPr sz="1600"/>
            </a:lvl4pPr>
            <a:lvl5pPr>
              <a:lnSpc>
                <a:spcPct val="120000"/>
              </a:lnSpc>
              <a:spcBef>
                <a:spcPts val="0"/>
              </a:spcBef>
              <a:defRPr sz="1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a:xfrm>
            <a:off x="10560496" y="6356350"/>
            <a:ext cx="793304" cy="365125"/>
          </a:xfrm>
          <a:prstGeom prst="rect">
            <a:avLst/>
          </a:prstGeo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3D3DADA3-AAC4-4DED-838A-DCC1C6C6A803}" type="datetime1">
              <a:rPr lang="zh-CN" altLang="en-US" smtClean="0">
                <a:solidFill>
                  <a:srgbClr val="000000"/>
                </a:solidFill>
              </a:rPr>
              <a:t>2020-10-15</a:t>
            </a:fld>
            <a:endParaRPr lang="en-US" altLang="zh-CN" dirty="0">
              <a:solidFill>
                <a:srgbClr val="000000"/>
              </a:solidFill>
            </a:endParaRPr>
          </a:p>
        </p:txBody>
      </p:sp>
    </p:spTree>
    <p:extLst>
      <p:ext uri="{BB962C8B-B14F-4D97-AF65-F5344CB8AC3E}">
        <p14:creationId xmlns:p14="http://schemas.microsoft.com/office/powerpoint/2010/main" val="348647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6"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7"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20E7CDD4-466A-4B94-9C9B-871E1367A8ED}" type="datetime1">
              <a:rPr lang="zh-CN" altLang="en-US" smtClean="0">
                <a:solidFill>
                  <a:srgbClr val="000000"/>
                </a:solidFill>
              </a:rPr>
              <a:t>2020-10-15</a:t>
            </a:fld>
            <a:endParaRPr lang="en-US" altLang="zh-CN" dirty="0">
              <a:solidFill>
                <a:srgbClr val="000000"/>
              </a:solidFill>
            </a:endParaRPr>
          </a:p>
        </p:txBody>
      </p:sp>
    </p:spTree>
    <p:extLst>
      <p:ext uri="{BB962C8B-B14F-4D97-AF65-F5344CB8AC3E}">
        <p14:creationId xmlns:p14="http://schemas.microsoft.com/office/powerpoint/2010/main" val="2055774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862669" y="1196980"/>
            <a:ext cx="4895851" cy="52562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961721" y="1196980"/>
            <a:ext cx="4895849" cy="52562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0FF80D59-D145-449E-AC5A-78F3BD1F9A58}" type="datetime1">
              <a:rPr lang="zh-CN" altLang="en-US" smtClean="0">
                <a:solidFill>
                  <a:srgbClr val="000000"/>
                </a:solidFill>
              </a:rPr>
              <a:t>2020-10-15</a:t>
            </a:fld>
            <a:endParaRPr lang="en-US" altLang="zh-CN" dirty="0">
              <a:solidFill>
                <a:srgbClr val="000000"/>
              </a:solidFill>
            </a:endParaRPr>
          </a:p>
        </p:txBody>
      </p:sp>
    </p:spTree>
    <p:extLst>
      <p:ext uri="{BB962C8B-B14F-4D97-AF65-F5344CB8AC3E}">
        <p14:creationId xmlns:p14="http://schemas.microsoft.com/office/powerpoint/2010/main" val="79849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0"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93370"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9"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10"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FF1E0028-1426-42EF-9DE6-4D1DF728AB43}" type="datetime1">
              <a:rPr lang="zh-CN" altLang="en-US" smtClean="0">
                <a:solidFill>
                  <a:srgbClr val="000000"/>
                </a:solidFill>
              </a:rPr>
              <a:t>2020-10-15</a:t>
            </a:fld>
            <a:endParaRPr lang="en-US" altLang="zh-CN" dirty="0">
              <a:solidFill>
                <a:srgbClr val="000000"/>
              </a:solidFill>
            </a:endParaRPr>
          </a:p>
        </p:txBody>
      </p:sp>
    </p:spTree>
    <p:extLst>
      <p:ext uri="{BB962C8B-B14F-4D97-AF65-F5344CB8AC3E}">
        <p14:creationId xmlns:p14="http://schemas.microsoft.com/office/powerpoint/2010/main" val="4224769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5"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6"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CF5696C2-837F-4C29-9B75-40EFE4C24D0A}" type="datetime1">
              <a:rPr lang="zh-CN" altLang="en-US" smtClean="0">
                <a:solidFill>
                  <a:srgbClr val="000000"/>
                </a:solidFill>
              </a:rPr>
              <a:t>2020-10-15</a:t>
            </a:fld>
            <a:endParaRPr lang="en-US" altLang="zh-CN" dirty="0">
              <a:solidFill>
                <a:srgbClr val="000000"/>
              </a:solidFill>
            </a:endParaRPr>
          </a:p>
        </p:txBody>
      </p:sp>
    </p:spTree>
    <p:extLst>
      <p:ext uri="{BB962C8B-B14F-4D97-AF65-F5344CB8AC3E}">
        <p14:creationId xmlns:p14="http://schemas.microsoft.com/office/powerpoint/2010/main" val="1028675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4"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5"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3BDAFD75-A80D-40DD-B2FD-1C9AB66C2B00}" type="datetime1">
              <a:rPr lang="zh-CN" altLang="en-US" smtClean="0">
                <a:solidFill>
                  <a:srgbClr val="000000"/>
                </a:solidFill>
              </a:rPr>
              <a:t>2020-10-15</a:t>
            </a:fld>
            <a:endParaRPr lang="en-US" altLang="zh-CN" dirty="0">
              <a:solidFill>
                <a:srgbClr val="000000"/>
              </a:solidFill>
            </a:endParaRPr>
          </a:p>
        </p:txBody>
      </p:sp>
    </p:spTree>
    <p:extLst>
      <p:ext uri="{BB962C8B-B14F-4D97-AF65-F5344CB8AC3E}">
        <p14:creationId xmlns:p14="http://schemas.microsoft.com/office/powerpoint/2010/main" val="2592144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4766733" y="273055"/>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6"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BF0774E9-8F01-48C1-B0C4-E26E85EBB5DB}" type="datetime1">
              <a:rPr lang="zh-CN" altLang="en-US" smtClean="0">
                <a:solidFill>
                  <a:srgbClr val="000000"/>
                </a:solidFill>
              </a:rPr>
              <a:t>2020-10-15</a:t>
            </a:fld>
            <a:endParaRPr lang="en-US" altLang="zh-CN" dirty="0">
              <a:solidFill>
                <a:srgbClr val="000000"/>
              </a:solidFill>
            </a:endParaRPr>
          </a:p>
        </p:txBody>
      </p:sp>
    </p:spTree>
    <p:extLst>
      <p:ext uri="{BB962C8B-B14F-4D97-AF65-F5344CB8AC3E}">
        <p14:creationId xmlns:p14="http://schemas.microsoft.com/office/powerpoint/2010/main" val="3108824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6"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1ED62CB1-0407-4E82-8DB1-277AFEDAB160}" type="datetime1">
              <a:rPr lang="zh-CN" altLang="en-US" smtClean="0">
                <a:solidFill>
                  <a:srgbClr val="000000"/>
                </a:solidFill>
              </a:rPr>
              <a:t>2020-10-15</a:t>
            </a:fld>
            <a:endParaRPr lang="en-US" altLang="zh-CN" dirty="0">
              <a:solidFill>
                <a:srgbClr val="000000"/>
              </a:solidFill>
            </a:endParaRPr>
          </a:p>
        </p:txBody>
      </p:sp>
    </p:spTree>
    <p:extLst>
      <p:ext uri="{BB962C8B-B14F-4D97-AF65-F5344CB8AC3E}">
        <p14:creationId xmlns:p14="http://schemas.microsoft.com/office/powerpoint/2010/main" val="193840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75884" y="44455"/>
            <a:ext cx="9889067"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334436" y="1196975"/>
            <a:ext cx="11523133"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pic>
        <p:nvPicPr>
          <p:cNvPr id="1029"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435" y="188918"/>
            <a:ext cx="13335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
                <a:solidFill>
                  <a:srgbClr val="000000"/>
                </a:solidFill>
                <a:miter lim="800000"/>
                <a:headEnd/>
                <a:tailEnd/>
              </a14:hiddenLine>
            </a:ext>
          </a:extLst>
        </p:spPr>
      </p:pic>
      <p:sp>
        <p:nvSpPr>
          <p:cNvPr id="9" name="灯片编号占位符 5"/>
          <p:cNvSpPr>
            <a:spLocks noGrp="1"/>
          </p:cNvSpPr>
          <p:nvPr>
            <p:ph type="sldNum" sz="quarter" idx="4"/>
          </p:nvPr>
        </p:nvSpPr>
        <p:spPr>
          <a:xfrm>
            <a:off x="10560496" y="6356350"/>
            <a:ext cx="793304" cy="365125"/>
          </a:xfrm>
          <a:prstGeom prst="rect">
            <a:avLst/>
          </a:prstGeo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10" name="页脚占位符 4"/>
          <p:cNvSpPr>
            <a:spLocks noGrp="1"/>
          </p:cNvSpPr>
          <p:nvPr>
            <p:ph type="ftr" sz="quarter" idx="3"/>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11" name="日期占位符 3"/>
          <p:cNvSpPr>
            <a:spLocks noGrp="1"/>
          </p:cNvSpPr>
          <p:nvPr>
            <p:ph type="dt" sz="half" idx="2"/>
          </p:nvPr>
        </p:nvSpPr>
        <p:spPr>
          <a:xfrm>
            <a:off x="838200" y="6356350"/>
            <a:ext cx="2743200" cy="365125"/>
          </a:xfrm>
          <a:prstGeom prst="rect">
            <a:avLst/>
          </a:prstGeom>
        </p:spPr>
        <p:txBody>
          <a:bodyPr/>
          <a:lstStyle>
            <a:lvl1pPr>
              <a:defRPr sz="1400">
                <a:solidFill>
                  <a:srgbClr val="2B353E"/>
                </a:solidFill>
              </a:defRPr>
            </a:lvl1pPr>
          </a:lstStyle>
          <a:p>
            <a:fld id="{0DE696C9-D85B-4135-AD96-EA9E525CBB13}" type="datetime1">
              <a:rPr lang="zh-CN" altLang="en-US" smtClean="0">
                <a:solidFill>
                  <a:srgbClr val="000000"/>
                </a:solidFill>
              </a:rPr>
              <a:t>2020-10-15</a:t>
            </a:fld>
            <a:endParaRPr lang="en-US" altLang="zh-CN" dirty="0">
              <a:solidFill>
                <a:srgbClr val="000000"/>
              </a:solidFill>
            </a:endParaRPr>
          </a:p>
        </p:txBody>
      </p:sp>
    </p:spTree>
    <p:extLst>
      <p:ext uri="{BB962C8B-B14F-4D97-AF65-F5344CB8AC3E}">
        <p14:creationId xmlns:p14="http://schemas.microsoft.com/office/powerpoint/2010/main" val="9039822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hdr="0"/>
  <p:txStyles>
    <p:titleStyle>
      <a:lvl1pPr algn="r" rtl="0" eaLnBrk="0" fontAlgn="base" hangingPunct="0">
        <a:spcBef>
          <a:spcPct val="0"/>
        </a:spcBef>
        <a:spcAft>
          <a:spcPct val="0"/>
        </a:spcAft>
        <a:defRPr sz="3600" b="1" i="1" u="sng" baseline="-25000">
          <a:solidFill>
            <a:srgbClr val="000099"/>
          </a:solidFill>
          <a:latin typeface="+mj-lt"/>
          <a:ea typeface="+mj-ea"/>
          <a:cs typeface="+mj-cs"/>
        </a:defRPr>
      </a:lvl1pPr>
      <a:lvl2pPr algn="r" rtl="0" eaLnBrk="0" fontAlgn="base" hangingPunct="0">
        <a:spcBef>
          <a:spcPct val="0"/>
        </a:spcBef>
        <a:spcAft>
          <a:spcPct val="0"/>
        </a:spcAft>
        <a:defRPr sz="3600" b="1" i="1" u="sng" baseline="-25000">
          <a:solidFill>
            <a:srgbClr val="000099"/>
          </a:solidFill>
          <a:latin typeface="Times New Roman" pitchFamily="18" charset="0"/>
        </a:defRPr>
      </a:lvl2pPr>
      <a:lvl3pPr algn="r" rtl="0" eaLnBrk="0" fontAlgn="base" hangingPunct="0">
        <a:spcBef>
          <a:spcPct val="0"/>
        </a:spcBef>
        <a:spcAft>
          <a:spcPct val="0"/>
        </a:spcAft>
        <a:defRPr sz="3600" b="1" i="1" u="sng" baseline="-25000">
          <a:solidFill>
            <a:srgbClr val="000099"/>
          </a:solidFill>
          <a:latin typeface="Times New Roman" pitchFamily="18" charset="0"/>
        </a:defRPr>
      </a:lvl3pPr>
      <a:lvl4pPr algn="r" rtl="0" eaLnBrk="0" fontAlgn="base" hangingPunct="0">
        <a:spcBef>
          <a:spcPct val="0"/>
        </a:spcBef>
        <a:spcAft>
          <a:spcPct val="0"/>
        </a:spcAft>
        <a:defRPr sz="3600" b="1" i="1" u="sng" baseline="-25000">
          <a:solidFill>
            <a:srgbClr val="000099"/>
          </a:solidFill>
          <a:latin typeface="Times New Roman" pitchFamily="18" charset="0"/>
        </a:defRPr>
      </a:lvl4pPr>
      <a:lvl5pPr algn="r" rtl="0" eaLnBrk="0" fontAlgn="base" hangingPunct="0">
        <a:spcBef>
          <a:spcPct val="0"/>
        </a:spcBef>
        <a:spcAft>
          <a:spcPct val="0"/>
        </a:spcAft>
        <a:defRPr sz="3600" b="1" i="1" u="sng" baseline="-25000">
          <a:solidFill>
            <a:srgbClr val="000099"/>
          </a:solidFill>
          <a:latin typeface="Times New Roman" pitchFamily="18" charset="0"/>
        </a:defRPr>
      </a:lvl5pPr>
      <a:lvl6pPr marL="342900" algn="r" rtl="0" eaLnBrk="1" fontAlgn="base" hangingPunct="1">
        <a:spcBef>
          <a:spcPct val="0"/>
        </a:spcBef>
        <a:spcAft>
          <a:spcPct val="0"/>
        </a:spcAft>
        <a:defRPr sz="3600" b="1" i="1" u="sng" baseline="-25000">
          <a:solidFill>
            <a:srgbClr val="000099"/>
          </a:solidFill>
          <a:latin typeface="Times New Roman" pitchFamily="18" charset="0"/>
        </a:defRPr>
      </a:lvl6pPr>
      <a:lvl7pPr marL="685800" algn="r" rtl="0" eaLnBrk="1" fontAlgn="base" hangingPunct="1">
        <a:spcBef>
          <a:spcPct val="0"/>
        </a:spcBef>
        <a:spcAft>
          <a:spcPct val="0"/>
        </a:spcAft>
        <a:defRPr sz="3600" b="1" i="1" u="sng" baseline="-25000">
          <a:solidFill>
            <a:srgbClr val="000099"/>
          </a:solidFill>
          <a:latin typeface="Times New Roman" pitchFamily="18" charset="0"/>
        </a:defRPr>
      </a:lvl7pPr>
      <a:lvl8pPr marL="1028700" algn="r" rtl="0" eaLnBrk="1" fontAlgn="base" hangingPunct="1">
        <a:spcBef>
          <a:spcPct val="0"/>
        </a:spcBef>
        <a:spcAft>
          <a:spcPct val="0"/>
        </a:spcAft>
        <a:defRPr sz="3600" b="1" i="1" u="sng" baseline="-25000">
          <a:solidFill>
            <a:srgbClr val="000099"/>
          </a:solidFill>
          <a:latin typeface="Times New Roman" pitchFamily="18" charset="0"/>
        </a:defRPr>
      </a:lvl8pPr>
      <a:lvl9pPr marL="1371600" algn="r" rtl="0" eaLnBrk="1" fontAlgn="base" hangingPunct="1">
        <a:spcBef>
          <a:spcPct val="0"/>
        </a:spcBef>
        <a:spcAft>
          <a:spcPct val="0"/>
        </a:spcAft>
        <a:defRPr sz="3600" b="1" i="1" u="sng" baseline="-25000">
          <a:solidFill>
            <a:srgbClr val="000099"/>
          </a:solidFill>
          <a:latin typeface="Times New Roman" pitchFamily="18" charset="0"/>
        </a:defRPr>
      </a:lvl9pPr>
    </p:titleStyle>
    <p:bodyStyle>
      <a:lvl1pPr marL="257175" indent="-257175" algn="l" rtl="0" eaLnBrk="0" fontAlgn="base" hangingPunct="0">
        <a:lnSpc>
          <a:spcPct val="120000"/>
        </a:lnSpc>
        <a:spcBef>
          <a:spcPts val="0"/>
        </a:spcBef>
        <a:spcAft>
          <a:spcPct val="0"/>
        </a:spcAft>
        <a:buBlip>
          <a:blip r:embed="rId16"/>
        </a:buBlip>
        <a:defRPr sz="2800">
          <a:solidFill>
            <a:schemeClr val="tx1"/>
          </a:solidFill>
          <a:latin typeface="+mn-lt"/>
          <a:ea typeface="+mn-ea"/>
          <a:cs typeface="+mn-cs"/>
        </a:defRPr>
      </a:lvl1pPr>
      <a:lvl2pPr marL="557213" indent="-214313" algn="l" rtl="0" eaLnBrk="0" fontAlgn="base" hangingPunct="0">
        <a:lnSpc>
          <a:spcPct val="120000"/>
        </a:lnSpc>
        <a:spcBef>
          <a:spcPts val="0"/>
        </a:spcBef>
        <a:spcAft>
          <a:spcPct val="0"/>
        </a:spcAft>
        <a:buSzPct val="75000"/>
        <a:buBlip>
          <a:blip r:embed="rId17"/>
        </a:buBlip>
        <a:defRPr sz="2400">
          <a:solidFill>
            <a:schemeClr val="tx1"/>
          </a:solidFill>
          <a:latin typeface="+mn-lt"/>
        </a:defRPr>
      </a:lvl2pPr>
      <a:lvl3pPr marL="857250" indent="-171450" algn="l" rtl="0" eaLnBrk="0" fontAlgn="base" hangingPunct="0">
        <a:lnSpc>
          <a:spcPct val="120000"/>
        </a:lnSpc>
        <a:spcBef>
          <a:spcPts val="0"/>
        </a:spcBef>
        <a:spcAft>
          <a:spcPct val="0"/>
        </a:spcAft>
        <a:buChar char="•"/>
        <a:defRPr sz="2000">
          <a:solidFill>
            <a:schemeClr val="tx1"/>
          </a:solidFill>
          <a:latin typeface="+mn-lt"/>
        </a:defRPr>
      </a:lvl3pPr>
      <a:lvl4pPr marL="1200150" indent="-171450" algn="l" rtl="0" eaLnBrk="0" fontAlgn="base" hangingPunct="0">
        <a:lnSpc>
          <a:spcPct val="120000"/>
        </a:lnSpc>
        <a:spcBef>
          <a:spcPts val="0"/>
        </a:spcBef>
        <a:spcAft>
          <a:spcPct val="0"/>
        </a:spcAft>
        <a:buChar char="–"/>
        <a:defRPr sz="1600">
          <a:solidFill>
            <a:schemeClr val="tx1"/>
          </a:solidFill>
          <a:latin typeface="+mn-lt"/>
        </a:defRPr>
      </a:lvl4pPr>
      <a:lvl5pPr marL="1543050" indent="-171450" algn="l" rtl="0" eaLnBrk="0" fontAlgn="base" hangingPunct="0">
        <a:lnSpc>
          <a:spcPct val="120000"/>
        </a:lnSpc>
        <a:spcBef>
          <a:spcPts val="0"/>
        </a:spcBef>
        <a:spcAft>
          <a:spcPct val="0"/>
        </a:spcAft>
        <a:buClr>
          <a:schemeClr val="tx2"/>
        </a:buClr>
        <a:buChar char="–"/>
        <a:defRPr sz="1500">
          <a:solidFill>
            <a:schemeClr val="tx1"/>
          </a:solidFill>
          <a:latin typeface="+mn-lt"/>
        </a:defRPr>
      </a:lvl5pPr>
      <a:lvl6pPr marL="1885950" indent="-171450" algn="l" rtl="0" eaLnBrk="1" fontAlgn="base" hangingPunct="1">
        <a:spcBef>
          <a:spcPct val="20000"/>
        </a:spcBef>
        <a:spcAft>
          <a:spcPct val="0"/>
        </a:spcAft>
        <a:buClr>
          <a:schemeClr val="tx2"/>
        </a:buClr>
        <a:buChar char="–"/>
        <a:defRPr sz="1500">
          <a:solidFill>
            <a:schemeClr val="tx1"/>
          </a:solidFill>
          <a:latin typeface="+mn-lt"/>
        </a:defRPr>
      </a:lvl6pPr>
      <a:lvl7pPr marL="2228850" indent="-171450" algn="l" rtl="0" eaLnBrk="1" fontAlgn="base" hangingPunct="1">
        <a:spcBef>
          <a:spcPct val="20000"/>
        </a:spcBef>
        <a:spcAft>
          <a:spcPct val="0"/>
        </a:spcAft>
        <a:buClr>
          <a:schemeClr val="tx2"/>
        </a:buClr>
        <a:buChar char="–"/>
        <a:defRPr sz="1500">
          <a:solidFill>
            <a:schemeClr val="tx1"/>
          </a:solidFill>
          <a:latin typeface="+mn-lt"/>
        </a:defRPr>
      </a:lvl7pPr>
      <a:lvl8pPr marL="2571750" indent="-171450" algn="l" rtl="0" eaLnBrk="1" fontAlgn="base" hangingPunct="1">
        <a:spcBef>
          <a:spcPct val="20000"/>
        </a:spcBef>
        <a:spcAft>
          <a:spcPct val="0"/>
        </a:spcAft>
        <a:buClr>
          <a:schemeClr val="tx2"/>
        </a:buClr>
        <a:buChar char="–"/>
        <a:defRPr sz="1500">
          <a:solidFill>
            <a:schemeClr val="tx1"/>
          </a:solidFill>
          <a:latin typeface="+mn-lt"/>
        </a:defRPr>
      </a:lvl8pPr>
      <a:lvl9pPr marL="2914650" indent="-171450" algn="l" rtl="0" eaLnBrk="1" fontAlgn="base" hangingPunct="1">
        <a:spcBef>
          <a:spcPct val="20000"/>
        </a:spcBef>
        <a:spcAft>
          <a:spcPct val="0"/>
        </a:spcAft>
        <a:buClr>
          <a:schemeClr val="tx2"/>
        </a:buClr>
        <a:buChar char="–"/>
        <a:defRPr sz="1500">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png"/><Relationship Id="rId10" Type="http://schemas.openxmlformats.org/officeDocument/2006/relationships/image" Target="../media/image25.jpeg"/><Relationship Id="rId4" Type="http://schemas.openxmlformats.org/officeDocument/2006/relationships/image" Target="../media/image19.png"/><Relationship Id="rId9" Type="http://schemas.openxmlformats.org/officeDocument/2006/relationships/image" Target="../media/image24.jpeg"/></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eg"/><Relationship Id="rId7" Type="http://schemas.openxmlformats.org/officeDocument/2006/relationships/image" Target="../media/image31.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png"/><Relationship Id="rId9"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4267202" y="2514600"/>
            <a:ext cx="5264727" cy="1314450"/>
          </a:xfrm>
        </p:spPr>
        <p:txBody>
          <a:bodyPr/>
          <a:lstStyle/>
          <a:p>
            <a:pPr eaLnBrk="1" hangingPunct="1"/>
            <a:r>
              <a:rPr lang="zh-CN" altLang="en-US" sz="5400" i="0" dirty="0">
                <a:latin typeface="微软雅黑" panose="020B0503020204020204" pitchFamily="34" charset="-122"/>
                <a:ea typeface="微软雅黑" panose="020B0503020204020204" pitchFamily="34" charset="-122"/>
              </a:rPr>
              <a:t>大数据分析基础</a:t>
            </a:r>
            <a:endParaRPr lang="en-US" altLang="zh-CN" sz="2400" i="0" dirty="0">
              <a:solidFill>
                <a:schemeClr val="tx1"/>
              </a:solidFill>
              <a:latin typeface="微软雅黑" panose="020B0503020204020204" pitchFamily="34" charset="-122"/>
              <a:ea typeface="微软雅黑" panose="020B0503020204020204" pitchFamily="34" charset="-122"/>
            </a:endParaRPr>
          </a:p>
        </p:txBody>
      </p:sp>
      <p:sp>
        <p:nvSpPr>
          <p:cNvPr id="14339" name="Rectangle 3"/>
          <p:cNvSpPr>
            <a:spLocks noGrp="1" noChangeArrowheads="1"/>
          </p:cNvSpPr>
          <p:nvPr>
            <p:ph type="subTitle" idx="1"/>
          </p:nvPr>
        </p:nvSpPr>
        <p:spPr>
          <a:xfrm>
            <a:off x="5435896" y="4471554"/>
            <a:ext cx="4470102" cy="400050"/>
          </a:xfrm>
        </p:spPr>
        <p:txBody>
          <a:bodyPr/>
          <a:lstStyle/>
          <a:p>
            <a:pPr algn="r" eaLnBrk="1" hangingPunct="1"/>
            <a:r>
              <a:rPr lang="zh-CN" altLang="en-US" dirty="0">
                <a:latin typeface="微软雅黑" panose="020B0503020204020204" pitchFamily="34" charset="-122"/>
                <a:ea typeface="微软雅黑" panose="020B0503020204020204" pitchFamily="34" charset="-122"/>
              </a:rPr>
              <a:t>大数据分析简介</a:t>
            </a:r>
          </a:p>
        </p:txBody>
      </p:sp>
    </p:spTree>
    <p:extLst>
      <p:ext uri="{BB962C8B-B14F-4D97-AF65-F5344CB8AC3E}">
        <p14:creationId xmlns:p14="http://schemas.microsoft.com/office/powerpoint/2010/main" val="800004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大数据的产生</a:t>
            </a:r>
          </a:p>
        </p:txBody>
      </p:sp>
      <p:sp>
        <p:nvSpPr>
          <p:cNvPr id="3" name="内容占位符 2"/>
          <p:cNvSpPr>
            <a:spLocks noGrp="1"/>
          </p:cNvSpPr>
          <p:nvPr>
            <p:ph idx="1"/>
          </p:nvPr>
        </p:nvSpPr>
        <p:spPr/>
        <p:txBody>
          <a:bodyPr/>
          <a:lstStyle/>
          <a:p>
            <a:r>
              <a:rPr lang="zh-CN" altLang="en-US" dirty="0"/>
              <a:t>其它硬件技术的进步</a:t>
            </a:r>
            <a:endParaRPr lang="en-US" altLang="zh-CN" dirty="0"/>
          </a:p>
          <a:p>
            <a:pPr lvl="1"/>
            <a:r>
              <a:rPr lang="en-US" altLang="zh-CN" dirty="0"/>
              <a:t>CPU</a:t>
            </a:r>
          </a:p>
          <a:p>
            <a:pPr lvl="1"/>
            <a:r>
              <a:rPr lang="zh-CN" altLang="en-US" dirty="0"/>
              <a:t>内存</a:t>
            </a:r>
            <a:endParaRPr lang="en-US" altLang="zh-CN" dirty="0"/>
          </a:p>
          <a:p>
            <a:pPr lvl="2"/>
            <a:r>
              <a:rPr lang="en-US" altLang="zh-CN" dirty="0"/>
              <a:t>64KB -&gt; 8GB</a:t>
            </a:r>
          </a:p>
          <a:p>
            <a:pPr lvl="1"/>
            <a:r>
              <a:rPr lang="zh-CN" altLang="en-US" dirty="0"/>
              <a:t>网速</a:t>
            </a:r>
            <a:endParaRPr lang="en-US" altLang="zh-CN" dirty="0"/>
          </a:p>
          <a:p>
            <a:pPr lvl="2"/>
            <a:r>
              <a:rPr lang="en-US" altLang="zh-CN" dirty="0"/>
              <a:t>64KB/s -&gt; 100MB/s</a:t>
            </a:r>
          </a:p>
          <a:p>
            <a:pPr marL="342900" lvl="1" indent="0">
              <a:buNone/>
            </a:pPr>
            <a:endParaRPr lang="zh-CN" altLang="en-US"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2020-10-15</a:t>
            </a:fld>
            <a:endParaRPr lang="en-US" altLang="zh-CN" dirty="0">
              <a:solidFill>
                <a:srgbClr val="000000"/>
              </a:solidFill>
            </a:endParaRPr>
          </a:p>
        </p:txBody>
      </p:sp>
      <p:pic>
        <p:nvPicPr>
          <p:cNvPr id="8" name="图片 7"/>
          <p:cNvPicPr>
            <a:picLocks noChangeAspect="1"/>
          </p:cNvPicPr>
          <p:nvPr/>
        </p:nvPicPr>
        <p:blipFill>
          <a:blip r:embed="rId2"/>
          <a:stretch>
            <a:fillRect/>
          </a:stretch>
        </p:blipFill>
        <p:spPr>
          <a:xfrm>
            <a:off x="4348363" y="1825329"/>
            <a:ext cx="6478237" cy="3556139"/>
          </a:xfrm>
          <a:prstGeom prst="rect">
            <a:avLst/>
          </a:prstGeom>
        </p:spPr>
      </p:pic>
    </p:spTree>
    <p:extLst>
      <p:ext uri="{BB962C8B-B14F-4D97-AF65-F5344CB8AC3E}">
        <p14:creationId xmlns:p14="http://schemas.microsoft.com/office/powerpoint/2010/main" val="167240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大数据的产生</a:t>
            </a:r>
          </a:p>
        </p:txBody>
      </p:sp>
      <p:sp>
        <p:nvSpPr>
          <p:cNvPr id="3" name="内容占位符 2"/>
          <p:cNvSpPr>
            <a:spLocks noGrp="1"/>
          </p:cNvSpPr>
          <p:nvPr>
            <p:ph idx="1"/>
          </p:nvPr>
        </p:nvSpPr>
        <p:spPr/>
        <p:txBody>
          <a:bodyPr/>
          <a:lstStyle/>
          <a:p>
            <a:r>
              <a:rPr lang="en-US" altLang="zh-CN" dirty="0"/>
              <a:t>1998</a:t>
            </a:r>
            <a:r>
              <a:rPr lang="zh-CN" altLang="en-US" dirty="0"/>
              <a:t>年</a:t>
            </a:r>
            <a:r>
              <a:rPr lang="en-US" altLang="zh-CN" dirty="0"/>
              <a:t>John </a:t>
            </a:r>
            <a:r>
              <a:rPr lang="en-US" altLang="zh-CN" dirty="0" err="1"/>
              <a:t>Mashey</a:t>
            </a:r>
            <a:r>
              <a:rPr lang="zh-CN" altLang="en-US" dirty="0"/>
              <a:t>在题为</a:t>
            </a:r>
            <a:r>
              <a:rPr lang="en-US" altLang="zh-CN" dirty="0"/>
              <a:t>《Big Data and the Next Wave of </a:t>
            </a:r>
            <a:r>
              <a:rPr lang="en-US" altLang="zh-CN" dirty="0" err="1"/>
              <a:t>InfraStress</a:t>
            </a:r>
            <a:r>
              <a:rPr lang="en-US" altLang="zh-CN" dirty="0"/>
              <a:t> Problems, Solutions, Opportunities》</a:t>
            </a:r>
            <a:r>
              <a:rPr lang="zh-CN" altLang="en-US" dirty="0"/>
              <a:t>的演讲中明确指出了</a:t>
            </a:r>
            <a:r>
              <a:rPr lang="zh-CN" altLang="en-US" dirty="0">
                <a:solidFill>
                  <a:srgbClr val="FF0000"/>
                </a:solidFill>
              </a:rPr>
              <a:t>飞速增长的数量</a:t>
            </a:r>
            <a:r>
              <a:rPr lang="zh-CN" altLang="en-US" dirty="0"/>
              <a:t>和</a:t>
            </a:r>
            <a:r>
              <a:rPr lang="zh-CN" altLang="en-US" dirty="0">
                <a:solidFill>
                  <a:srgbClr val="FF0000"/>
                </a:solidFill>
              </a:rPr>
              <a:t>巨大的运算压力</a:t>
            </a:r>
            <a:r>
              <a:rPr lang="zh-CN" altLang="en-US" dirty="0"/>
              <a:t>之间的尖锐矛盾，并认为这是一个充满了机会和挑战的研究领域。</a:t>
            </a:r>
            <a:endParaRPr lang="en-US" altLang="zh-CN" dirty="0"/>
          </a:p>
          <a:p>
            <a:pPr lvl="1"/>
            <a:r>
              <a:rPr lang="zh-CN" altLang="en-US" dirty="0"/>
              <a:t>数据量和硬件计算能力的矛盾</a:t>
            </a:r>
            <a:endParaRPr lang="en-US" altLang="zh-CN" dirty="0"/>
          </a:p>
          <a:p>
            <a:pPr lvl="1"/>
            <a:r>
              <a:rPr lang="zh-CN" altLang="en-US" dirty="0"/>
              <a:t>数据量和软件计算工具的矛盾</a:t>
            </a:r>
            <a:endParaRPr lang="en-US" altLang="zh-CN" dirty="0"/>
          </a:p>
          <a:p>
            <a:pPr lvl="1"/>
            <a:r>
              <a:rPr lang="zh-CN" altLang="en-US" dirty="0"/>
              <a:t>数据量和数据分析算法的矛盾</a:t>
            </a:r>
          </a:p>
          <a:p>
            <a:endParaRPr lang="zh-CN" altLang="en-US"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11</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2020-10-15</a:t>
            </a:fld>
            <a:endParaRPr lang="en-US" altLang="zh-CN" dirty="0">
              <a:solidFill>
                <a:srgbClr val="000000"/>
              </a:solidFill>
            </a:endParaRPr>
          </a:p>
        </p:txBody>
      </p:sp>
    </p:spTree>
    <p:extLst>
      <p:ext uri="{BB962C8B-B14F-4D97-AF65-F5344CB8AC3E}">
        <p14:creationId xmlns:p14="http://schemas.microsoft.com/office/powerpoint/2010/main" val="190357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大数据处理和分析技术</a:t>
            </a:r>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12</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2020-10-15</a:t>
            </a:fld>
            <a:endParaRPr lang="en-US" altLang="zh-CN" dirty="0">
              <a:solidFill>
                <a:srgbClr val="000000"/>
              </a:solidFill>
            </a:endParaRPr>
          </a:p>
        </p:txBody>
      </p:sp>
      <p:grpSp>
        <p:nvGrpSpPr>
          <p:cNvPr id="8" name="画布 7"/>
          <p:cNvGrpSpPr/>
          <p:nvPr/>
        </p:nvGrpSpPr>
        <p:grpSpPr>
          <a:xfrm>
            <a:off x="2326443" y="1415891"/>
            <a:ext cx="7035560" cy="4673918"/>
            <a:chOff x="0" y="0"/>
            <a:chExt cx="5274310" cy="3588385"/>
          </a:xfrm>
        </p:grpSpPr>
        <p:sp>
          <p:nvSpPr>
            <p:cNvPr id="9" name="矩形 8"/>
            <p:cNvSpPr/>
            <p:nvPr/>
          </p:nvSpPr>
          <p:spPr>
            <a:xfrm>
              <a:off x="0" y="0"/>
              <a:ext cx="5274310" cy="3588385"/>
            </a:xfrm>
            <a:prstGeom prst="rect">
              <a:avLst/>
            </a:prstGeom>
          </p:spPr>
        </p:sp>
        <p:grpSp>
          <p:nvGrpSpPr>
            <p:cNvPr id="10" name="组合 9"/>
            <p:cNvGrpSpPr/>
            <p:nvPr/>
          </p:nvGrpSpPr>
          <p:grpSpPr>
            <a:xfrm>
              <a:off x="0" y="95240"/>
              <a:ext cx="5239806" cy="3429770"/>
              <a:chOff x="0" y="95240"/>
              <a:chExt cx="5239806" cy="3429770"/>
            </a:xfrm>
          </p:grpSpPr>
          <p:sp>
            <p:nvSpPr>
              <p:cNvPr id="11" name="圆角矩形 10"/>
              <p:cNvSpPr/>
              <p:nvPr/>
            </p:nvSpPr>
            <p:spPr>
              <a:xfrm>
                <a:off x="526213" y="95245"/>
                <a:ext cx="948905" cy="57757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20000"/>
                  </a:lnSpc>
                  <a:spcAft>
                    <a:spcPts val="0"/>
                  </a:spcAft>
                </a:pPr>
                <a:r>
                  <a:rPr lang="zh-CN" sz="1400" kern="100">
                    <a:effectLst/>
                    <a:latin typeface="+mj-lt"/>
                    <a:ea typeface="宋体" panose="02010600030101010101" pitchFamily="2" charset="-122"/>
                    <a:cs typeface="Times New Roman" panose="02020603050405020304" pitchFamily="18" charset="0"/>
                  </a:rPr>
                  <a:t>统计性分析</a:t>
                </a:r>
                <a:endParaRPr lang="zh-CN" sz="2000" kern="100">
                  <a:effectLst/>
                  <a:latin typeface="+mj-lt"/>
                  <a:ea typeface="宋体" panose="02010600030101010101" pitchFamily="2" charset="-122"/>
                  <a:cs typeface="Times New Roman" panose="02020603050405020304" pitchFamily="18" charset="0"/>
                </a:endParaRPr>
              </a:p>
              <a:p>
                <a:pPr algn="ctr">
                  <a:lnSpc>
                    <a:spcPct val="120000"/>
                  </a:lnSpc>
                  <a:spcAft>
                    <a:spcPts val="0"/>
                  </a:spcAft>
                </a:pPr>
                <a:r>
                  <a:rPr lang="en-US" sz="1400" kern="100">
                    <a:effectLst/>
                    <a:latin typeface="+mj-lt"/>
                    <a:ea typeface="宋体" panose="02010600030101010101" pitchFamily="2" charset="-122"/>
                    <a:cs typeface="Times New Roman" panose="02020603050405020304" pitchFamily="18" charset="0"/>
                  </a:rPr>
                  <a:t>SPSS/SAS/R</a:t>
                </a:r>
                <a:endParaRPr lang="zh-CN" sz="2000" kern="100">
                  <a:effectLst/>
                  <a:latin typeface="+mj-lt"/>
                  <a:ea typeface="宋体" panose="02010600030101010101" pitchFamily="2" charset="-122"/>
                  <a:cs typeface="Times New Roman" panose="02020603050405020304" pitchFamily="18" charset="0"/>
                </a:endParaRPr>
              </a:p>
            </p:txBody>
          </p:sp>
          <p:sp>
            <p:nvSpPr>
              <p:cNvPr id="12" name="圆角矩形 11"/>
              <p:cNvSpPr/>
              <p:nvPr/>
            </p:nvSpPr>
            <p:spPr>
              <a:xfrm>
                <a:off x="1491222" y="95240"/>
                <a:ext cx="1398629" cy="57642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600">
                    <a:effectLst/>
                    <a:latin typeface="+mj-lt"/>
                    <a:ea typeface="宋体" panose="02010600030101010101" pitchFamily="2" charset="-122"/>
                    <a:cs typeface="宋体" panose="02010600030101010101" pitchFamily="2" charset="-122"/>
                  </a:rPr>
                  <a:t>数据挖掘</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SPSS Modeler/Weka</a:t>
                </a:r>
                <a:endParaRPr lang="zh-CN" sz="2000">
                  <a:effectLst/>
                  <a:latin typeface="+mj-lt"/>
                  <a:ea typeface="宋体" panose="02010600030101010101" pitchFamily="2" charset="-122"/>
                  <a:cs typeface="宋体" panose="02010600030101010101" pitchFamily="2" charset="-122"/>
                </a:endParaRPr>
              </a:p>
            </p:txBody>
          </p:sp>
          <p:sp>
            <p:nvSpPr>
              <p:cNvPr id="13" name="圆角矩形 12"/>
              <p:cNvSpPr/>
              <p:nvPr/>
            </p:nvSpPr>
            <p:spPr>
              <a:xfrm>
                <a:off x="2915729" y="95245"/>
                <a:ext cx="1398270" cy="576423"/>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600">
                    <a:effectLst/>
                    <a:latin typeface="+mj-lt"/>
                    <a:ea typeface="宋体" panose="02010600030101010101" pitchFamily="2" charset="-122"/>
                    <a:cs typeface="宋体" panose="02010600030101010101" pitchFamily="2" charset="-122"/>
                  </a:rPr>
                  <a:t>可视化分析</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Tableau/ECharts/D3</a:t>
                </a:r>
                <a:endParaRPr lang="zh-CN" sz="2000">
                  <a:effectLst/>
                  <a:latin typeface="+mj-lt"/>
                  <a:ea typeface="宋体" panose="02010600030101010101" pitchFamily="2" charset="-122"/>
                  <a:cs typeface="宋体" panose="02010600030101010101" pitchFamily="2" charset="-122"/>
                </a:endParaRPr>
              </a:p>
            </p:txBody>
          </p:sp>
          <p:sp>
            <p:nvSpPr>
              <p:cNvPr id="14" name="圆角矩形 13"/>
              <p:cNvSpPr/>
              <p:nvPr/>
            </p:nvSpPr>
            <p:spPr>
              <a:xfrm>
                <a:off x="4332878" y="95250"/>
                <a:ext cx="906928" cy="57641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Times New Roman" panose="02020603050405020304" pitchFamily="18" charset="0"/>
                  </a:rPr>
                  <a:t>工具</a:t>
                </a:r>
                <a:r>
                  <a:rPr lang="en-US" sz="1400">
                    <a:effectLst/>
                    <a:latin typeface="+mj-lt"/>
                    <a:ea typeface="宋体" panose="02010600030101010101" pitchFamily="2" charset="-122"/>
                    <a:cs typeface="宋体" panose="02010600030101010101" pitchFamily="2" charset="-122"/>
                  </a:rPr>
                  <a:t>/</a:t>
                </a:r>
                <a:r>
                  <a:rPr lang="zh-CN" sz="1400">
                    <a:effectLst/>
                    <a:latin typeface="+mj-lt"/>
                    <a:ea typeface="宋体" panose="02010600030101010101" pitchFamily="2" charset="-122"/>
                    <a:cs typeface="Times New Roman" panose="02020603050405020304" pitchFamily="18" charset="0"/>
                  </a:rPr>
                  <a:t>语言</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Java/Python</a:t>
                </a:r>
                <a:endParaRPr lang="zh-CN" sz="2000">
                  <a:effectLst/>
                  <a:latin typeface="+mj-lt"/>
                  <a:ea typeface="宋体" panose="02010600030101010101" pitchFamily="2" charset="-122"/>
                  <a:cs typeface="宋体" panose="02010600030101010101" pitchFamily="2" charset="-122"/>
                </a:endParaRPr>
              </a:p>
            </p:txBody>
          </p:sp>
          <p:sp>
            <p:nvSpPr>
              <p:cNvPr id="15" name="圆角矩形 14"/>
              <p:cNvSpPr/>
              <p:nvPr/>
            </p:nvSpPr>
            <p:spPr>
              <a:xfrm>
                <a:off x="526213" y="822267"/>
                <a:ext cx="906780" cy="55514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Times New Roman" panose="02020603050405020304" pitchFamily="18" charset="0"/>
                  </a:rPr>
                  <a:t>机器学习</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Spark MLlib</a:t>
                </a:r>
                <a:endParaRPr lang="zh-CN" sz="2000">
                  <a:effectLst/>
                  <a:latin typeface="+mj-lt"/>
                  <a:ea typeface="宋体" panose="02010600030101010101" pitchFamily="2" charset="-122"/>
                  <a:cs typeface="宋体" panose="02010600030101010101" pitchFamily="2" charset="-122"/>
                </a:endParaRPr>
              </a:p>
            </p:txBody>
          </p:sp>
          <p:sp>
            <p:nvSpPr>
              <p:cNvPr id="16" name="圆角矩形 15"/>
              <p:cNvSpPr/>
              <p:nvPr/>
            </p:nvSpPr>
            <p:spPr>
              <a:xfrm>
                <a:off x="1517102" y="822314"/>
                <a:ext cx="975931" cy="555093"/>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Times New Roman" panose="02020603050405020304" pitchFamily="18" charset="0"/>
                  </a:rPr>
                  <a:t>类</a:t>
                </a:r>
                <a:r>
                  <a:rPr lang="en-US" sz="1400">
                    <a:effectLst/>
                    <a:latin typeface="+mj-lt"/>
                    <a:ea typeface="宋体" panose="02010600030101010101" pitchFamily="2" charset="-122"/>
                    <a:cs typeface="宋体" panose="02010600030101010101" pitchFamily="2" charset="-122"/>
                  </a:rPr>
                  <a:t>SQL</a:t>
                </a:r>
                <a:r>
                  <a:rPr lang="zh-CN" sz="1400">
                    <a:effectLst/>
                    <a:latin typeface="+mj-lt"/>
                    <a:ea typeface="宋体" panose="02010600030101010101" pitchFamily="2" charset="-122"/>
                    <a:cs typeface="Times New Roman" panose="02020603050405020304" pitchFamily="18" charset="0"/>
                  </a:rPr>
                  <a:t>检索</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Spark SQL</a:t>
                </a:r>
                <a:endParaRPr lang="zh-CN" sz="2000">
                  <a:effectLst/>
                  <a:latin typeface="+mj-lt"/>
                  <a:ea typeface="宋体" panose="02010600030101010101" pitchFamily="2" charset="-122"/>
                  <a:cs typeface="宋体" panose="02010600030101010101" pitchFamily="2" charset="-122"/>
                </a:endParaRPr>
              </a:p>
            </p:txBody>
          </p:sp>
          <p:sp>
            <p:nvSpPr>
              <p:cNvPr id="17" name="圆角矩形 16"/>
              <p:cNvSpPr/>
              <p:nvPr/>
            </p:nvSpPr>
            <p:spPr>
              <a:xfrm>
                <a:off x="526213" y="1422208"/>
                <a:ext cx="1966820" cy="32895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Times New Roman" panose="02020603050405020304" pitchFamily="18" charset="0"/>
                  </a:rPr>
                  <a:t>分布式计算</a:t>
                </a:r>
                <a:r>
                  <a:rPr lang="zh-CN" sz="1400">
                    <a:effectLst/>
                    <a:latin typeface="+mj-lt"/>
                    <a:ea typeface="Times New Roman" panose="02020603050405020304" pitchFamily="18" charset="0"/>
                    <a:cs typeface="宋体" panose="02010600030101010101" pitchFamily="2" charset="-122"/>
                  </a:rPr>
                  <a:t> </a:t>
                </a:r>
                <a:r>
                  <a:rPr lang="en-US" sz="1400">
                    <a:effectLst/>
                    <a:latin typeface="+mj-lt"/>
                    <a:ea typeface="Times New Roman" panose="02020603050405020304" pitchFamily="18" charset="0"/>
                    <a:cs typeface="宋体" panose="02010600030101010101" pitchFamily="2" charset="-122"/>
                  </a:rPr>
                  <a:t>Spark</a:t>
                </a:r>
                <a:endParaRPr lang="zh-CN" sz="2000">
                  <a:effectLst/>
                  <a:latin typeface="+mj-lt"/>
                  <a:ea typeface="宋体" panose="02010600030101010101" pitchFamily="2" charset="-122"/>
                  <a:cs typeface="宋体" panose="02010600030101010101" pitchFamily="2" charset="-122"/>
                </a:endParaRPr>
              </a:p>
            </p:txBody>
          </p:sp>
          <p:sp>
            <p:nvSpPr>
              <p:cNvPr id="18" name="圆角矩形 17"/>
              <p:cNvSpPr/>
              <p:nvPr/>
            </p:nvSpPr>
            <p:spPr>
              <a:xfrm>
                <a:off x="2527286" y="822220"/>
                <a:ext cx="544618" cy="920193"/>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400">
                    <a:effectLst/>
                    <a:latin typeface="+mj-lt"/>
                    <a:ea typeface="宋体" panose="02010600030101010101" pitchFamily="2" charset="-122"/>
                    <a:cs typeface="宋体" panose="02010600030101010101" pitchFamily="2" charset="-122"/>
                  </a:rPr>
                  <a:t>NLP</a:t>
                </a:r>
                <a:r>
                  <a:rPr lang="zh-CN" sz="1400">
                    <a:effectLst/>
                    <a:latin typeface="+mj-lt"/>
                    <a:ea typeface="宋体" panose="02010600030101010101" pitchFamily="2" charset="-122"/>
                    <a:cs typeface="Times New Roman" panose="02020603050405020304" pitchFamily="18" charset="0"/>
                  </a:rPr>
                  <a:t>处理</a:t>
                </a:r>
                <a:r>
                  <a:rPr lang="en-US" sz="1400">
                    <a:effectLst/>
                    <a:latin typeface="+mj-lt"/>
                    <a:ea typeface="宋体" panose="02010600030101010101" pitchFamily="2" charset="-122"/>
                    <a:cs typeface="宋体" panose="02010600030101010101" pitchFamily="2" charset="-122"/>
                  </a:rPr>
                  <a:t>API</a:t>
                </a:r>
                <a:endParaRPr lang="zh-CN" sz="2000">
                  <a:effectLst/>
                  <a:latin typeface="+mj-lt"/>
                  <a:ea typeface="宋体" panose="02010600030101010101" pitchFamily="2" charset="-122"/>
                  <a:cs typeface="宋体" panose="02010600030101010101" pitchFamily="2" charset="-122"/>
                </a:endParaRPr>
              </a:p>
            </p:txBody>
          </p:sp>
          <p:sp>
            <p:nvSpPr>
              <p:cNvPr id="19" name="圆角矩形 18"/>
              <p:cNvSpPr/>
              <p:nvPr/>
            </p:nvSpPr>
            <p:spPr>
              <a:xfrm>
                <a:off x="3115681" y="822173"/>
                <a:ext cx="760279" cy="545452"/>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Times New Roman" panose="02020603050405020304" pitchFamily="18" charset="0"/>
                  </a:rPr>
                  <a:t>数据订阅</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Kafka</a:t>
                </a:r>
                <a:endParaRPr lang="zh-CN" sz="2000">
                  <a:effectLst/>
                  <a:latin typeface="+mj-lt"/>
                  <a:ea typeface="宋体" panose="02010600030101010101" pitchFamily="2" charset="-122"/>
                  <a:cs typeface="宋体" panose="02010600030101010101" pitchFamily="2" charset="-122"/>
                </a:endParaRPr>
              </a:p>
            </p:txBody>
          </p:sp>
          <p:sp>
            <p:nvSpPr>
              <p:cNvPr id="20" name="圆角矩形 19"/>
              <p:cNvSpPr/>
              <p:nvPr/>
            </p:nvSpPr>
            <p:spPr>
              <a:xfrm>
                <a:off x="3115681" y="1413581"/>
                <a:ext cx="760279" cy="32893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mj-lt"/>
                    <a:ea typeface="宋体" panose="02010600030101010101" pitchFamily="2" charset="-122"/>
                    <a:cs typeface="宋体" panose="02010600030101010101" pitchFamily="2" charset="-122"/>
                  </a:rPr>
                  <a:t>ETL Kettle</a:t>
                </a:r>
                <a:endParaRPr lang="zh-CN" sz="2000">
                  <a:effectLst/>
                  <a:latin typeface="+mj-lt"/>
                  <a:ea typeface="宋体" panose="02010600030101010101" pitchFamily="2" charset="-122"/>
                  <a:cs typeface="宋体" panose="02010600030101010101" pitchFamily="2" charset="-122"/>
                </a:endParaRPr>
              </a:p>
            </p:txBody>
          </p:sp>
          <p:sp>
            <p:nvSpPr>
              <p:cNvPr id="21" name="圆角矩形 20"/>
              <p:cNvSpPr/>
              <p:nvPr/>
            </p:nvSpPr>
            <p:spPr>
              <a:xfrm>
                <a:off x="3928362" y="822126"/>
                <a:ext cx="544195" cy="920287"/>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宋体" panose="02010600030101010101" pitchFamily="2" charset="-122"/>
                  </a:rPr>
                  <a:t>业务规则引擎</a:t>
                </a:r>
                <a:endParaRPr lang="zh-CN" sz="2000">
                  <a:effectLst/>
                  <a:latin typeface="+mj-lt"/>
                  <a:ea typeface="宋体" panose="02010600030101010101" pitchFamily="2" charset="-122"/>
                  <a:cs typeface="宋体" panose="02010600030101010101" pitchFamily="2" charset="-122"/>
                </a:endParaRPr>
              </a:p>
            </p:txBody>
          </p:sp>
          <p:sp>
            <p:nvSpPr>
              <p:cNvPr id="22" name="圆角矩形 21"/>
              <p:cNvSpPr/>
              <p:nvPr/>
            </p:nvSpPr>
            <p:spPr>
              <a:xfrm>
                <a:off x="4510460" y="822079"/>
                <a:ext cx="729346" cy="910139"/>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宋体" panose="02010600030101010101" pitchFamily="2" charset="-122"/>
                  </a:rPr>
                  <a:t>流式实时计算</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Storm</a:t>
                </a:r>
                <a:endParaRPr lang="zh-CN" sz="2000">
                  <a:effectLst/>
                  <a:latin typeface="+mj-lt"/>
                  <a:ea typeface="宋体" panose="02010600030101010101" pitchFamily="2" charset="-122"/>
                  <a:cs typeface="宋体" panose="02010600030101010101" pitchFamily="2" charset="-122"/>
                </a:endParaRPr>
              </a:p>
            </p:txBody>
          </p:sp>
          <p:sp>
            <p:nvSpPr>
              <p:cNvPr id="23" name="圆角矩形 22"/>
              <p:cNvSpPr/>
              <p:nvPr/>
            </p:nvSpPr>
            <p:spPr>
              <a:xfrm>
                <a:off x="1120512" y="1922541"/>
                <a:ext cx="1966595" cy="32893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Times New Roman" panose="02020603050405020304" pitchFamily="18" charset="0"/>
                  </a:rPr>
                  <a:t>数据仓库</a:t>
                </a:r>
                <a:r>
                  <a:rPr lang="zh-CN" sz="1400">
                    <a:effectLst/>
                    <a:latin typeface="+mj-lt"/>
                    <a:ea typeface="Times New Roman" panose="02020603050405020304" pitchFamily="18" charset="0"/>
                    <a:cs typeface="宋体" panose="02010600030101010101" pitchFamily="2" charset="-122"/>
                  </a:rPr>
                  <a:t> </a:t>
                </a:r>
                <a:r>
                  <a:rPr lang="en-US" sz="1400">
                    <a:effectLst/>
                    <a:latin typeface="+mj-lt"/>
                    <a:ea typeface="Times New Roman" panose="02020603050405020304" pitchFamily="18" charset="0"/>
                    <a:cs typeface="宋体" panose="02010600030101010101" pitchFamily="2" charset="-122"/>
                  </a:rPr>
                  <a:t>Infobright</a:t>
                </a:r>
                <a:endParaRPr lang="zh-CN" sz="2000">
                  <a:effectLst/>
                  <a:latin typeface="+mj-lt"/>
                  <a:ea typeface="宋体" panose="02010600030101010101" pitchFamily="2" charset="-122"/>
                  <a:cs typeface="宋体" panose="02010600030101010101" pitchFamily="2" charset="-122"/>
                </a:endParaRPr>
              </a:p>
            </p:txBody>
          </p:sp>
          <p:sp>
            <p:nvSpPr>
              <p:cNvPr id="24" name="圆角矩形 23"/>
              <p:cNvSpPr/>
              <p:nvPr/>
            </p:nvSpPr>
            <p:spPr>
              <a:xfrm>
                <a:off x="568337" y="2500459"/>
                <a:ext cx="1079307" cy="52578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Times New Roman" panose="02020603050405020304" pitchFamily="18" charset="0"/>
                  </a:rPr>
                  <a:t>结构化数据</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Cassandra</a:t>
                </a:r>
                <a:endParaRPr lang="zh-CN" sz="2000">
                  <a:effectLst/>
                  <a:latin typeface="+mj-lt"/>
                  <a:ea typeface="宋体" panose="02010600030101010101" pitchFamily="2" charset="-122"/>
                  <a:cs typeface="宋体" panose="02010600030101010101" pitchFamily="2" charset="-122"/>
                </a:endParaRPr>
              </a:p>
            </p:txBody>
          </p:sp>
          <p:sp>
            <p:nvSpPr>
              <p:cNvPr id="25" name="圆角矩形 24"/>
              <p:cNvSpPr/>
              <p:nvPr/>
            </p:nvSpPr>
            <p:spPr>
              <a:xfrm>
                <a:off x="1940943" y="2490016"/>
                <a:ext cx="1146164" cy="536052"/>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Times New Roman" panose="02020603050405020304" pitchFamily="18" charset="0"/>
                  </a:rPr>
                  <a:t>结构化数据</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PostGre/MySQL</a:t>
                </a:r>
                <a:endParaRPr lang="zh-CN" sz="2000">
                  <a:effectLst/>
                  <a:latin typeface="+mj-lt"/>
                  <a:ea typeface="宋体" panose="02010600030101010101" pitchFamily="2" charset="-122"/>
                  <a:cs typeface="宋体" panose="02010600030101010101" pitchFamily="2" charset="-122"/>
                </a:endParaRPr>
              </a:p>
            </p:txBody>
          </p:sp>
          <p:sp>
            <p:nvSpPr>
              <p:cNvPr id="26" name="圆角矩形 25"/>
              <p:cNvSpPr/>
              <p:nvPr/>
            </p:nvSpPr>
            <p:spPr>
              <a:xfrm>
                <a:off x="3700732" y="2216736"/>
                <a:ext cx="1299814" cy="809331"/>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Times New Roman" panose="02020603050405020304" pitchFamily="18" charset="0"/>
                  </a:rPr>
                  <a:t>非结构化数据</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zh-CN" sz="1400">
                    <a:effectLst/>
                    <a:latin typeface="+mj-lt"/>
                    <a:ea typeface="宋体" panose="02010600030101010101" pitchFamily="2" charset="-122"/>
                    <a:cs typeface="Times New Roman" panose="02020603050405020304" pitchFamily="18" charset="0"/>
                  </a:rPr>
                  <a:t>全文检索</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Elastic Search</a:t>
                </a:r>
                <a:endParaRPr lang="zh-CN" sz="2000">
                  <a:effectLst/>
                  <a:latin typeface="+mj-lt"/>
                  <a:ea typeface="宋体" panose="02010600030101010101" pitchFamily="2" charset="-122"/>
                  <a:cs typeface="宋体" panose="02010600030101010101" pitchFamily="2" charset="-122"/>
                </a:endParaRPr>
              </a:p>
            </p:txBody>
          </p:sp>
          <p:sp>
            <p:nvSpPr>
              <p:cNvPr id="27" name="圆角矩形 26"/>
              <p:cNvSpPr/>
              <p:nvPr/>
            </p:nvSpPr>
            <p:spPr>
              <a:xfrm>
                <a:off x="568338" y="3156117"/>
                <a:ext cx="1966595" cy="32829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400">
                    <a:effectLst/>
                    <a:latin typeface="+mj-lt"/>
                    <a:ea typeface="宋体" panose="02010600030101010101" pitchFamily="2" charset="-122"/>
                    <a:cs typeface="宋体" panose="02010600030101010101" pitchFamily="2" charset="-122"/>
                  </a:rPr>
                  <a:t>HDFS</a:t>
                </a:r>
                <a:r>
                  <a:rPr lang="zh-CN" sz="1400">
                    <a:effectLst/>
                    <a:latin typeface="+mj-lt"/>
                    <a:ea typeface="宋体" panose="02010600030101010101" pitchFamily="2" charset="-122"/>
                    <a:cs typeface="Times New Roman" panose="02020603050405020304" pitchFamily="18" charset="0"/>
                  </a:rPr>
                  <a:t>（</a:t>
                </a:r>
                <a:r>
                  <a:rPr lang="en-US" sz="1400">
                    <a:effectLst/>
                    <a:latin typeface="+mj-lt"/>
                    <a:ea typeface="宋体" panose="02010600030101010101" pitchFamily="2" charset="-122"/>
                    <a:cs typeface="宋体" panose="02010600030101010101" pitchFamily="2" charset="-122"/>
                  </a:rPr>
                  <a:t>Hadoop</a:t>
                </a:r>
                <a:r>
                  <a:rPr lang="zh-CN" sz="1400">
                    <a:effectLst/>
                    <a:latin typeface="+mj-lt"/>
                    <a:ea typeface="宋体" panose="02010600030101010101" pitchFamily="2" charset="-122"/>
                    <a:cs typeface="Times New Roman" panose="02020603050405020304" pitchFamily="18" charset="0"/>
                  </a:rPr>
                  <a:t>）</a:t>
                </a:r>
                <a:endParaRPr lang="zh-CN" sz="2000">
                  <a:effectLst/>
                  <a:latin typeface="+mj-lt"/>
                  <a:ea typeface="宋体" panose="02010600030101010101" pitchFamily="2" charset="-122"/>
                  <a:cs typeface="宋体" panose="02010600030101010101" pitchFamily="2" charset="-122"/>
                </a:endParaRPr>
              </a:p>
            </p:txBody>
          </p:sp>
          <p:sp>
            <p:nvSpPr>
              <p:cNvPr id="28" name="圆角矩形 27"/>
              <p:cNvSpPr/>
              <p:nvPr/>
            </p:nvSpPr>
            <p:spPr>
              <a:xfrm>
                <a:off x="3033951" y="3147367"/>
                <a:ext cx="2205855" cy="32766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400">
                    <a:effectLst/>
                    <a:latin typeface="+mj-lt"/>
                    <a:ea typeface="宋体" panose="02010600030101010101" pitchFamily="2" charset="-122"/>
                    <a:cs typeface="宋体" panose="02010600030101010101" pitchFamily="2" charset="-122"/>
                  </a:rPr>
                  <a:t>Linux Ext4/NFS</a:t>
                </a:r>
                <a:endParaRPr lang="zh-CN" sz="2000">
                  <a:effectLst/>
                  <a:latin typeface="+mj-lt"/>
                  <a:ea typeface="宋体" panose="02010600030101010101" pitchFamily="2" charset="-122"/>
                  <a:cs typeface="宋体" panose="02010600030101010101" pitchFamily="2" charset="-122"/>
                </a:endParaRPr>
              </a:p>
            </p:txBody>
          </p:sp>
          <p:cxnSp>
            <p:nvCxnSpPr>
              <p:cNvPr id="29" name="直接连接符 28"/>
              <p:cNvCxnSpPr/>
              <p:nvPr/>
            </p:nvCxnSpPr>
            <p:spPr>
              <a:xfrm flipV="1">
                <a:off x="526213" y="759109"/>
                <a:ext cx="4713593"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526213" y="1844443"/>
                <a:ext cx="47129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526213" y="3095276"/>
                <a:ext cx="47129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上箭头 31"/>
              <p:cNvSpPr/>
              <p:nvPr/>
            </p:nvSpPr>
            <p:spPr>
              <a:xfrm>
                <a:off x="4123426" y="1982886"/>
                <a:ext cx="552091" cy="165091"/>
              </a:xfrm>
              <a:prstGeom prst="up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3200">
                  <a:latin typeface="+mj-lt"/>
                </a:endParaRPr>
              </a:p>
            </p:txBody>
          </p:sp>
          <p:sp>
            <p:nvSpPr>
              <p:cNvPr id="33" name="上箭头 32"/>
              <p:cNvSpPr/>
              <p:nvPr/>
            </p:nvSpPr>
            <p:spPr>
              <a:xfrm>
                <a:off x="2338036" y="2294562"/>
                <a:ext cx="551815" cy="164465"/>
              </a:xfrm>
              <a:prstGeom prst="up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3200">
                  <a:latin typeface="+mj-lt"/>
                </a:endParaRPr>
              </a:p>
            </p:txBody>
          </p:sp>
          <p:sp>
            <p:nvSpPr>
              <p:cNvPr id="34" name="上箭头 33"/>
              <p:cNvSpPr/>
              <p:nvPr/>
            </p:nvSpPr>
            <p:spPr>
              <a:xfrm>
                <a:off x="1025669" y="2277905"/>
                <a:ext cx="551815" cy="163830"/>
              </a:xfrm>
              <a:prstGeom prst="up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3200">
                  <a:latin typeface="+mj-lt"/>
                </a:endParaRPr>
              </a:p>
            </p:txBody>
          </p:sp>
          <p:sp>
            <p:nvSpPr>
              <p:cNvPr id="35" name="文本框 33"/>
              <p:cNvSpPr txBox="1"/>
              <p:nvPr/>
            </p:nvSpPr>
            <p:spPr>
              <a:xfrm>
                <a:off x="34507" y="172452"/>
                <a:ext cx="456565" cy="500383"/>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lnSpc>
                    <a:spcPct val="120000"/>
                  </a:lnSpc>
                  <a:spcAft>
                    <a:spcPts val="0"/>
                  </a:spcAft>
                </a:pPr>
                <a:r>
                  <a:rPr lang="zh-CN" sz="1600" b="1" kern="100">
                    <a:effectLst/>
                    <a:latin typeface="+mj-lt"/>
                    <a:ea typeface="宋体" panose="02010600030101010101" pitchFamily="2" charset="-122"/>
                    <a:cs typeface="Times New Roman" panose="02020603050405020304" pitchFamily="18" charset="0"/>
                  </a:rPr>
                  <a:t>分析</a:t>
                </a:r>
                <a:endParaRPr lang="zh-CN" sz="2000" kern="100">
                  <a:effectLst/>
                  <a:latin typeface="+mj-lt"/>
                  <a:ea typeface="宋体" panose="02010600030101010101" pitchFamily="2" charset="-122"/>
                  <a:cs typeface="Times New Roman" panose="02020603050405020304" pitchFamily="18" charset="0"/>
                </a:endParaRPr>
              </a:p>
              <a:p>
                <a:pPr algn="just">
                  <a:lnSpc>
                    <a:spcPct val="120000"/>
                  </a:lnSpc>
                  <a:spcAft>
                    <a:spcPts val="0"/>
                  </a:spcAft>
                </a:pPr>
                <a:r>
                  <a:rPr lang="zh-CN" sz="1600" b="1" kern="100">
                    <a:effectLst/>
                    <a:latin typeface="+mj-lt"/>
                    <a:ea typeface="宋体" panose="02010600030101010101" pitchFamily="2" charset="-122"/>
                    <a:cs typeface="Times New Roman" panose="02020603050405020304" pitchFamily="18" charset="0"/>
                  </a:rPr>
                  <a:t>工具</a:t>
                </a:r>
                <a:endParaRPr lang="zh-CN" sz="2000" kern="100">
                  <a:effectLst/>
                  <a:latin typeface="+mj-lt"/>
                  <a:ea typeface="宋体" panose="02010600030101010101" pitchFamily="2" charset="-122"/>
                  <a:cs typeface="Times New Roman" panose="02020603050405020304" pitchFamily="18" charset="0"/>
                </a:endParaRPr>
              </a:p>
            </p:txBody>
          </p:sp>
          <p:sp>
            <p:nvSpPr>
              <p:cNvPr id="36" name="文本框 33"/>
              <p:cNvSpPr txBox="1"/>
              <p:nvPr/>
            </p:nvSpPr>
            <p:spPr>
              <a:xfrm>
                <a:off x="25878" y="982181"/>
                <a:ext cx="457200" cy="49974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1600" b="1">
                    <a:effectLst/>
                    <a:latin typeface="+mj-lt"/>
                    <a:ea typeface="宋体" panose="02010600030101010101" pitchFamily="2" charset="-122"/>
                    <a:cs typeface="Times New Roman" panose="02020603050405020304" pitchFamily="18" charset="0"/>
                  </a:rPr>
                  <a:t>业务</a:t>
                </a:r>
                <a:endParaRPr lang="zh-CN" sz="2000">
                  <a:effectLst/>
                  <a:latin typeface="+mj-lt"/>
                  <a:ea typeface="宋体" panose="02010600030101010101" pitchFamily="2" charset="-122"/>
                  <a:cs typeface="宋体" panose="02010600030101010101" pitchFamily="2" charset="-122"/>
                </a:endParaRPr>
              </a:p>
              <a:p>
                <a:pPr algn="just">
                  <a:spcAft>
                    <a:spcPts val="0"/>
                  </a:spcAft>
                </a:pPr>
                <a:r>
                  <a:rPr lang="zh-CN" sz="1600" b="1">
                    <a:effectLst/>
                    <a:latin typeface="+mj-lt"/>
                    <a:ea typeface="宋体" panose="02010600030101010101" pitchFamily="2" charset="-122"/>
                    <a:cs typeface="Times New Roman" panose="02020603050405020304" pitchFamily="18" charset="0"/>
                  </a:rPr>
                  <a:t>计算</a:t>
                </a:r>
                <a:endParaRPr lang="zh-CN" sz="2000">
                  <a:effectLst/>
                  <a:latin typeface="+mj-lt"/>
                  <a:ea typeface="宋体" panose="02010600030101010101" pitchFamily="2" charset="-122"/>
                  <a:cs typeface="宋体" panose="02010600030101010101" pitchFamily="2" charset="-122"/>
                </a:endParaRPr>
              </a:p>
            </p:txBody>
          </p:sp>
          <p:sp>
            <p:nvSpPr>
              <p:cNvPr id="37" name="文本框 33"/>
              <p:cNvSpPr txBox="1"/>
              <p:nvPr/>
            </p:nvSpPr>
            <p:spPr>
              <a:xfrm>
                <a:off x="0" y="2242509"/>
                <a:ext cx="457200" cy="49911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1600" b="1">
                    <a:effectLst/>
                    <a:latin typeface="+mj-lt"/>
                    <a:ea typeface="宋体" panose="02010600030101010101" pitchFamily="2" charset="-122"/>
                    <a:cs typeface="Times New Roman" panose="02020603050405020304" pitchFamily="18" charset="0"/>
                  </a:rPr>
                  <a:t>数据</a:t>
                </a:r>
                <a:endParaRPr lang="zh-CN" sz="2000">
                  <a:effectLst/>
                  <a:latin typeface="+mj-lt"/>
                  <a:ea typeface="宋体" panose="02010600030101010101" pitchFamily="2" charset="-122"/>
                  <a:cs typeface="宋体" panose="02010600030101010101" pitchFamily="2" charset="-122"/>
                </a:endParaRPr>
              </a:p>
              <a:p>
                <a:pPr algn="just">
                  <a:spcAft>
                    <a:spcPts val="0"/>
                  </a:spcAft>
                </a:pPr>
                <a:r>
                  <a:rPr lang="zh-CN" sz="1600" b="1">
                    <a:effectLst/>
                    <a:latin typeface="+mj-lt"/>
                    <a:ea typeface="宋体" panose="02010600030101010101" pitchFamily="2" charset="-122"/>
                    <a:cs typeface="Times New Roman" panose="02020603050405020304" pitchFamily="18" charset="0"/>
                  </a:rPr>
                  <a:t>管理</a:t>
                </a:r>
                <a:endParaRPr lang="zh-CN" sz="2000">
                  <a:effectLst/>
                  <a:latin typeface="+mj-lt"/>
                  <a:ea typeface="宋体" panose="02010600030101010101" pitchFamily="2" charset="-122"/>
                  <a:cs typeface="宋体" panose="02010600030101010101" pitchFamily="2" charset="-122"/>
                </a:endParaRPr>
              </a:p>
            </p:txBody>
          </p:sp>
          <p:sp>
            <p:nvSpPr>
              <p:cNvPr id="39" name="文本框 33"/>
              <p:cNvSpPr txBox="1"/>
              <p:nvPr/>
            </p:nvSpPr>
            <p:spPr>
              <a:xfrm>
                <a:off x="0" y="3025900"/>
                <a:ext cx="457200" cy="49911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1600" b="1">
                    <a:effectLst/>
                    <a:latin typeface="+mj-lt"/>
                    <a:ea typeface="宋体" panose="02010600030101010101" pitchFamily="2" charset="-122"/>
                    <a:cs typeface="Times New Roman" panose="02020603050405020304" pitchFamily="18" charset="0"/>
                  </a:rPr>
                  <a:t>文件</a:t>
                </a:r>
                <a:endParaRPr lang="zh-CN" sz="2000">
                  <a:effectLst/>
                  <a:latin typeface="+mj-lt"/>
                  <a:ea typeface="宋体" panose="02010600030101010101" pitchFamily="2" charset="-122"/>
                  <a:cs typeface="宋体" panose="02010600030101010101" pitchFamily="2" charset="-122"/>
                </a:endParaRPr>
              </a:p>
              <a:p>
                <a:pPr algn="just">
                  <a:spcAft>
                    <a:spcPts val="0"/>
                  </a:spcAft>
                </a:pPr>
                <a:r>
                  <a:rPr lang="zh-CN" sz="1600" b="1">
                    <a:effectLst/>
                    <a:latin typeface="+mj-lt"/>
                    <a:ea typeface="宋体" panose="02010600030101010101" pitchFamily="2" charset="-122"/>
                    <a:cs typeface="Times New Roman" panose="02020603050405020304" pitchFamily="18" charset="0"/>
                  </a:rPr>
                  <a:t>系统</a:t>
                </a:r>
                <a:endParaRPr lang="zh-CN" sz="2000">
                  <a:effectLst/>
                  <a:latin typeface="+mj-lt"/>
                  <a:ea typeface="宋体" panose="02010600030101010101" pitchFamily="2" charset="-122"/>
                  <a:cs typeface="宋体" panose="02010600030101010101" pitchFamily="2" charset="-122"/>
                </a:endParaRPr>
              </a:p>
            </p:txBody>
          </p:sp>
        </p:grpSp>
      </p:grpSp>
    </p:spTree>
    <p:extLst>
      <p:ext uri="{BB962C8B-B14F-4D97-AF65-F5344CB8AC3E}">
        <p14:creationId xmlns:p14="http://schemas.microsoft.com/office/powerpoint/2010/main" val="309363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大数据分析基础</a:t>
            </a:r>
          </a:p>
        </p:txBody>
      </p:sp>
      <p:sp>
        <p:nvSpPr>
          <p:cNvPr id="3" name="内容占位符 2"/>
          <p:cNvSpPr>
            <a:spLocks noGrp="1"/>
          </p:cNvSpPr>
          <p:nvPr>
            <p:ph idx="1"/>
          </p:nvPr>
        </p:nvSpPr>
        <p:spPr/>
        <p:txBody>
          <a:bodyPr/>
          <a:lstStyle/>
          <a:p>
            <a:r>
              <a:rPr lang="zh-CN" altLang="en-US" dirty="0"/>
              <a:t>数据科学家所需技能</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13</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2020-10-15</a:t>
            </a:fld>
            <a:endParaRPr lang="en-US" altLang="zh-CN" dirty="0">
              <a:solidFill>
                <a:srgbClr val="000000"/>
              </a:solidFill>
            </a:endParaRPr>
          </a:p>
        </p:txBody>
      </p:sp>
      <p:grpSp>
        <p:nvGrpSpPr>
          <p:cNvPr id="21" name="组合 20"/>
          <p:cNvGrpSpPr/>
          <p:nvPr/>
        </p:nvGrpSpPr>
        <p:grpSpPr>
          <a:xfrm>
            <a:off x="3518220" y="1534885"/>
            <a:ext cx="5155564" cy="4691743"/>
            <a:chOff x="39430" y="140244"/>
            <a:chExt cx="4307150" cy="3597082"/>
          </a:xfrm>
        </p:grpSpPr>
        <p:sp>
          <p:nvSpPr>
            <p:cNvPr id="22" name="椭圆 21"/>
            <p:cNvSpPr/>
            <p:nvPr/>
          </p:nvSpPr>
          <p:spPr>
            <a:xfrm rot="1954253">
              <a:off x="2248928" y="589281"/>
              <a:ext cx="1600833" cy="3091787"/>
            </a:xfrm>
            <a:prstGeom prst="ellipse">
              <a:avLst/>
            </a:prstGeom>
            <a:solidFill>
              <a:schemeClr val="accent1">
                <a:lumMod val="20000"/>
                <a:lumOff val="80000"/>
                <a:alpha val="50000"/>
              </a:schemeClr>
            </a:solidFill>
            <a:ln>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4000">
                <a:solidFill>
                  <a:srgbClr val="002060"/>
                </a:solidFill>
              </a:endParaRPr>
            </a:p>
          </p:txBody>
        </p:sp>
        <p:sp>
          <p:nvSpPr>
            <p:cNvPr id="23" name="椭圆 22"/>
            <p:cNvSpPr/>
            <p:nvPr/>
          </p:nvSpPr>
          <p:spPr>
            <a:xfrm rot="1954253">
              <a:off x="1605941" y="223703"/>
              <a:ext cx="1600200" cy="3091180"/>
            </a:xfrm>
            <a:prstGeom prst="ellipse">
              <a:avLst/>
            </a:prstGeom>
            <a:solidFill>
              <a:schemeClr val="tx2">
                <a:lumMod val="20000"/>
                <a:lumOff val="80000"/>
                <a:alpha val="50000"/>
              </a:schemeClr>
            </a:solidFill>
            <a:ln>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4000">
                <a:solidFill>
                  <a:srgbClr val="002060"/>
                </a:solidFill>
              </a:endParaRPr>
            </a:p>
          </p:txBody>
        </p:sp>
        <p:sp>
          <p:nvSpPr>
            <p:cNvPr id="24" name="椭圆 23"/>
            <p:cNvSpPr/>
            <p:nvPr/>
          </p:nvSpPr>
          <p:spPr>
            <a:xfrm rot="19374681">
              <a:off x="1423062" y="223703"/>
              <a:ext cx="1600200" cy="3091180"/>
            </a:xfrm>
            <a:prstGeom prst="ellipse">
              <a:avLst/>
            </a:prstGeom>
            <a:solidFill>
              <a:schemeClr val="accent6">
                <a:lumMod val="60000"/>
                <a:lumOff val="40000"/>
                <a:alpha val="50000"/>
              </a:schemeClr>
            </a:solidFill>
            <a:ln>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4000">
                <a:solidFill>
                  <a:srgbClr val="002060"/>
                </a:solidFill>
              </a:endParaRPr>
            </a:p>
          </p:txBody>
        </p:sp>
        <p:sp>
          <p:nvSpPr>
            <p:cNvPr id="25" name="椭圆 24"/>
            <p:cNvSpPr/>
            <p:nvPr/>
          </p:nvSpPr>
          <p:spPr>
            <a:xfrm rot="19374681">
              <a:off x="809516" y="646781"/>
              <a:ext cx="1599565" cy="3090545"/>
            </a:xfrm>
            <a:prstGeom prst="ellipse">
              <a:avLst/>
            </a:prstGeom>
            <a:solidFill>
              <a:schemeClr val="accent4">
                <a:lumMod val="20000"/>
                <a:lumOff val="80000"/>
                <a:alpha val="50000"/>
              </a:schemeClr>
            </a:solidFill>
            <a:ln>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4000">
                <a:solidFill>
                  <a:srgbClr val="002060"/>
                </a:solidFill>
              </a:endParaRPr>
            </a:p>
          </p:txBody>
        </p:sp>
        <p:sp>
          <p:nvSpPr>
            <p:cNvPr id="26" name="文本框 6"/>
            <p:cNvSpPr txBox="1"/>
            <p:nvPr/>
          </p:nvSpPr>
          <p:spPr>
            <a:xfrm>
              <a:off x="971970" y="183134"/>
              <a:ext cx="875665" cy="2940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lnSpc>
                  <a:spcPct val="120000"/>
                </a:lnSpc>
                <a:spcAft>
                  <a:spcPts val="0"/>
                </a:spcAft>
              </a:pPr>
              <a:r>
                <a:rPr lang="zh-CN" sz="1600" kern="10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数学和统计学</a:t>
              </a:r>
              <a:endParaRPr lang="zh-CN" sz="2800" kern="10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文本框 34"/>
            <p:cNvSpPr txBox="1"/>
            <p:nvPr/>
          </p:nvSpPr>
          <p:spPr>
            <a:xfrm>
              <a:off x="2760494" y="140244"/>
              <a:ext cx="532765" cy="2940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lnSpc>
                  <a:spcPct val="120000"/>
                </a:lnSpc>
                <a:spcAft>
                  <a:spcPts val="0"/>
                </a:spcAft>
              </a:pPr>
              <a:r>
                <a:rPr lang="zh-CN" sz="160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计算机</a:t>
              </a:r>
              <a:endParaRPr lang="zh-CN" sz="280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28" name="文本框 34"/>
            <p:cNvSpPr txBox="1"/>
            <p:nvPr/>
          </p:nvSpPr>
          <p:spPr>
            <a:xfrm>
              <a:off x="3470915" y="450344"/>
              <a:ext cx="875665" cy="2940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160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商业专业知识</a:t>
              </a:r>
              <a:endParaRPr lang="zh-CN" sz="280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29" name="文本框 34"/>
            <p:cNvSpPr txBox="1"/>
            <p:nvPr/>
          </p:nvSpPr>
          <p:spPr>
            <a:xfrm>
              <a:off x="39430" y="529857"/>
              <a:ext cx="647065" cy="2940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160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沟通技能</a:t>
              </a:r>
              <a:endParaRPr lang="zh-CN" sz="280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30" name="文本框 34"/>
            <p:cNvSpPr txBox="1"/>
            <p:nvPr/>
          </p:nvSpPr>
          <p:spPr>
            <a:xfrm>
              <a:off x="1957855" y="1084677"/>
              <a:ext cx="761365" cy="2940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160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数据分析师</a:t>
              </a:r>
              <a:endParaRPr lang="zh-CN" sz="280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31" name="文本框 34"/>
            <p:cNvSpPr txBox="1"/>
            <p:nvPr/>
          </p:nvSpPr>
          <p:spPr>
            <a:xfrm>
              <a:off x="1474899" y="1697511"/>
              <a:ext cx="647065" cy="5588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spcAft>
                  <a:spcPts val="0"/>
                </a:spcAft>
              </a:pPr>
              <a:r>
                <a:rPr lang="zh-CN" sz="160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优秀</a:t>
              </a:r>
              <a:endParaRPr lang="zh-CN" sz="280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r>
                <a:rPr lang="zh-CN" sz="160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咨询顾问</a:t>
              </a:r>
              <a:endParaRPr lang="zh-CN" sz="280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32" name="文本框 34"/>
            <p:cNvSpPr txBox="1"/>
            <p:nvPr/>
          </p:nvSpPr>
          <p:spPr>
            <a:xfrm>
              <a:off x="2374531" y="1658942"/>
              <a:ext cx="852805" cy="511764"/>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spcAft>
                  <a:spcPts val="0"/>
                </a:spcAft>
              </a:pPr>
              <a:r>
                <a:rPr lang="en-US" sz="1600" dirty="0">
                  <a:solidFill>
                    <a:srgbClr val="002060"/>
                  </a:solidFill>
                  <a:effectLst/>
                  <a:latin typeface="Times New Roman" panose="02020603050405020304" pitchFamily="18" charset="0"/>
                  <a:ea typeface="宋体" panose="02010600030101010101" pitchFamily="2" charset="-122"/>
                  <a:cs typeface="宋体" panose="02010600030101010101" pitchFamily="2" charset="-122"/>
                </a:rPr>
                <a:t>Drew Conway</a:t>
              </a:r>
              <a:endParaRPr lang="zh-CN" sz="2800" dirty="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r>
                <a:rPr lang="zh-CN" sz="16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数据科学家</a:t>
              </a:r>
              <a:endParaRPr lang="zh-CN" sz="2800" dirty="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33" name="文本框 34"/>
            <p:cNvSpPr txBox="1"/>
            <p:nvPr/>
          </p:nvSpPr>
          <p:spPr>
            <a:xfrm>
              <a:off x="1945068" y="2218414"/>
              <a:ext cx="761365" cy="596348"/>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spcAft>
                  <a:spcPts val="0"/>
                </a:spcAft>
              </a:pPr>
              <a:r>
                <a:rPr lang="zh-CN" sz="1600" b="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优秀的</a:t>
              </a:r>
              <a:endParaRPr lang="zh-CN" sz="280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r>
                <a:rPr lang="zh-CN" sz="1600" b="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数据科学家</a:t>
              </a:r>
              <a:endParaRPr lang="zh-CN" sz="280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p:txBody>
        </p:sp>
      </p:grpSp>
    </p:spTree>
    <p:extLst>
      <p:ext uri="{BB962C8B-B14F-4D97-AF65-F5344CB8AC3E}">
        <p14:creationId xmlns:p14="http://schemas.microsoft.com/office/powerpoint/2010/main" val="3196160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大数据分析基础</a:t>
            </a:r>
          </a:p>
        </p:txBody>
      </p:sp>
      <p:sp>
        <p:nvSpPr>
          <p:cNvPr id="3" name="内容占位符 2"/>
          <p:cNvSpPr>
            <a:spLocks noGrp="1"/>
          </p:cNvSpPr>
          <p:nvPr>
            <p:ph idx="1"/>
          </p:nvPr>
        </p:nvSpPr>
        <p:spPr/>
        <p:txBody>
          <a:bodyPr/>
          <a:lstStyle/>
          <a:p>
            <a:r>
              <a:rPr lang="zh-CN" altLang="en-US" dirty="0"/>
              <a:t>技能列表</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14</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2020-10-15</a:t>
            </a:fld>
            <a:endParaRPr lang="en-US" altLang="zh-CN" dirty="0">
              <a:solidFill>
                <a:srgbClr val="000000"/>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3055188201"/>
              </p:ext>
            </p:extLst>
          </p:nvPr>
        </p:nvGraphicFramePr>
        <p:xfrm>
          <a:off x="838200" y="2102520"/>
          <a:ext cx="10515604" cy="3848482"/>
        </p:xfrm>
        <a:graphic>
          <a:graphicData uri="http://schemas.openxmlformats.org/drawingml/2006/table">
            <a:tbl>
              <a:tblPr firstRow="1" firstCol="1" bandRow="1">
                <a:tableStyleId>{7E9639D4-E3E2-4D34-9284-5A2195B3D0D7}</a:tableStyleId>
              </a:tblPr>
              <a:tblGrid>
                <a:gridCol w="2628901">
                  <a:extLst>
                    <a:ext uri="{9D8B030D-6E8A-4147-A177-3AD203B41FA5}">
                      <a16:colId xmlns:a16="http://schemas.microsoft.com/office/drawing/2014/main" val="3618634866"/>
                    </a:ext>
                  </a:extLst>
                </a:gridCol>
                <a:gridCol w="2628901">
                  <a:extLst>
                    <a:ext uri="{9D8B030D-6E8A-4147-A177-3AD203B41FA5}">
                      <a16:colId xmlns:a16="http://schemas.microsoft.com/office/drawing/2014/main" val="2377472140"/>
                    </a:ext>
                  </a:extLst>
                </a:gridCol>
                <a:gridCol w="2628901">
                  <a:extLst>
                    <a:ext uri="{9D8B030D-6E8A-4147-A177-3AD203B41FA5}">
                      <a16:colId xmlns:a16="http://schemas.microsoft.com/office/drawing/2014/main" val="2050672727"/>
                    </a:ext>
                  </a:extLst>
                </a:gridCol>
                <a:gridCol w="2628901">
                  <a:extLst>
                    <a:ext uri="{9D8B030D-6E8A-4147-A177-3AD203B41FA5}">
                      <a16:colId xmlns:a16="http://schemas.microsoft.com/office/drawing/2014/main" val="1052930310"/>
                    </a:ext>
                  </a:extLst>
                </a:gridCol>
              </a:tblGrid>
              <a:tr h="243969">
                <a:tc>
                  <a:txBody>
                    <a:bodyPr/>
                    <a:lstStyle/>
                    <a:p>
                      <a:pPr algn="ctr">
                        <a:lnSpc>
                          <a:spcPct val="120000"/>
                        </a:lnSpc>
                        <a:spcAft>
                          <a:spcPts val="0"/>
                        </a:spcAft>
                      </a:pPr>
                      <a:r>
                        <a:rPr lang="zh-CN" sz="1600" kern="100" dirty="0">
                          <a:effectLst/>
                        </a:rPr>
                        <a:t>编程</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zh-CN" sz="1600" kern="100" dirty="0">
                          <a:effectLst/>
                        </a:rPr>
                        <a:t>数学和统计学</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zh-CN" sz="1600" kern="100" dirty="0">
                          <a:effectLst/>
                        </a:rPr>
                        <a:t>商业知识和软技能</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zh-CN" sz="1600" kern="100" dirty="0">
                          <a:effectLst/>
                        </a:rPr>
                        <a:t>沟通能力和可视化技能</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96849073"/>
                  </a:ext>
                </a:extLst>
              </a:tr>
              <a:tr h="3036055">
                <a:tc>
                  <a:txBody>
                    <a:bodyPr/>
                    <a:lstStyle/>
                    <a:p>
                      <a:pPr marL="0" lvl="0" indent="0" algn="just">
                        <a:lnSpc>
                          <a:spcPct val="120000"/>
                        </a:lnSpc>
                        <a:spcBef>
                          <a:spcPts val="600"/>
                        </a:spcBef>
                        <a:spcAft>
                          <a:spcPts val="0"/>
                        </a:spcAft>
                        <a:buFont typeface="Wingdings" panose="05000000000000000000" pitchFamily="2" charset="2"/>
                        <a:buNone/>
                      </a:pPr>
                      <a:r>
                        <a:rPr lang="zh-CN" sz="1600" b="0" kern="100" dirty="0">
                          <a:effectLst/>
                        </a:rPr>
                        <a:t>计算机科学基础</a:t>
                      </a:r>
                    </a:p>
                    <a:p>
                      <a:pPr marL="0" lvl="0" indent="0" algn="just">
                        <a:lnSpc>
                          <a:spcPct val="120000"/>
                        </a:lnSpc>
                        <a:spcBef>
                          <a:spcPts val="600"/>
                        </a:spcBef>
                        <a:spcAft>
                          <a:spcPts val="0"/>
                        </a:spcAft>
                        <a:buFont typeface="Wingdings" panose="05000000000000000000" pitchFamily="2" charset="2"/>
                        <a:buNone/>
                      </a:pPr>
                      <a:r>
                        <a:rPr lang="zh-CN" sz="1600" b="1" kern="100" dirty="0">
                          <a:solidFill>
                            <a:srgbClr val="FF0000"/>
                          </a:solidFill>
                          <a:effectLst/>
                        </a:rPr>
                        <a:t>脚本语言（如</a:t>
                      </a:r>
                      <a:r>
                        <a:rPr lang="en-US" sz="1600" b="1" kern="100" dirty="0">
                          <a:solidFill>
                            <a:srgbClr val="FF0000"/>
                          </a:solidFill>
                          <a:effectLst/>
                        </a:rPr>
                        <a:t>Python</a:t>
                      </a:r>
                      <a:r>
                        <a:rPr lang="zh-CN" sz="1600" b="1" kern="100" dirty="0">
                          <a:solidFill>
                            <a:srgbClr val="FF0000"/>
                          </a:solidFill>
                          <a:effectLst/>
                        </a:rPr>
                        <a:t>）</a:t>
                      </a:r>
                    </a:p>
                    <a:p>
                      <a:pPr marL="0" lvl="0" indent="0" algn="just">
                        <a:lnSpc>
                          <a:spcPct val="120000"/>
                        </a:lnSpc>
                        <a:spcBef>
                          <a:spcPts val="600"/>
                        </a:spcBef>
                        <a:spcAft>
                          <a:spcPts val="0"/>
                        </a:spcAft>
                        <a:buFont typeface="Wingdings" panose="05000000000000000000" pitchFamily="2" charset="2"/>
                        <a:buNone/>
                      </a:pPr>
                      <a:r>
                        <a:rPr lang="zh-CN" sz="1600" b="0" kern="100" dirty="0">
                          <a:effectLst/>
                        </a:rPr>
                        <a:t>统计计算软件（如</a:t>
                      </a:r>
                      <a:r>
                        <a:rPr lang="en-US" sz="1600" b="0" kern="100" dirty="0">
                          <a:effectLst/>
                        </a:rPr>
                        <a:t>R</a:t>
                      </a:r>
                      <a:r>
                        <a:rPr lang="zh-CN" sz="1600" b="0" kern="100" dirty="0">
                          <a:effectLst/>
                        </a:rPr>
                        <a:t>）</a:t>
                      </a:r>
                    </a:p>
                    <a:p>
                      <a:pPr marL="0" lvl="0" indent="0" algn="just">
                        <a:lnSpc>
                          <a:spcPct val="120000"/>
                        </a:lnSpc>
                        <a:spcBef>
                          <a:spcPts val="600"/>
                        </a:spcBef>
                        <a:spcAft>
                          <a:spcPts val="0"/>
                        </a:spcAft>
                        <a:buFont typeface="Wingdings" panose="05000000000000000000" pitchFamily="2" charset="2"/>
                        <a:buNone/>
                      </a:pPr>
                      <a:r>
                        <a:rPr lang="zh-CN" sz="1600" b="1" kern="100" dirty="0">
                          <a:solidFill>
                            <a:srgbClr val="FF0000"/>
                          </a:solidFill>
                          <a:effectLst/>
                        </a:rPr>
                        <a:t>数据库：包括</a:t>
                      </a:r>
                      <a:r>
                        <a:rPr lang="en-US" sz="1600" b="1" kern="100" dirty="0">
                          <a:solidFill>
                            <a:srgbClr val="FF0000"/>
                          </a:solidFill>
                          <a:effectLst/>
                        </a:rPr>
                        <a:t>SQL</a:t>
                      </a:r>
                      <a:r>
                        <a:rPr lang="zh-CN" sz="1600" b="0" kern="100" dirty="0">
                          <a:effectLst/>
                        </a:rPr>
                        <a:t>和</a:t>
                      </a:r>
                      <a:r>
                        <a:rPr lang="en-US" sz="1600" b="0" kern="100" dirty="0">
                          <a:effectLst/>
                        </a:rPr>
                        <a:t>NoSQL</a:t>
                      </a:r>
                      <a:endParaRPr lang="zh-CN" sz="1600" b="0" kern="100" dirty="0">
                        <a:effectLst/>
                      </a:endParaRPr>
                    </a:p>
                    <a:p>
                      <a:pPr marL="0" lvl="0" indent="0" algn="just">
                        <a:lnSpc>
                          <a:spcPct val="120000"/>
                        </a:lnSpc>
                        <a:spcBef>
                          <a:spcPts val="600"/>
                        </a:spcBef>
                        <a:spcAft>
                          <a:spcPts val="0"/>
                        </a:spcAft>
                        <a:buFont typeface="Wingdings" panose="05000000000000000000" pitchFamily="2" charset="2"/>
                        <a:buNone/>
                      </a:pPr>
                      <a:r>
                        <a:rPr lang="zh-CN" sz="1600" b="0" kern="100" dirty="0">
                          <a:effectLst/>
                        </a:rPr>
                        <a:t>关系代数</a:t>
                      </a:r>
                    </a:p>
                    <a:p>
                      <a:pPr marL="0" lvl="0" indent="0" algn="just">
                        <a:lnSpc>
                          <a:spcPct val="120000"/>
                        </a:lnSpc>
                        <a:spcBef>
                          <a:spcPts val="600"/>
                        </a:spcBef>
                        <a:spcAft>
                          <a:spcPts val="0"/>
                        </a:spcAft>
                        <a:buFont typeface="Wingdings" panose="05000000000000000000" pitchFamily="2" charset="2"/>
                        <a:buNone/>
                      </a:pPr>
                      <a:r>
                        <a:rPr lang="zh-CN" sz="1600" b="0" kern="100" dirty="0">
                          <a:effectLst/>
                        </a:rPr>
                        <a:t>并行数据库和并行查询处理</a:t>
                      </a:r>
                    </a:p>
                    <a:p>
                      <a:pPr marL="0" lvl="0" indent="0" algn="just">
                        <a:lnSpc>
                          <a:spcPct val="120000"/>
                        </a:lnSpc>
                        <a:spcBef>
                          <a:spcPts val="600"/>
                        </a:spcBef>
                        <a:spcAft>
                          <a:spcPts val="0"/>
                        </a:spcAft>
                        <a:buFont typeface="Wingdings" panose="05000000000000000000" pitchFamily="2" charset="2"/>
                        <a:buNone/>
                      </a:pPr>
                      <a:r>
                        <a:rPr lang="en-US" sz="1600" b="0" kern="100" dirty="0" err="1">
                          <a:effectLst/>
                        </a:rPr>
                        <a:t>MapReduce</a:t>
                      </a:r>
                      <a:r>
                        <a:rPr lang="zh-CN" sz="1600" b="0" kern="100" dirty="0">
                          <a:effectLst/>
                        </a:rPr>
                        <a:t>概念</a:t>
                      </a:r>
                    </a:p>
                    <a:p>
                      <a:pPr marL="0" lvl="0" indent="0" algn="just">
                        <a:lnSpc>
                          <a:spcPct val="120000"/>
                        </a:lnSpc>
                        <a:spcBef>
                          <a:spcPts val="600"/>
                        </a:spcBef>
                        <a:spcAft>
                          <a:spcPts val="0"/>
                        </a:spcAft>
                        <a:buFont typeface="Wingdings" panose="05000000000000000000" pitchFamily="2" charset="2"/>
                        <a:buNone/>
                      </a:pPr>
                      <a:r>
                        <a:rPr lang="en-US" sz="1600" b="0" kern="100" dirty="0">
                          <a:effectLst/>
                        </a:rPr>
                        <a:t>Hadoop</a:t>
                      </a:r>
                      <a:r>
                        <a:rPr lang="zh-CN" sz="1600" b="0" kern="100" dirty="0">
                          <a:effectLst/>
                        </a:rPr>
                        <a:t>和</a:t>
                      </a:r>
                      <a:r>
                        <a:rPr lang="en-US" sz="1600" b="0" kern="100" dirty="0">
                          <a:effectLst/>
                        </a:rPr>
                        <a:t>Hive/Pig</a:t>
                      </a:r>
                      <a:endParaRPr lang="zh-CN" sz="1600" b="0" kern="100" dirty="0">
                        <a:effectLst/>
                      </a:endParaRPr>
                    </a:p>
                    <a:p>
                      <a:pPr marL="0" lvl="0" indent="0" algn="just">
                        <a:lnSpc>
                          <a:spcPct val="120000"/>
                        </a:lnSpc>
                        <a:spcBef>
                          <a:spcPts val="600"/>
                        </a:spcBef>
                        <a:spcAft>
                          <a:spcPts val="0"/>
                        </a:spcAft>
                        <a:buFont typeface="Wingdings" panose="05000000000000000000" pitchFamily="2" charset="2"/>
                        <a:buNone/>
                      </a:pPr>
                      <a:r>
                        <a:rPr lang="zh-CN" sz="1600" b="0" kern="100" dirty="0">
                          <a:effectLst/>
                        </a:rPr>
                        <a:t>定制缩减器（</a:t>
                      </a:r>
                      <a:r>
                        <a:rPr lang="en-US" sz="1600" b="0" kern="100" dirty="0">
                          <a:effectLst/>
                        </a:rPr>
                        <a:t>reducer</a:t>
                      </a:r>
                      <a:r>
                        <a:rPr lang="zh-CN" sz="1600" b="0" kern="100" dirty="0">
                          <a:effectLst/>
                        </a:rPr>
                        <a:t>）</a:t>
                      </a:r>
                    </a:p>
                    <a:p>
                      <a:pPr marL="0" lvl="0" indent="0" algn="just">
                        <a:lnSpc>
                          <a:spcPct val="120000"/>
                        </a:lnSpc>
                        <a:spcBef>
                          <a:spcPts val="600"/>
                        </a:spcBef>
                        <a:spcAft>
                          <a:spcPts val="0"/>
                        </a:spcAft>
                        <a:buFont typeface="Wingdings" panose="05000000000000000000" pitchFamily="2" charset="2"/>
                        <a:buNone/>
                      </a:pPr>
                      <a:r>
                        <a:rPr lang="zh-CN" sz="1600" b="0" kern="100" dirty="0">
                          <a:effectLst/>
                        </a:rPr>
                        <a:t>使用</a:t>
                      </a:r>
                      <a:r>
                        <a:rPr lang="en-US" sz="1600" b="0" kern="100" dirty="0">
                          <a:effectLst/>
                        </a:rPr>
                        <a:t>AWS</a:t>
                      </a:r>
                      <a:r>
                        <a:rPr lang="zh-CN" sz="1600" b="0" kern="100" dirty="0">
                          <a:effectLst/>
                        </a:rPr>
                        <a:t>等</a:t>
                      </a:r>
                      <a:r>
                        <a:rPr lang="en-US" sz="1600" b="0" kern="100" dirty="0">
                          <a:effectLst/>
                        </a:rPr>
                        <a:t>SaaS</a:t>
                      </a:r>
                      <a:r>
                        <a:rPr lang="zh-CN" sz="1600" b="0" kern="100" dirty="0">
                          <a:effectLst/>
                        </a:rPr>
                        <a:t>的经验</a:t>
                      </a:r>
                      <a:endParaRPr lang="zh-CN" sz="16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lvl="0" indent="0" algn="just">
                        <a:lnSpc>
                          <a:spcPct val="120000"/>
                        </a:lnSpc>
                        <a:spcBef>
                          <a:spcPts val="600"/>
                        </a:spcBef>
                        <a:spcAft>
                          <a:spcPts val="0"/>
                        </a:spcAft>
                        <a:buFont typeface="Wingdings" panose="05000000000000000000" pitchFamily="2" charset="2"/>
                        <a:buNone/>
                      </a:pPr>
                      <a:r>
                        <a:rPr lang="zh-CN" sz="1600" kern="100" dirty="0">
                          <a:effectLst/>
                        </a:rPr>
                        <a:t>机器学习</a:t>
                      </a:r>
                    </a:p>
                    <a:p>
                      <a:pPr marL="0" lvl="0" indent="0" algn="just">
                        <a:lnSpc>
                          <a:spcPct val="120000"/>
                        </a:lnSpc>
                        <a:spcBef>
                          <a:spcPts val="600"/>
                        </a:spcBef>
                        <a:spcAft>
                          <a:spcPts val="0"/>
                        </a:spcAft>
                        <a:buFont typeface="Wingdings" panose="05000000000000000000" pitchFamily="2" charset="2"/>
                        <a:buNone/>
                      </a:pPr>
                      <a:r>
                        <a:rPr lang="zh-CN" sz="1600" b="1" kern="100" dirty="0">
                          <a:solidFill>
                            <a:srgbClr val="FF0000"/>
                          </a:solidFill>
                          <a:effectLst/>
                        </a:rPr>
                        <a:t>统计建模</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实验设计</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贝叶斯推理</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监督学习：决策树、随机森林、</a:t>
                      </a:r>
                      <a:r>
                        <a:rPr lang="en-US" sz="1600" kern="100" dirty="0">
                          <a:effectLst/>
                        </a:rPr>
                        <a:t>logistic</a:t>
                      </a:r>
                      <a:r>
                        <a:rPr lang="zh-CN" sz="1600" kern="100" dirty="0">
                          <a:effectLst/>
                        </a:rPr>
                        <a:t>回归</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非监督学习：聚类、降维</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优化：梯度下降等</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lvl="0" indent="0" algn="just">
                        <a:lnSpc>
                          <a:spcPct val="120000"/>
                        </a:lnSpc>
                        <a:spcBef>
                          <a:spcPts val="600"/>
                        </a:spcBef>
                        <a:spcAft>
                          <a:spcPts val="0"/>
                        </a:spcAft>
                        <a:buFont typeface="Wingdings" panose="05000000000000000000" pitchFamily="2" charset="2"/>
                        <a:buNone/>
                      </a:pPr>
                      <a:r>
                        <a:rPr lang="zh-CN" sz="1600" kern="100" dirty="0">
                          <a:effectLst/>
                        </a:rPr>
                        <a:t>对于商业的热情</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对数据的好奇</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不受权威影响</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黑客心态</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问题解决者思维</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具有策略性、主动性、创造性、创新性和合作性</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lvl="0" indent="0" algn="just">
                        <a:lnSpc>
                          <a:spcPct val="120000"/>
                        </a:lnSpc>
                        <a:spcBef>
                          <a:spcPts val="600"/>
                        </a:spcBef>
                        <a:spcAft>
                          <a:spcPts val="0"/>
                        </a:spcAft>
                        <a:buFont typeface="Wingdings" panose="05000000000000000000" pitchFamily="2" charset="2"/>
                        <a:buNone/>
                      </a:pPr>
                      <a:r>
                        <a:rPr lang="zh-CN" sz="1600" kern="100" dirty="0">
                          <a:effectLst/>
                        </a:rPr>
                        <a:t>与高级管理人员共同工作的能力</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叙述故事的能力</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将数据驱动得到的启示转变为决策和行动</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可视化艺术设计</a:t>
                      </a:r>
                    </a:p>
                    <a:p>
                      <a:pPr marL="0" lvl="0" indent="0" algn="just">
                        <a:lnSpc>
                          <a:spcPct val="120000"/>
                        </a:lnSpc>
                        <a:spcBef>
                          <a:spcPts val="600"/>
                        </a:spcBef>
                        <a:spcAft>
                          <a:spcPts val="0"/>
                        </a:spcAft>
                        <a:buFont typeface="Wingdings" panose="05000000000000000000" pitchFamily="2" charset="2"/>
                        <a:buNone/>
                      </a:pPr>
                      <a:r>
                        <a:rPr lang="zh-CN" sz="1600" b="1" kern="100" dirty="0">
                          <a:solidFill>
                            <a:srgbClr val="FF0000"/>
                          </a:solidFill>
                          <a:effectLst/>
                        </a:rPr>
                        <a:t>掌握可视化工具</a:t>
                      </a:r>
                      <a:r>
                        <a:rPr lang="zh-CN" sz="1600" kern="100" dirty="0">
                          <a:effectLst/>
                        </a:rPr>
                        <a:t>（如</a:t>
                      </a:r>
                      <a:r>
                        <a:rPr lang="en-US" sz="1600" kern="100" dirty="0">
                          <a:effectLst/>
                        </a:rPr>
                        <a:t>Tableau</a:t>
                      </a:r>
                      <a:r>
                        <a:rPr lang="zh-CN" sz="1600" kern="100" dirty="0">
                          <a:effectLst/>
                        </a:rPr>
                        <a:t>、</a:t>
                      </a:r>
                      <a:r>
                        <a:rPr lang="en-US" sz="1600" kern="100" dirty="0">
                          <a:effectLst/>
                        </a:rPr>
                        <a:t>D3.js</a:t>
                      </a:r>
                      <a:r>
                        <a:rPr lang="zh-CN" sz="1600" kern="100" dirty="0">
                          <a:effectLst/>
                        </a:rPr>
                        <a:t>等）</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84693218"/>
                  </a:ext>
                </a:extLst>
              </a:tr>
            </a:tbl>
          </a:graphicData>
        </a:graphic>
      </p:graphicFrame>
    </p:spTree>
    <p:extLst>
      <p:ext uri="{BB962C8B-B14F-4D97-AF65-F5344CB8AC3E}">
        <p14:creationId xmlns:p14="http://schemas.microsoft.com/office/powerpoint/2010/main" val="3450051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大数据分析基础</a:t>
            </a:r>
          </a:p>
        </p:txBody>
      </p:sp>
      <p:sp>
        <p:nvSpPr>
          <p:cNvPr id="3" name="内容占位符 2"/>
          <p:cNvSpPr>
            <a:spLocks noGrp="1"/>
          </p:cNvSpPr>
          <p:nvPr>
            <p:ph idx="1"/>
          </p:nvPr>
        </p:nvSpPr>
        <p:spPr/>
        <p:txBody>
          <a:bodyPr/>
          <a:lstStyle/>
          <a:p>
            <a:pPr>
              <a:lnSpc>
                <a:spcPct val="150000"/>
              </a:lnSpc>
            </a:pPr>
            <a:r>
              <a:rPr lang="zh-CN" altLang="en-US" dirty="0"/>
              <a:t>学习目标</a:t>
            </a:r>
            <a:endParaRPr lang="en-US" altLang="zh-CN" dirty="0"/>
          </a:p>
          <a:p>
            <a:pPr lvl="1">
              <a:lnSpc>
                <a:spcPct val="150000"/>
              </a:lnSpc>
            </a:pPr>
            <a:r>
              <a:rPr lang="zh-CN" altLang="en-US" dirty="0"/>
              <a:t>了解并掌握利用</a:t>
            </a:r>
            <a:r>
              <a:rPr lang="en-US" altLang="zh-CN" dirty="0"/>
              <a:t>Python</a:t>
            </a:r>
            <a:r>
              <a:rPr lang="zh-CN" altLang="en-US" dirty="0"/>
              <a:t>进行数据处理和分析</a:t>
            </a:r>
            <a:endParaRPr lang="en-US" altLang="zh-CN" dirty="0"/>
          </a:p>
          <a:p>
            <a:pPr lvl="2">
              <a:lnSpc>
                <a:spcPct val="150000"/>
              </a:lnSpc>
            </a:pPr>
            <a:r>
              <a:rPr lang="zh-CN" altLang="en-US" sz="1800" dirty="0"/>
              <a:t>预期在课程期间完成</a:t>
            </a:r>
            <a:r>
              <a:rPr lang="en-US" altLang="zh-CN" sz="1800" dirty="0"/>
              <a:t>500-1000</a:t>
            </a:r>
            <a:r>
              <a:rPr lang="zh-CN" altLang="en-US" sz="1800" dirty="0"/>
              <a:t>行的代码量</a:t>
            </a:r>
            <a:endParaRPr lang="en-US" altLang="zh-CN" sz="1800" dirty="0"/>
          </a:p>
          <a:p>
            <a:pPr lvl="1">
              <a:lnSpc>
                <a:spcPct val="150000"/>
              </a:lnSpc>
            </a:pPr>
            <a:r>
              <a:rPr lang="zh-CN" altLang="en-US" dirty="0"/>
              <a:t>了解并掌握数据库进行数据存储</a:t>
            </a:r>
            <a:endParaRPr lang="en-US" altLang="zh-CN" dirty="0"/>
          </a:p>
          <a:p>
            <a:pPr lvl="1">
              <a:lnSpc>
                <a:spcPct val="150000"/>
              </a:lnSpc>
            </a:pPr>
            <a:r>
              <a:rPr lang="zh-CN" altLang="en-US" dirty="0"/>
              <a:t>建立大数据分析的思维方式</a:t>
            </a:r>
            <a:endParaRPr lang="en-US" altLang="zh-CN"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15</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2020-10-15</a:t>
            </a:fld>
            <a:endParaRPr lang="en-US" altLang="zh-CN" dirty="0">
              <a:solidFill>
                <a:srgbClr val="000000"/>
              </a:solidFill>
            </a:endParaRPr>
          </a:p>
        </p:txBody>
      </p:sp>
    </p:spTree>
    <p:extLst>
      <p:ext uri="{BB962C8B-B14F-4D97-AF65-F5344CB8AC3E}">
        <p14:creationId xmlns:p14="http://schemas.microsoft.com/office/powerpoint/2010/main" val="2767046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大数据（分析）的定义</a:t>
            </a:r>
          </a:p>
        </p:txBody>
      </p:sp>
      <p:sp>
        <p:nvSpPr>
          <p:cNvPr id="3" name="内容占位符 2"/>
          <p:cNvSpPr>
            <a:spLocks noGrp="1"/>
          </p:cNvSpPr>
          <p:nvPr>
            <p:ph idx="1"/>
          </p:nvPr>
        </p:nvSpPr>
        <p:spPr/>
        <p:txBody>
          <a:bodyPr/>
          <a:lstStyle/>
          <a:p>
            <a:r>
              <a:rPr lang="zh-CN" altLang="en-US" dirty="0"/>
              <a:t>大数据的</a:t>
            </a:r>
            <a:r>
              <a:rPr lang="en-US" altLang="zh-CN" dirty="0"/>
              <a:t>3V</a:t>
            </a:r>
            <a:r>
              <a:rPr lang="zh-CN" altLang="en-US" dirty="0"/>
              <a:t>（</a:t>
            </a:r>
            <a:r>
              <a:rPr lang="en-US" altLang="zh-CN" dirty="0"/>
              <a:t>META</a:t>
            </a:r>
            <a:r>
              <a:rPr lang="zh-CN" altLang="en-US" dirty="0"/>
              <a:t>集团的分析师</a:t>
            </a:r>
            <a:r>
              <a:rPr lang="en-US" altLang="zh-CN" dirty="0"/>
              <a:t>Doug Laney</a:t>
            </a:r>
            <a:r>
              <a:rPr lang="zh-CN" altLang="en-US" dirty="0"/>
              <a:t>，</a:t>
            </a:r>
            <a:r>
              <a:rPr lang="en-US" altLang="zh-CN" dirty="0"/>
              <a:t>2001</a:t>
            </a:r>
            <a:r>
              <a:rPr lang="zh-CN" altLang="en-US" dirty="0"/>
              <a:t>）</a:t>
            </a:r>
            <a:endParaRPr lang="en-US" altLang="zh-CN" dirty="0"/>
          </a:p>
          <a:p>
            <a:pPr lvl="1"/>
            <a:r>
              <a:rPr lang="zh-CN" altLang="en-US" dirty="0"/>
              <a:t>容量（</a:t>
            </a:r>
            <a:r>
              <a:rPr lang="en-US" altLang="zh-CN" dirty="0"/>
              <a:t>volume</a:t>
            </a:r>
            <a:r>
              <a:rPr lang="zh-CN" altLang="en-US" dirty="0"/>
              <a:t>）：数据的容量越来越大</a:t>
            </a:r>
            <a:endParaRPr lang="en-US" altLang="zh-CN" dirty="0"/>
          </a:p>
          <a:p>
            <a:pPr lvl="1"/>
            <a:r>
              <a:rPr lang="zh-CN" altLang="en-US" dirty="0"/>
              <a:t>速度（</a:t>
            </a:r>
            <a:r>
              <a:rPr lang="en-US" altLang="zh-CN" dirty="0"/>
              <a:t>velocity</a:t>
            </a:r>
            <a:r>
              <a:rPr lang="zh-CN" altLang="en-US" dirty="0"/>
              <a:t>）：数据的增长速度和所需的数据处理速度越来越快</a:t>
            </a:r>
            <a:endParaRPr lang="en-US" altLang="zh-CN" dirty="0"/>
          </a:p>
          <a:p>
            <a:pPr lvl="1"/>
            <a:r>
              <a:rPr lang="zh-CN" altLang="en-US" dirty="0"/>
              <a:t>多样（</a:t>
            </a:r>
            <a:r>
              <a:rPr lang="en-US" altLang="zh-CN" dirty="0"/>
              <a:t>variety</a:t>
            </a:r>
            <a:r>
              <a:rPr lang="zh-CN" altLang="en-US" dirty="0"/>
              <a:t>）：数据的格式越来越多样化</a:t>
            </a:r>
            <a:endParaRPr lang="en-US" altLang="zh-CN" dirty="0"/>
          </a:p>
          <a:p>
            <a:r>
              <a:rPr lang="en-US" altLang="zh-CN" dirty="0"/>
              <a:t>2012</a:t>
            </a:r>
            <a:r>
              <a:rPr lang="zh-CN" altLang="en-US" dirty="0"/>
              <a:t>年时包括</a:t>
            </a:r>
            <a:r>
              <a:rPr lang="en-US" altLang="zh-CN" dirty="0"/>
              <a:t>IBM</a:t>
            </a:r>
            <a:r>
              <a:rPr lang="zh-CN" altLang="en-US" dirty="0"/>
              <a:t>、高德纳（</a:t>
            </a:r>
            <a:r>
              <a:rPr lang="en-US" altLang="zh-CN" dirty="0"/>
              <a:t>Gartner</a:t>
            </a:r>
            <a:r>
              <a:rPr lang="zh-CN" altLang="en-US" dirty="0"/>
              <a:t>）等在内的组织将</a:t>
            </a:r>
            <a:r>
              <a:rPr lang="en-US" altLang="zh-CN" dirty="0"/>
              <a:t>3V</a:t>
            </a:r>
            <a:r>
              <a:rPr lang="zh-CN" altLang="en-US" dirty="0"/>
              <a:t>扩展到了</a:t>
            </a:r>
            <a:r>
              <a:rPr lang="en-US" altLang="zh-CN" dirty="0"/>
              <a:t>4V</a:t>
            </a:r>
          </a:p>
          <a:p>
            <a:pPr lvl="1"/>
            <a:r>
              <a:rPr lang="zh-CN" altLang="en-US" dirty="0"/>
              <a:t>新加入的属性是真实性（</a:t>
            </a:r>
            <a:r>
              <a:rPr lang="en-US" altLang="zh-CN" dirty="0"/>
              <a:t>veracity</a:t>
            </a:r>
            <a:r>
              <a:rPr lang="zh-CN" altLang="en-US" dirty="0"/>
              <a:t>）</a:t>
            </a:r>
            <a:endParaRPr lang="en-US" altLang="zh-CN" dirty="0"/>
          </a:p>
          <a:p>
            <a:pPr lvl="1"/>
            <a:r>
              <a:rPr lang="zh-CN" altLang="en-US" dirty="0"/>
              <a:t>真实性强调的是数据的准确性</a:t>
            </a:r>
            <a:endParaRPr lang="en-US" altLang="zh-CN" dirty="0"/>
          </a:p>
          <a:p>
            <a:r>
              <a:rPr lang="zh-CN" altLang="en-US" dirty="0"/>
              <a:t>大数据的定义也被认为是“无法用现有的软件工具提取、存储、搜索、共享、分析和处理的海量的、复杂的数据集合。”</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16</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2020-10-15</a:t>
            </a:fld>
            <a:endParaRPr lang="en-US" altLang="zh-CN" dirty="0">
              <a:solidFill>
                <a:srgbClr val="000000"/>
              </a:solidFill>
            </a:endParaRPr>
          </a:p>
        </p:txBody>
      </p:sp>
    </p:spTree>
    <p:extLst>
      <p:ext uri="{BB962C8B-B14F-4D97-AF65-F5344CB8AC3E}">
        <p14:creationId xmlns:p14="http://schemas.microsoft.com/office/powerpoint/2010/main" val="40820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大数据（分析）的定义</a:t>
            </a:r>
          </a:p>
        </p:txBody>
      </p:sp>
      <p:sp>
        <p:nvSpPr>
          <p:cNvPr id="3" name="内容占位符 2"/>
          <p:cNvSpPr>
            <a:spLocks noGrp="1"/>
          </p:cNvSpPr>
          <p:nvPr>
            <p:ph idx="1"/>
          </p:nvPr>
        </p:nvSpPr>
        <p:spPr/>
        <p:txBody>
          <a:bodyPr/>
          <a:lstStyle/>
          <a:p>
            <a:r>
              <a:rPr lang="zh-CN" altLang="en-US" dirty="0"/>
              <a:t>最重要的</a:t>
            </a:r>
            <a:r>
              <a:rPr lang="en-US" altLang="zh-CN" dirty="0"/>
              <a:t>V</a:t>
            </a:r>
            <a:r>
              <a:rPr lang="zh-CN" altLang="en-US" dirty="0"/>
              <a:t>应当是</a:t>
            </a:r>
            <a:r>
              <a:rPr lang="en-US" altLang="zh-CN" dirty="0"/>
              <a:t>Value</a:t>
            </a:r>
          </a:p>
          <a:p>
            <a:pPr lvl="1"/>
            <a:r>
              <a:rPr lang="zh-CN" altLang="en-US" dirty="0"/>
              <a:t>大数据及大数据分析能产生的价值应当是巨大的，只有具有大价值的数据才能叫真正的大数据</a:t>
            </a:r>
            <a:endParaRPr lang="en-US" altLang="zh-CN" dirty="0"/>
          </a:p>
          <a:p>
            <a:pPr lvl="1"/>
            <a:r>
              <a:rPr lang="zh-CN" altLang="en-US" dirty="0"/>
              <a:t>海量数据进行无用输入无用输出（</a:t>
            </a:r>
            <a:r>
              <a:rPr lang="en-US" altLang="zh-CN" dirty="0"/>
              <a:t>Garbage-In Garbage-Out</a:t>
            </a:r>
            <a:r>
              <a:rPr lang="zh-CN" altLang="en-US" dirty="0"/>
              <a:t>）的处理和分析是没有意义的，也不应当被看作是大数据分析</a:t>
            </a:r>
          </a:p>
          <a:p>
            <a:r>
              <a:rPr lang="zh-CN" altLang="en-US" dirty="0"/>
              <a:t>价值的判断应当从两个方面来衡量</a:t>
            </a:r>
            <a:endParaRPr lang="en-US" altLang="zh-CN" dirty="0"/>
          </a:p>
          <a:p>
            <a:pPr lvl="1"/>
            <a:r>
              <a:rPr lang="zh-CN" altLang="en-US" dirty="0"/>
              <a:t>结果本身是否对用户而言具有意义</a:t>
            </a:r>
            <a:endParaRPr lang="en-US" altLang="zh-CN" dirty="0"/>
          </a:p>
          <a:p>
            <a:pPr lvl="2"/>
            <a:r>
              <a:rPr lang="zh-CN" altLang="en-US" dirty="0"/>
              <a:t>不同的用户都有各自的目标</a:t>
            </a:r>
            <a:endParaRPr lang="en-US" altLang="zh-CN" dirty="0"/>
          </a:p>
          <a:p>
            <a:pPr lvl="2"/>
            <a:r>
              <a:rPr lang="zh-CN" altLang="en-US" dirty="0"/>
              <a:t>目标达成那就是有意义的一次数据分析</a:t>
            </a:r>
            <a:endParaRPr lang="en-US" altLang="zh-CN" dirty="0"/>
          </a:p>
          <a:p>
            <a:pPr lvl="1"/>
            <a:r>
              <a:rPr lang="zh-CN" altLang="en-US" dirty="0"/>
              <a:t>是否有必要进行大数据分析</a:t>
            </a:r>
            <a:endParaRPr lang="en-US" altLang="zh-CN" dirty="0"/>
          </a:p>
          <a:p>
            <a:pPr lvl="2"/>
            <a:r>
              <a:rPr lang="zh-CN" altLang="en-US" dirty="0"/>
              <a:t>是否可以通过合理的抽样将大数据分析转化为传统的数据分析</a:t>
            </a:r>
            <a:endParaRPr lang="en-US" altLang="zh-CN" dirty="0"/>
          </a:p>
          <a:p>
            <a:pPr lvl="2"/>
            <a:r>
              <a:rPr lang="zh-CN" altLang="en-US" dirty="0"/>
              <a:t>大数据处理分析的模型和工具是否是对得到期望的结果是不可或缺的</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17</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2020-10-15</a:t>
            </a:fld>
            <a:endParaRPr lang="en-US" altLang="zh-CN" dirty="0">
              <a:solidFill>
                <a:srgbClr val="000000"/>
              </a:solidFill>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18984" y="3083962"/>
            <a:ext cx="4534816" cy="2536662"/>
          </a:xfrm>
          <a:prstGeom prst="rect">
            <a:avLst/>
          </a:prstGeom>
        </p:spPr>
      </p:pic>
    </p:spTree>
    <p:extLst>
      <p:ext uri="{BB962C8B-B14F-4D97-AF65-F5344CB8AC3E}">
        <p14:creationId xmlns:p14="http://schemas.microsoft.com/office/powerpoint/2010/main" val="223030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大数据分析的五个误区</a:t>
            </a:r>
          </a:p>
        </p:txBody>
      </p:sp>
      <p:sp>
        <p:nvSpPr>
          <p:cNvPr id="3" name="内容占位符 2"/>
          <p:cNvSpPr>
            <a:spLocks noGrp="1"/>
          </p:cNvSpPr>
          <p:nvPr>
            <p:ph idx="1"/>
          </p:nvPr>
        </p:nvSpPr>
        <p:spPr/>
        <p:txBody>
          <a:bodyPr/>
          <a:lstStyle/>
          <a:p>
            <a:r>
              <a:rPr lang="zh-CN" altLang="en-US" dirty="0"/>
              <a:t>数据容量大就是大数据</a:t>
            </a:r>
            <a:endParaRPr lang="en-US" altLang="zh-CN" dirty="0"/>
          </a:p>
          <a:p>
            <a:pPr lvl="1"/>
            <a:r>
              <a:rPr lang="zh-CN" altLang="en-US" dirty="0"/>
              <a:t>义乌指数的胜利</a:t>
            </a:r>
            <a:endParaRPr lang="en-US" altLang="zh-CN" dirty="0"/>
          </a:p>
          <a:p>
            <a:pPr lvl="1"/>
            <a:r>
              <a:rPr lang="zh-CN" altLang="en-US" dirty="0"/>
              <a:t>大数据除了容量大以外还有数据变化速度快、数据类型丰富这两个特点</a:t>
            </a:r>
            <a:endParaRPr lang="en-US" altLang="zh-CN" dirty="0"/>
          </a:p>
          <a:p>
            <a:pPr lvl="1"/>
            <a:r>
              <a:rPr lang="zh-CN" altLang="en-US" dirty="0"/>
              <a:t>容量大不等于覆盖全面</a:t>
            </a:r>
            <a:endParaRPr lang="en-US" altLang="zh-CN" dirty="0"/>
          </a:p>
          <a:p>
            <a:pPr lvl="2"/>
            <a:r>
              <a:rPr lang="zh-CN" altLang="en-US" sz="1800" dirty="0"/>
              <a:t>美国总统富兰克林</a:t>
            </a:r>
            <a:r>
              <a:rPr lang="en-US" altLang="zh-CN" sz="1800" dirty="0"/>
              <a:t>·</a:t>
            </a:r>
            <a:r>
              <a:rPr lang="zh-CN" altLang="en-US" sz="1800" dirty="0"/>
              <a:t>罗斯福在</a:t>
            </a:r>
            <a:r>
              <a:rPr lang="en-US" altLang="zh-CN" sz="1800" dirty="0"/>
              <a:t>1932</a:t>
            </a:r>
            <a:r>
              <a:rPr lang="zh-CN" altLang="en-US" sz="1800" dirty="0"/>
              <a:t>年他第一次当总统的时候，美国和许多国家正在遭受经济危机，罗斯福面临的压力也很大。因此到了</a:t>
            </a:r>
            <a:r>
              <a:rPr lang="en-US" altLang="zh-CN" sz="1800" dirty="0"/>
              <a:t>1936</a:t>
            </a:r>
            <a:r>
              <a:rPr lang="zh-CN" altLang="en-US" sz="1800" dirty="0"/>
              <a:t>年罗斯福想竞选自己的第二任总统的时候，美国许多人预测罗斯福很难连任。罗斯福的主要竞选对手是兰登。</a:t>
            </a:r>
            <a:endParaRPr lang="en-US" altLang="zh-CN" sz="1800" dirty="0"/>
          </a:p>
          <a:p>
            <a:pPr lvl="2"/>
            <a:r>
              <a:rPr lang="en-US" altLang="zh-CN" sz="1800" dirty="0"/>
              <a:t>《</a:t>
            </a:r>
            <a:r>
              <a:rPr lang="zh-CN" altLang="en-US" sz="1800" dirty="0"/>
              <a:t>文学文摘</a:t>
            </a:r>
            <a:r>
              <a:rPr lang="en-US" altLang="zh-CN" sz="1800" dirty="0"/>
              <a:t>》</a:t>
            </a:r>
            <a:r>
              <a:rPr lang="zh-CN" altLang="en-US" sz="1800" dirty="0"/>
              <a:t>在杂志里面夹上关于总统选举的调查问卷，然后收集反馈，最后收回来的有效问卷是</a:t>
            </a:r>
            <a:r>
              <a:rPr lang="en-US" altLang="zh-CN" sz="1800" dirty="0"/>
              <a:t>240</a:t>
            </a:r>
            <a:r>
              <a:rPr lang="zh-CN" altLang="en-US" sz="1800" dirty="0"/>
              <a:t>万份。根据这个调查结果，文学文摘宣布他们预测兰登将战胜罗斯福赢得大选。</a:t>
            </a:r>
            <a:endParaRPr lang="en-US" altLang="zh-CN" sz="1800" dirty="0"/>
          </a:p>
          <a:p>
            <a:pPr lvl="2"/>
            <a:r>
              <a:rPr lang="zh-CN" altLang="en-US" sz="1800" dirty="0"/>
              <a:t>当时还有一个机构，准确地说是一个年轻人，叫盖洛普，他的预测结果跟文学文摘的预测正好相反。他只调查了</a:t>
            </a:r>
            <a:r>
              <a:rPr lang="en-US" altLang="zh-CN" sz="1800" dirty="0"/>
              <a:t>5000</a:t>
            </a:r>
            <a:r>
              <a:rPr lang="zh-CN" altLang="en-US" sz="1800" dirty="0"/>
              <a:t>个人，根据这</a:t>
            </a:r>
            <a:r>
              <a:rPr lang="en-US" altLang="zh-CN" sz="1800" dirty="0"/>
              <a:t>5000</a:t>
            </a:r>
            <a:r>
              <a:rPr lang="zh-CN" altLang="en-US" sz="1800" dirty="0"/>
              <a:t>人的调查结果，盖洛普预测罗斯福当选。</a:t>
            </a:r>
            <a:endParaRPr lang="en-US" altLang="zh-CN" sz="1800" dirty="0"/>
          </a:p>
          <a:p>
            <a:pPr lvl="2"/>
            <a:r>
              <a:rPr lang="zh-CN" altLang="en-US" sz="1800" dirty="0"/>
              <a:t>罗斯福果然成功连任总统，盖洛普的预测胜利了。文学文摘因为这个事情后来就关门倒闭了。</a:t>
            </a:r>
            <a:endParaRPr lang="en-US" altLang="zh-CN" sz="1800" dirty="0"/>
          </a:p>
          <a:p>
            <a:pPr lvl="2"/>
            <a:r>
              <a:rPr lang="zh-CN" altLang="en-US" sz="1800" dirty="0"/>
              <a:t>为什么会失败？文学文摘虽然号称调查了</a:t>
            </a:r>
            <a:r>
              <a:rPr lang="en-US" altLang="zh-CN" sz="1800" dirty="0"/>
              <a:t>240</a:t>
            </a:r>
            <a:r>
              <a:rPr lang="zh-CN" altLang="en-US" sz="1800" dirty="0"/>
              <a:t>万人之多，但是它调查的主要群体，是当时美国国内</a:t>
            </a:r>
            <a:r>
              <a:rPr lang="zh-CN" altLang="en-US" sz="1800" b="1" i="1" dirty="0"/>
              <a:t>相对而言有钱</a:t>
            </a:r>
            <a:r>
              <a:rPr lang="zh-CN" altLang="en-US" sz="1800" dirty="0"/>
              <a:t>的那部分人。</a:t>
            </a:r>
            <a:endParaRPr lang="en-US" altLang="zh-CN" sz="1800" dirty="0"/>
          </a:p>
          <a:p>
            <a:pPr lvl="2"/>
            <a:endParaRPr lang="zh-CN" altLang="en-US" dirty="0"/>
          </a:p>
          <a:p>
            <a:pPr lvl="2"/>
            <a:endParaRPr lang="en-US" altLang="zh-CN"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18</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2020-10-15</a:t>
            </a:fld>
            <a:endParaRPr lang="en-US" altLang="zh-CN" dirty="0">
              <a:solidFill>
                <a:srgbClr val="000000"/>
              </a:solidFill>
            </a:endParaRPr>
          </a:p>
        </p:txBody>
      </p:sp>
      <p:pic>
        <p:nvPicPr>
          <p:cNvPr id="1026" name="Picture 2" descr="Image result for 特朗普">
            <a:extLst>
              <a:ext uri="{FF2B5EF4-FFF2-40B4-BE49-F238E27FC236}">
                <a16:creationId xmlns:a16="http://schemas.microsoft.com/office/drawing/2014/main" id="{730E4CA2-5F96-4577-AE3C-139B6FE6D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2422" y="727606"/>
            <a:ext cx="2232285" cy="1490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84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大数据分析的五个误区</a:t>
            </a:r>
          </a:p>
        </p:txBody>
      </p:sp>
      <p:sp>
        <p:nvSpPr>
          <p:cNvPr id="3" name="内容占位符 2"/>
          <p:cNvSpPr>
            <a:spLocks noGrp="1"/>
          </p:cNvSpPr>
          <p:nvPr>
            <p:ph idx="1"/>
          </p:nvPr>
        </p:nvSpPr>
        <p:spPr/>
        <p:txBody>
          <a:bodyPr/>
          <a:lstStyle/>
          <a:p>
            <a:r>
              <a:rPr lang="zh-CN" altLang="en-US" dirty="0"/>
              <a:t>大数据只关注相关性不需要找出因果关系</a:t>
            </a:r>
            <a:endParaRPr lang="en-US" altLang="zh-CN" dirty="0"/>
          </a:p>
          <a:p>
            <a:pPr lvl="1"/>
            <a:r>
              <a:rPr lang="zh-CN" altLang="en-US" dirty="0"/>
              <a:t>“大数据分析只需要相关，不需要因果”（</a:t>
            </a:r>
            <a:r>
              <a:rPr lang="en-US" altLang="zh-CN" sz="1800" dirty="0"/>
              <a:t>Viktor Mayer-</a:t>
            </a:r>
            <a:r>
              <a:rPr lang="en-US" altLang="zh-CN" sz="1800" dirty="0" err="1"/>
              <a:t>Schönberger</a:t>
            </a:r>
            <a:r>
              <a:rPr lang="zh-CN" altLang="en-US" sz="1800" dirty="0"/>
              <a:t>，</a:t>
            </a:r>
            <a:r>
              <a:rPr lang="en-US" altLang="zh-CN" sz="1800" dirty="0"/>
              <a:t>《Big </a:t>
            </a:r>
            <a:r>
              <a:rPr lang="en-US" altLang="zh-CN" sz="1800" dirty="0" err="1"/>
              <a:t>Data:A</a:t>
            </a:r>
            <a:r>
              <a:rPr lang="en-US" altLang="zh-CN" sz="1800" dirty="0"/>
              <a:t> Revolution That Will Transform How We Live, Work, and Think》</a:t>
            </a:r>
            <a:r>
              <a:rPr lang="zh-CN" altLang="en-US" dirty="0"/>
              <a:t>）</a:t>
            </a:r>
            <a:endParaRPr lang="en-US" altLang="zh-CN" dirty="0"/>
          </a:p>
          <a:p>
            <a:pPr lvl="1"/>
            <a:r>
              <a:rPr lang="zh-CN" altLang="en-US" dirty="0"/>
              <a:t>橙色车出现质量问题的概率仅为其它颜色车的一半。汽车的质量和颜色相关？</a:t>
            </a:r>
            <a:endParaRPr lang="en-US" altLang="zh-CN" dirty="0"/>
          </a:p>
          <a:p>
            <a:pPr lvl="1"/>
            <a:r>
              <a:rPr lang="en-US" altLang="zh-CN" dirty="0"/>
              <a:t>Google</a:t>
            </a:r>
            <a:r>
              <a:rPr lang="zh-CN" altLang="en-US" dirty="0"/>
              <a:t>搜索指数真的能预测流感</a:t>
            </a:r>
            <a:r>
              <a:rPr lang="en-US" altLang="zh-CN" dirty="0"/>
              <a:t>?</a:t>
            </a:r>
          </a:p>
          <a:p>
            <a:pPr lvl="1"/>
            <a:r>
              <a:rPr lang="en-US" altLang="zh-CN" dirty="0"/>
              <a:t>FICO</a:t>
            </a:r>
            <a:r>
              <a:rPr lang="zh-CN" altLang="en-US" dirty="0"/>
              <a:t>在</a:t>
            </a:r>
            <a:r>
              <a:rPr lang="en-US" altLang="zh-CN" dirty="0"/>
              <a:t>2011</a:t>
            </a:r>
            <a:r>
              <a:rPr lang="zh-CN" altLang="en-US" dirty="0"/>
              <a:t>年提出了“遵从医嘱评分”</a:t>
            </a:r>
            <a:r>
              <a:rPr lang="en-US" altLang="zh-CN" dirty="0"/>
              <a:t>——</a:t>
            </a:r>
            <a:r>
              <a:rPr lang="zh-CN" altLang="en-US" dirty="0"/>
              <a:t>他们通过数据分析发现是否有私家车与是否按时吃药和是否使用抗生素存在着相关性。背后的原因是什么</a:t>
            </a:r>
            <a:r>
              <a:rPr lang="en-US" altLang="zh-CN" dirty="0"/>
              <a:t>?</a:t>
            </a:r>
          </a:p>
          <a:p>
            <a:pPr lvl="2"/>
            <a:r>
              <a:rPr lang="zh-CN" altLang="en-US" dirty="0"/>
              <a:t>一个可能的原因就是一个人如果连私家车都无法负担，那么他的生活水平和收入状况很可能非常糟糕，也就无法负担起医药的费用，因此就会出现不遵照医嘱吃药和使用抗生素的情况。</a:t>
            </a:r>
            <a:endParaRPr lang="en-US" altLang="zh-CN"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19</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2020-10-15</a:t>
            </a:fld>
            <a:endParaRPr lang="en-US" altLang="zh-CN" dirty="0">
              <a:solidFill>
                <a:srgbClr val="000000"/>
              </a:solidFill>
            </a:endParaRPr>
          </a:p>
        </p:txBody>
      </p:sp>
    </p:spTree>
    <p:extLst>
      <p:ext uri="{BB962C8B-B14F-4D97-AF65-F5344CB8AC3E}">
        <p14:creationId xmlns:p14="http://schemas.microsoft.com/office/powerpoint/2010/main" val="100749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About me</a:t>
            </a:r>
            <a:endParaRPr lang="zh-CN" altLang="en-US" dirty="0"/>
          </a:p>
        </p:txBody>
      </p:sp>
      <p:sp>
        <p:nvSpPr>
          <p:cNvPr id="3" name="内容占位符 2"/>
          <p:cNvSpPr>
            <a:spLocks noGrp="1"/>
          </p:cNvSpPr>
          <p:nvPr>
            <p:ph idx="1"/>
          </p:nvPr>
        </p:nvSpPr>
        <p:spPr/>
        <p:txBody>
          <a:bodyPr/>
          <a:lstStyle/>
          <a:p>
            <a:r>
              <a:rPr lang="zh-CN" altLang="en-US" dirty="0"/>
              <a:t>方斌 </a:t>
            </a:r>
            <a:r>
              <a:rPr lang="en-US" altLang="zh-CN" dirty="0"/>
              <a:t>(e-mail: fangbin@xmu.edu.cn)</a:t>
            </a:r>
            <a:r>
              <a:rPr lang="zh-CN" altLang="en-US" dirty="0"/>
              <a:t>，</a:t>
            </a:r>
            <a:r>
              <a:rPr lang="en-US" altLang="zh-CN" dirty="0"/>
              <a:t>Ph. D.</a:t>
            </a:r>
          </a:p>
          <a:p>
            <a:pPr lvl="1"/>
            <a:r>
              <a:rPr lang="zh-CN" altLang="en-US" dirty="0"/>
              <a:t>嘉庚二</a:t>
            </a:r>
            <a:r>
              <a:rPr lang="en-US" altLang="zh-CN"/>
              <a:t>635</a:t>
            </a:r>
            <a:endParaRPr lang="en-US" altLang="zh-CN" dirty="0"/>
          </a:p>
          <a:p>
            <a:pPr lvl="1"/>
            <a:r>
              <a:rPr lang="zh-CN" altLang="en-US" dirty="0"/>
              <a:t>研究方向</a:t>
            </a:r>
            <a:endParaRPr lang="en-US" altLang="zh-CN" dirty="0"/>
          </a:p>
          <a:p>
            <a:pPr lvl="2"/>
            <a:r>
              <a:rPr lang="zh-CN" altLang="en-US" dirty="0"/>
              <a:t>在线消费者决策</a:t>
            </a:r>
            <a:endParaRPr lang="en-US" altLang="zh-CN" dirty="0"/>
          </a:p>
          <a:p>
            <a:pPr lvl="2"/>
            <a:r>
              <a:rPr lang="zh-CN" altLang="en-US" dirty="0"/>
              <a:t>在线交易市场</a:t>
            </a:r>
            <a:endParaRPr lang="en-US" altLang="zh-CN" dirty="0"/>
          </a:p>
          <a:p>
            <a:pPr lvl="2"/>
            <a:r>
              <a:rPr lang="zh-CN" altLang="en-US" dirty="0"/>
              <a:t>社交媒体</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2</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dirty="0">
                <a:solidFill>
                  <a:srgbClr val="000000"/>
                </a:solidFill>
              </a:rPr>
              <a:t>大数据分析基础 </a:t>
            </a:r>
            <a:r>
              <a:rPr lang="en-US" altLang="zh-CN" dirty="0">
                <a:solidFill>
                  <a:srgbClr val="000000"/>
                </a:solidFill>
              </a:rPr>
              <a:t>(By Dr. Fang)</a:t>
            </a: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2020-10-15</a:t>
            </a:fld>
            <a:endParaRPr lang="en-US" altLang="zh-CN" dirty="0">
              <a:solidFill>
                <a:srgbClr val="000000"/>
              </a:solidFill>
            </a:endParaRPr>
          </a:p>
        </p:txBody>
      </p:sp>
    </p:spTree>
    <p:extLst>
      <p:ext uri="{BB962C8B-B14F-4D97-AF65-F5344CB8AC3E}">
        <p14:creationId xmlns:p14="http://schemas.microsoft.com/office/powerpoint/2010/main" val="1069421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大数据分析的五个误区</a:t>
            </a:r>
          </a:p>
        </p:txBody>
      </p:sp>
      <p:sp>
        <p:nvSpPr>
          <p:cNvPr id="3" name="内容占位符 2"/>
          <p:cNvSpPr>
            <a:spLocks noGrp="1"/>
          </p:cNvSpPr>
          <p:nvPr>
            <p:ph idx="1"/>
          </p:nvPr>
        </p:nvSpPr>
        <p:spPr/>
        <p:txBody>
          <a:bodyPr/>
          <a:lstStyle/>
          <a:p>
            <a:r>
              <a:rPr lang="zh-CN" altLang="en-US" dirty="0"/>
              <a:t>为了大数据而大数据</a:t>
            </a:r>
            <a:endParaRPr lang="en-US" altLang="zh-CN" dirty="0"/>
          </a:p>
          <a:p>
            <a:pPr lvl="1"/>
            <a:r>
              <a:rPr lang="zh-CN" altLang="en-US" dirty="0"/>
              <a:t>不是所有的企业都适合使用或者需要使用大数据技术</a:t>
            </a:r>
            <a:endParaRPr lang="en-US" altLang="zh-CN" dirty="0"/>
          </a:p>
          <a:p>
            <a:r>
              <a:rPr lang="zh-CN" altLang="en-US" dirty="0"/>
              <a:t>只有大数据才能拯救世界</a:t>
            </a:r>
            <a:endParaRPr lang="en-US" altLang="zh-CN" dirty="0"/>
          </a:p>
          <a:p>
            <a:pPr lvl="1"/>
            <a:r>
              <a:rPr lang="zh-CN" altLang="en-US" dirty="0"/>
              <a:t>大数据目前的技术和应用都是在数据分析、数据仓库等方面，主要针对</a:t>
            </a:r>
            <a:r>
              <a:rPr lang="en-US" altLang="zh-CN" dirty="0"/>
              <a:t>OLAP</a:t>
            </a:r>
          </a:p>
          <a:p>
            <a:pPr lvl="1"/>
            <a:r>
              <a:rPr lang="zh-CN" altLang="en-US" dirty="0"/>
              <a:t>没有在</a:t>
            </a:r>
            <a:r>
              <a:rPr lang="en-US" altLang="zh-CN" dirty="0"/>
              <a:t>OLTP</a:t>
            </a:r>
            <a:r>
              <a:rPr lang="zh-CN" altLang="en-US" dirty="0"/>
              <a:t>方面做出革命性的改变</a:t>
            </a:r>
            <a:endParaRPr lang="en-US" altLang="zh-CN" dirty="0"/>
          </a:p>
          <a:p>
            <a:r>
              <a:rPr lang="zh-CN" altLang="en-US" dirty="0"/>
              <a:t>所有的数据分析都称为大数据分析</a:t>
            </a:r>
            <a:endParaRPr lang="en-US" altLang="zh-CN" dirty="0"/>
          </a:p>
          <a:p>
            <a:pPr lvl="1"/>
            <a:r>
              <a:rPr lang="zh-CN" altLang="en-US" dirty="0"/>
              <a:t>比如对用户进行了人口统计学特征分析、简单的描述性行为分析等</a:t>
            </a:r>
            <a:endParaRPr lang="en-US" altLang="zh-CN" dirty="0"/>
          </a:p>
          <a:p>
            <a:pPr lvl="1"/>
            <a:r>
              <a:rPr lang="zh-CN" altLang="en-US" dirty="0"/>
              <a:t>数据分析通过</a:t>
            </a:r>
            <a:r>
              <a:rPr lang="zh-CN" altLang="en-US" b="1" dirty="0"/>
              <a:t>新的处理模式</a:t>
            </a:r>
            <a:r>
              <a:rPr lang="zh-CN" altLang="en-US" dirty="0"/>
              <a:t>对大数据进行处理的一个过程</a:t>
            </a:r>
            <a:endParaRPr lang="en-US" altLang="zh-CN" dirty="0"/>
          </a:p>
          <a:p>
            <a:pPr lvl="2"/>
            <a:r>
              <a:rPr lang="zh-CN" altLang="en-US" dirty="0"/>
              <a:t>新的模式是指新的数据存储、处理、分析的方法</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20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2020-10-15</a:t>
            </a:fld>
            <a:endParaRPr lang="en-US" altLang="zh-CN" dirty="0">
              <a:solidFill>
                <a:srgbClr val="000000"/>
              </a:solidFill>
            </a:endParaRPr>
          </a:p>
        </p:txBody>
      </p:sp>
    </p:spTree>
    <p:extLst>
      <p:ext uri="{BB962C8B-B14F-4D97-AF65-F5344CB8AC3E}">
        <p14:creationId xmlns:p14="http://schemas.microsoft.com/office/powerpoint/2010/main" val="121122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大数据分析基础</a:t>
            </a:r>
          </a:p>
        </p:txBody>
      </p:sp>
      <p:sp>
        <p:nvSpPr>
          <p:cNvPr id="3" name="内容占位符 2"/>
          <p:cNvSpPr>
            <a:spLocks noGrp="1"/>
          </p:cNvSpPr>
          <p:nvPr>
            <p:ph idx="1"/>
          </p:nvPr>
        </p:nvSpPr>
        <p:spPr/>
        <p:txBody>
          <a:bodyPr/>
          <a:lstStyle/>
          <a:p>
            <a:r>
              <a:rPr lang="en-US" altLang="zh-CN" dirty="0"/>
              <a:t>Analysis </a:t>
            </a:r>
            <a:r>
              <a:rPr lang="en-US" altLang="zh-CN" dirty="0" err="1"/>
              <a:t>v.s</a:t>
            </a:r>
            <a:r>
              <a:rPr lang="en-US" altLang="zh-CN" dirty="0"/>
              <a:t>. Analytics</a:t>
            </a:r>
          </a:p>
          <a:p>
            <a:pPr lvl="1"/>
            <a:r>
              <a:rPr lang="en-US" altLang="zh-CN" dirty="0"/>
              <a:t>Business </a:t>
            </a:r>
            <a:r>
              <a:rPr lang="en-US" altLang="zh-CN" dirty="0">
                <a:solidFill>
                  <a:schemeClr val="tx2"/>
                </a:solidFill>
              </a:rPr>
              <a:t>analysis</a:t>
            </a:r>
            <a:r>
              <a:rPr lang="zh-CN" altLang="en-US" dirty="0"/>
              <a:t>和</a:t>
            </a:r>
            <a:r>
              <a:rPr lang="en-US" altLang="zh-CN" dirty="0"/>
              <a:t>business </a:t>
            </a:r>
            <a:r>
              <a:rPr lang="en-US" altLang="zh-CN" dirty="0">
                <a:solidFill>
                  <a:schemeClr val="tx2"/>
                </a:solidFill>
              </a:rPr>
              <a:t>analytics</a:t>
            </a:r>
            <a:r>
              <a:rPr lang="zh-CN" altLang="en-US" dirty="0"/>
              <a:t>都翻译为商业分析，但是两者有很大区别。</a:t>
            </a:r>
            <a:endParaRPr lang="en-US" altLang="zh-CN" dirty="0"/>
          </a:p>
          <a:p>
            <a:pPr lvl="1"/>
            <a:r>
              <a:rPr lang="en-US" altLang="zh-CN" dirty="0"/>
              <a:t>Business analysis</a:t>
            </a:r>
            <a:r>
              <a:rPr lang="zh-CN" altLang="en-US" dirty="0"/>
              <a:t>以定性的分析为主</a:t>
            </a:r>
            <a:endParaRPr lang="en-US" altLang="zh-CN" dirty="0"/>
          </a:p>
          <a:p>
            <a:pPr lvl="2"/>
            <a:r>
              <a:rPr lang="zh-CN" altLang="en-US" dirty="0"/>
              <a:t>比如</a:t>
            </a:r>
            <a:r>
              <a:rPr lang="en-US" altLang="zh-CN" dirty="0"/>
              <a:t>SWOT</a:t>
            </a:r>
            <a:r>
              <a:rPr lang="zh-CN" altLang="en-US" dirty="0"/>
              <a:t>分析、</a:t>
            </a:r>
            <a:r>
              <a:rPr lang="en-US" altLang="zh-CN" dirty="0"/>
              <a:t>PEST</a:t>
            </a:r>
            <a:r>
              <a:rPr lang="zh-CN" altLang="en-US" dirty="0"/>
              <a:t>分析等，同时辅以简单的定量分析，比如描述性统计分析等。</a:t>
            </a:r>
            <a:endParaRPr lang="en-US" altLang="zh-CN" dirty="0"/>
          </a:p>
          <a:p>
            <a:pPr lvl="1"/>
            <a:r>
              <a:rPr lang="en-US" altLang="zh-CN" dirty="0"/>
              <a:t>Business analytics</a:t>
            </a:r>
            <a:r>
              <a:rPr lang="zh-CN" altLang="en-US" dirty="0"/>
              <a:t>的核心是用定量的分析方法对公司运营数据和外界商业数据的深度分析和挖掘</a:t>
            </a:r>
            <a:endParaRPr lang="en-US" altLang="zh-CN" dirty="0"/>
          </a:p>
          <a:p>
            <a:pPr lvl="2"/>
            <a:r>
              <a:rPr lang="zh-CN" altLang="en-US" dirty="0"/>
              <a:t>通常都会采用数据挖掘、统计学等学科的技术、模型和算法</a:t>
            </a:r>
            <a:endParaRPr lang="en-US" altLang="zh-CN" dirty="0"/>
          </a:p>
          <a:p>
            <a:pPr lvl="2"/>
            <a:r>
              <a:rPr lang="zh-CN" altLang="en-US" dirty="0"/>
              <a:t>得到</a:t>
            </a:r>
            <a:r>
              <a:rPr lang="en-US" altLang="zh-CN" dirty="0"/>
              <a:t>business analysis</a:t>
            </a:r>
            <a:r>
              <a:rPr lang="zh-CN" altLang="en-US" dirty="0"/>
              <a:t>所无法得到的隐藏在数据中的管理启示</a:t>
            </a:r>
            <a:endParaRPr lang="en-US" altLang="zh-CN" dirty="0"/>
          </a:p>
          <a:p>
            <a:pPr lvl="2"/>
            <a:r>
              <a:rPr lang="zh-CN" altLang="en-US" dirty="0"/>
              <a:t>大数据商务分析就是在</a:t>
            </a:r>
            <a:r>
              <a:rPr lang="en-US" altLang="zh-CN" dirty="0"/>
              <a:t>business analytics</a:t>
            </a:r>
            <a:r>
              <a:rPr lang="zh-CN" altLang="en-US" dirty="0"/>
              <a:t>中应用了大数据分析技术</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21</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2020-10-15</a:t>
            </a:fld>
            <a:endParaRPr lang="en-US" altLang="zh-CN" dirty="0">
              <a:solidFill>
                <a:srgbClr val="000000"/>
              </a:solidFill>
            </a:endParaRPr>
          </a:p>
        </p:txBody>
      </p:sp>
    </p:spTree>
    <p:extLst>
      <p:ext uri="{BB962C8B-B14F-4D97-AF65-F5344CB8AC3E}">
        <p14:creationId xmlns:p14="http://schemas.microsoft.com/office/powerpoint/2010/main" val="309322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大数据分析基础</a:t>
            </a:r>
          </a:p>
        </p:txBody>
      </p:sp>
      <p:sp>
        <p:nvSpPr>
          <p:cNvPr id="3" name="内容占位符 2"/>
          <p:cNvSpPr>
            <a:spLocks noGrp="1"/>
          </p:cNvSpPr>
          <p:nvPr>
            <p:ph idx="1"/>
          </p:nvPr>
        </p:nvSpPr>
        <p:spPr/>
        <p:txBody>
          <a:bodyPr/>
          <a:lstStyle/>
          <a:p>
            <a:r>
              <a:rPr lang="zh-CN" altLang="en-US" dirty="0"/>
              <a:t>大数据分析基本流程</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22</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2020-10-15</a:t>
            </a:fld>
            <a:endParaRPr lang="en-US" altLang="zh-CN" dirty="0">
              <a:solidFill>
                <a:srgbClr val="000000"/>
              </a:solidFill>
            </a:endParaRPr>
          </a:p>
        </p:txBody>
      </p:sp>
      <p:grpSp>
        <p:nvGrpSpPr>
          <p:cNvPr id="52" name="组合 51"/>
          <p:cNvGrpSpPr/>
          <p:nvPr/>
        </p:nvGrpSpPr>
        <p:grpSpPr>
          <a:xfrm>
            <a:off x="1085537" y="1858784"/>
            <a:ext cx="10688561" cy="3802710"/>
            <a:chOff x="1085537" y="1858784"/>
            <a:chExt cx="10688561" cy="3802710"/>
          </a:xfrm>
        </p:grpSpPr>
        <p:sp>
          <p:nvSpPr>
            <p:cNvPr id="70" name="矩形 69"/>
            <p:cNvSpPr/>
            <p:nvPr/>
          </p:nvSpPr>
          <p:spPr bwMode="auto">
            <a:xfrm>
              <a:off x="1085537" y="2908091"/>
              <a:ext cx="1124263" cy="8447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业务需求获取</a:t>
              </a:r>
            </a:p>
          </p:txBody>
        </p:sp>
        <p:sp>
          <p:nvSpPr>
            <p:cNvPr id="71" name="矩形 70"/>
            <p:cNvSpPr/>
            <p:nvPr/>
          </p:nvSpPr>
          <p:spPr bwMode="auto">
            <a:xfrm>
              <a:off x="2678587" y="2908091"/>
              <a:ext cx="1124263" cy="8447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数学建模</a:t>
              </a:r>
            </a:p>
          </p:txBody>
        </p:sp>
        <p:sp>
          <p:nvSpPr>
            <p:cNvPr id="72" name="矩形 71"/>
            <p:cNvSpPr/>
            <p:nvPr/>
          </p:nvSpPr>
          <p:spPr bwMode="auto">
            <a:xfrm>
              <a:off x="4339168" y="2908091"/>
              <a:ext cx="1124263" cy="8447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数据准备</a:t>
              </a:r>
            </a:p>
          </p:txBody>
        </p:sp>
        <p:sp>
          <p:nvSpPr>
            <p:cNvPr id="73" name="矩形 72"/>
            <p:cNvSpPr/>
            <p:nvPr/>
          </p:nvSpPr>
          <p:spPr bwMode="auto">
            <a:xfrm>
              <a:off x="5998849" y="2918892"/>
              <a:ext cx="1124263" cy="8447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数据清理和处理</a:t>
              </a:r>
            </a:p>
          </p:txBody>
        </p:sp>
        <p:sp>
          <p:nvSpPr>
            <p:cNvPr id="74" name="矩形 73"/>
            <p:cNvSpPr/>
            <p:nvPr/>
          </p:nvSpPr>
          <p:spPr bwMode="auto">
            <a:xfrm>
              <a:off x="7658530" y="2908091"/>
              <a:ext cx="1124263" cy="8447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数据分析</a:t>
              </a:r>
            </a:p>
          </p:txBody>
        </p:sp>
        <p:sp>
          <p:nvSpPr>
            <p:cNvPr id="75" name="菱形 74"/>
            <p:cNvSpPr/>
            <p:nvPr/>
          </p:nvSpPr>
          <p:spPr bwMode="auto">
            <a:xfrm>
              <a:off x="2012774" y="4247108"/>
              <a:ext cx="2455887" cy="1139253"/>
            </a:xfrm>
            <a:prstGeom prst="diamon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是否出现新情况</a:t>
              </a:r>
            </a:p>
          </p:txBody>
        </p:sp>
        <p:sp>
          <p:nvSpPr>
            <p:cNvPr id="77" name="矩形 76"/>
            <p:cNvSpPr/>
            <p:nvPr/>
          </p:nvSpPr>
          <p:spPr bwMode="auto">
            <a:xfrm>
              <a:off x="9984022" y="4424337"/>
              <a:ext cx="1124263" cy="8447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结果展示</a:t>
              </a:r>
            </a:p>
          </p:txBody>
        </p:sp>
        <p:sp>
          <p:nvSpPr>
            <p:cNvPr id="78" name="矩形 77"/>
            <p:cNvSpPr/>
            <p:nvPr/>
          </p:nvSpPr>
          <p:spPr bwMode="auto">
            <a:xfrm>
              <a:off x="6560980" y="4416626"/>
              <a:ext cx="1124263" cy="8447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持续验证</a:t>
              </a:r>
            </a:p>
          </p:txBody>
        </p:sp>
        <p:sp>
          <p:nvSpPr>
            <p:cNvPr id="79" name="菱形 78"/>
            <p:cNvSpPr/>
            <p:nvPr/>
          </p:nvSpPr>
          <p:spPr bwMode="auto">
            <a:xfrm>
              <a:off x="9318211" y="2766243"/>
              <a:ext cx="2455887" cy="1139253"/>
            </a:xfrm>
            <a:prstGeom prst="diamon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是否符合需求</a:t>
              </a:r>
            </a:p>
          </p:txBody>
        </p:sp>
        <p:cxnSp>
          <p:nvCxnSpPr>
            <p:cNvPr id="81" name="直接箭头连接符 80"/>
            <p:cNvCxnSpPr>
              <a:endCxn id="71" idx="1"/>
            </p:cNvCxnSpPr>
            <p:nvPr/>
          </p:nvCxnSpPr>
          <p:spPr bwMode="auto">
            <a:xfrm>
              <a:off x="2209800" y="3330470"/>
              <a:ext cx="468787" cy="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7" name="直接箭头连接符 16"/>
            <p:cNvCxnSpPr>
              <a:stCxn id="71" idx="3"/>
              <a:endCxn id="72" idx="1"/>
            </p:cNvCxnSpPr>
            <p:nvPr/>
          </p:nvCxnSpPr>
          <p:spPr bwMode="auto">
            <a:xfrm>
              <a:off x="3802850" y="3330470"/>
              <a:ext cx="536318" cy="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20" name="直接箭头连接符 19"/>
            <p:cNvCxnSpPr>
              <a:stCxn id="72" idx="3"/>
              <a:endCxn id="73" idx="1"/>
            </p:cNvCxnSpPr>
            <p:nvPr/>
          </p:nvCxnSpPr>
          <p:spPr bwMode="auto">
            <a:xfrm>
              <a:off x="5463431" y="3330470"/>
              <a:ext cx="535418" cy="10801"/>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24" name="直接箭头连接符 23"/>
            <p:cNvCxnSpPr>
              <a:stCxn id="73" idx="3"/>
              <a:endCxn id="74" idx="1"/>
            </p:cNvCxnSpPr>
            <p:nvPr/>
          </p:nvCxnSpPr>
          <p:spPr bwMode="auto">
            <a:xfrm flipV="1">
              <a:off x="7123112" y="3330470"/>
              <a:ext cx="535418" cy="10801"/>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27" name="直接箭头连接符 26"/>
            <p:cNvCxnSpPr>
              <a:stCxn id="74" idx="3"/>
              <a:endCxn id="79" idx="1"/>
            </p:cNvCxnSpPr>
            <p:nvPr/>
          </p:nvCxnSpPr>
          <p:spPr bwMode="auto">
            <a:xfrm>
              <a:off x="8782793" y="3330470"/>
              <a:ext cx="535418" cy="54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31" name="直接箭头连接符 30"/>
            <p:cNvCxnSpPr>
              <a:stCxn id="79" idx="2"/>
              <a:endCxn id="77" idx="0"/>
            </p:cNvCxnSpPr>
            <p:nvPr/>
          </p:nvCxnSpPr>
          <p:spPr bwMode="auto">
            <a:xfrm flipH="1">
              <a:off x="10546154" y="3905496"/>
              <a:ext cx="1" cy="518841"/>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35" name="直接箭头连接符 34"/>
            <p:cNvCxnSpPr>
              <a:stCxn id="77" idx="1"/>
              <a:endCxn id="78" idx="3"/>
            </p:cNvCxnSpPr>
            <p:nvPr/>
          </p:nvCxnSpPr>
          <p:spPr bwMode="auto">
            <a:xfrm flipH="1" flipV="1">
              <a:off x="7685243" y="4839005"/>
              <a:ext cx="2298779" cy="7711"/>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38" name="直接箭头连接符 37"/>
            <p:cNvCxnSpPr>
              <a:stCxn id="78" idx="1"/>
              <a:endCxn id="75" idx="3"/>
            </p:cNvCxnSpPr>
            <p:nvPr/>
          </p:nvCxnSpPr>
          <p:spPr bwMode="auto">
            <a:xfrm flipH="1" flipV="1">
              <a:off x="4468661" y="4816735"/>
              <a:ext cx="2092319" cy="2227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29" name="肘形连接符 28"/>
            <p:cNvCxnSpPr>
              <a:stCxn id="79" idx="0"/>
              <a:endCxn id="71" idx="0"/>
            </p:cNvCxnSpPr>
            <p:nvPr/>
          </p:nvCxnSpPr>
          <p:spPr bwMode="auto">
            <a:xfrm rot="16200000" flipH="1" flipV="1">
              <a:off x="6822513" y="-815551"/>
              <a:ext cx="141848" cy="7305436"/>
            </a:xfrm>
            <a:prstGeom prst="bentConnector3">
              <a:avLst>
                <a:gd name="adj1" fmla="val -340810"/>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46" name="肘形连接符 45"/>
            <p:cNvCxnSpPr>
              <a:stCxn id="75" idx="2"/>
              <a:endCxn id="78" idx="2"/>
            </p:cNvCxnSpPr>
            <p:nvPr/>
          </p:nvCxnSpPr>
          <p:spPr bwMode="auto">
            <a:xfrm rot="5400000" flipH="1" flipV="1">
              <a:off x="5119426" y="3382676"/>
              <a:ext cx="124977" cy="3882394"/>
            </a:xfrm>
            <a:prstGeom prst="bentConnector3">
              <a:avLst>
                <a:gd name="adj1" fmla="val -182914"/>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51" name="直接箭头连接符 50"/>
            <p:cNvCxnSpPr>
              <a:stCxn id="75" idx="0"/>
              <a:endCxn id="71" idx="2"/>
            </p:cNvCxnSpPr>
            <p:nvPr/>
          </p:nvCxnSpPr>
          <p:spPr bwMode="auto">
            <a:xfrm flipV="1">
              <a:off x="3240718" y="3752849"/>
              <a:ext cx="1" cy="494259"/>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45" name="文本框 44"/>
            <p:cNvSpPr txBox="1"/>
            <p:nvPr/>
          </p:nvSpPr>
          <p:spPr>
            <a:xfrm>
              <a:off x="6720417" y="1858784"/>
              <a:ext cx="441146" cy="400110"/>
            </a:xfrm>
            <a:prstGeom prst="rect">
              <a:avLst/>
            </a:prstGeom>
            <a:noFill/>
          </p:spPr>
          <p:txBody>
            <a:bodyPr wrap="square" rtlCol="0">
              <a:spAutoFit/>
            </a:bodyPr>
            <a:lstStyle/>
            <a:p>
              <a:r>
                <a:rPr lang="zh-CN" altLang="en-US" sz="2000" b="1" dirty="0">
                  <a:latin typeface="宋体" panose="02010600030101010101" pitchFamily="2" charset="-122"/>
                  <a:ea typeface="宋体" panose="02010600030101010101" pitchFamily="2" charset="-122"/>
                </a:rPr>
                <a:t>否</a:t>
              </a:r>
            </a:p>
          </p:txBody>
        </p:sp>
        <p:sp>
          <p:nvSpPr>
            <p:cNvPr id="58" name="文本框 57"/>
            <p:cNvSpPr txBox="1"/>
            <p:nvPr/>
          </p:nvSpPr>
          <p:spPr>
            <a:xfrm>
              <a:off x="5208792" y="5261384"/>
              <a:ext cx="441146" cy="400110"/>
            </a:xfrm>
            <a:prstGeom prst="rect">
              <a:avLst/>
            </a:prstGeom>
            <a:noFill/>
          </p:spPr>
          <p:txBody>
            <a:bodyPr wrap="square" rtlCol="0">
              <a:spAutoFit/>
            </a:bodyPr>
            <a:lstStyle/>
            <a:p>
              <a:r>
                <a:rPr lang="zh-CN" altLang="en-US" sz="2000" b="1" dirty="0">
                  <a:latin typeface="宋体" panose="02010600030101010101" pitchFamily="2" charset="-122"/>
                  <a:ea typeface="宋体" panose="02010600030101010101" pitchFamily="2" charset="-122"/>
                </a:rPr>
                <a:t>否</a:t>
              </a:r>
            </a:p>
          </p:txBody>
        </p:sp>
        <p:sp>
          <p:nvSpPr>
            <p:cNvPr id="59" name="文本框 58"/>
            <p:cNvSpPr txBox="1"/>
            <p:nvPr/>
          </p:nvSpPr>
          <p:spPr>
            <a:xfrm>
              <a:off x="3240717" y="3824728"/>
              <a:ext cx="441146" cy="400110"/>
            </a:xfrm>
            <a:prstGeom prst="rect">
              <a:avLst/>
            </a:prstGeom>
            <a:noFill/>
          </p:spPr>
          <p:txBody>
            <a:bodyPr wrap="square" rtlCol="0">
              <a:spAutoFit/>
            </a:bodyPr>
            <a:lstStyle/>
            <a:p>
              <a:r>
                <a:rPr lang="zh-CN" altLang="en-US" sz="2000" b="1" dirty="0">
                  <a:latin typeface="宋体" panose="02010600030101010101" pitchFamily="2" charset="-122"/>
                  <a:ea typeface="宋体" panose="02010600030101010101" pitchFamily="2" charset="-122"/>
                </a:rPr>
                <a:t>是</a:t>
              </a:r>
            </a:p>
          </p:txBody>
        </p:sp>
        <p:sp>
          <p:nvSpPr>
            <p:cNvPr id="60" name="文本框 59"/>
            <p:cNvSpPr txBox="1"/>
            <p:nvPr/>
          </p:nvSpPr>
          <p:spPr>
            <a:xfrm>
              <a:off x="10049601" y="3922019"/>
              <a:ext cx="441146" cy="400110"/>
            </a:xfrm>
            <a:prstGeom prst="rect">
              <a:avLst/>
            </a:prstGeom>
            <a:noFill/>
          </p:spPr>
          <p:txBody>
            <a:bodyPr wrap="square" rtlCol="0">
              <a:spAutoFit/>
            </a:bodyPr>
            <a:lstStyle/>
            <a:p>
              <a:r>
                <a:rPr lang="zh-CN" altLang="en-US" sz="2000" b="1" dirty="0">
                  <a:latin typeface="宋体" panose="02010600030101010101" pitchFamily="2" charset="-122"/>
                  <a:ea typeface="宋体" panose="02010600030101010101" pitchFamily="2" charset="-122"/>
                </a:rPr>
                <a:t>是</a:t>
              </a:r>
            </a:p>
          </p:txBody>
        </p:sp>
      </p:grpSp>
      <p:sp>
        <p:nvSpPr>
          <p:cNvPr id="7" name="椭圆 6">
            <a:extLst>
              <a:ext uri="{FF2B5EF4-FFF2-40B4-BE49-F238E27FC236}">
                <a16:creationId xmlns:a16="http://schemas.microsoft.com/office/drawing/2014/main" id="{42A5FD59-ADD6-43B5-BEE9-0D51B95ECFE4}"/>
              </a:ext>
            </a:extLst>
          </p:cNvPr>
          <p:cNvSpPr/>
          <p:nvPr/>
        </p:nvSpPr>
        <p:spPr bwMode="auto">
          <a:xfrm>
            <a:off x="4038600" y="2360835"/>
            <a:ext cx="4980082" cy="192389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427896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大数据分析基础</a:t>
            </a:r>
          </a:p>
        </p:txBody>
      </p:sp>
      <p:sp>
        <p:nvSpPr>
          <p:cNvPr id="3" name="内容占位符 2"/>
          <p:cNvSpPr>
            <a:spLocks noGrp="1"/>
          </p:cNvSpPr>
          <p:nvPr>
            <p:ph idx="1"/>
          </p:nvPr>
        </p:nvSpPr>
        <p:spPr/>
        <p:txBody>
          <a:bodyPr/>
          <a:lstStyle/>
          <a:p>
            <a:r>
              <a:rPr lang="zh-CN" altLang="en-US" dirty="0"/>
              <a:t>课程内容安排</a:t>
            </a:r>
            <a:endParaRPr lang="en-US" altLang="zh-CN" dirty="0"/>
          </a:p>
          <a:p>
            <a:pPr lvl="1"/>
            <a:r>
              <a:rPr lang="zh-CN" altLang="en-US" sz="2000" dirty="0"/>
              <a:t>大数据（商务）分析简介</a:t>
            </a:r>
            <a:endParaRPr lang="en-US" altLang="zh-CN" sz="2000" dirty="0"/>
          </a:p>
          <a:p>
            <a:pPr lvl="1"/>
            <a:r>
              <a:rPr lang="en-US" altLang="zh-CN" sz="2000" dirty="0"/>
              <a:t>Python</a:t>
            </a:r>
            <a:r>
              <a:rPr lang="zh-CN" altLang="en-US" sz="2000" dirty="0"/>
              <a:t>入门</a:t>
            </a:r>
            <a:endParaRPr lang="en-US" altLang="zh-CN" sz="2000" dirty="0"/>
          </a:p>
          <a:p>
            <a:pPr lvl="2"/>
            <a:r>
              <a:rPr lang="en-US" altLang="zh-CN" sz="1800" dirty="0"/>
              <a:t>Python</a:t>
            </a:r>
            <a:r>
              <a:rPr lang="zh-CN" altLang="en-US" sz="1800" dirty="0"/>
              <a:t>基础知识</a:t>
            </a:r>
            <a:endParaRPr lang="en-US" altLang="zh-CN" sz="1800" dirty="0"/>
          </a:p>
          <a:p>
            <a:pPr lvl="2"/>
            <a:r>
              <a:rPr lang="en-US" altLang="zh-CN" sz="1800" dirty="0"/>
              <a:t>Python</a:t>
            </a:r>
            <a:r>
              <a:rPr lang="zh-CN" altLang="en-US" sz="1800" dirty="0"/>
              <a:t>数据抓取</a:t>
            </a:r>
            <a:endParaRPr lang="en-US" altLang="zh-CN" sz="1800" dirty="0"/>
          </a:p>
          <a:p>
            <a:pPr lvl="1"/>
            <a:r>
              <a:rPr lang="zh-CN" altLang="en-US" sz="2000" dirty="0"/>
              <a:t>数据库入门</a:t>
            </a:r>
            <a:endParaRPr lang="en-US" altLang="zh-CN" sz="2000" dirty="0"/>
          </a:p>
          <a:p>
            <a:pPr lvl="2"/>
            <a:r>
              <a:rPr lang="zh-CN" altLang="en-US" sz="1800" dirty="0"/>
              <a:t>数据库基础</a:t>
            </a:r>
            <a:endParaRPr lang="en-US" altLang="zh-CN" sz="1800" dirty="0"/>
          </a:p>
          <a:p>
            <a:pPr lvl="2"/>
            <a:r>
              <a:rPr lang="en-US" altLang="zh-CN" sz="1800" dirty="0"/>
              <a:t>Python + MySQL</a:t>
            </a:r>
          </a:p>
          <a:p>
            <a:pPr lvl="2"/>
            <a:r>
              <a:rPr lang="zh-CN" altLang="en-US" sz="1800" dirty="0"/>
              <a:t>大数据时代的数据库发展</a:t>
            </a:r>
            <a:endParaRPr lang="en-US" altLang="zh-CN" sz="1800" dirty="0"/>
          </a:p>
          <a:p>
            <a:pPr lvl="1"/>
            <a:r>
              <a:rPr lang="zh-CN" altLang="en-US" sz="2000" dirty="0"/>
              <a:t>统计分析入门</a:t>
            </a:r>
            <a:endParaRPr lang="en-US" altLang="zh-CN" sz="2000" dirty="0"/>
          </a:p>
          <a:p>
            <a:pPr lvl="2"/>
            <a:r>
              <a:rPr lang="zh-CN" altLang="en-US" sz="1800" dirty="0"/>
              <a:t>利用</a:t>
            </a:r>
            <a:r>
              <a:rPr lang="en-US" altLang="zh-CN" sz="1800" dirty="0"/>
              <a:t>Python</a:t>
            </a:r>
            <a:r>
              <a:rPr lang="zh-CN" altLang="en-US" sz="1800" dirty="0"/>
              <a:t>进行可视化</a:t>
            </a:r>
            <a:endParaRPr lang="en-US" altLang="zh-CN" sz="1800" dirty="0"/>
          </a:p>
          <a:p>
            <a:pPr lvl="2"/>
            <a:r>
              <a:rPr lang="en-US" altLang="zh-CN" sz="1800" dirty="0"/>
              <a:t>Python</a:t>
            </a:r>
            <a:r>
              <a:rPr lang="zh-CN" altLang="en-US" sz="1800" dirty="0"/>
              <a:t>统计分析</a:t>
            </a:r>
            <a:endParaRPr lang="en-US" altLang="zh-CN" sz="1800" dirty="0"/>
          </a:p>
          <a:p>
            <a:pPr lvl="1"/>
            <a:r>
              <a:rPr lang="zh-CN" altLang="en-US" sz="2000" dirty="0"/>
              <a:t>小组作业</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23</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2020-10-15</a:t>
            </a:fld>
            <a:endParaRPr lang="en-US" altLang="zh-CN" dirty="0">
              <a:solidFill>
                <a:srgbClr val="000000"/>
              </a:solidFill>
            </a:endParaRPr>
          </a:p>
        </p:txBody>
      </p:sp>
      <p:graphicFrame>
        <p:nvGraphicFramePr>
          <p:cNvPr id="8" name="表格 7"/>
          <p:cNvGraphicFramePr>
            <a:graphicFrameLocks noGrp="1"/>
          </p:cNvGraphicFramePr>
          <p:nvPr>
            <p:extLst/>
          </p:nvPr>
        </p:nvGraphicFramePr>
        <p:xfrm>
          <a:off x="5543880" y="2320608"/>
          <a:ext cx="5016616" cy="2674620"/>
        </p:xfrm>
        <a:graphic>
          <a:graphicData uri="http://schemas.openxmlformats.org/drawingml/2006/table">
            <a:tbl>
              <a:tblPr firstRow="1">
                <a:tableStyleId>{17292A2E-F333-43FB-9621-5CBBE7FDCDCB}</a:tableStyleId>
              </a:tblPr>
              <a:tblGrid>
                <a:gridCol w="683278">
                  <a:extLst>
                    <a:ext uri="{9D8B030D-6E8A-4147-A177-3AD203B41FA5}">
                      <a16:colId xmlns:a16="http://schemas.microsoft.com/office/drawing/2014/main" val="3514072933"/>
                    </a:ext>
                  </a:extLst>
                </a:gridCol>
                <a:gridCol w="2166669">
                  <a:extLst>
                    <a:ext uri="{9D8B030D-6E8A-4147-A177-3AD203B41FA5}">
                      <a16:colId xmlns:a16="http://schemas.microsoft.com/office/drawing/2014/main" val="3215316761"/>
                    </a:ext>
                  </a:extLst>
                </a:gridCol>
                <a:gridCol w="2166669">
                  <a:extLst>
                    <a:ext uri="{9D8B030D-6E8A-4147-A177-3AD203B41FA5}">
                      <a16:colId xmlns:a16="http://schemas.microsoft.com/office/drawing/2014/main" val="43384458"/>
                    </a:ext>
                  </a:extLst>
                </a:gridCol>
              </a:tblGrid>
              <a:tr h="0">
                <a:tc>
                  <a:txBody>
                    <a:bodyPr/>
                    <a:lstStyle/>
                    <a:p>
                      <a:pPr algn="l" fontAlgn="base"/>
                      <a:r>
                        <a:rPr lang="zh-CN" altLang="en-US">
                          <a:effectLst/>
                        </a:rPr>
                        <a:t>周次</a:t>
                      </a:r>
                      <a:endParaRPr lang="zh-CN" altLang="en-US" b="1">
                        <a:solidFill>
                          <a:srgbClr val="FFFFFF"/>
                        </a:solidFill>
                        <a:effectLst/>
                        <a:latin typeface="inherit"/>
                      </a:endParaRPr>
                    </a:p>
                  </a:txBody>
                  <a:tcPr anchor="ctr"/>
                </a:tc>
                <a:tc>
                  <a:txBody>
                    <a:bodyPr/>
                    <a:lstStyle/>
                    <a:p>
                      <a:pPr algn="l" fontAlgn="base"/>
                      <a:r>
                        <a:rPr lang="zh-CN" altLang="en-US" dirty="0">
                          <a:effectLst/>
                        </a:rPr>
                        <a:t>理论课内容</a:t>
                      </a:r>
                      <a:endParaRPr lang="zh-CN" altLang="en-US" b="1" dirty="0">
                        <a:solidFill>
                          <a:srgbClr val="FFFFFF"/>
                        </a:solidFill>
                        <a:effectLst/>
                        <a:latin typeface="inherit"/>
                      </a:endParaRPr>
                    </a:p>
                  </a:txBody>
                  <a:tcPr anchor="ctr"/>
                </a:tc>
                <a:tc>
                  <a:txBody>
                    <a:bodyPr/>
                    <a:lstStyle/>
                    <a:p>
                      <a:pPr algn="l" fontAlgn="base"/>
                      <a:r>
                        <a:rPr lang="zh-CN" altLang="en-US">
                          <a:effectLst/>
                        </a:rPr>
                        <a:t>实验课内容</a:t>
                      </a:r>
                      <a:endParaRPr lang="zh-CN" altLang="en-US" b="1">
                        <a:solidFill>
                          <a:srgbClr val="FFFFFF"/>
                        </a:solidFill>
                        <a:effectLst/>
                        <a:latin typeface="inherit"/>
                      </a:endParaRPr>
                    </a:p>
                  </a:txBody>
                  <a:tcPr anchor="ctr"/>
                </a:tc>
                <a:extLst>
                  <a:ext uri="{0D108BD9-81ED-4DB2-BD59-A6C34878D82A}">
                    <a16:rowId xmlns:a16="http://schemas.microsoft.com/office/drawing/2014/main" val="1981792884"/>
                  </a:ext>
                </a:extLst>
              </a:tr>
              <a:tr h="0">
                <a:tc>
                  <a:txBody>
                    <a:bodyPr/>
                    <a:lstStyle/>
                    <a:p>
                      <a:pPr fontAlgn="base"/>
                      <a:r>
                        <a:rPr lang="en-US" altLang="zh-CN">
                          <a:effectLst/>
                        </a:rPr>
                        <a:t>1</a:t>
                      </a:r>
                    </a:p>
                  </a:txBody>
                  <a:tcPr anchor="ctr"/>
                </a:tc>
                <a:tc>
                  <a:txBody>
                    <a:bodyPr/>
                    <a:lstStyle/>
                    <a:p>
                      <a:pPr fontAlgn="base"/>
                      <a:r>
                        <a:rPr lang="zh-CN" altLang="en-US" u="none" strike="noStrike" dirty="0">
                          <a:effectLst/>
                        </a:rPr>
                        <a:t>大数据分析简介</a:t>
                      </a:r>
                      <a:endParaRPr lang="zh-CN" altLang="en-US" u="none" dirty="0">
                        <a:effectLst/>
                      </a:endParaRPr>
                    </a:p>
                  </a:txBody>
                  <a:tcPr anchor="ctr"/>
                </a:tc>
                <a:tc>
                  <a:txBody>
                    <a:bodyPr/>
                    <a:lstStyle/>
                    <a:p>
                      <a:pPr fontAlgn="base"/>
                      <a:r>
                        <a:rPr lang="en-US" altLang="zh-CN" dirty="0">
                          <a:effectLst/>
                        </a:rPr>
                        <a:t>/</a:t>
                      </a:r>
                      <a:endParaRPr lang="zh-CN" altLang="en-US" dirty="0">
                        <a:effectLst/>
                      </a:endParaRPr>
                    </a:p>
                  </a:txBody>
                  <a:tcPr anchor="ctr"/>
                </a:tc>
                <a:extLst>
                  <a:ext uri="{0D108BD9-81ED-4DB2-BD59-A6C34878D82A}">
                    <a16:rowId xmlns:a16="http://schemas.microsoft.com/office/drawing/2014/main" val="2071270210"/>
                  </a:ext>
                </a:extLst>
              </a:tr>
              <a:tr h="0">
                <a:tc>
                  <a:txBody>
                    <a:bodyPr/>
                    <a:lstStyle/>
                    <a:p>
                      <a:pPr fontAlgn="base"/>
                      <a:r>
                        <a:rPr lang="en-US" altLang="zh-CN">
                          <a:effectLst/>
                        </a:rPr>
                        <a:t>2</a:t>
                      </a:r>
                    </a:p>
                  </a:txBody>
                  <a:tcPr anchor="ctr"/>
                </a:tc>
                <a:tc>
                  <a:txBody>
                    <a:bodyPr/>
                    <a:lstStyle/>
                    <a:p>
                      <a:pPr fontAlgn="base"/>
                      <a:r>
                        <a:rPr lang="en-US" u="none" strike="noStrike" dirty="0">
                          <a:effectLst/>
                        </a:rPr>
                        <a:t>Python</a:t>
                      </a:r>
                      <a:r>
                        <a:rPr lang="zh-CN" altLang="en-US" u="none" strike="noStrike" dirty="0">
                          <a:effectLst/>
                        </a:rPr>
                        <a:t>基础</a:t>
                      </a:r>
                      <a:r>
                        <a:rPr lang="en-US" altLang="zh-CN" u="none" strike="noStrike" dirty="0">
                          <a:effectLst/>
                        </a:rPr>
                        <a:t>1</a:t>
                      </a:r>
                      <a:endParaRPr lang="zh-CN" altLang="en-US" u="none" dirty="0">
                        <a:effectLst/>
                      </a:endParaRPr>
                    </a:p>
                  </a:txBody>
                  <a:tcPr anchor="ctr"/>
                </a:tc>
                <a:tc>
                  <a:txBody>
                    <a:bodyPr/>
                    <a:lstStyle/>
                    <a:p>
                      <a:pPr fontAlgn="base"/>
                      <a:r>
                        <a:rPr lang="en-US" altLang="zh-CN" dirty="0">
                          <a:effectLst/>
                        </a:rPr>
                        <a:t>/</a:t>
                      </a:r>
                      <a:endParaRPr lang="zh-CN" altLang="en-US" dirty="0">
                        <a:effectLst/>
                      </a:endParaRPr>
                    </a:p>
                  </a:txBody>
                  <a:tcPr anchor="ctr"/>
                </a:tc>
                <a:extLst>
                  <a:ext uri="{0D108BD9-81ED-4DB2-BD59-A6C34878D82A}">
                    <a16:rowId xmlns:a16="http://schemas.microsoft.com/office/drawing/2014/main" val="1312659079"/>
                  </a:ext>
                </a:extLst>
              </a:tr>
              <a:tr h="0">
                <a:tc>
                  <a:txBody>
                    <a:bodyPr/>
                    <a:lstStyle/>
                    <a:p>
                      <a:pPr fontAlgn="base"/>
                      <a:r>
                        <a:rPr lang="en-US" altLang="zh-CN">
                          <a:effectLst/>
                        </a:rPr>
                        <a:t>3</a:t>
                      </a:r>
                    </a:p>
                  </a:txBody>
                  <a:tcPr anchor="ctr"/>
                </a:tc>
                <a:tc>
                  <a:txBody>
                    <a:bodyPr/>
                    <a:lstStyle/>
                    <a:p>
                      <a:pPr fontAlgn="base"/>
                      <a:r>
                        <a:rPr lang="en-US" u="none" strike="noStrike" dirty="0">
                          <a:effectLst/>
                        </a:rPr>
                        <a:t>Python</a:t>
                      </a:r>
                      <a:r>
                        <a:rPr lang="zh-CN" altLang="en-US" u="none" strike="noStrike" dirty="0">
                          <a:effectLst/>
                        </a:rPr>
                        <a:t>基础</a:t>
                      </a:r>
                      <a:r>
                        <a:rPr lang="en-US" altLang="zh-CN" u="none" strike="noStrike" dirty="0">
                          <a:effectLst/>
                        </a:rPr>
                        <a:t>2</a:t>
                      </a:r>
                      <a:endParaRPr lang="zh-CN" altLang="en-US" u="none" dirty="0">
                        <a:effectLst/>
                      </a:endParaRPr>
                    </a:p>
                  </a:txBody>
                  <a:tcPr anchor="ctr"/>
                </a:tc>
                <a:tc>
                  <a:txBody>
                    <a:bodyPr/>
                    <a:lstStyle/>
                    <a:p>
                      <a:pPr fontAlgn="base"/>
                      <a:r>
                        <a:rPr lang="en-US" dirty="0">
                          <a:effectLst/>
                        </a:rPr>
                        <a:t>Python</a:t>
                      </a:r>
                      <a:r>
                        <a:rPr lang="zh-CN" altLang="en-US" dirty="0">
                          <a:effectLst/>
                        </a:rPr>
                        <a:t>基础</a:t>
                      </a:r>
                    </a:p>
                  </a:txBody>
                  <a:tcPr anchor="ctr"/>
                </a:tc>
                <a:extLst>
                  <a:ext uri="{0D108BD9-81ED-4DB2-BD59-A6C34878D82A}">
                    <a16:rowId xmlns:a16="http://schemas.microsoft.com/office/drawing/2014/main" val="157516085"/>
                  </a:ext>
                </a:extLst>
              </a:tr>
              <a:tr h="0">
                <a:tc>
                  <a:txBody>
                    <a:bodyPr/>
                    <a:lstStyle/>
                    <a:p>
                      <a:pPr fontAlgn="base"/>
                      <a:r>
                        <a:rPr lang="en-US" altLang="zh-CN">
                          <a:effectLst/>
                        </a:rPr>
                        <a:t>4</a:t>
                      </a:r>
                    </a:p>
                  </a:txBody>
                  <a:tcPr anchor="ctr"/>
                </a:tc>
                <a:tc>
                  <a:txBody>
                    <a:bodyPr/>
                    <a:lstStyle/>
                    <a:p>
                      <a:pPr fontAlgn="base"/>
                      <a:r>
                        <a:rPr lang="en-US" u="none" strike="noStrike" dirty="0">
                          <a:effectLst/>
                        </a:rPr>
                        <a:t>Python</a:t>
                      </a:r>
                      <a:r>
                        <a:rPr lang="zh-CN" altLang="en-US" u="none" strike="noStrike" dirty="0">
                          <a:effectLst/>
                        </a:rPr>
                        <a:t>数据获取</a:t>
                      </a:r>
                      <a:endParaRPr lang="zh-CN" altLang="en-US" u="none" dirty="0">
                        <a:effectLst/>
                      </a:endParaRPr>
                    </a:p>
                  </a:txBody>
                  <a:tcPr anchor="ctr"/>
                </a:tc>
                <a:tc>
                  <a:txBody>
                    <a:bodyPr/>
                    <a:lstStyle/>
                    <a:p>
                      <a:pPr fontAlgn="base"/>
                      <a:r>
                        <a:rPr lang="zh-CN" altLang="en-US" dirty="0">
                          <a:effectLst/>
                        </a:rPr>
                        <a:t>数据爬取练习</a:t>
                      </a:r>
                    </a:p>
                  </a:txBody>
                  <a:tcPr anchor="ctr"/>
                </a:tc>
                <a:extLst>
                  <a:ext uri="{0D108BD9-81ED-4DB2-BD59-A6C34878D82A}">
                    <a16:rowId xmlns:a16="http://schemas.microsoft.com/office/drawing/2014/main" val="1979890150"/>
                  </a:ext>
                </a:extLst>
              </a:tr>
              <a:tr h="0">
                <a:tc>
                  <a:txBody>
                    <a:bodyPr/>
                    <a:lstStyle/>
                    <a:p>
                      <a:pPr fontAlgn="base"/>
                      <a:r>
                        <a:rPr lang="en-US" altLang="zh-CN">
                          <a:effectLst/>
                        </a:rPr>
                        <a:t>5</a:t>
                      </a:r>
                    </a:p>
                  </a:txBody>
                  <a:tcPr anchor="ctr"/>
                </a:tc>
                <a:tc>
                  <a:txBody>
                    <a:bodyPr/>
                    <a:lstStyle/>
                    <a:p>
                      <a:pPr fontAlgn="base"/>
                      <a:r>
                        <a:rPr lang="zh-CN" altLang="en-US" u="none" strike="noStrike" dirty="0">
                          <a:effectLst/>
                        </a:rPr>
                        <a:t>数据库基础及应用</a:t>
                      </a:r>
                      <a:endParaRPr lang="zh-CN" altLang="en-US" u="none" dirty="0">
                        <a:effectLst/>
                      </a:endParaRPr>
                    </a:p>
                  </a:txBody>
                  <a:tcPr anchor="ctr"/>
                </a:tc>
                <a:tc>
                  <a:txBody>
                    <a:bodyPr/>
                    <a:lstStyle/>
                    <a:p>
                      <a:pPr fontAlgn="base"/>
                      <a:r>
                        <a:rPr lang="zh-CN" altLang="en-US" dirty="0">
                          <a:effectLst/>
                        </a:rPr>
                        <a:t>数据库练习</a:t>
                      </a:r>
                    </a:p>
                  </a:txBody>
                  <a:tcPr anchor="ctr"/>
                </a:tc>
                <a:extLst>
                  <a:ext uri="{0D108BD9-81ED-4DB2-BD59-A6C34878D82A}">
                    <a16:rowId xmlns:a16="http://schemas.microsoft.com/office/drawing/2014/main" val="4133205658"/>
                  </a:ext>
                </a:extLst>
              </a:tr>
              <a:tr h="0">
                <a:tc>
                  <a:txBody>
                    <a:bodyPr/>
                    <a:lstStyle/>
                    <a:p>
                      <a:pPr fontAlgn="base"/>
                      <a:r>
                        <a:rPr lang="en-US" altLang="zh-CN">
                          <a:effectLst/>
                        </a:rPr>
                        <a:t>6</a:t>
                      </a:r>
                    </a:p>
                  </a:txBody>
                  <a:tcPr anchor="ctr"/>
                </a:tc>
                <a:tc>
                  <a:txBody>
                    <a:bodyPr/>
                    <a:lstStyle/>
                    <a:p>
                      <a:pPr fontAlgn="base"/>
                      <a:r>
                        <a:rPr lang="en-US" u="none" strike="noStrike" dirty="0">
                          <a:effectLst/>
                        </a:rPr>
                        <a:t>Python</a:t>
                      </a:r>
                      <a:r>
                        <a:rPr lang="zh-CN" altLang="en-US" u="none" strike="noStrike" dirty="0">
                          <a:effectLst/>
                        </a:rPr>
                        <a:t>可视化</a:t>
                      </a:r>
                      <a:endParaRPr lang="zh-CN" altLang="en-US" u="none" dirty="0">
                        <a:effectLst/>
                      </a:endParaRPr>
                    </a:p>
                  </a:txBody>
                  <a:tcPr anchor="ctr"/>
                </a:tc>
                <a:tc>
                  <a:txBody>
                    <a:bodyPr/>
                    <a:lstStyle/>
                    <a:p>
                      <a:pPr fontAlgn="base"/>
                      <a:r>
                        <a:rPr lang="zh-CN" altLang="en-US" dirty="0">
                          <a:effectLst/>
                        </a:rPr>
                        <a:t>可视化练习</a:t>
                      </a:r>
                    </a:p>
                  </a:txBody>
                  <a:tcPr anchor="ctr"/>
                </a:tc>
                <a:extLst>
                  <a:ext uri="{0D108BD9-81ED-4DB2-BD59-A6C34878D82A}">
                    <a16:rowId xmlns:a16="http://schemas.microsoft.com/office/drawing/2014/main" val="3697292690"/>
                  </a:ext>
                </a:extLst>
              </a:tr>
              <a:tr h="0">
                <a:tc>
                  <a:txBody>
                    <a:bodyPr/>
                    <a:lstStyle/>
                    <a:p>
                      <a:pPr fontAlgn="base"/>
                      <a:r>
                        <a:rPr lang="en-US" altLang="zh-CN">
                          <a:effectLst/>
                        </a:rPr>
                        <a:t>7</a:t>
                      </a:r>
                    </a:p>
                  </a:txBody>
                  <a:tcPr anchor="ctr"/>
                </a:tc>
                <a:tc>
                  <a:txBody>
                    <a:bodyPr/>
                    <a:lstStyle/>
                    <a:p>
                      <a:pPr fontAlgn="base"/>
                      <a:r>
                        <a:rPr lang="zh-CN" altLang="en-US" u="none" strike="noStrike" dirty="0">
                          <a:effectLst/>
                        </a:rPr>
                        <a:t>统计分析基础及应用</a:t>
                      </a:r>
                      <a:endParaRPr lang="zh-CN" altLang="en-US" u="none" dirty="0">
                        <a:effectLst/>
                      </a:endParaRPr>
                    </a:p>
                  </a:txBody>
                  <a:tcPr anchor="ctr"/>
                </a:tc>
                <a:tc>
                  <a:txBody>
                    <a:bodyPr/>
                    <a:lstStyle/>
                    <a:p>
                      <a:pPr fontAlgn="base"/>
                      <a:r>
                        <a:rPr lang="zh-CN" altLang="en-US" dirty="0">
                          <a:effectLst/>
                        </a:rPr>
                        <a:t>数据分析练习</a:t>
                      </a:r>
                    </a:p>
                  </a:txBody>
                  <a:tcPr anchor="ctr"/>
                </a:tc>
                <a:extLst>
                  <a:ext uri="{0D108BD9-81ED-4DB2-BD59-A6C34878D82A}">
                    <a16:rowId xmlns:a16="http://schemas.microsoft.com/office/drawing/2014/main" val="3501966207"/>
                  </a:ext>
                </a:extLst>
              </a:tr>
              <a:tr h="0">
                <a:tc>
                  <a:txBody>
                    <a:bodyPr/>
                    <a:lstStyle/>
                    <a:p>
                      <a:pPr fontAlgn="base"/>
                      <a:r>
                        <a:rPr lang="en-US" altLang="zh-CN">
                          <a:effectLst/>
                        </a:rPr>
                        <a:t>8</a:t>
                      </a:r>
                    </a:p>
                  </a:txBody>
                  <a:tcPr anchor="ctr"/>
                </a:tc>
                <a:tc>
                  <a:txBody>
                    <a:bodyPr/>
                    <a:lstStyle/>
                    <a:p>
                      <a:pPr fontAlgn="base"/>
                      <a:r>
                        <a:rPr lang="zh-CN" altLang="en-US" u="none" strike="noStrike" dirty="0">
                          <a:effectLst/>
                        </a:rPr>
                        <a:t>小组作业展示</a:t>
                      </a:r>
                      <a:endParaRPr lang="zh-CN" altLang="en-US" u="none" dirty="0">
                        <a:effectLst/>
                      </a:endParaRPr>
                    </a:p>
                  </a:txBody>
                  <a:tcPr anchor="ctr"/>
                </a:tc>
                <a:tc>
                  <a:txBody>
                    <a:bodyPr/>
                    <a:lstStyle/>
                    <a:p>
                      <a:pPr fontAlgn="base"/>
                      <a:r>
                        <a:rPr lang="en-US" altLang="zh-CN" dirty="0">
                          <a:effectLst/>
                        </a:rPr>
                        <a:t>/</a:t>
                      </a:r>
                      <a:endParaRPr lang="zh-CN" altLang="en-US" dirty="0">
                        <a:effectLst/>
                      </a:endParaRPr>
                    </a:p>
                  </a:txBody>
                  <a:tcPr anchor="ctr"/>
                </a:tc>
                <a:extLst>
                  <a:ext uri="{0D108BD9-81ED-4DB2-BD59-A6C34878D82A}">
                    <a16:rowId xmlns:a16="http://schemas.microsoft.com/office/drawing/2014/main" val="1046670537"/>
                  </a:ext>
                </a:extLst>
              </a:tr>
            </a:tbl>
          </a:graphicData>
        </a:graphic>
      </p:graphicFrame>
      <p:sp>
        <p:nvSpPr>
          <p:cNvPr id="9" name="文本框 8"/>
          <p:cNvSpPr txBox="1"/>
          <p:nvPr/>
        </p:nvSpPr>
        <p:spPr>
          <a:xfrm>
            <a:off x="6096002" y="5226341"/>
            <a:ext cx="3640822" cy="646331"/>
          </a:xfrm>
          <a:prstGeom prst="rect">
            <a:avLst/>
          </a:prstGeom>
          <a:noFill/>
        </p:spPr>
        <p:txBody>
          <a:bodyPr wrap="square" rtlCol="0">
            <a:spAutoFit/>
          </a:bodyPr>
          <a:lstStyle/>
          <a:p>
            <a:r>
              <a:rPr lang="zh-CN" altLang="en-US" dirty="0"/>
              <a:t>课件等材料网址</a:t>
            </a:r>
            <a:endParaRPr lang="en-US" altLang="zh-CN" dirty="0"/>
          </a:p>
          <a:p>
            <a:r>
              <a:rPr lang="en-US" altLang="zh-CN" dirty="0"/>
              <a:t>https://binfang.info/BDA/</a:t>
            </a:r>
            <a:endParaRPr lang="zh-CN" altLang="en-US" dirty="0"/>
          </a:p>
        </p:txBody>
      </p:sp>
    </p:spTree>
    <p:extLst>
      <p:ext uri="{BB962C8B-B14F-4D97-AF65-F5344CB8AC3E}">
        <p14:creationId xmlns:p14="http://schemas.microsoft.com/office/powerpoint/2010/main" val="1976659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大数据分析基础</a:t>
            </a:r>
          </a:p>
        </p:txBody>
      </p:sp>
      <p:sp>
        <p:nvSpPr>
          <p:cNvPr id="3" name="内容占位符 2"/>
          <p:cNvSpPr>
            <a:spLocks noGrp="1"/>
          </p:cNvSpPr>
          <p:nvPr>
            <p:ph idx="1"/>
          </p:nvPr>
        </p:nvSpPr>
        <p:spPr/>
        <p:txBody>
          <a:bodyPr/>
          <a:lstStyle/>
          <a:p>
            <a:r>
              <a:rPr lang="zh-CN" altLang="en-US" dirty="0"/>
              <a:t>考核方式</a:t>
            </a:r>
            <a:endParaRPr lang="en-US" altLang="zh-CN" dirty="0"/>
          </a:p>
          <a:p>
            <a:pPr lvl="1"/>
            <a:r>
              <a:rPr lang="zh-CN" altLang="en-US" dirty="0"/>
              <a:t>平时</a:t>
            </a:r>
            <a:endParaRPr lang="en-US" altLang="zh-CN" dirty="0"/>
          </a:p>
          <a:p>
            <a:pPr lvl="2"/>
            <a:r>
              <a:rPr lang="zh-CN" altLang="en-US" dirty="0"/>
              <a:t>出勤</a:t>
            </a:r>
            <a:endParaRPr lang="en-US" altLang="zh-CN" dirty="0"/>
          </a:p>
          <a:p>
            <a:pPr lvl="2"/>
            <a:r>
              <a:rPr lang="zh-CN" altLang="en-US" dirty="0"/>
              <a:t>课堂表现</a:t>
            </a:r>
            <a:endParaRPr lang="en-US" altLang="zh-CN" dirty="0"/>
          </a:p>
          <a:p>
            <a:pPr lvl="2"/>
            <a:r>
              <a:rPr lang="zh-CN" altLang="en-US" dirty="0"/>
              <a:t>个人作业</a:t>
            </a:r>
            <a:endParaRPr lang="en-US" altLang="zh-CN" dirty="0"/>
          </a:p>
          <a:p>
            <a:pPr lvl="1"/>
            <a:r>
              <a:rPr lang="zh-CN" altLang="en-US" dirty="0"/>
              <a:t>小组展示</a:t>
            </a:r>
            <a:endParaRPr lang="en-US" altLang="zh-CN" dirty="0"/>
          </a:p>
          <a:p>
            <a:pPr lvl="1"/>
            <a:r>
              <a:rPr lang="zh-CN" altLang="en-US"/>
              <a:t>期末</a:t>
            </a:r>
            <a:r>
              <a:rPr lang="zh-CN" altLang="en-US" dirty="0"/>
              <a:t>考试</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24</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2020-10-15</a:t>
            </a:fld>
            <a:endParaRPr lang="en-US" altLang="zh-CN" dirty="0">
              <a:solidFill>
                <a:srgbClr val="000000"/>
              </a:solidFill>
            </a:endParaRPr>
          </a:p>
        </p:txBody>
      </p:sp>
    </p:spTree>
    <p:extLst>
      <p:ext uri="{BB962C8B-B14F-4D97-AF65-F5344CB8AC3E}">
        <p14:creationId xmlns:p14="http://schemas.microsoft.com/office/powerpoint/2010/main" val="3236992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大数据助力信贷公司获取优质客户</a:t>
            </a:r>
          </a:p>
        </p:txBody>
      </p:sp>
      <p:sp>
        <p:nvSpPr>
          <p:cNvPr id="3" name="内容占位符 2"/>
          <p:cNvSpPr>
            <a:spLocks noGrp="1"/>
          </p:cNvSpPr>
          <p:nvPr>
            <p:ph idx="1"/>
          </p:nvPr>
        </p:nvSpPr>
        <p:spPr/>
        <p:txBody>
          <a:bodyPr/>
          <a:lstStyle/>
          <a:p>
            <a:r>
              <a:rPr lang="zh-CN" altLang="en-US" dirty="0"/>
              <a:t>互联网时代的商业贷款</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3</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2020-10-15</a:t>
            </a:fld>
            <a:endParaRPr lang="en-US" altLang="zh-CN" dirty="0">
              <a:solidFill>
                <a:srgbClr val="000000"/>
              </a:solidFill>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052" y="1904601"/>
            <a:ext cx="3472264" cy="2739718"/>
          </a:xfrm>
          <a:prstGeom prst="rect">
            <a:avLst/>
          </a:prstGeom>
        </p:spPr>
      </p:pic>
      <p:sp>
        <p:nvSpPr>
          <p:cNvPr id="11" name="右箭头 10"/>
          <p:cNvSpPr/>
          <p:nvPr/>
        </p:nvSpPr>
        <p:spPr bwMode="auto">
          <a:xfrm>
            <a:off x="4692334" y="2503619"/>
            <a:ext cx="1901888" cy="13162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互联网</a:t>
            </a:r>
          </a:p>
        </p:txBody>
      </p:sp>
      <p:grpSp>
        <p:nvGrpSpPr>
          <p:cNvPr id="31" name="组合 30"/>
          <p:cNvGrpSpPr/>
          <p:nvPr/>
        </p:nvGrpSpPr>
        <p:grpSpPr>
          <a:xfrm>
            <a:off x="7139827" y="1415385"/>
            <a:ext cx="3817321" cy="3492708"/>
            <a:chOff x="6835518" y="1196975"/>
            <a:chExt cx="4150971" cy="4983858"/>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7120" y="1196975"/>
              <a:ext cx="1499369" cy="1316240"/>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7120" y="2657672"/>
              <a:ext cx="1499369" cy="1316240"/>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7120" y="4864593"/>
              <a:ext cx="1499369" cy="1316240"/>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518" y="2658240"/>
              <a:ext cx="1085620" cy="2120913"/>
            </a:xfrm>
            <a:prstGeom prst="rect">
              <a:avLst/>
            </a:prstGeom>
          </p:spPr>
        </p:pic>
        <p:cxnSp>
          <p:nvCxnSpPr>
            <p:cNvPr id="14" name="直接箭头连接符 13"/>
            <p:cNvCxnSpPr>
              <a:stCxn id="12" idx="3"/>
              <a:endCxn id="8" idx="1"/>
            </p:cNvCxnSpPr>
            <p:nvPr/>
          </p:nvCxnSpPr>
          <p:spPr bwMode="auto">
            <a:xfrm flipV="1">
              <a:off x="7921138" y="1855095"/>
              <a:ext cx="1565982" cy="1863602"/>
            </a:xfrm>
            <a:prstGeom prst="straightConnector1">
              <a:avLst/>
            </a:prstGeom>
            <a:solidFill>
              <a:schemeClr val="accent1"/>
            </a:solidFill>
            <a:ln w="63500" cap="flat" cmpd="sng" algn="ctr">
              <a:solidFill>
                <a:schemeClr val="tx1"/>
              </a:solidFill>
              <a:prstDash val="solid"/>
              <a:round/>
              <a:headEnd type="none" w="med" len="med"/>
              <a:tailEnd type="triangle"/>
            </a:ln>
            <a:effectLst/>
          </p:spPr>
        </p:cxnSp>
        <p:cxnSp>
          <p:nvCxnSpPr>
            <p:cNvPr id="16" name="直接箭头连接符 15"/>
            <p:cNvCxnSpPr>
              <a:stCxn id="12" idx="3"/>
              <a:endCxn id="9" idx="1"/>
            </p:cNvCxnSpPr>
            <p:nvPr/>
          </p:nvCxnSpPr>
          <p:spPr bwMode="auto">
            <a:xfrm flipV="1">
              <a:off x="7921138" y="3315792"/>
              <a:ext cx="1565982" cy="402905"/>
            </a:xfrm>
            <a:prstGeom prst="straightConnector1">
              <a:avLst/>
            </a:prstGeom>
            <a:solidFill>
              <a:schemeClr val="accent1"/>
            </a:solidFill>
            <a:ln w="63500" cap="flat" cmpd="sng" algn="ctr">
              <a:solidFill>
                <a:schemeClr val="tx1"/>
              </a:solidFill>
              <a:prstDash val="solid"/>
              <a:round/>
              <a:headEnd type="none" w="med" len="med"/>
              <a:tailEnd type="triangle"/>
            </a:ln>
            <a:effectLst/>
          </p:spPr>
        </p:cxnSp>
        <p:cxnSp>
          <p:nvCxnSpPr>
            <p:cNvPr id="18" name="直接箭头连接符 17"/>
            <p:cNvCxnSpPr>
              <a:stCxn id="12" idx="3"/>
              <a:endCxn id="10" idx="1"/>
            </p:cNvCxnSpPr>
            <p:nvPr/>
          </p:nvCxnSpPr>
          <p:spPr bwMode="auto">
            <a:xfrm>
              <a:off x="7921138" y="3718697"/>
              <a:ext cx="1565982" cy="1804016"/>
            </a:xfrm>
            <a:prstGeom prst="straightConnector1">
              <a:avLst/>
            </a:prstGeom>
            <a:solidFill>
              <a:schemeClr val="accent1"/>
            </a:solidFill>
            <a:ln w="63500" cap="flat" cmpd="sng" algn="ctr">
              <a:solidFill>
                <a:schemeClr val="tx1"/>
              </a:solidFill>
              <a:prstDash val="solid"/>
              <a:round/>
              <a:headEnd type="none" w="med" len="med"/>
              <a:tailEnd type="triangle"/>
            </a:ln>
            <a:effectLst/>
          </p:spPr>
        </p:cxnSp>
        <p:sp>
          <p:nvSpPr>
            <p:cNvPr id="21" name="文本框 20"/>
            <p:cNvSpPr txBox="1"/>
            <p:nvPr/>
          </p:nvSpPr>
          <p:spPr>
            <a:xfrm>
              <a:off x="9769533" y="4161504"/>
              <a:ext cx="902811" cy="523220"/>
            </a:xfrm>
            <a:prstGeom prst="rect">
              <a:avLst/>
            </a:prstGeom>
            <a:noFill/>
          </p:spPr>
          <p:txBody>
            <a:bodyPr wrap="none" rtlCol="0">
              <a:spAutoFit/>
            </a:bodyPr>
            <a:lstStyle/>
            <a:p>
              <a:r>
                <a:rPr lang="en-US" altLang="zh-CN" sz="2800" b="1" dirty="0"/>
                <a:t>……</a:t>
              </a:r>
              <a:endParaRPr lang="zh-CN" altLang="en-US" sz="2800" b="1" dirty="0"/>
            </a:p>
          </p:txBody>
        </p:sp>
      </p:grpSp>
      <p:sp>
        <p:nvSpPr>
          <p:cNvPr id="32" name="文本框 31"/>
          <p:cNvSpPr txBox="1"/>
          <p:nvPr/>
        </p:nvSpPr>
        <p:spPr>
          <a:xfrm>
            <a:off x="633876" y="4821652"/>
            <a:ext cx="10611349"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a:t>用户会有大量的信贷企业可供选择以满足其贷款需求</a:t>
            </a:r>
            <a:endParaRPr lang="en-US" altLang="zh-CN" dirty="0"/>
          </a:p>
          <a:p>
            <a:pPr marL="285750" indent="-285750">
              <a:lnSpc>
                <a:spcPct val="150000"/>
              </a:lnSpc>
              <a:buFont typeface="Wingdings" panose="05000000000000000000" pitchFamily="2" charset="2"/>
              <a:buChar char="Ø"/>
            </a:pPr>
            <a:r>
              <a:rPr lang="zh-CN" altLang="en-US" dirty="0"/>
              <a:t>借贷行业由以前的借款方占据主动的卖方市场逐渐转变成了贷款方占据主动的买方市场</a:t>
            </a:r>
            <a:endParaRPr lang="en-US" altLang="zh-CN" dirty="0"/>
          </a:p>
          <a:p>
            <a:pPr marL="285750" indent="-285750">
              <a:lnSpc>
                <a:spcPct val="150000"/>
              </a:lnSpc>
              <a:buFont typeface="Wingdings" panose="05000000000000000000" pitchFamily="2" charset="2"/>
              <a:buChar char="Ø"/>
            </a:pPr>
            <a:r>
              <a:rPr lang="zh-CN" altLang="en-US" dirty="0"/>
              <a:t>信贷企业之间的竞争已经从单纯的风险控制能力演变成为了客户获取能力和风险控制能力的全面比拼</a:t>
            </a:r>
          </a:p>
        </p:txBody>
      </p:sp>
    </p:spTree>
    <p:extLst>
      <p:ext uri="{BB962C8B-B14F-4D97-AF65-F5344CB8AC3E}">
        <p14:creationId xmlns:p14="http://schemas.microsoft.com/office/powerpoint/2010/main" val="301903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xEl>
                                              <p:pRg st="0" end="0"/>
                                            </p:txEl>
                                          </p:spTgt>
                                        </p:tgtEl>
                                        <p:attrNameLst>
                                          <p:attrName>style.visibility</p:attrName>
                                        </p:attrNameLst>
                                      </p:cBhvr>
                                      <p:to>
                                        <p:strVal val="visible"/>
                                      </p:to>
                                    </p:set>
                                    <p:animEffect transition="in" filter="fade">
                                      <p:cBhvr>
                                        <p:cTn id="17" dur="500"/>
                                        <p:tgtEl>
                                          <p:spTgt spid="3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
                                            <p:txEl>
                                              <p:pRg st="1" end="1"/>
                                            </p:txEl>
                                          </p:spTgt>
                                        </p:tgtEl>
                                        <p:attrNameLst>
                                          <p:attrName>style.visibility</p:attrName>
                                        </p:attrNameLst>
                                      </p:cBhvr>
                                      <p:to>
                                        <p:strVal val="visible"/>
                                      </p:to>
                                    </p:set>
                                    <p:animEffect transition="in" filter="fade">
                                      <p:cBhvr>
                                        <p:cTn id="22" dur="500"/>
                                        <p:tgtEl>
                                          <p:spTgt spid="3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
                                            <p:txEl>
                                              <p:pRg st="2" end="2"/>
                                            </p:txEl>
                                          </p:spTgt>
                                        </p:tgtEl>
                                        <p:attrNameLst>
                                          <p:attrName>style.visibility</p:attrName>
                                        </p:attrNameLst>
                                      </p:cBhvr>
                                      <p:to>
                                        <p:strVal val="visible"/>
                                      </p:to>
                                    </p:set>
                                    <p:animEffect transition="in" filter="fade">
                                      <p:cBhvr>
                                        <p:cTn id="27" dur="500"/>
                                        <p:tgtEl>
                                          <p:spTgt spid="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大数据助力信贷公司获取优质客户</a:t>
            </a:r>
          </a:p>
        </p:txBody>
      </p:sp>
      <p:sp>
        <p:nvSpPr>
          <p:cNvPr id="3" name="内容占位符 2"/>
          <p:cNvSpPr>
            <a:spLocks noGrp="1"/>
          </p:cNvSpPr>
          <p:nvPr>
            <p:ph idx="1"/>
          </p:nvPr>
        </p:nvSpPr>
        <p:spPr/>
        <p:txBody>
          <a:bodyPr/>
          <a:lstStyle/>
          <a:p>
            <a:r>
              <a:rPr lang="zh-CN" altLang="en-US" dirty="0"/>
              <a:t>利用大数据实现用更低的成本更加效率地获取更优质的客户</a:t>
            </a:r>
            <a:endParaRPr lang="en-US" altLang="zh-CN"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4</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2020-10-15</a:t>
            </a:fld>
            <a:endParaRPr lang="en-US" altLang="zh-CN" dirty="0">
              <a:solidFill>
                <a:srgbClr val="000000"/>
              </a:solidFill>
            </a:endParaRPr>
          </a:p>
        </p:txBody>
      </p:sp>
      <p:sp>
        <p:nvSpPr>
          <p:cNvPr id="8" name="矩形 7"/>
          <p:cNvSpPr/>
          <p:nvPr/>
        </p:nvSpPr>
        <p:spPr bwMode="auto">
          <a:xfrm>
            <a:off x="520326" y="1998292"/>
            <a:ext cx="2064355" cy="182911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lgn="ctr" eaLnBrk="0" fontAlgn="base" hangingPunct="0">
              <a:spcBef>
                <a:spcPct val="0"/>
              </a:spcBef>
              <a:spcAft>
                <a:spcPct val="0"/>
              </a:spcAft>
            </a:pPr>
            <a:r>
              <a:rPr lang="en-US" altLang="zh-CN" sz="2000" dirty="0"/>
              <a:t>Geo</a:t>
            </a:r>
            <a:r>
              <a:rPr lang="zh-CN" altLang="en-US" sz="2000" dirty="0"/>
              <a:t>的自有数据和信贷企业的用户数据进行匹配，取共同的用户作为分析对象。</a:t>
            </a:r>
            <a:endParaRPr lang="en-US" altLang="zh-CN" sz="2000" dirty="0"/>
          </a:p>
        </p:txBody>
      </p:sp>
      <p:sp>
        <p:nvSpPr>
          <p:cNvPr id="9" name="矩形 8"/>
          <p:cNvSpPr/>
          <p:nvPr/>
        </p:nvSpPr>
        <p:spPr bwMode="auto">
          <a:xfrm>
            <a:off x="3446411" y="1994849"/>
            <a:ext cx="2064355" cy="182911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lgn="ctr" eaLnBrk="0" fontAlgn="base" hangingPunct="0">
              <a:spcBef>
                <a:spcPct val="0"/>
              </a:spcBef>
              <a:spcAft>
                <a:spcPct val="0"/>
              </a:spcAft>
            </a:pPr>
            <a:r>
              <a:rPr lang="zh-CN" altLang="en-US" sz="2000" dirty="0"/>
              <a:t>根据</a:t>
            </a:r>
            <a:r>
              <a:rPr lang="en-US" altLang="zh-CN" sz="2000" dirty="0"/>
              <a:t>Geo</a:t>
            </a:r>
            <a:r>
              <a:rPr lang="zh-CN" altLang="en-US" sz="2000" dirty="0"/>
              <a:t>和信贷企业双方的数据来对用户进行客户画像</a:t>
            </a:r>
          </a:p>
        </p:txBody>
      </p:sp>
      <p:sp>
        <p:nvSpPr>
          <p:cNvPr id="10" name="矩形 9"/>
          <p:cNvSpPr/>
          <p:nvPr/>
        </p:nvSpPr>
        <p:spPr bwMode="auto">
          <a:xfrm>
            <a:off x="6390544" y="1994849"/>
            <a:ext cx="2064355" cy="182911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lgn="ctr" eaLnBrk="0" fontAlgn="base" hangingPunct="0">
              <a:spcBef>
                <a:spcPct val="0"/>
              </a:spcBef>
              <a:spcAft>
                <a:spcPct val="0"/>
              </a:spcAft>
            </a:pPr>
            <a:r>
              <a:rPr lang="zh-CN" altLang="en-US" dirty="0"/>
              <a:t>根据客户的需求和价值，筛选出高价值、高需求的目标客户，帮助企业通过线下短信或者外呼准确触达客户。</a:t>
            </a:r>
          </a:p>
        </p:txBody>
      </p:sp>
      <p:sp>
        <p:nvSpPr>
          <p:cNvPr id="11" name="矩形 10"/>
          <p:cNvSpPr/>
          <p:nvPr/>
        </p:nvSpPr>
        <p:spPr bwMode="auto">
          <a:xfrm>
            <a:off x="9289445" y="1994849"/>
            <a:ext cx="2064355" cy="182911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lgn="ctr" eaLnBrk="0" fontAlgn="base" hangingPunct="0">
              <a:spcBef>
                <a:spcPct val="0"/>
              </a:spcBef>
              <a:spcAft>
                <a:spcPct val="0"/>
              </a:spcAft>
            </a:pPr>
            <a:r>
              <a:rPr lang="zh-CN" altLang="en-US" sz="2000" dirty="0"/>
              <a:t>通过接触，了解客户的实际意向</a:t>
            </a:r>
          </a:p>
        </p:txBody>
      </p:sp>
      <p:sp>
        <p:nvSpPr>
          <p:cNvPr id="12" name="圆角矩形标注 11"/>
          <p:cNvSpPr/>
          <p:nvPr/>
        </p:nvSpPr>
        <p:spPr bwMode="auto">
          <a:xfrm>
            <a:off x="405228" y="4375555"/>
            <a:ext cx="4180114" cy="1378131"/>
          </a:xfrm>
          <a:prstGeom prst="wedgeRoundRectCallout">
            <a:avLst>
              <a:gd name="adj1" fmla="val 46169"/>
              <a:gd name="adj2" fmla="val -9008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indent="-285750" eaLnBrk="0" fontAlgn="base" hangingPunct="0">
              <a:spcBef>
                <a:spcPct val="0"/>
              </a:spcBef>
              <a:spcAft>
                <a:spcPct val="0"/>
              </a:spcAft>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分析每个客户的借贷需求和客户价值。</a:t>
            </a:r>
          </a:p>
          <a:p>
            <a:pPr marL="285750" indent="-285750" eaLnBrk="0" fontAlgn="base" hangingPunct="0">
              <a:spcBef>
                <a:spcPct val="0"/>
              </a:spcBef>
              <a:spcAft>
                <a:spcPct val="0"/>
              </a:spcAft>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用于分析的数据包括客户的基本属性、网页浏览、关键词、习惯偏好、消费能力等通过各个渠道收集得到的数据。</a:t>
            </a:r>
            <a:endPar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p:txBody>
      </p:sp>
      <p:sp>
        <p:nvSpPr>
          <p:cNvPr id="13" name="右箭头 12"/>
          <p:cNvSpPr/>
          <p:nvPr/>
        </p:nvSpPr>
        <p:spPr bwMode="auto">
          <a:xfrm>
            <a:off x="2701848" y="2350967"/>
            <a:ext cx="659674" cy="111687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sp>
        <p:nvSpPr>
          <p:cNvPr id="14" name="右箭头 13"/>
          <p:cNvSpPr/>
          <p:nvPr/>
        </p:nvSpPr>
        <p:spPr bwMode="auto">
          <a:xfrm>
            <a:off x="5604239" y="2350967"/>
            <a:ext cx="659674" cy="111687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sp>
        <p:nvSpPr>
          <p:cNvPr id="15" name="右箭头 14"/>
          <p:cNvSpPr/>
          <p:nvPr/>
        </p:nvSpPr>
        <p:spPr bwMode="auto">
          <a:xfrm>
            <a:off x="8542336" y="2350967"/>
            <a:ext cx="659674" cy="111687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sp>
        <p:nvSpPr>
          <p:cNvPr id="20" name="手杖形箭头 19"/>
          <p:cNvSpPr/>
          <p:nvPr/>
        </p:nvSpPr>
        <p:spPr bwMode="auto">
          <a:xfrm rot="10800000">
            <a:off x="5020697" y="3823959"/>
            <a:ext cx="5645126" cy="659672"/>
          </a:xfrm>
          <a:prstGeom prst="utur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pic>
        <p:nvPicPr>
          <p:cNvPr id="21" name="图片 20"/>
          <p:cNvPicPr/>
          <p:nvPr/>
        </p:nvPicPr>
        <p:blipFill>
          <a:blip r:embed="rId3">
            <a:extLst>
              <a:ext uri="{28A0092B-C50C-407E-A947-70E740481C1C}">
                <a14:useLocalDpi xmlns:a14="http://schemas.microsoft.com/office/drawing/2010/main" val="0"/>
              </a:ext>
            </a:extLst>
          </a:blip>
          <a:srcRect/>
          <a:stretch>
            <a:fillRect/>
          </a:stretch>
        </p:blipFill>
        <p:spPr bwMode="auto">
          <a:xfrm>
            <a:off x="5390894" y="3968416"/>
            <a:ext cx="2659046" cy="2324514"/>
          </a:xfrm>
          <a:prstGeom prst="rect">
            <a:avLst/>
          </a:prstGeom>
          <a:noFill/>
        </p:spPr>
      </p:pic>
      <p:sp>
        <p:nvSpPr>
          <p:cNvPr id="23" name="文本框 22"/>
          <p:cNvSpPr txBox="1"/>
          <p:nvPr/>
        </p:nvSpPr>
        <p:spPr>
          <a:xfrm>
            <a:off x="8186726" y="5206663"/>
            <a:ext cx="3451396" cy="707886"/>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预约率为其它项目的</a:t>
            </a:r>
            <a:r>
              <a:rPr lang="en-US" altLang="zh-CN" sz="2000" b="1" dirty="0">
                <a:solidFill>
                  <a:srgbClr val="FF0000"/>
                </a:solidFill>
              </a:rPr>
              <a:t>2.5</a:t>
            </a:r>
            <a:r>
              <a:rPr lang="zh-CN" altLang="en-US" sz="2000" dirty="0"/>
              <a:t>倍</a:t>
            </a:r>
            <a:endParaRPr lang="en-US" altLang="zh-CN" sz="2000" dirty="0"/>
          </a:p>
          <a:p>
            <a:pPr marL="285750" indent="-285750">
              <a:buFont typeface="Wingdings" panose="05000000000000000000" pitchFamily="2" charset="2"/>
              <a:buChar char="Ø"/>
            </a:pPr>
            <a:r>
              <a:rPr lang="zh-CN" altLang="en-US" sz="2000" dirty="0"/>
              <a:t>每单运营成本下降</a:t>
            </a:r>
            <a:r>
              <a:rPr lang="en-US" altLang="zh-CN" sz="2000" b="1" dirty="0">
                <a:solidFill>
                  <a:srgbClr val="FF0000"/>
                </a:solidFill>
              </a:rPr>
              <a:t>39%</a:t>
            </a:r>
            <a:endParaRPr lang="zh-CN" altLang="en-US" sz="2000" b="1" dirty="0">
              <a:solidFill>
                <a:srgbClr val="FF0000"/>
              </a:solidFill>
            </a:endParaRPr>
          </a:p>
        </p:txBody>
      </p:sp>
    </p:spTree>
    <p:extLst>
      <p:ext uri="{BB962C8B-B14F-4D97-AF65-F5344CB8AC3E}">
        <p14:creationId xmlns:p14="http://schemas.microsoft.com/office/powerpoint/2010/main" val="295336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20" grpId="0" animBg="1"/>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3458" y="978181"/>
            <a:ext cx="7202907" cy="4064336"/>
          </a:xfrm>
          <a:prstGeom prst="rect">
            <a:avLst/>
          </a:prstGeom>
        </p:spPr>
      </p:pic>
      <p:sp>
        <p:nvSpPr>
          <p:cNvPr id="2" name="标题 1"/>
          <p:cNvSpPr>
            <a:spLocks noGrp="1"/>
          </p:cNvSpPr>
          <p:nvPr>
            <p:ph type="title"/>
          </p:nvPr>
        </p:nvSpPr>
        <p:spPr/>
        <p:txBody>
          <a:bodyPr/>
          <a:lstStyle/>
          <a:p>
            <a:r>
              <a:rPr lang="zh-CN" altLang="en-US" dirty="0"/>
              <a:t>无处不在的大数据分析</a:t>
            </a:r>
          </a:p>
        </p:txBody>
      </p:sp>
      <p:sp>
        <p:nvSpPr>
          <p:cNvPr id="3" name="内容占位符 2"/>
          <p:cNvSpPr>
            <a:spLocks noGrp="1"/>
          </p:cNvSpPr>
          <p:nvPr>
            <p:ph idx="1"/>
          </p:nvPr>
        </p:nvSpPr>
        <p:spPr/>
        <p:txBody>
          <a:bodyPr/>
          <a:lstStyle/>
          <a:p>
            <a:r>
              <a:rPr lang="zh-CN" altLang="en-US" sz="2400" dirty="0"/>
              <a:t>移动支付数据预测新冠疫情</a:t>
            </a:r>
            <a:endParaRPr lang="en-US" altLang="zh-CN" sz="2400" dirty="0"/>
          </a:p>
          <a:p>
            <a:r>
              <a:rPr lang="zh-CN" altLang="en-US" sz="2400" dirty="0"/>
              <a:t>商品推荐</a:t>
            </a:r>
            <a:r>
              <a:rPr lang="en-US" altLang="zh-CN" sz="2400" dirty="0"/>
              <a:t>——</a:t>
            </a:r>
            <a:r>
              <a:rPr lang="zh-CN" altLang="en-US" sz="2400" dirty="0"/>
              <a:t>你“决定”了你能看到什么</a:t>
            </a:r>
            <a:endParaRPr lang="en-US" altLang="zh-CN" sz="2400" dirty="0"/>
          </a:p>
          <a:p>
            <a:pPr lvl="1"/>
            <a:r>
              <a:rPr lang="zh-CN" altLang="en-US" sz="2000" dirty="0"/>
              <a:t>淘宝个性化的首页</a:t>
            </a:r>
            <a:endParaRPr lang="en-US" altLang="zh-CN" sz="2000" dirty="0"/>
          </a:p>
          <a:p>
            <a:pPr lvl="1"/>
            <a:r>
              <a:rPr lang="zh-CN" altLang="en-US" sz="2000" dirty="0"/>
              <a:t>你的消费水平决定了淘宝给你看什么：同样的关键词，不同的搜索结果</a:t>
            </a:r>
            <a:endParaRPr lang="en-US" altLang="zh-CN" sz="2000" dirty="0"/>
          </a:p>
          <a:p>
            <a:r>
              <a:rPr lang="zh-CN" altLang="en-US" sz="2400" dirty="0"/>
              <a:t>广告投放</a:t>
            </a:r>
            <a:r>
              <a:rPr lang="en-US" altLang="zh-CN" sz="2400" dirty="0"/>
              <a:t>——</a:t>
            </a:r>
            <a:r>
              <a:rPr lang="zh-CN" altLang="en-US" sz="2400" dirty="0"/>
              <a:t>抖音广告视频的位置、内容</a:t>
            </a:r>
            <a:endParaRPr lang="en-US" altLang="zh-CN" sz="2400" dirty="0"/>
          </a:p>
          <a:p>
            <a:r>
              <a:rPr lang="zh-CN" altLang="en-US" sz="2400" dirty="0"/>
              <a:t>充电宝租赁</a:t>
            </a:r>
            <a:r>
              <a:rPr lang="en-US" altLang="zh-CN" sz="2400" dirty="0"/>
              <a:t>——</a:t>
            </a:r>
            <a:r>
              <a:rPr lang="zh-CN" altLang="en-US" sz="2400" dirty="0"/>
              <a:t>不同地区不同价格</a:t>
            </a:r>
            <a:endParaRPr lang="en-US" altLang="zh-CN" sz="2400" dirty="0"/>
          </a:p>
          <a:p>
            <a:r>
              <a:rPr lang="zh-CN" altLang="en-US" sz="2400" dirty="0"/>
              <a:t>保险保费千人千面</a:t>
            </a:r>
            <a:endParaRPr lang="en-US" altLang="zh-CN" sz="2400" dirty="0"/>
          </a:p>
          <a:p>
            <a:pPr lvl="1"/>
            <a:r>
              <a:rPr lang="zh-CN" altLang="en-US" sz="2000" dirty="0"/>
              <a:t>平安医疗保险运动越多打折越多</a:t>
            </a:r>
            <a:endParaRPr lang="en-US" altLang="zh-CN" sz="2000" dirty="0"/>
          </a:p>
          <a:p>
            <a:pPr lvl="1"/>
            <a:r>
              <a:rPr lang="zh-CN" altLang="en-US" sz="2000" dirty="0"/>
              <a:t>基于使用行为的车险（</a:t>
            </a:r>
            <a:r>
              <a:rPr lang="en-US" altLang="zh-CN" sz="2000" dirty="0"/>
              <a:t>Usage-Based Insurance</a:t>
            </a:r>
            <a:r>
              <a:rPr lang="zh-CN" altLang="en-US" sz="2000" dirty="0"/>
              <a:t>）</a:t>
            </a:r>
          </a:p>
          <a:p>
            <a:r>
              <a:rPr lang="zh-CN" altLang="en-US" sz="2400" dirty="0"/>
              <a:t>供应链管理</a:t>
            </a:r>
            <a:endParaRPr lang="en-US" altLang="zh-CN" sz="2400" dirty="0"/>
          </a:p>
          <a:p>
            <a:pPr lvl="1"/>
            <a:r>
              <a:rPr lang="zh-CN" altLang="en-US" sz="2000" dirty="0"/>
              <a:t>亚马逊推出“一小时快递”服务</a:t>
            </a:r>
            <a:endParaRPr lang="en-US" altLang="zh-CN" sz="2000"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5</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2020-10-15</a:t>
            </a:fld>
            <a:endParaRPr lang="en-US" altLang="zh-CN" dirty="0">
              <a:solidFill>
                <a:srgbClr val="000000"/>
              </a:solidFill>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83624" y="2743199"/>
            <a:ext cx="2169648" cy="3604509"/>
          </a:xfrm>
          <a:prstGeom prst="rect">
            <a:avLst/>
          </a:prstGeom>
        </p:spPr>
      </p:pic>
    </p:spTree>
    <p:extLst>
      <p:ext uri="{BB962C8B-B14F-4D97-AF65-F5344CB8AC3E}">
        <p14:creationId xmlns:p14="http://schemas.microsoft.com/office/powerpoint/2010/main" val="88188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500"/>
                                        <p:tgtEl>
                                          <p:spTgt spid="3">
                                            <p:txEl>
                                              <p:pRg st="7" end="7"/>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大数据的产生</a:t>
            </a:r>
          </a:p>
        </p:txBody>
      </p:sp>
      <p:sp>
        <p:nvSpPr>
          <p:cNvPr id="3" name="内容占位符 2"/>
          <p:cNvSpPr>
            <a:spLocks noGrp="1"/>
          </p:cNvSpPr>
          <p:nvPr>
            <p:ph idx="1"/>
          </p:nvPr>
        </p:nvSpPr>
        <p:spPr/>
        <p:txBody>
          <a:bodyPr/>
          <a:lstStyle/>
          <a:p>
            <a:r>
              <a:rPr lang="zh-CN" altLang="en-US" dirty="0"/>
              <a:t>大数据分析为何变得如此普及？</a:t>
            </a:r>
            <a:endParaRPr lang="en-US" altLang="zh-CN" dirty="0"/>
          </a:p>
          <a:p>
            <a:r>
              <a:rPr lang="zh-CN" altLang="en-US" dirty="0"/>
              <a:t>技术进步带来了数据爆炸</a:t>
            </a:r>
            <a:endParaRPr lang="en-US" altLang="zh-CN" dirty="0"/>
          </a:p>
          <a:p>
            <a:pPr lvl="1"/>
            <a:r>
              <a:rPr lang="zh-CN" altLang="en-US" dirty="0"/>
              <a:t>采集技术的进步</a:t>
            </a:r>
            <a:endParaRPr lang="en-US" altLang="zh-CN" dirty="0"/>
          </a:p>
          <a:p>
            <a:pPr lvl="1"/>
            <a:r>
              <a:rPr lang="zh-CN" altLang="en-US" dirty="0"/>
              <a:t>存储（硬件）技术的进步</a:t>
            </a:r>
            <a:endParaRPr lang="en-US" altLang="zh-CN" dirty="0"/>
          </a:p>
          <a:p>
            <a:pPr lvl="1"/>
            <a:r>
              <a:rPr lang="zh-CN" altLang="en-US" dirty="0"/>
              <a:t>其它硬件技术的进步</a:t>
            </a:r>
            <a:endParaRPr lang="en-US" altLang="zh-CN"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6</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2020-10-15</a:t>
            </a:fld>
            <a:endParaRPr lang="en-US" altLang="zh-CN" dirty="0">
              <a:solidFill>
                <a:srgbClr val="000000"/>
              </a:solidFill>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8770" y="2385035"/>
            <a:ext cx="6168378" cy="3608896"/>
          </a:xfrm>
          <a:prstGeom prst="rect">
            <a:avLst/>
          </a:prstGeom>
        </p:spPr>
      </p:pic>
    </p:spTree>
    <p:extLst>
      <p:ext uri="{BB962C8B-B14F-4D97-AF65-F5344CB8AC3E}">
        <p14:creationId xmlns:p14="http://schemas.microsoft.com/office/powerpoint/2010/main" val="400345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6" presetClass="emph" presetSubtype="0" fill="hold" nodeType="withEffect">
                                  <p:stCondLst>
                                    <p:cond delay="0"/>
                                  </p:stCondLst>
                                  <p:childTnLst>
                                    <p:animScale>
                                      <p:cBhvr>
                                        <p:cTn id="9" dur="500" fill="hold"/>
                                        <p:tgtEl>
                                          <p:spTgt spid="10"/>
                                        </p:tgtEl>
                                      </p:cBhvr>
                                      <p:by x="120000" y="120000"/>
                                    </p:animScale>
                                  </p:childTnLst>
                                </p:cTn>
                              </p:par>
                              <p:par>
                                <p:cTn id="10" presetID="42" presetClass="path" presetSubtype="0" accel="50000" decel="50000" fill="hold" nodeType="withEffect">
                                  <p:stCondLst>
                                    <p:cond delay="0"/>
                                  </p:stCondLst>
                                  <p:childTnLst>
                                    <p:animMotion origin="layout" path="M -3.125E-6 3.7037E-7 L -0.13789 -0.0294 " pathEditMode="relative" rAng="0" ptsTypes="AA">
                                      <p:cBhvr>
                                        <p:cTn id="11" dur="500" fill="hold"/>
                                        <p:tgtEl>
                                          <p:spTgt spid="10"/>
                                        </p:tgtEl>
                                        <p:attrNameLst>
                                          <p:attrName>ppt_x</p:attrName>
                                          <p:attrName>ppt_y</p:attrName>
                                        </p:attrNameLst>
                                      </p:cBhvr>
                                      <p:rCtr x="-6901" y="-1481"/>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6" presetClass="emph" presetSubtype="0" fill="hold" nodeType="withEffect">
                                  <p:stCondLst>
                                    <p:cond delay="0"/>
                                  </p:stCondLst>
                                  <p:childTnLst>
                                    <p:animScale>
                                      <p:cBhvr>
                                        <p:cTn id="18" dur="500" fill="hold"/>
                                        <p:tgtEl>
                                          <p:spTgt spid="10"/>
                                        </p:tgtEl>
                                      </p:cBhvr>
                                      <p:by x="80000" y="80000"/>
                                    </p:animScale>
                                  </p:childTnLst>
                                </p:cTn>
                              </p:par>
                              <p:par>
                                <p:cTn id="19" presetID="42" presetClass="path" presetSubtype="0" accel="50000" decel="50000" fill="hold" nodeType="withEffect">
                                  <p:stCondLst>
                                    <p:cond delay="0"/>
                                  </p:stCondLst>
                                  <p:childTnLst>
                                    <p:animMotion origin="layout" path="M -0.13789 -0.0294 L 3.125E-6 4.81481E-6 " pathEditMode="relative" rAng="0" ptsTypes="AA">
                                      <p:cBhvr>
                                        <p:cTn id="20" dur="500" fill="hold"/>
                                        <p:tgtEl>
                                          <p:spTgt spid="10"/>
                                        </p:tgtEl>
                                        <p:attrNameLst>
                                          <p:attrName>ppt_x</p:attrName>
                                          <p:attrName>ppt_y</p:attrName>
                                        </p:attrNameLst>
                                      </p:cBhvr>
                                      <p:rCtr x="6693" y="1736"/>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5164" y="1503891"/>
            <a:ext cx="1981349" cy="719641"/>
          </a:xfrm>
          <a:prstGeom prst="rect">
            <a:avLst/>
          </a:prstGeom>
        </p:spPr>
      </p:pic>
      <p:sp>
        <p:nvSpPr>
          <p:cNvPr id="3" name="内容占位符 2"/>
          <p:cNvSpPr>
            <a:spLocks noGrp="1"/>
          </p:cNvSpPr>
          <p:nvPr>
            <p:ph idx="1"/>
          </p:nvPr>
        </p:nvSpPr>
        <p:spPr/>
        <p:txBody>
          <a:bodyPr/>
          <a:lstStyle/>
          <a:p>
            <a:r>
              <a:rPr lang="zh-CN" altLang="en-US" dirty="0"/>
              <a:t>数据采集技术的进步</a:t>
            </a:r>
            <a:endParaRPr lang="en-US" altLang="zh-CN" dirty="0"/>
          </a:p>
          <a:p>
            <a:pPr lvl="1"/>
            <a:r>
              <a:rPr lang="zh-CN" altLang="en-US" dirty="0"/>
              <a:t>跑步的进化史</a:t>
            </a:r>
          </a:p>
        </p:txBody>
      </p:sp>
      <p:sp>
        <p:nvSpPr>
          <p:cNvPr id="2" name="标题 1"/>
          <p:cNvSpPr>
            <a:spLocks noGrp="1"/>
          </p:cNvSpPr>
          <p:nvPr>
            <p:ph type="title"/>
          </p:nvPr>
        </p:nvSpPr>
        <p:spPr/>
        <p:txBody>
          <a:bodyPr/>
          <a:lstStyle/>
          <a:p>
            <a:r>
              <a:rPr lang="zh-CN" altLang="en-US" dirty="0"/>
              <a:t>大数据的产生</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7</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2020-10-15</a:t>
            </a:fld>
            <a:endParaRPr lang="en-US" altLang="zh-CN" dirty="0">
              <a:solidFill>
                <a:srgbClr val="000000"/>
              </a:solidFill>
            </a:endParaRPr>
          </a:p>
        </p:txBody>
      </p:sp>
      <p:pic>
        <p:nvPicPr>
          <p:cNvPr id="8" name="Picture 2" descr="See the source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393" y="2476977"/>
            <a:ext cx="1316366" cy="1679039"/>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a:blip r:embed="rId4"/>
          <a:stretch>
            <a:fillRect/>
          </a:stretch>
        </p:blipFill>
        <p:spPr>
          <a:xfrm>
            <a:off x="2871796" y="4362925"/>
            <a:ext cx="1747027" cy="1411739"/>
          </a:xfrm>
          <a:prstGeom prst="rect">
            <a:avLst/>
          </a:prstGeom>
        </p:spPr>
      </p:pic>
      <p:pic>
        <p:nvPicPr>
          <p:cNvPr id="11" name="图片 10"/>
          <p:cNvPicPr>
            <a:picLocks noChangeAspect="1"/>
          </p:cNvPicPr>
          <p:nvPr/>
        </p:nvPicPr>
        <p:blipFill>
          <a:blip r:embed="rId5"/>
          <a:stretch>
            <a:fillRect/>
          </a:stretch>
        </p:blipFill>
        <p:spPr>
          <a:xfrm>
            <a:off x="5693097" y="1370074"/>
            <a:ext cx="1945005" cy="1890061"/>
          </a:xfrm>
          <a:prstGeom prst="rect">
            <a:avLst/>
          </a:prstGeom>
        </p:spPr>
      </p:pic>
      <p:pic>
        <p:nvPicPr>
          <p:cNvPr id="12" name="Picture 4" descr="Image result for suun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2046" y="3168111"/>
            <a:ext cx="1709558" cy="1700113"/>
          </a:xfrm>
          <a:prstGeom prst="rect">
            <a:avLst/>
          </a:prstGeom>
          <a:noFill/>
          <a:extLst>
            <a:ext uri="{909E8E84-426E-40DD-AFC4-6F175D3DCCD1}">
              <a14:hiddenFill xmlns:a14="http://schemas.microsoft.com/office/drawing/2010/main">
                <a:solidFill>
                  <a:srgbClr val="FFFFFF"/>
                </a:solidFill>
              </a14:hiddenFill>
            </a:ext>
          </a:extLst>
        </p:spPr>
      </p:pic>
      <p:sp>
        <p:nvSpPr>
          <p:cNvPr id="13" name="右箭头 12"/>
          <p:cNvSpPr/>
          <p:nvPr/>
        </p:nvSpPr>
        <p:spPr bwMode="auto">
          <a:xfrm>
            <a:off x="4658204" y="3034076"/>
            <a:ext cx="1059368" cy="143754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pic>
        <p:nvPicPr>
          <p:cNvPr id="1026" name="Picture 2" descr="See the source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37135" y="3243237"/>
            <a:ext cx="1822442" cy="18255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8755" y="1244775"/>
            <a:ext cx="2548785" cy="186061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3884" y="2223532"/>
            <a:ext cx="2219507" cy="379797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ee the source imag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93628" y="3641351"/>
            <a:ext cx="3999037" cy="2634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39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fade">
                                      <p:cBhvr>
                                        <p:cTn id="17" dur="500"/>
                                        <p:tgtEl>
                                          <p:spTgt spid="10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8"/>
                                        </p:tgtEl>
                                        <p:attrNameLst>
                                          <p:attrName>style.visibility</p:attrName>
                                        </p:attrNameLst>
                                      </p:cBhvr>
                                      <p:to>
                                        <p:strVal val="visible"/>
                                      </p:to>
                                    </p:set>
                                    <p:animEffect transition="in" filter="fade">
                                      <p:cBhvr>
                                        <p:cTn id="32" dur="500"/>
                                        <p:tgtEl>
                                          <p:spTgt spid="102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fade">
                                      <p:cBhvr>
                                        <p:cTn id="42" dur="500"/>
                                        <p:tgtEl>
                                          <p:spTgt spid="10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50"/>
                                        </p:tgtEl>
                                        <p:attrNameLst>
                                          <p:attrName>style.visibility</p:attrName>
                                        </p:attrNameLst>
                                      </p:cBhvr>
                                      <p:to>
                                        <p:strVal val="visible"/>
                                      </p:to>
                                    </p:set>
                                    <p:animEffect transition="in" filter="fade">
                                      <p:cBhvr>
                                        <p:cTn id="47" dur="500"/>
                                        <p:tgtEl>
                                          <p:spTgt spid="2050"/>
                                        </p:tgtEl>
                                      </p:cBhvr>
                                    </p:animEffect>
                                  </p:childTnLst>
                                </p:cTn>
                              </p:par>
                              <p:par>
                                <p:cTn id="48" presetID="6" presetClass="emph" presetSubtype="0" fill="hold" nodeType="withEffect">
                                  <p:stCondLst>
                                    <p:cond delay="0"/>
                                  </p:stCondLst>
                                  <p:childTnLst>
                                    <p:animScale>
                                      <p:cBhvr>
                                        <p:cTn id="49" dur="500" fill="hold"/>
                                        <p:tgtEl>
                                          <p:spTgt spid="2050"/>
                                        </p:tgtEl>
                                      </p:cBhvr>
                                      <p:by x="150000" y="150000"/>
                                    </p:animScale>
                                  </p:childTnLst>
                                </p:cTn>
                              </p:par>
                              <p:par>
                                <p:cTn id="50" presetID="42" presetClass="path" presetSubtype="0" accel="50000" decel="50000" fill="hold" nodeType="withEffect">
                                  <p:stCondLst>
                                    <p:cond delay="0"/>
                                  </p:stCondLst>
                                  <p:childTnLst>
                                    <p:animMotion origin="layout" path="M -2.5E-6 3.33333E-6 L -0.25599 -0.14144 " pathEditMode="relative" rAng="0" ptsTypes="AA">
                                      <p:cBhvr>
                                        <p:cTn id="51" dur="1000" fill="hold"/>
                                        <p:tgtEl>
                                          <p:spTgt spid="2050"/>
                                        </p:tgtEl>
                                        <p:attrNameLst>
                                          <p:attrName>ppt_x</p:attrName>
                                          <p:attrName>ppt_y</p:attrName>
                                        </p:attrNameLst>
                                      </p:cBhvr>
                                      <p:rCtr x="-12799" y="-70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大数据的产生</a:t>
            </a:r>
          </a:p>
        </p:txBody>
      </p:sp>
      <p:sp>
        <p:nvSpPr>
          <p:cNvPr id="3" name="内容占位符 2"/>
          <p:cNvSpPr>
            <a:spLocks noGrp="1"/>
          </p:cNvSpPr>
          <p:nvPr>
            <p:ph idx="1"/>
          </p:nvPr>
        </p:nvSpPr>
        <p:spPr/>
        <p:txBody>
          <a:bodyPr/>
          <a:lstStyle/>
          <a:p>
            <a:r>
              <a:rPr lang="zh-CN" altLang="en-US" dirty="0"/>
              <a:t>数据采集技术的进步</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8</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2020-10-15</a:t>
            </a:fld>
            <a:endParaRPr lang="en-US" altLang="zh-CN" dirty="0">
              <a:solidFill>
                <a:srgbClr val="000000"/>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468" y="1701191"/>
            <a:ext cx="9889067" cy="4655159"/>
          </a:xfrm>
          <a:prstGeom prst="rect">
            <a:avLst/>
          </a:prstGeom>
        </p:spPr>
      </p:pic>
    </p:spTree>
    <p:extLst>
      <p:ext uri="{BB962C8B-B14F-4D97-AF65-F5344CB8AC3E}">
        <p14:creationId xmlns:p14="http://schemas.microsoft.com/office/powerpoint/2010/main" val="1213944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大数据的产生</a:t>
            </a:r>
          </a:p>
        </p:txBody>
      </p:sp>
      <p:sp>
        <p:nvSpPr>
          <p:cNvPr id="3" name="内容占位符 2"/>
          <p:cNvSpPr>
            <a:spLocks noGrp="1"/>
          </p:cNvSpPr>
          <p:nvPr>
            <p:ph idx="1"/>
          </p:nvPr>
        </p:nvSpPr>
        <p:spPr/>
        <p:txBody>
          <a:bodyPr/>
          <a:lstStyle/>
          <a:p>
            <a:pPr marL="257175" lvl="1" indent="-257175">
              <a:buSzTx/>
              <a:buBlip>
                <a:blip r:embed="rId2"/>
              </a:buBlip>
            </a:pPr>
            <a:r>
              <a:rPr lang="zh-CN" altLang="en-US" dirty="0"/>
              <a:t>存储（硬件）技术的进步</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9</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2020-10-15</a:t>
            </a:fld>
            <a:endParaRPr lang="en-US" altLang="zh-CN" dirty="0">
              <a:solidFill>
                <a:srgbClr val="000000"/>
              </a:solidFill>
            </a:endParaRPr>
          </a:p>
        </p:txBody>
      </p:sp>
      <p:pic>
        <p:nvPicPr>
          <p:cNvPr id="2050" name="Picture 2" descr="See the source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995" y="1998725"/>
            <a:ext cx="2230463" cy="164860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e the source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1400" y="1998725"/>
            <a:ext cx="2216909" cy="166268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ee the source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12841" y="1955268"/>
            <a:ext cx="1886608" cy="1886608"/>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01290" y="1955268"/>
            <a:ext cx="2118411" cy="1771327"/>
          </a:xfrm>
          <a:prstGeom prst="rect">
            <a:avLst/>
          </a:prstGeom>
        </p:spPr>
      </p:pic>
      <p:sp>
        <p:nvSpPr>
          <p:cNvPr id="13" name="右箭头 12"/>
          <p:cNvSpPr/>
          <p:nvPr/>
        </p:nvSpPr>
        <p:spPr bwMode="auto">
          <a:xfrm>
            <a:off x="2959377" y="2394149"/>
            <a:ext cx="429515" cy="85775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0928" y="3580888"/>
            <a:ext cx="3443868" cy="2952811"/>
          </a:xfrm>
          <a:prstGeom prst="rect">
            <a:avLst/>
          </a:prstGeom>
        </p:spPr>
      </p:pic>
      <p:sp>
        <p:nvSpPr>
          <p:cNvPr id="14" name="右箭头 13"/>
          <p:cNvSpPr/>
          <p:nvPr/>
        </p:nvSpPr>
        <p:spPr bwMode="auto">
          <a:xfrm>
            <a:off x="6075281" y="2394149"/>
            <a:ext cx="429515" cy="85775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sp>
        <p:nvSpPr>
          <p:cNvPr id="15" name="右箭头 14"/>
          <p:cNvSpPr/>
          <p:nvPr/>
        </p:nvSpPr>
        <p:spPr bwMode="auto">
          <a:xfrm>
            <a:off x="8627829" y="2394149"/>
            <a:ext cx="429515" cy="85775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pic>
        <p:nvPicPr>
          <p:cNvPr id="8" name="图片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57344" y="4333173"/>
            <a:ext cx="2733041" cy="1843667"/>
          </a:xfrm>
          <a:prstGeom prst="rect">
            <a:avLst/>
          </a:prstGeom>
        </p:spPr>
      </p:pic>
      <p:pic>
        <p:nvPicPr>
          <p:cNvPr id="12" name="图片 11"/>
          <p:cNvPicPr/>
          <p:nvPr/>
        </p:nvPicPr>
        <p:blipFill>
          <a:blip r:embed="rId9">
            <a:extLst>
              <a:ext uri="{28A0092B-C50C-407E-A947-70E740481C1C}">
                <a14:useLocalDpi xmlns:a14="http://schemas.microsoft.com/office/drawing/2010/main" val="0"/>
              </a:ext>
            </a:extLst>
          </a:blip>
          <a:srcRect/>
          <a:stretch>
            <a:fillRect/>
          </a:stretch>
        </p:blipFill>
        <p:spPr bwMode="auto">
          <a:xfrm>
            <a:off x="1454863" y="3726595"/>
            <a:ext cx="7172966" cy="2661398"/>
          </a:xfrm>
          <a:prstGeom prst="rect">
            <a:avLst/>
          </a:prstGeom>
          <a:noFill/>
        </p:spPr>
      </p:pic>
    </p:spTree>
    <p:extLst>
      <p:ext uri="{BB962C8B-B14F-4D97-AF65-F5344CB8AC3E}">
        <p14:creationId xmlns:p14="http://schemas.microsoft.com/office/powerpoint/2010/main" val="361358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fade">
                                      <p:cBhvr>
                                        <p:cTn id="17" dur="500"/>
                                        <p:tgtEl>
                                          <p:spTgt spid="20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 presetClass="exit" presetSubtype="0" fill="hold" nodeType="withEffect">
                                  <p:stCondLst>
                                    <p:cond delay="0"/>
                                  </p:stCondLst>
                                  <p:childTnLst>
                                    <p:set>
                                      <p:cBhvr>
                                        <p:cTn id="29" dur="1" fill="hold">
                                          <p:stCondLst>
                                            <p:cond delay="0"/>
                                          </p:stCondLst>
                                        </p:cTn>
                                        <p:tgtEl>
                                          <p:spTgt spid="9"/>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054"/>
                                        </p:tgtEl>
                                        <p:attrNameLst>
                                          <p:attrName>style.visibility</p:attrName>
                                        </p:attrNameLst>
                                      </p:cBhvr>
                                      <p:to>
                                        <p:strVal val="visible"/>
                                      </p:to>
                                    </p:set>
                                    <p:animEffect transition="in" filter="fade">
                                      <p:cBhvr>
                                        <p:cTn id="34" dur="500"/>
                                        <p:tgtEl>
                                          <p:spTgt spid="205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theme/theme1.xml><?xml version="1.0" encoding="utf-8"?>
<a:theme xmlns:a="http://schemas.openxmlformats.org/drawingml/2006/main" name="Global Design Template">
  <a:themeElements>
    <a:clrScheme name="Global Design Template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Design 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Global Design Template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Design Template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Design Template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Design Template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Design Template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Design Template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Design Template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Design Template 8">
        <a:dk1>
          <a:srgbClr val="1B3753"/>
        </a:dk1>
        <a:lt1>
          <a:srgbClr val="FFFFFF"/>
        </a:lt1>
        <a:dk2>
          <a:srgbClr val="009999"/>
        </a:dk2>
        <a:lt2>
          <a:srgbClr val="FFF385"/>
        </a:lt2>
        <a:accent1>
          <a:srgbClr val="9AE6C0"/>
        </a:accent1>
        <a:accent2>
          <a:srgbClr val="0099CC"/>
        </a:accent2>
        <a:accent3>
          <a:srgbClr val="AACACA"/>
        </a:accent3>
        <a:accent4>
          <a:srgbClr val="DADADA"/>
        </a:accent4>
        <a:accent5>
          <a:srgbClr val="CAF0DC"/>
        </a:accent5>
        <a:accent6>
          <a:srgbClr val="008AB9"/>
        </a:accent6>
        <a:hlink>
          <a:srgbClr val="33CCCC"/>
        </a:hlink>
        <a:folHlink>
          <a:srgbClr val="009999"/>
        </a:folHlink>
      </a:clrScheme>
      <a:clrMap bg1="dk2" tx1="lt1" bg2="dk1" tx2="lt2" accent1="accent1" accent2="accent2" accent3="accent3" accent4="accent4" accent5="accent5" accent6="accent6" hlink="hlink" folHlink="folHlink"/>
    </a:extraClrScheme>
    <a:extraClrScheme>
      <a:clrScheme name="Global Design Template 9">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2229</TotalTime>
  <Words>2151</Words>
  <Application>Microsoft Office PowerPoint</Application>
  <PresentationFormat>宽屏</PresentationFormat>
  <Paragraphs>348</Paragraphs>
  <Slides>24</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inherit</vt:lpstr>
      <vt:lpstr>ＭＳ Ｐゴシック</vt:lpstr>
      <vt:lpstr>等线</vt:lpstr>
      <vt:lpstr>宋体</vt:lpstr>
      <vt:lpstr>微软雅黑</vt:lpstr>
      <vt:lpstr>Arial</vt:lpstr>
      <vt:lpstr>Calibri</vt:lpstr>
      <vt:lpstr>Tahoma</vt:lpstr>
      <vt:lpstr>Times New Roman</vt:lpstr>
      <vt:lpstr>Wingdings</vt:lpstr>
      <vt:lpstr>Global Design Template</vt:lpstr>
      <vt:lpstr>大数据分析基础</vt:lpstr>
      <vt:lpstr>About me</vt:lpstr>
      <vt:lpstr>大数据助力信贷公司获取优质客户</vt:lpstr>
      <vt:lpstr>大数据助力信贷公司获取优质客户</vt:lpstr>
      <vt:lpstr>无处不在的大数据分析</vt:lpstr>
      <vt:lpstr>大数据的产生</vt:lpstr>
      <vt:lpstr>大数据的产生</vt:lpstr>
      <vt:lpstr>大数据的产生</vt:lpstr>
      <vt:lpstr>大数据的产生</vt:lpstr>
      <vt:lpstr>大数据的产生</vt:lpstr>
      <vt:lpstr>大数据的产生</vt:lpstr>
      <vt:lpstr>大数据处理和分析技术</vt:lpstr>
      <vt:lpstr>大数据分析基础</vt:lpstr>
      <vt:lpstr>大数据分析基础</vt:lpstr>
      <vt:lpstr>大数据分析基础</vt:lpstr>
      <vt:lpstr>大数据（分析）的定义</vt:lpstr>
      <vt:lpstr>大数据（分析）的定义</vt:lpstr>
      <vt:lpstr>大数据分析的五个误区</vt:lpstr>
      <vt:lpstr>大数据分析的五个误区</vt:lpstr>
      <vt:lpstr>大数据分析的五个误区</vt:lpstr>
      <vt:lpstr>大数据分析基础</vt:lpstr>
      <vt:lpstr>大数据分析基础</vt:lpstr>
      <vt:lpstr>大数据分析基础</vt:lpstr>
      <vt:lpstr>大数据分析基础</vt:lpstr>
    </vt:vector>
  </TitlesOfParts>
  <Company>XMU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BDA</dc:title>
  <dc:creator>Bin Fang</dc:creator>
  <cp:lastModifiedBy>Bin Fang</cp:lastModifiedBy>
  <cp:revision>227</cp:revision>
  <cp:lastPrinted>2019-09-04T08:20:25Z</cp:lastPrinted>
  <dcterms:created xsi:type="dcterms:W3CDTF">2017-03-23T06:21:49Z</dcterms:created>
  <dcterms:modified xsi:type="dcterms:W3CDTF">2020-10-15T14:14:36Z</dcterms:modified>
</cp:coreProperties>
</file>