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handoutMasterIdLst>
    <p:handoutMasterId r:id="rId10"/>
  </p:handoutMasterIdLst>
  <p:sldIdLst>
    <p:sldId id="257" r:id="rId2"/>
    <p:sldId id="281" r:id="rId3"/>
    <p:sldId id="283" r:id="rId4"/>
    <p:sldId id="284" r:id="rId5"/>
    <p:sldId id="282" r:id="rId6"/>
    <p:sldId id="285" r:id="rId7"/>
    <p:sldId id="286" r:id="rId8"/>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 Fang" initials="BF" lastIdx="1" clrIdx="0">
    <p:extLst>
      <p:ext uri="{19B8F6BF-5375-455C-9EA6-DF929625EA0E}">
        <p15:presenceInfo xmlns:p15="http://schemas.microsoft.com/office/powerpoint/2012/main" userId="a1a4dc899414fe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363" autoAdjust="0"/>
  </p:normalViewPr>
  <p:slideViewPr>
    <p:cSldViewPr snapToGrid="0">
      <p:cViewPr varScale="1">
        <p:scale>
          <a:sx n="113" d="100"/>
          <a:sy n="113" d="100"/>
        </p:scale>
        <p:origin x="582" y="114"/>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3"/>
            <a:ext cx="4302527" cy="340568"/>
          </a:xfrm>
          <a:prstGeom prst="rect">
            <a:avLst/>
          </a:prstGeom>
        </p:spPr>
        <p:txBody>
          <a:bodyPr vert="horz" lIns="88249" tIns="44125" rIns="88249" bIns="44125" rtlCol="0"/>
          <a:lstStyle>
            <a:lvl1pPr algn="l">
              <a:defRPr sz="1200"/>
            </a:lvl1pPr>
          </a:lstStyle>
          <a:p>
            <a:endParaRPr lang="zh-CN" altLang="en-US"/>
          </a:p>
        </p:txBody>
      </p:sp>
      <p:sp>
        <p:nvSpPr>
          <p:cNvPr id="3" name="日期占位符 2"/>
          <p:cNvSpPr>
            <a:spLocks noGrp="1"/>
          </p:cNvSpPr>
          <p:nvPr>
            <p:ph type="dt" sz="quarter" idx="1"/>
          </p:nvPr>
        </p:nvSpPr>
        <p:spPr>
          <a:xfrm>
            <a:off x="5623481" y="3"/>
            <a:ext cx="4302527" cy="340568"/>
          </a:xfrm>
          <a:prstGeom prst="rect">
            <a:avLst/>
          </a:prstGeom>
        </p:spPr>
        <p:txBody>
          <a:bodyPr vert="horz" lIns="88249" tIns="44125" rIns="88249" bIns="44125" rtlCol="0"/>
          <a:lstStyle>
            <a:lvl1pPr algn="r">
              <a:defRPr sz="1200"/>
            </a:lvl1pPr>
          </a:lstStyle>
          <a:p>
            <a:fld id="{A88041C2-66FF-41C4-85D2-86F3F8AD720F}" type="datetimeFigureOut">
              <a:rPr lang="zh-CN" altLang="en-US" smtClean="0"/>
              <a:t>2020-11-13</a:t>
            </a:fld>
            <a:endParaRPr lang="zh-CN" altLang="en-US"/>
          </a:p>
        </p:txBody>
      </p:sp>
      <p:sp>
        <p:nvSpPr>
          <p:cNvPr id="4" name="页脚占位符 3"/>
          <p:cNvSpPr>
            <a:spLocks noGrp="1"/>
          </p:cNvSpPr>
          <p:nvPr>
            <p:ph type="ftr" sz="quarter" idx="2"/>
          </p:nvPr>
        </p:nvSpPr>
        <p:spPr>
          <a:xfrm>
            <a:off x="2" y="6457107"/>
            <a:ext cx="4302527" cy="340568"/>
          </a:xfrm>
          <a:prstGeom prst="rect">
            <a:avLst/>
          </a:prstGeom>
        </p:spPr>
        <p:txBody>
          <a:bodyPr vert="horz" lIns="88249" tIns="44125" rIns="88249" bIns="4412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481" y="6457107"/>
            <a:ext cx="4302527" cy="340568"/>
          </a:xfrm>
          <a:prstGeom prst="rect">
            <a:avLst/>
          </a:prstGeom>
        </p:spPr>
        <p:txBody>
          <a:bodyPr vert="horz" lIns="88249" tIns="44125" rIns="88249" bIns="44125" rtlCol="0" anchor="b"/>
          <a:lstStyle>
            <a:lvl1pPr algn="r">
              <a:defRPr sz="1200"/>
            </a:lvl1pPr>
          </a:lstStyle>
          <a:p>
            <a:fld id="{11273570-2C77-4DB3-B16E-C3097FF4B961}" type="slidenum">
              <a:rPr lang="zh-CN" altLang="en-US" smtClean="0"/>
              <a:t>‹#›</a:t>
            </a:fld>
            <a:endParaRPr lang="zh-CN" altLang="en-US"/>
          </a:p>
        </p:txBody>
      </p:sp>
    </p:spTree>
    <p:extLst>
      <p:ext uri="{BB962C8B-B14F-4D97-AF65-F5344CB8AC3E}">
        <p14:creationId xmlns:p14="http://schemas.microsoft.com/office/powerpoint/2010/main" val="110464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0" cy="341064"/>
          </a:xfrm>
          <a:prstGeom prst="rect">
            <a:avLst/>
          </a:prstGeom>
        </p:spPr>
        <p:txBody>
          <a:bodyPr vert="horz" lIns="95592" tIns="47796" rIns="95592" bIns="47796" rtlCol="0"/>
          <a:lstStyle>
            <a:lvl1pPr algn="l">
              <a:defRPr sz="1300"/>
            </a:lvl1pPr>
          </a:lstStyle>
          <a:p>
            <a:endParaRPr lang="zh-CN" altLang="en-US"/>
          </a:p>
        </p:txBody>
      </p:sp>
      <p:sp>
        <p:nvSpPr>
          <p:cNvPr id="3" name="日期占位符 2"/>
          <p:cNvSpPr>
            <a:spLocks noGrp="1"/>
          </p:cNvSpPr>
          <p:nvPr>
            <p:ph type="dt" idx="1"/>
          </p:nvPr>
        </p:nvSpPr>
        <p:spPr>
          <a:xfrm>
            <a:off x="5623698" y="1"/>
            <a:ext cx="4302230" cy="341064"/>
          </a:xfrm>
          <a:prstGeom prst="rect">
            <a:avLst/>
          </a:prstGeom>
        </p:spPr>
        <p:txBody>
          <a:bodyPr vert="horz" lIns="95592" tIns="47796" rIns="95592" bIns="47796" rtlCol="0"/>
          <a:lstStyle>
            <a:lvl1pPr algn="r">
              <a:defRPr sz="1300"/>
            </a:lvl1pPr>
          </a:lstStyle>
          <a:p>
            <a:fld id="{D8668C14-09F9-4DC1-91DB-F9303502AD59}"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5592" tIns="47796" rIns="95592" bIns="47796" rtlCol="0" anchor="ctr"/>
          <a:lstStyle/>
          <a:p>
            <a:endParaRPr lang="zh-CN" altLang="en-US"/>
          </a:p>
        </p:txBody>
      </p:sp>
      <p:sp>
        <p:nvSpPr>
          <p:cNvPr id="5" name="备注占位符 4"/>
          <p:cNvSpPr>
            <a:spLocks noGrp="1"/>
          </p:cNvSpPr>
          <p:nvPr>
            <p:ph type="body" sz="quarter" idx="3"/>
          </p:nvPr>
        </p:nvSpPr>
        <p:spPr>
          <a:xfrm>
            <a:off x="992823" y="3271382"/>
            <a:ext cx="7942580" cy="2676584"/>
          </a:xfrm>
          <a:prstGeom prst="rect">
            <a:avLst/>
          </a:prstGeom>
        </p:spPr>
        <p:txBody>
          <a:bodyPr vert="horz" lIns="95592" tIns="47796" rIns="95592" bIns="4779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6614"/>
            <a:ext cx="4302230" cy="341063"/>
          </a:xfrm>
          <a:prstGeom prst="rect">
            <a:avLst/>
          </a:prstGeom>
        </p:spPr>
        <p:txBody>
          <a:bodyPr vert="horz" lIns="95592" tIns="47796" rIns="95592" bIns="4779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623698" y="6456614"/>
            <a:ext cx="4302230" cy="341063"/>
          </a:xfrm>
          <a:prstGeom prst="rect">
            <a:avLst/>
          </a:prstGeom>
        </p:spPr>
        <p:txBody>
          <a:bodyPr vert="horz" lIns="95592" tIns="47796" rIns="95592" bIns="47796"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76683" indent="-298724" eaLnBrk="0" hangingPunct="0">
              <a:defRPr>
                <a:solidFill>
                  <a:schemeClr val="tx1"/>
                </a:solidFill>
                <a:latin typeface="Arial" panose="020B0604020202020204" pitchFamily="34" charset="0"/>
                <a:cs typeface="Arial" panose="020B0604020202020204" pitchFamily="34" charset="0"/>
              </a:defRPr>
            </a:lvl2pPr>
            <a:lvl3pPr marL="1194898" indent="-238981" eaLnBrk="0" hangingPunct="0">
              <a:defRPr>
                <a:solidFill>
                  <a:schemeClr val="tx1"/>
                </a:solidFill>
                <a:latin typeface="Arial" panose="020B0604020202020204" pitchFamily="34" charset="0"/>
                <a:cs typeface="Arial" panose="020B0604020202020204" pitchFamily="34" charset="0"/>
              </a:defRPr>
            </a:lvl3pPr>
            <a:lvl4pPr marL="1672857" indent="-238981" eaLnBrk="0" hangingPunct="0">
              <a:defRPr>
                <a:solidFill>
                  <a:schemeClr val="tx1"/>
                </a:solidFill>
                <a:latin typeface="Arial" panose="020B0604020202020204" pitchFamily="34" charset="0"/>
                <a:cs typeface="Arial" panose="020B0604020202020204" pitchFamily="34" charset="0"/>
              </a:defRPr>
            </a:lvl4pPr>
            <a:lvl5pPr marL="2150816" indent="-238981" eaLnBrk="0" hangingPunct="0">
              <a:defRPr>
                <a:solidFill>
                  <a:schemeClr val="tx1"/>
                </a:solidFill>
                <a:latin typeface="Arial" panose="020B0604020202020204" pitchFamily="34" charset="0"/>
                <a:cs typeface="Arial" panose="020B0604020202020204" pitchFamily="34" charset="0"/>
              </a:defRPr>
            </a:lvl5pPr>
            <a:lvl6pPr marL="2628775"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06734"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84693"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62652" indent="-23898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55918"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55918"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2925763" y="849313"/>
            <a:ext cx="4076700" cy="2293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1895369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a:t>单击此处编辑母版标题样式</a:t>
            </a:r>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2020-11-13</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a:t>Your Logo</a:t>
            </a:r>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a:latin typeface="微软雅黑" panose="020B0503020204020204" pitchFamily="34" charset="-122"/>
                <a:ea typeface="微软雅黑" panose="020B0503020204020204" pitchFamily="34" charset="-122"/>
              </a:rPr>
              <a:t>统计分析</a:t>
            </a:r>
          </a:p>
        </p:txBody>
      </p:sp>
    </p:spTree>
    <p:extLst>
      <p:ext uri="{BB962C8B-B14F-4D97-AF65-F5344CB8AC3E}">
        <p14:creationId xmlns:p14="http://schemas.microsoft.com/office/powerpoint/2010/main" val="80000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dirty="0"/>
              <a:t>吸烟有害身体健康？</a:t>
            </a:r>
            <a:endParaRPr lang="en-US" altLang="zh-CN" dirty="0"/>
          </a:p>
          <a:p>
            <a:pPr lvl="1"/>
            <a:r>
              <a:rPr lang="zh-CN" altLang="en-US" sz="2000" dirty="0"/>
              <a:t>吸烟：张学良</a:t>
            </a:r>
            <a:r>
              <a:rPr lang="en-US" altLang="zh-CN" sz="2000" dirty="0"/>
              <a:t>(103)</a:t>
            </a:r>
            <a:r>
              <a:rPr lang="zh-CN" altLang="en-US" sz="2000" dirty="0"/>
              <a:t>、纪晓岚</a:t>
            </a:r>
            <a:r>
              <a:rPr lang="en-US" altLang="zh-CN" sz="2000" dirty="0"/>
              <a:t>(81)</a:t>
            </a:r>
            <a:r>
              <a:rPr lang="zh-CN" altLang="en-US" sz="2000" dirty="0"/>
              <a:t>、梁实秋</a:t>
            </a:r>
            <a:r>
              <a:rPr lang="en-US" altLang="zh-CN" sz="2000" dirty="0"/>
              <a:t>(84)</a:t>
            </a:r>
            <a:r>
              <a:rPr lang="zh-CN" altLang="en-US" sz="2000" dirty="0"/>
              <a:t>、周作人</a:t>
            </a:r>
            <a:r>
              <a:rPr lang="en-US" altLang="zh-CN" sz="2000" dirty="0"/>
              <a:t>(82)</a:t>
            </a:r>
            <a:r>
              <a:rPr lang="zh-CN" altLang="en-US" sz="2000" dirty="0"/>
              <a:t>、丘吉尔</a:t>
            </a:r>
            <a:r>
              <a:rPr lang="en-US" altLang="zh-CN" sz="2000" dirty="0"/>
              <a:t>(91)</a:t>
            </a:r>
            <a:r>
              <a:rPr lang="zh-CN" altLang="en-US" sz="2000" dirty="0"/>
              <a:t>、爱因斯坦</a:t>
            </a:r>
            <a:r>
              <a:rPr lang="en-US" altLang="zh-CN" sz="2000" dirty="0"/>
              <a:t>(76)</a:t>
            </a:r>
          </a:p>
          <a:p>
            <a:pPr lvl="1"/>
            <a:r>
              <a:rPr lang="zh-CN" altLang="en-US" sz="2000" dirty="0"/>
              <a:t>不吸烟：列宁</a:t>
            </a:r>
            <a:r>
              <a:rPr lang="en-US" altLang="zh-CN" sz="2000" dirty="0"/>
              <a:t>(54)</a:t>
            </a:r>
            <a:r>
              <a:rPr lang="zh-CN" altLang="en-US" sz="2000" dirty="0"/>
              <a:t>、拿破仑</a:t>
            </a:r>
            <a:r>
              <a:rPr lang="en-US" altLang="zh-CN" sz="2000" dirty="0"/>
              <a:t>(52)</a:t>
            </a:r>
            <a:r>
              <a:rPr lang="zh-CN" altLang="en-US" sz="2000" dirty="0"/>
              <a:t>、希特勒</a:t>
            </a:r>
            <a:r>
              <a:rPr lang="en-US" altLang="zh-CN" sz="2000" dirty="0"/>
              <a:t>(56)</a:t>
            </a:r>
            <a:r>
              <a:rPr lang="zh-CN" altLang="en-US" sz="2000" dirty="0"/>
              <a:t>、杜甫</a:t>
            </a:r>
            <a:r>
              <a:rPr lang="en-US" altLang="zh-CN" sz="2000" dirty="0"/>
              <a:t>(58)</a:t>
            </a:r>
            <a:r>
              <a:rPr lang="zh-CN" altLang="en-US" sz="2000" dirty="0"/>
              <a:t>、苏轼</a:t>
            </a:r>
            <a:r>
              <a:rPr lang="en-US" altLang="zh-CN" sz="2000" dirty="0"/>
              <a:t>(64)</a:t>
            </a:r>
            <a:r>
              <a:rPr lang="zh-CN" altLang="en-US" sz="2000" dirty="0"/>
              <a:t>、曹雪芹</a:t>
            </a:r>
            <a:r>
              <a:rPr lang="en-US" altLang="zh-CN" sz="2000" dirty="0"/>
              <a:t>(48)</a:t>
            </a:r>
          </a:p>
          <a:p>
            <a:pPr lvl="1"/>
            <a:r>
              <a:rPr lang="zh-CN" altLang="en-US" sz="2000" b="1" i="1" dirty="0"/>
              <a:t>所以我们是否能得到吸烟有益身体健康的结论？</a:t>
            </a:r>
            <a:endParaRPr lang="en-US" altLang="zh-CN" sz="2000" b="1" i="1"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2020-11-13</a:t>
            </a:fld>
            <a:endParaRPr lang="en-US" altLang="zh-CN" dirty="0">
              <a:solidFill>
                <a:srgbClr val="000000"/>
              </a:solidFill>
            </a:endParaRPr>
          </a:p>
        </p:txBody>
      </p:sp>
      <p:pic>
        <p:nvPicPr>
          <p:cNvPr id="7" name="图片 6"/>
          <p:cNvPicPr>
            <a:picLocks noChangeAspect="1"/>
          </p:cNvPicPr>
          <p:nvPr/>
        </p:nvPicPr>
        <p:blipFill>
          <a:blip r:embed="rId2"/>
          <a:stretch>
            <a:fillRect/>
          </a:stretch>
        </p:blipFill>
        <p:spPr>
          <a:xfrm>
            <a:off x="1016773" y="3236424"/>
            <a:ext cx="3848457" cy="2882739"/>
          </a:xfrm>
          <a:prstGeom prst="rect">
            <a:avLst/>
          </a:prstGeom>
        </p:spPr>
      </p:pic>
      <p:sp>
        <p:nvSpPr>
          <p:cNvPr id="8" name="文本框 7"/>
          <p:cNvSpPr txBox="1"/>
          <p:nvPr/>
        </p:nvSpPr>
        <p:spPr>
          <a:xfrm>
            <a:off x="5387493" y="2882481"/>
            <a:ext cx="3338668" cy="707886"/>
          </a:xfrm>
          <a:prstGeom prst="rect">
            <a:avLst/>
          </a:prstGeom>
          <a:noFill/>
        </p:spPr>
        <p:txBody>
          <a:bodyPr wrap="square" rtlCol="0">
            <a:spAutoFit/>
          </a:bodyPr>
          <a:lstStyle/>
          <a:p>
            <a:r>
              <a:rPr lang="zh-CN" altLang="en-US" sz="2000" dirty="0"/>
              <a:t>不抽烟不喝酒的男人一般靠不住，不可托付终身</a:t>
            </a:r>
          </a:p>
        </p:txBody>
      </p:sp>
      <p:pic>
        <p:nvPicPr>
          <p:cNvPr id="9" name="图片 8"/>
          <p:cNvPicPr>
            <a:picLocks noChangeAspect="1"/>
          </p:cNvPicPr>
          <p:nvPr/>
        </p:nvPicPr>
        <p:blipFill>
          <a:blip r:embed="rId3"/>
          <a:stretch>
            <a:fillRect/>
          </a:stretch>
        </p:blipFill>
        <p:spPr>
          <a:xfrm>
            <a:off x="5676449" y="3526770"/>
            <a:ext cx="2760756" cy="2760756"/>
          </a:xfrm>
          <a:prstGeom prst="rect">
            <a:avLst/>
          </a:prstGeom>
        </p:spPr>
      </p:pic>
      <p:grpSp>
        <p:nvGrpSpPr>
          <p:cNvPr id="12" name="组合 11"/>
          <p:cNvGrpSpPr/>
          <p:nvPr/>
        </p:nvGrpSpPr>
        <p:grpSpPr>
          <a:xfrm>
            <a:off x="8907310" y="2736732"/>
            <a:ext cx="2616551" cy="3494361"/>
            <a:chOff x="8907310" y="2736732"/>
            <a:chExt cx="2616551" cy="3494361"/>
          </a:xfrm>
        </p:grpSpPr>
        <p:pic>
          <p:nvPicPr>
            <p:cNvPr id="10" name="图片 9"/>
            <p:cNvPicPr>
              <a:picLocks noChangeAspect="1"/>
            </p:cNvPicPr>
            <p:nvPr/>
          </p:nvPicPr>
          <p:blipFill>
            <a:blip r:embed="rId4"/>
            <a:stretch>
              <a:fillRect/>
            </a:stretch>
          </p:blipFill>
          <p:spPr>
            <a:xfrm>
              <a:off x="8907310" y="2736732"/>
              <a:ext cx="2616551" cy="3494361"/>
            </a:xfrm>
            <a:prstGeom prst="rect">
              <a:avLst/>
            </a:prstGeom>
          </p:spPr>
        </p:pic>
        <p:sp>
          <p:nvSpPr>
            <p:cNvPr id="11" name="文本框 10"/>
            <p:cNvSpPr txBox="1"/>
            <p:nvPr/>
          </p:nvSpPr>
          <p:spPr>
            <a:xfrm>
              <a:off x="9074351" y="5353176"/>
              <a:ext cx="2282468" cy="707886"/>
            </a:xfrm>
            <a:prstGeom prst="rect">
              <a:avLst/>
            </a:prstGeom>
            <a:noFill/>
          </p:spPr>
          <p:txBody>
            <a:bodyPr wrap="square" rtlCol="0">
              <a:spAutoFit/>
            </a:bodyPr>
            <a:lstStyle/>
            <a:p>
              <a:pPr algn="r"/>
              <a:r>
                <a:rPr lang="zh-CN" altLang="en-US" sz="2000" dirty="0">
                  <a:solidFill>
                    <a:schemeClr val="bg1"/>
                  </a:solidFill>
                  <a:latin typeface="黑体" panose="02010609060101010101" pitchFamily="49" charset="-122"/>
                  <a:ea typeface="黑体" panose="02010609060101010101" pitchFamily="49" charset="-122"/>
                </a:rPr>
                <a:t>这句话是我说的</a:t>
              </a:r>
              <a:endParaRPr lang="en-US" altLang="zh-CN" sz="2000" dirty="0">
                <a:solidFill>
                  <a:schemeClr val="bg1"/>
                </a:solidFill>
                <a:latin typeface="黑体" panose="02010609060101010101" pitchFamily="49" charset="-122"/>
                <a:ea typeface="黑体" panose="02010609060101010101" pitchFamily="49" charset="-122"/>
              </a:endParaRPr>
            </a:p>
            <a:p>
              <a:pPr algn="r"/>
              <a:r>
                <a:rPr lang="en-US" altLang="zh-CN" sz="2000" dirty="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杜月笙</a:t>
              </a:r>
            </a:p>
          </p:txBody>
        </p:sp>
      </p:grpSp>
    </p:spTree>
    <p:extLst>
      <p:ext uri="{BB962C8B-B14F-4D97-AF65-F5344CB8AC3E}">
        <p14:creationId xmlns:p14="http://schemas.microsoft.com/office/powerpoint/2010/main" val="347915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sz="2400" dirty="0"/>
              <a:t>测量误差（</a:t>
            </a:r>
            <a:r>
              <a:rPr lang="en-US" altLang="zh-CN" sz="2400" dirty="0" err="1"/>
              <a:t>Mearsurement</a:t>
            </a:r>
            <a:r>
              <a:rPr lang="en-US" altLang="zh-CN" sz="2400" dirty="0"/>
              <a:t> Error Bias</a:t>
            </a:r>
            <a:r>
              <a:rPr lang="zh-CN" altLang="en-US" sz="2400" dirty="0"/>
              <a:t>）</a:t>
            </a:r>
            <a:endParaRPr lang="en-US" altLang="zh-CN" sz="2400" dirty="0"/>
          </a:p>
          <a:p>
            <a:pPr lvl="1"/>
            <a:r>
              <a:rPr lang="zh-CN" altLang="en-US" sz="2000" dirty="0"/>
              <a:t>信度（</a:t>
            </a:r>
            <a:r>
              <a:rPr lang="en-US" altLang="zh-CN" sz="2000" dirty="0"/>
              <a:t>Reliability</a:t>
            </a:r>
            <a:r>
              <a:rPr lang="zh-CN" altLang="en-US" sz="2000" dirty="0"/>
              <a:t>）</a:t>
            </a:r>
            <a:endParaRPr lang="en-US" altLang="zh-CN" sz="2000" dirty="0"/>
          </a:p>
          <a:p>
            <a:pPr lvl="2"/>
            <a:r>
              <a:rPr lang="zh-CN" altLang="en-US" sz="1800" dirty="0"/>
              <a:t>即可靠性，它指的是采取同样的方法对同一对象重复进行测量时，其所得结果相一致的程度</a:t>
            </a:r>
            <a:endParaRPr lang="en-US" altLang="zh-CN" sz="1800" dirty="0"/>
          </a:p>
          <a:p>
            <a:pPr lvl="1"/>
            <a:r>
              <a:rPr lang="zh-CN" altLang="en-US" sz="2000" dirty="0"/>
              <a:t>效度（</a:t>
            </a:r>
            <a:r>
              <a:rPr lang="en-US" altLang="zh-CN" sz="2000" dirty="0"/>
              <a:t>Validity</a:t>
            </a:r>
            <a:r>
              <a:rPr lang="zh-CN" altLang="en-US" sz="2000" dirty="0"/>
              <a:t>）</a:t>
            </a:r>
            <a:endParaRPr lang="en-US" altLang="zh-CN" sz="2000" dirty="0"/>
          </a:p>
          <a:p>
            <a:pPr lvl="2"/>
            <a:r>
              <a:rPr lang="zh-CN" altLang="en-US" sz="1800" dirty="0"/>
              <a:t>即有效性，它是指测量工具或手段能够准确测出所需测量的事物的程度</a:t>
            </a:r>
          </a:p>
          <a:p>
            <a:pPr lvl="1"/>
            <a:r>
              <a:rPr lang="zh-CN" altLang="en-US" sz="2000" dirty="0"/>
              <a:t>什么是健康？是否可靠、有效地对健康进行了测量？</a:t>
            </a:r>
            <a:endParaRPr lang="en-US" altLang="zh-CN" sz="2000" dirty="0"/>
          </a:p>
          <a:p>
            <a:pPr lvl="1"/>
            <a:r>
              <a:rPr lang="zh-CN" altLang="en-US" sz="2000" dirty="0"/>
              <a:t>是否吸烟？中间有没有戒烟？吸了多久？</a:t>
            </a:r>
            <a:endParaRPr lang="en-US" altLang="zh-CN" sz="20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2020-11-13</a:t>
            </a:fld>
            <a:endParaRPr lang="en-US" altLang="zh-CN" dirty="0">
              <a:solidFill>
                <a:srgbClr val="000000"/>
              </a:solidFill>
            </a:endParaRPr>
          </a:p>
        </p:txBody>
      </p:sp>
      <p:pic>
        <p:nvPicPr>
          <p:cNvPr id="2052"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640" y="4094820"/>
            <a:ext cx="6207524" cy="199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8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自选择偏差（</a:t>
                </a:r>
                <a:r>
                  <a:rPr lang="en-US" altLang="zh-CN" dirty="0"/>
                  <a:t>Self-selection Bias/Sample-selection Bias</a:t>
                </a:r>
                <a:r>
                  <a:rPr lang="zh-CN" altLang="en-US" dirty="0"/>
                  <a:t>）</a:t>
                </a:r>
                <a:endParaRPr lang="en-US" altLang="zh-CN" dirty="0"/>
              </a:p>
              <a:p>
                <a:pPr lvl="1"/>
                <a:r>
                  <a:rPr lang="zh-CN" altLang="en-US" dirty="0"/>
                  <a:t>降落伞的使用体验为什么都是好评？</a:t>
                </a:r>
                <a:endParaRPr lang="en-US" altLang="zh-CN" dirty="0"/>
              </a:p>
              <a:p>
                <a:pPr lvl="2"/>
                <a:r>
                  <a:rPr lang="zh-CN" altLang="en-US" dirty="0"/>
                  <a:t>因降落伞有问题而失事的人想给差评也给不了！</a:t>
                </a:r>
                <a:endParaRPr lang="en-US" altLang="zh-CN" dirty="0"/>
              </a:p>
              <a:p>
                <a:pPr lvl="1"/>
                <a:r>
                  <a:rPr lang="en-US" altLang="zh-CN" dirty="0" err="1"/>
                  <a:t>Heckit</a:t>
                </a:r>
                <a:r>
                  <a:rPr lang="zh-CN" altLang="en-US" dirty="0"/>
                  <a:t>（</a:t>
                </a:r>
                <a:r>
                  <a:rPr lang="en-US" altLang="zh-CN" dirty="0"/>
                  <a:t>Heckman</a:t>
                </a:r>
                <a:r>
                  <a:rPr lang="zh-CN" altLang="en-US" dirty="0"/>
                  <a:t>两步法）</a:t>
                </a:r>
                <a:endParaRPr lang="en-US" altLang="zh-CN" dirty="0"/>
              </a:p>
              <a:p>
                <a:pPr lvl="2"/>
                <a:r>
                  <a:rPr lang="zh-CN" altLang="en-US" dirty="0"/>
                  <a:t>无偏的样本分成两部分：</a:t>
                </a:r>
                <a:r>
                  <a:rPr lang="en-US" altLang="zh-CN" dirty="0"/>
                  <a:t>1</a:t>
                </a:r>
                <a:r>
                  <a:rPr lang="zh-CN" altLang="en-US" dirty="0"/>
                  <a:t>）能观测到因变量的部分；</a:t>
                </a:r>
                <a:r>
                  <a:rPr lang="en-US" altLang="zh-CN" dirty="0"/>
                  <a:t>2</a:t>
                </a:r>
                <a:r>
                  <a:rPr lang="zh-CN" altLang="en-US" dirty="0"/>
                  <a:t>）无法观测到因变量的部分</a:t>
                </a:r>
                <a:endParaRPr lang="en-US" altLang="zh-CN" dirty="0"/>
              </a:p>
              <a:p>
                <a:pPr lvl="3"/>
                <a:r>
                  <a:rPr lang="zh-CN" altLang="en-US" dirty="0"/>
                  <a:t>某个观测样本是否能够观测到因变量是一个选择过程</a:t>
                </a:r>
                <a:endParaRPr lang="en-US" altLang="zh-CN" dirty="0"/>
              </a:p>
              <a:p>
                <a:pPr lvl="3"/>
                <a:r>
                  <a:rPr lang="zh-CN" altLang="en-US" dirty="0"/>
                  <a:t>直接对样本集</a:t>
                </a:r>
                <a:r>
                  <a:rPr lang="en-US" altLang="zh-CN" dirty="0"/>
                  <a:t>1</a:t>
                </a:r>
                <a:r>
                  <a:rPr lang="zh-CN" altLang="en-US" dirty="0"/>
                  <a:t>进行回归就会出现自选择偏差</a:t>
                </a:r>
                <a:endParaRPr lang="en-US" altLang="zh-CN" dirty="0"/>
              </a:p>
              <a:p>
                <a:pPr lvl="2"/>
                <a:r>
                  <a:rPr lang="zh-CN" altLang="en-US" dirty="0"/>
                  <a:t>寻找一些外生变量，使得我们能够使用</a:t>
                </a:r>
                <a:r>
                  <a:rPr lang="en-US" altLang="zh-CN" dirty="0" err="1"/>
                  <a:t>Probit</a:t>
                </a:r>
                <a:r>
                  <a:rPr lang="zh-CN" altLang="en-US" dirty="0"/>
                  <a:t>模型估计出每个观测样本进入到样本集</a:t>
                </a:r>
                <a:r>
                  <a:rPr lang="en-US" altLang="zh-CN" dirty="0"/>
                  <a:t>1</a:t>
                </a:r>
                <a:r>
                  <a:rPr lang="zh-CN" altLang="en-US" dirty="0"/>
                  <a:t>的概率</a:t>
                </a:r>
                <a:endParaRPr lang="en-US" altLang="zh-CN" dirty="0"/>
              </a:p>
              <a:p>
                <a:pPr lvl="3"/>
                <a:r>
                  <a:rPr lang="en-US" altLang="zh-CN" dirty="0" err="1"/>
                  <a:t>Probit</a:t>
                </a:r>
                <a:r>
                  <a:rPr lang="zh-CN" altLang="en-US" dirty="0"/>
                  <a:t>模型和</a:t>
                </a:r>
                <a:r>
                  <a:rPr lang="en-US" altLang="zh-CN" dirty="0"/>
                  <a:t>Logistic</a:t>
                </a:r>
                <a:r>
                  <a:rPr lang="zh-CN" altLang="en-US" dirty="0"/>
                  <a:t>模型类似，都是因变量为</a:t>
                </a:r>
                <a:r>
                  <a:rPr lang="en-US" altLang="zh-CN" dirty="0"/>
                  <a:t>0/1</a:t>
                </a:r>
                <a:r>
                  <a:rPr lang="zh-CN" altLang="en-US" dirty="0"/>
                  <a:t>的模型，区别在于</a:t>
                </a:r>
                <a:r>
                  <a:rPr lang="en-US" altLang="zh-CN" dirty="0" err="1"/>
                  <a:t>Probit</a:t>
                </a:r>
                <a:r>
                  <a:rPr lang="zh-CN" altLang="en-US" dirty="0"/>
                  <a:t>模型的随机扰动项服从正态分布</a:t>
                </a:r>
                <a:endParaRPr lang="en-US" altLang="zh-CN" dirty="0"/>
              </a:p>
              <a:p>
                <a:pPr lvl="3"/>
                <a:r>
                  <a:rPr lang="zh-CN" altLang="en-US" dirty="0"/>
                  <a:t>注意，这些外生变量可以部分和第二阶段回归的自变量重合，但是不能是第二阶段回归自变量的子集</a:t>
                </a:r>
                <a:endParaRPr lang="en-US" altLang="zh-CN" dirty="0"/>
              </a:p>
              <a:p>
                <a:pPr lvl="2"/>
                <a:r>
                  <a:rPr lang="zh-CN" altLang="en-US" dirty="0"/>
                  <a:t>然后计算每个观测样本的</a:t>
                </a:r>
                <a:r>
                  <a:rPr lang="en-US" altLang="zh-CN" dirty="0"/>
                  <a:t>Inverse Miller Ratio</a:t>
                </a:r>
                <a:r>
                  <a:rPr lang="zh-CN" altLang="en-US" dirty="0"/>
                  <a:t>，</a:t>
                </a:r>
                <a14:m>
                  <m:oMath xmlns:m="http://schemas.openxmlformats.org/officeDocument/2006/math">
                    <m:r>
                      <a:rPr lang="en-US" altLang="zh-CN" b="0" i="1" smtClean="0">
                        <a:latin typeface="Cambria Math" panose="02040503050406030204" pitchFamily="18" charset="0"/>
                      </a:rPr>
                      <m:t>𝐼𝑀𝑅</m:t>
                    </m:r>
                    <m:r>
                      <a:rPr lang="en-US" altLang="zh-CN" b="0" i="0" smtClean="0">
                        <a:latin typeface="Cambria Math" panose="02040503050406030204" pitchFamily="18" charset="0"/>
                      </a:rPr>
                      <m:t>=</m:t>
                    </m:r>
                    <m:f>
                      <m:fPr>
                        <m:type m:val="skw"/>
                        <m:ctrlPr>
                          <a:rPr lang="en-US" altLang="zh-CN" i="1" smtClean="0">
                            <a:latin typeface="Cambria Math" panose="02040503050406030204" pitchFamily="18" charset="0"/>
                          </a:rPr>
                        </m:ctrlPr>
                      </m:fPr>
                      <m:num>
                        <m:r>
                          <a:rPr lang="zh-CN" altLang="en-US" i="1" smtClean="0">
                            <a:latin typeface="Cambria Math" panose="02040503050406030204" pitchFamily="18" charset="0"/>
                          </a:rPr>
                          <m:t>𝜙</m:t>
                        </m:r>
                        <m:d>
                          <m:dPr>
                            <m:ctrlPr>
                              <a:rPr lang="en-US" altLang="zh-CN" i="1" smtClean="0">
                                <a:latin typeface="Cambria Math" panose="02040503050406030204" pitchFamily="18" charset="0"/>
                              </a:rPr>
                            </m:ctrlPr>
                          </m:d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𝑝</m:t>
                                </m:r>
                              </m:e>
                            </m:acc>
                          </m:e>
                        </m:d>
                      </m:num>
                      <m:den>
                        <m:r>
                          <m:rPr>
                            <m:sty m:val="p"/>
                          </m:rPr>
                          <a:rPr lang="el-GR" altLang="zh-CN" i="1" smtClean="0">
                            <a:latin typeface="Cambria Math" panose="02040503050406030204" pitchFamily="18" charset="0"/>
                            <a:ea typeface="Cambria Math" panose="02040503050406030204" pitchFamily="18" charset="0"/>
                          </a:rPr>
                          <m:t>Φ</m:t>
                        </m:r>
                        <m:d>
                          <m:dPr>
                            <m:ctrlPr>
                              <a:rPr lang="el-GR" altLang="zh-CN" i="1" smtClean="0">
                                <a:latin typeface="Cambria Math" panose="02040503050406030204" pitchFamily="18" charset="0"/>
                                <a:ea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d>
                      </m:den>
                    </m:f>
                  </m:oMath>
                </a14:m>
                <a:endParaRPr lang="en-US" altLang="zh-CN" dirty="0"/>
              </a:p>
              <a:p>
                <a:pPr lvl="3"/>
                <a14:m>
                  <m:oMath xmlns:m="http://schemas.openxmlformats.org/officeDocument/2006/math">
                    <m:r>
                      <a:rPr lang="zh-CN" altLang="en-US" i="1">
                        <a:latin typeface="Cambria Math" panose="02040503050406030204" pitchFamily="18" charset="0"/>
                      </a:rPr>
                      <m:t>𝜙</m:t>
                    </m:r>
                  </m:oMath>
                </a14:m>
                <a:r>
                  <a:rPr lang="zh-CN" altLang="en-US" dirty="0"/>
                  <a:t>表示正态分布的概率密度函数，</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Φ</m:t>
                    </m:r>
                  </m:oMath>
                </a14:m>
                <a:r>
                  <a:rPr lang="zh-CN" altLang="en-US" dirty="0"/>
                  <a:t>表示正态分布的累积分布函数，</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oMath>
                </a14:m>
                <a:r>
                  <a:rPr lang="zh-CN" altLang="en-US" dirty="0"/>
                  <a:t>是第一阶段回归的因变量预测值</a:t>
                </a:r>
                <a:endParaRPr lang="en-US" altLang="zh-CN" dirty="0"/>
              </a:p>
              <a:p>
                <a:pPr lvl="2"/>
                <a:r>
                  <a:rPr lang="zh-CN" altLang="en-US" dirty="0"/>
                  <a:t>最后将</a:t>
                </a:r>
                <a:r>
                  <a:rPr lang="en-US" altLang="zh-CN" i="1" dirty="0"/>
                  <a:t>IMR</a:t>
                </a:r>
                <a:r>
                  <a:rPr lang="zh-CN" altLang="en-US" dirty="0"/>
                  <a:t>放到第二阶段回归中作为一个自变量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34" b="-83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20475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建立因果关系</a:t>
            </a:r>
          </a:p>
        </p:txBody>
      </p:sp>
      <p:sp>
        <p:nvSpPr>
          <p:cNvPr id="3" name="内容占位符 2"/>
          <p:cNvSpPr>
            <a:spLocks noGrp="1"/>
          </p:cNvSpPr>
          <p:nvPr>
            <p:ph idx="1"/>
          </p:nvPr>
        </p:nvSpPr>
        <p:spPr/>
        <p:txBody>
          <a:bodyPr/>
          <a:lstStyle/>
          <a:p>
            <a:r>
              <a:rPr lang="zh-CN" altLang="en-US" sz="2400" dirty="0"/>
              <a:t>数据操纵</a:t>
            </a:r>
            <a:endParaRPr lang="en-US" altLang="zh-CN" sz="2400" dirty="0"/>
          </a:p>
          <a:p>
            <a:pPr lvl="1"/>
            <a:r>
              <a:rPr lang="zh-CN" altLang="en-US" sz="2000" dirty="0"/>
              <a:t>刻意选择一些有利于证明观点的数据</a:t>
            </a:r>
            <a:endParaRPr lang="en-US" altLang="zh-CN" sz="2000" dirty="0"/>
          </a:p>
          <a:p>
            <a:pPr lvl="2"/>
            <a:r>
              <a:rPr lang="zh-CN" altLang="en-US" sz="1800" dirty="0"/>
              <a:t>周作人的哥哥周树人</a:t>
            </a:r>
            <a:r>
              <a:rPr lang="en-US" altLang="zh-CN" sz="1800" dirty="0"/>
              <a:t>55</a:t>
            </a:r>
            <a:r>
              <a:rPr lang="zh-CN" altLang="en-US" sz="1800" dirty="0"/>
              <a:t>岁因病去世</a:t>
            </a:r>
          </a:p>
          <a:p>
            <a:r>
              <a:rPr lang="zh-CN" altLang="en-US" sz="2400" dirty="0"/>
              <a:t>遗漏变量误差（</a:t>
            </a:r>
            <a:r>
              <a:rPr lang="en-US" altLang="zh-CN" sz="2400" dirty="0"/>
              <a:t>Omitted Variable</a:t>
            </a:r>
            <a:r>
              <a:rPr lang="zh-CN" altLang="en-US" sz="2400" dirty="0"/>
              <a:t>）</a:t>
            </a:r>
            <a:endParaRPr lang="en-US" altLang="zh-CN" sz="2400" dirty="0"/>
          </a:p>
          <a:p>
            <a:pPr lvl="1"/>
            <a:r>
              <a:rPr lang="zh-CN" altLang="en-US" sz="2000" dirty="0"/>
              <a:t>年代，生活条件，其它有害健康的习惯，基因等</a:t>
            </a:r>
            <a:endParaRPr lang="en-US" altLang="zh-CN" sz="2000" dirty="0"/>
          </a:p>
          <a:p>
            <a:r>
              <a:rPr lang="zh-CN" altLang="en-US" sz="2400" dirty="0"/>
              <a:t>联立性问题（</a:t>
            </a:r>
            <a:r>
              <a:rPr lang="en-US" altLang="zh-CN" sz="2400" dirty="0"/>
              <a:t>Simultaneity</a:t>
            </a:r>
            <a:r>
              <a:rPr lang="zh-CN" altLang="en-US" sz="2400" dirty="0"/>
              <a:t>）</a:t>
            </a:r>
            <a:endParaRPr lang="en-US" altLang="zh-CN" sz="2400" dirty="0"/>
          </a:p>
          <a:p>
            <a:pPr lvl="1"/>
            <a:r>
              <a:rPr lang="zh-CN" altLang="en-US" sz="2000" dirty="0"/>
              <a:t>反向因果关系（</a:t>
            </a:r>
            <a:r>
              <a:rPr lang="en-US" altLang="zh-CN" sz="2000" dirty="0"/>
              <a:t>Reverse Causality</a:t>
            </a:r>
            <a:r>
              <a:rPr lang="zh-CN" altLang="en-US" sz="2000" dirty="0"/>
              <a:t>）</a:t>
            </a:r>
            <a:endParaRPr lang="en-US" altLang="zh-CN" sz="2000" dirty="0"/>
          </a:p>
          <a:p>
            <a:pPr lvl="2"/>
            <a:r>
              <a:rPr lang="zh-CN" altLang="en-US" sz="1800" dirty="0"/>
              <a:t>研究发现平常不会被体罚的儿童比那些接受体罚的儿童平均智商高出了</a:t>
            </a:r>
            <a:r>
              <a:rPr lang="en-US" altLang="zh-CN" sz="1800" dirty="0"/>
              <a:t>10</a:t>
            </a:r>
            <a:r>
              <a:rPr lang="zh-CN" altLang="en-US" sz="1800" dirty="0"/>
              <a:t>个点，所以体罚降低智商？</a:t>
            </a:r>
            <a:endParaRPr lang="en-US" altLang="zh-CN" sz="1800" dirty="0"/>
          </a:p>
          <a:p>
            <a:pPr lvl="1"/>
            <a:r>
              <a:rPr lang="zh-CN" altLang="en-US" sz="2000" dirty="0"/>
              <a:t>互为因果</a:t>
            </a:r>
            <a:endParaRPr lang="en-US" altLang="zh-CN" sz="2000" dirty="0"/>
          </a:p>
          <a:p>
            <a:pPr lvl="2"/>
            <a:r>
              <a:rPr lang="zh-CN" altLang="en-US" sz="1800" dirty="0"/>
              <a:t>人以群分还是近朱者赤？</a:t>
            </a:r>
            <a:endParaRPr lang="en-US" altLang="zh-CN" sz="1800" dirty="0"/>
          </a:p>
          <a:p>
            <a:pPr lvl="1"/>
            <a:r>
              <a:rPr lang="zh-CN" altLang="en-US" sz="2000" dirty="0"/>
              <a:t>相关而非因果</a:t>
            </a:r>
            <a:endParaRPr lang="en-US" altLang="zh-CN" sz="2000" dirty="0"/>
          </a:p>
          <a:p>
            <a:pPr lvl="2"/>
            <a:r>
              <a:rPr lang="zh-CN" altLang="en-US" sz="1800" dirty="0"/>
              <a:t>游泳死亡人数越多，冰棍销量越高</a:t>
            </a:r>
            <a:endParaRPr lang="en-US" altLang="zh-CN" sz="1800" dirty="0"/>
          </a:p>
          <a:p>
            <a:pPr lvl="3"/>
            <a:r>
              <a:rPr lang="zh-CN" altLang="en-US" dirty="0"/>
              <a:t>其实是因为温度升高</a:t>
            </a:r>
            <a:endParaRPr lang="en-US" altLang="zh-CN" dirty="0"/>
          </a:p>
          <a:p>
            <a:pPr lvl="2"/>
            <a:r>
              <a:rPr lang="zh-CN" altLang="en-US" sz="1800" dirty="0"/>
              <a:t>有第三方因素同时影响了自变量和因变量</a:t>
            </a:r>
            <a:endParaRPr lang="en-US" altLang="zh-CN" sz="18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196968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辛普森悖论</a:t>
            </a:r>
          </a:p>
        </p:txBody>
      </p:sp>
      <p:sp>
        <p:nvSpPr>
          <p:cNvPr id="3" name="内容占位符 2"/>
          <p:cNvSpPr>
            <a:spLocks noGrp="1"/>
          </p:cNvSpPr>
          <p:nvPr>
            <p:ph idx="1"/>
          </p:nvPr>
        </p:nvSpPr>
        <p:spPr>
          <a:xfrm>
            <a:off x="334437" y="1196975"/>
            <a:ext cx="7665049" cy="5111750"/>
          </a:xfrm>
        </p:spPr>
        <p:txBody>
          <a:bodyPr/>
          <a:lstStyle/>
          <a:p>
            <a:r>
              <a:rPr lang="zh-CN" altLang="en-US" sz="2400" dirty="0"/>
              <a:t>录取中的性别歧视</a:t>
            </a:r>
            <a:endParaRPr lang="en-US" altLang="zh-CN" sz="2400" dirty="0"/>
          </a:p>
          <a:p>
            <a:pPr lvl="1"/>
            <a:r>
              <a:rPr lang="zh-CN" altLang="en-US" sz="2000" dirty="0"/>
              <a:t>谁在歧视？</a:t>
            </a:r>
            <a:endParaRPr lang="en-US" altLang="zh-CN" sz="2000" dirty="0"/>
          </a:p>
          <a:p>
            <a:pPr lvl="1"/>
            <a:endParaRPr lang="en-US" altLang="zh-CN" sz="2000" dirty="0"/>
          </a:p>
          <a:p>
            <a:pPr lvl="1"/>
            <a:r>
              <a:rPr lang="en-US" altLang="zh-CN" sz="2000" dirty="0"/>
              <a:t>Simpson's Paradox</a:t>
            </a:r>
          </a:p>
          <a:p>
            <a:pPr lvl="2"/>
            <a:r>
              <a:rPr lang="zh-CN" altLang="en-US" sz="1800" dirty="0"/>
              <a:t>在某个条件下的两组数据，分别讨论时都会满足某种性质，可是一旦合并考虑，却可能导致相反的结论</a:t>
            </a:r>
          </a:p>
          <a:p>
            <a:pPr lvl="1"/>
            <a:r>
              <a:rPr lang="zh-CN" altLang="en-US" sz="2000" dirty="0"/>
              <a:t>原因</a:t>
            </a:r>
            <a:endParaRPr lang="en-US" altLang="zh-CN" sz="2000" dirty="0"/>
          </a:p>
          <a:p>
            <a:pPr lvl="2"/>
            <a:r>
              <a:rPr lang="zh-CN" altLang="en-US" sz="1800" dirty="0"/>
              <a:t>两组的录取率相差极大</a:t>
            </a:r>
            <a:endParaRPr lang="en-US" altLang="zh-CN" sz="1800" dirty="0"/>
          </a:p>
          <a:p>
            <a:pPr lvl="2"/>
            <a:r>
              <a:rPr lang="zh-CN" altLang="en-US" sz="1800" dirty="0"/>
              <a:t>有另外的潜在因素影响</a:t>
            </a:r>
            <a:endParaRPr lang="en-US" altLang="zh-CN" sz="1800" dirty="0"/>
          </a:p>
          <a:p>
            <a:pPr lvl="1"/>
            <a:r>
              <a:rPr lang="zh-CN" altLang="en-US" sz="2000" dirty="0"/>
              <a:t>解决办法（如果必须要聚合分析的话）</a:t>
            </a:r>
            <a:endParaRPr lang="en-US" altLang="zh-CN" sz="2000" dirty="0"/>
          </a:p>
          <a:p>
            <a:pPr lvl="2"/>
            <a:r>
              <a:rPr lang="zh-CN" altLang="en-US" sz="1800" dirty="0"/>
              <a:t>恰当的设置各个组的权重消除影响</a:t>
            </a:r>
            <a:endParaRPr lang="en-US" altLang="zh-CN" sz="1800" dirty="0"/>
          </a:p>
          <a:p>
            <a:pPr lvl="2"/>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2020-11-13</a:t>
            </a:fld>
            <a:endParaRPr lang="en-US" altLang="zh-CN"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10779329"/>
              </p:ext>
            </p:extLst>
          </p:nvPr>
        </p:nvGraphicFramePr>
        <p:xfrm>
          <a:off x="3803950" y="913683"/>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全校录取率统计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1448346819"/>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120</a:t>
                      </a:r>
                      <a:endParaRPr lang="zh-CN" altLang="en-US" sz="1600" dirty="0"/>
                    </a:p>
                  </a:txBody>
                  <a:tcPr/>
                </a:tc>
                <a:tc>
                  <a:txBody>
                    <a:bodyPr/>
                    <a:lstStyle/>
                    <a:p>
                      <a:r>
                        <a:rPr lang="en-US" altLang="zh-CN" sz="1600" dirty="0"/>
                        <a:t>25</a:t>
                      </a:r>
                      <a:endParaRPr lang="zh-CN" altLang="en-US" sz="1600" dirty="0"/>
                    </a:p>
                  </a:txBody>
                  <a:tcPr/>
                </a:tc>
                <a:tc>
                  <a:txBody>
                    <a:bodyPr/>
                    <a:lstStyle/>
                    <a:p>
                      <a:r>
                        <a:rPr lang="en-US" altLang="zh-CN" sz="1600" dirty="0"/>
                        <a:t>21%</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120</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42%</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240</a:t>
                      </a:r>
                      <a:endParaRPr lang="zh-CN" altLang="en-US" sz="1600" dirty="0"/>
                    </a:p>
                  </a:txBody>
                  <a:tcPr/>
                </a:tc>
                <a:tc>
                  <a:txBody>
                    <a:bodyPr/>
                    <a:lstStyle/>
                    <a:p>
                      <a:r>
                        <a:rPr lang="en-US" altLang="zh-CN" sz="1600" dirty="0"/>
                        <a:t>75</a:t>
                      </a:r>
                      <a:endParaRPr lang="zh-CN" altLang="en-US" sz="1600" dirty="0"/>
                    </a:p>
                  </a:txBody>
                  <a:tcPr/>
                </a:tc>
                <a:tc>
                  <a:txBody>
                    <a:bodyPr/>
                    <a:lstStyle/>
                    <a:p>
                      <a:r>
                        <a:rPr lang="en-US" altLang="zh-CN" sz="1600" dirty="0"/>
                        <a:t>31.3%</a:t>
                      </a:r>
                      <a:endParaRPr lang="zh-CN" altLang="en-US" sz="1600" dirty="0"/>
                    </a:p>
                  </a:txBody>
                  <a:tcPr/>
                </a:tc>
                <a:extLst>
                  <a:ext uri="{0D108BD9-81ED-4DB2-BD59-A6C34878D82A}">
                    <a16:rowId xmlns:a16="http://schemas.microsoft.com/office/drawing/2014/main" val="297992265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03024438"/>
              </p:ext>
            </p:extLst>
          </p:nvPr>
        </p:nvGraphicFramePr>
        <p:xfrm>
          <a:off x="8073170" y="1062658"/>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商学院录取率统计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2062237332"/>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20</a:t>
                      </a:r>
                      <a:endParaRPr lang="zh-CN" altLang="en-US" sz="1600" dirty="0"/>
                    </a:p>
                  </a:txBody>
                  <a:tcPr/>
                </a:tc>
                <a:tc>
                  <a:txBody>
                    <a:bodyPr/>
                    <a:lstStyle/>
                    <a:p>
                      <a:r>
                        <a:rPr lang="en-US" altLang="zh-CN" sz="1600" dirty="0"/>
                        <a:t>15</a:t>
                      </a:r>
                      <a:endParaRPr lang="zh-CN" altLang="en-US" sz="1600" dirty="0"/>
                    </a:p>
                  </a:txBody>
                  <a:tcPr/>
                </a:tc>
                <a:tc>
                  <a:txBody>
                    <a:bodyPr/>
                    <a:lstStyle/>
                    <a:p>
                      <a:r>
                        <a:rPr lang="en-US" altLang="zh-CN" sz="1600" dirty="0"/>
                        <a:t>75%</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100</a:t>
                      </a:r>
                      <a:endParaRPr lang="zh-CN" altLang="en-US" sz="1600" dirty="0"/>
                    </a:p>
                  </a:txBody>
                  <a:tcPr/>
                </a:tc>
                <a:tc>
                  <a:txBody>
                    <a:bodyPr/>
                    <a:lstStyle/>
                    <a:p>
                      <a:r>
                        <a:rPr lang="en-US" altLang="zh-CN" sz="1600" dirty="0"/>
                        <a:t>49</a:t>
                      </a:r>
                      <a:endParaRPr lang="zh-CN" altLang="en-US" sz="1600" dirty="0"/>
                    </a:p>
                  </a:txBody>
                  <a:tcPr/>
                </a:tc>
                <a:tc>
                  <a:txBody>
                    <a:bodyPr/>
                    <a:lstStyle/>
                    <a:p>
                      <a:r>
                        <a:rPr lang="en-US" altLang="zh-CN" sz="1600" dirty="0"/>
                        <a:t>49%</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120</a:t>
                      </a:r>
                      <a:endParaRPr lang="zh-CN" altLang="en-US" sz="1600" dirty="0"/>
                    </a:p>
                  </a:txBody>
                  <a:tcPr/>
                </a:tc>
                <a:tc>
                  <a:txBody>
                    <a:bodyPr/>
                    <a:lstStyle/>
                    <a:p>
                      <a:r>
                        <a:rPr lang="en-US" altLang="zh-CN" sz="1600" dirty="0"/>
                        <a:t>64</a:t>
                      </a:r>
                      <a:endParaRPr lang="zh-CN" altLang="en-US" sz="1600" dirty="0"/>
                    </a:p>
                  </a:txBody>
                  <a:tcPr/>
                </a:tc>
                <a:tc>
                  <a:txBody>
                    <a:bodyPr/>
                    <a:lstStyle/>
                    <a:p>
                      <a:r>
                        <a:rPr lang="en-US" altLang="zh-CN" sz="1600" dirty="0"/>
                        <a:t>53.3%</a:t>
                      </a:r>
                      <a:endParaRPr lang="zh-CN" altLang="en-US" sz="1600" dirty="0"/>
                    </a:p>
                  </a:txBody>
                  <a:tcPr/>
                </a:tc>
                <a:extLst>
                  <a:ext uri="{0D108BD9-81ED-4DB2-BD59-A6C34878D82A}">
                    <a16:rowId xmlns:a16="http://schemas.microsoft.com/office/drawing/2014/main" val="297992265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97979402"/>
              </p:ext>
            </p:extLst>
          </p:nvPr>
        </p:nvGraphicFramePr>
        <p:xfrm>
          <a:off x="8096663" y="3051175"/>
          <a:ext cx="4050200" cy="1854200"/>
        </p:xfrm>
        <a:graphic>
          <a:graphicData uri="http://schemas.openxmlformats.org/drawingml/2006/table">
            <a:tbl>
              <a:tblPr firstRow="1" firstCol="1" bandRow="1">
                <a:tableStyleId>{073A0DAA-6AF3-43AB-8588-CEC1D06C72B9}</a:tableStyleId>
              </a:tblPr>
              <a:tblGrid>
                <a:gridCol w="1012550">
                  <a:extLst>
                    <a:ext uri="{9D8B030D-6E8A-4147-A177-3AD203B41FA5}">
                      <a16:colId xmlns:a16="http://schemas.microsoft.com/office/drawing/2014/main" val="2231781689"/>
                    </a:ext>
                  </a:extLst>
                </a:gridCol>
                <a:gridCol w="1012550">
                  <a:extLst>
                    <a:ext uri="{9D8B030D-6E8A-4147-A177-3AD203B41FA5}">
                      <a16:colId xmlns:a16="http://schemas.microsoft.com/office/drawing/2014/main" val="749163900"/>
                    </a:ext>
                  </a:extLst>
                </a:gridCol>
                <a:gridCol w="1012550">
                  <a:extLst>
                    <a:ext uri="{9D8B030D-6E8A-4147-A177-3AD203B41FA5}">
                      <a16:colId xmlns:a16="http://schemas.microsoft.com/office/drawing/2014/main" val="3998977637"/>
                    </a:ext>
                  </a:extLst>
                </a:gridCol>
                <a:gridCol w="1012550">
                  <a:extLst>
                    <a:ext uri="{9D8B030D-6E8A-4147-A177-3AD203B41FA5}">
                      <a16:colId xmlns:a16="http://schemas.microsoft.com/office/drawing/2014/main" val="586396063"/>
                    </a:ext>
                  </a:extLst>
                </a:gridCol>
              </a:tblGrid>
              <a:tr h="370840">
                <a:tc gridSpan="4">
                  <a:txBody>
                    <a:bodyPr/>
                    <a:lstStyle/>
                    <a:p>
                      <a:pPr algn="ctr"/>
                      <a:r>
                        <a:rPr lang="zh-CN" altLang="en-US" sz="1600" dirty="0"/>
                        <a:t>法学院录取率统计</a:t>
                      </a:r>
                    </a:p>
                  </a:txBody>
                  <a:tcPr/>
                </a:tc>
                <a:tc hMerge="1">
                  <a:txBody>
                    <a:bodyPr/>
                    <a:lstStyle/>
                    <a:p>
                      <a:endParaRPr lang="zh-CN" altLang="en-US" sz="1800" dirty="0"/>
                    </a:p>
                  </a:txBody>
                  <a:tcPr/>
                </a:tc>
                <a:tc hMerge="1">
                  <a:txBody>
                    <a:bodyPr/>
                    <a:lstStyle/>
                    <a:p>
                      <a:endParaRPr lang="zh-CN" altLang="en-US" sz="1800" dirty="0"/>
                    </a:p>
                  </a:txBody>
                  <a:tcPr/>
                </a:tc>
                <a:tc hMerge="1">
                  <a:txBody>
                    <a:bodyPr/>
                    <a:lstStyle/>
                    <a:p>
                      <a:endParaRPr lang="zh-CN" altLang="en-US" sz="1800" dirty="0"/>
                    </a:p>
                  </a:txBody>
                  <a:tcPr/>
                </a:tc>
                <a:extLst>
                  <a:ext uri="{0D108BD9-81ED-4DB2-BD59-A6C34878D82A}">
                    <a16:rowId xmlns:a16="http://schemas.microsoft.com/office/drawing/2014/main" val="249340751"/>
                  </a:ext>
                </a:extLst>
              </a:tr>
              <a:tr h="370840">
                <a:tc>
                  <a:txBody>
                    <a:bodyPr/>
                    <a:lstStyle/>
                    <a:p>
                      <a:endParaRPr lang="zh-CN" altLang="en-US" sz="1600" dirty="0"/>
                    </a:p>
                  </a:txBody>
                  <a:tcPr/>
                </a:tc>
                <a:tc>
                  <a:txBody>
                    <a:bodyPr/>
                    <a:lstStyle/>
                    <a:p>
                      <a:r>
                        <a:rPr lang="zh-CN" altLang="en-US" sz="1600" dirty="0"/>
                        <a:t>申请人数</a:t>
                      </a:r>
                    </a:p>
                  </a:txBody>
                  <a:tcPr/>
                </a:tc>
                <a:tc>
                  <a:txBody>
                    <a:bodyPr/>
                    <a:lstStyle/>
                    <a:p>
                      <a:r>
                        <a:rPr lang="zh-CN" altLang="en-US" sz="1600" dirty="0"/>
                        <a:t>录取人数</a:t>
                      </a:r>
                    </a:p>
                  </a:txBody>
                  <a:tcPr/>
                </a:tc>
                <a:tc>
                  <a:txBody>
                    <a:bodyPr/>
                    <a:lstStyle/>
                    <a:p>
                      <a:r>
                        <a:rPr lang="zh-CN" altLang="en-US" sz="1600" dirty="0"/>
                        <a:t>录取率</a:t>
                      </a:r>
                    </a:p>
                  </a:txBody>
                  <a:tcPr/>
                </a:tc>
                <a:extLst>
                  <a:ext uri="{0D108BD9-81ED-4DB2-BD59-A6C34878D82A}">
                    <a16:rowId xmlns:a16="http://schemas.microsoft.com/office/drawing/2014/main" val="3954564302"/>
                  </a:ext>
                </a:extLst>
              </a:tr>
              <a:tr h="370840">
                <a:tc>
                  <a:txBody>
                    <a:bodyPr/>
                    <a:lstStyle/>
                    <a:p>
                      <a:r>
                        <a:rPr lang="zh-CN" altLang="en-US" sz="1600" dirty="0"/>
                        <a:t>男性</a:t>
                      </a:r>
                    </a:p>
                  </a:txBody>
                  <a:tcPr/>
                </a:tc>
                <a:tc>
                  <a:txBody>
                    <a:bodyPr/>
                    <a:lstStyle/>
                    <a:p>
                      <a:r>
                        <a:rPr lang="en-US" altLang="zh-CN" sz="1600" dirty="0"/>
                        <a:t>100</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3748075738"/>
                  </a:ext>
                </a:extLst>
              </a:tr>
              <a:tr h="370840">
                <a:tc>
                  <a:txBody>
                    <a:bodyPr/>
                    <a:lstStyle/>
                    <a:p>
                      <a:r>
                        <a:rPr lang="zh-CN" altLang="en-US" sz="1600" dirty="0"/>
                        <a:t>女性</a:t>
                      </a:r>
                    </a:p>
                  </a:txBody>
                  <a:tcPr/>
                </a:tc>
                <a:tc>
                  <a:txBody>
                    <a:bodyPr/>
                    <a:lstStyle/>
                    <a:p>
                      <a:r>
                        <a:rPr lang="en-US" altLang="zh-CN" sz="1600" dirty="0"/>
                        <a:t>20</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5%</a:t>
                      </a:r>
                      <a:endParaRPr lang="zh-CN" altLang="en-US" sz="1600" dirty="0"/>
                    </a:p>
                  </a:txBody>
                  <a:tcPr/>
                </a:tc>
                <a:extLst>
                  <a:ext uri="{0D108BD9-81ED-4DB2-BD59-A6C34878D82A}">
                    <a16:rowId xmlns:a16="http://schemas.microsoft.com/office/drawing/2014/main" val="1481165252"/>
                  </a:ext>
                </a:extLst>
              </a:tr>
              <a:tr h="370840">
                <a:tc>
                  <a:txBody>
                    <a:bodyPr/>
                    <a:lstStyle/>
                    <a:p>
                      <a:r>
                        <a:rPr lang="zh-CN" altLang="en-US" sz="1600" dirty="0"/>
                        <a:t>合计</a:t>
                      </a:r>
                    </a:p>
                  </a:txBody>
                  <a:tcPr/>
                </a:tc>
                <a:tc>
                  <a:txBody>
                    <a:bodyPr/>
                    <a:lstStyle/>
                    <a:p>
                      <a:r>
                        <a:rPr lang="en-US" altLang="zh-CN" sz="1600" dirty="0"/>
                        <a:t>120</a:t>
                      </a:r>
                      <a:endParaRPr lang="zh-CN" altLang="en-US" sz="1600" dirty="0"/>
                    </a:p>
                  </a:txBody>
                  <a:tcPr/>
                </a:tc>
                <a:tc>
                  <a:txBody>
                    <a:bodyPr/>
                    <a:lstStyle/>
                    <a:p>
                      <a:r>
                        <a:rPr lang="en-US" altLang="zh-CN" sz="1600" dirty="0"/>
                        <a:t>11</a:t>
                      </a:r>
                      <a:endParaRPr lang="zh-CN" altLang="en-US" sz="1600" dirty="0"/>
                    </a:p>
                  </a:txBody>
                  <a:tcPr/>
                </a:tc>
                <a:tc>
                  <a:txBody>
                    <a:bodyPr/>
                    <a:lstStyle/>
                    <a:p>
                      <a:r>
                        <a:rPr lang="en-US" altLang="zh-CN" sz="1600" dirty="0"/>
                        <a:t>9.2%</a:t>
                      </a:r>
                      <a:endParaRPr lang="zh-CN" altLang="en-US" sz="1600" dirty="0"/>
                    </a:p>
                  </a:txBody>
                  <a:tcPr/>
                </a:tc>
                <a:extLst>
                  <a:ext uri="{0D108BD9-81ED-4DB2-BD59-A6C34878D82A}">
                    <a16:rowId xmlns:a16="http://schemas.microsoft.com/office/drawing/2014/main" val="2979922659"/>
                  </a:ext>
                </a:extLst>
              </a:tr>
            </a:tbl>
          </a:graphicData>
        </a:graphic>
      </p:graphicFrame>
      <p:sp>
        <p:nvSpPr>
          <p:cNvPr id="11" name="文本框 10"/>
          <p:cNvSpPr txBox="1"/>
          <p:nvPr/>
        </p:nvSpPr>
        <p:spPr>
          <a:xfrm>
            <a:off x="838200" y="5518027"/>
            <a:ext cx="8136243" cy="646331"/>
          </a:xfrm>
          <a:prstGeom prst="rect">
            <a:avLst/>
          </a:prstGeom>
          <a:noFill/>
        </p:spPr>
        <p:txBody>
          <a:bodyPr wrap="square" rtlCol="0">
            <a:spAutoFit/>
          </a:bodyPr>
          <a:lstStyle/>
          <a:p>
            <a:r>
              <a:rPr lang="en-US" altLang="zh-CN" dirty="0"/>
              <a:t>Simpson, E. H. (1951), "The Interpretation of Interaction in Contingency Tables," Journal of the Royal Statistical Society, 13, 238-241.</a:t>
            </a:r>
            <a:endParaRPr lang="zh-CN" altLang="en-US" dirty="0"/>
          </a:p>
        </p:txBody>
      </p:sp>
    </p:spTree>
    <p:extLst>
      <p:ext uri="{BB962C8B-B14F-4D97-AF65-F5344CB8AC3E}">
        <p14:creationId xmlns:p14="http://schemas.microsoft.com/office/powerpoint/2010/main" val="257080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711462"/>
            <a:ext cx="10363200" cy="1500187"/>
          </a:xfrm>
        </p:spPr>
        <p:txBody>
          <a:bodyPr/>
          <a:lstStyle/>
          <a:p>
            <a:pPr algn="ctr"/>
            <a:r>
              <a:rPr lang="zh-CN" altLang="en-US" sz="6000" dirty="0"/>
              <a:t>谢谢！</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20E7CDD4-466A-4B94-9C9B-871E1367A8ED}" type="datetime1">
              <a:rPr lang="zh-CN" altLang="en-US" smtClean="0">
                <a:solidFill>
                  <a:srgbClr val="000000"/>
                </a:solidFill>
              </a:rPr>
              <a:t>2020-11-13</a:t>
            </a:fld>
            <a:endParaRPr lang="en-US" altLang="zh-CN" dirty="0">
              <a:solidFill>
                <a:srgbClr val="000000"/>
              </a:solidFill>
            </a:endParaRPr>
          </a:p>
        </p:txBody>
      </p:sp>
    </p:spTree>
    <p:extLst>
      <p:ext uri="{BB962C8B-B14F-4D97-AF65-F5344CB8AC3E}">
        <p14:creationId xmlns:p14="http://schemas.microsoft.com/office/powerpoint/2010/main" val="3519098"/>
      </p:ext>
    </p:extLst>
  </p:cSld>
  <p:clrMapOvr>
    <a:masterClrMapping/>
  </p:clrMapOvr>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7104</TotalTime>
  <Words>768</Words>
  <Application>Microsoft Office PowerPoint</Application>
  <PresentationFormat>宽屏</PresentationFormat>
  <Paragraphs>127</Paragraphs>
  <Slides>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ＭＳ Ｐゴシック</vt:lpstr>
      <vt:lpstr>等线</vt:lpstr>
      <vt:lpstr>黑体</vt:lpstr>
      <vt:lpstr>宋体</vt:lpstr>
      <vt:lpstr>微软雅黑</vt:lpstr>
      <vt:lpstr>Arial</vt:lpstr>
      <vt:lpstr>Calibri</vt:lpstr>
      <vt:lpstr>Cambria Math</vt:lpstr>
      <vt:lpstr>Times New Roman</vt:lpstr>
      <vt:lpstr>Global Design Template</vt:lpstr>
      <vt:lpstr>大数据分析基础</vt:lpstr>
      <vt:lpstr>建立因果关系</vt:lpstr>
      <vt:lpstr>建立因果关系</vt:lpstr>
      <vt:lpstr>建立因果关系</vt:lpstr>
      <vt:lpstr>建立因果关系</vt:lpstr>
      <vt:lpstr>辛普森悖论</vt:lpstr>
      <vt:lpstr>PowerPoint 演示文稿</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556</cp:revision>
  <cp:lastPrinted>2019-12-04T04:57:43Z</cp:lastPrinted>
  <dcterms:created xsi:type="dcterms:W3CDTF">2017-03-23T06:21:49Z</dcterms:created>
  <dcterms:modified xsi:type="dcterms:W3CDTF">2020-11-13T05:33:26Z</dcterms:modified>
</cp:coreProperties>
</file>