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handoutMasterIdLst>
    <p:handoutMasterId r:id="rId20"/>
  </p:handoutMasterIdLst>
  <p:sldIdLst>
    <p:sldId id="257" r:id="rId2"/>
    <p:sldId id="262" r:id="rId3"/>
    <p:sldId id="263" r:id="rId4"/>
    <p:sldId id="265" r:id="rId5"/>
    <p:sldId id="266" r:id="rId6"/>
    <p:sldId id="267" r:id="rId7"/>
    <p:sldId id="264" r:id="rId8"/>
    <p:sldId id="278" r:id="rId9"/>
    <p:sldId id="269" r:id="rId10"/>
    <p:sldId id="270" r:id="rId11"/>
    <p:sldId id="279" r:id="rId12"/>
    <p:sldId id="271" r:id="rId13"/>
    <p:sldId id="272" r:id="rId14"/>
    <p:sldId id="273" r:id="rId15"/>
    <p:sldId id="276" r:id="rId16"/>
    <p:sldId id="274" r:id="rId17"/>
    <p:sldId id="280" r:id="rId18"/>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 Fang" initials="BF" lastIdx="1" clrIdx="0">
    <p:extLst>
      <p:ext uri="{19B8F6BF-5375-455C-9EA6-DF929625EA0E}">
        <p15:presenceInfo xmlns:p15="http://schemas.microsoft.com/office/powerpoint/2012/main" userId="a1a4dc899414fe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7363" autoAdjust="0"/>
  </p:normalViewPr>
  <p:slideViewPr>
    <p:cSldViewPr snapToGrid="0">
      <p:cViewPr varScale="1">
        <p:scale>
          <a:sx n="73" d="100"/>
          <a:sy n="73" d="100"/>
        </p:scale>
        <p:origin x="45" y="180"/>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3"/>
            <a:ext cx="4302527" cy="340568"/>
          </a:xfrm>
          <a:prstGeom prst="rect">
            <a:avLst/>
          </a:prstGeom>
        </p:spPr>
        <p:txBody>
          <a:bodyPr vert="horz" lIns="88249" tIns="44125" rIns="88249" bIns="44125" rtlCol="0"/>
          <a:lstStyle>
            <a:lvl1pPr algn="l">
              <a:defRPr sz="1200"/>
            </a:lvl1pPr>
          </a:lstStyle>
          <a:p>
            <a:endParaRPr lang="zh-CN" altLang="en-US"/>
          </a:p>
        </p:txBody>
      </p:sp>
      <p:sp>
        <p:nvSpPr>
          <p:cNvPr id="3" name="日期占位符 2"/>
          <p:cNvSpPr>
            <a:spLocks noGrp="1"/>
          </p:cNvSpPr>
          <p:nvPr>
            <p:ph type="dt" sz="quarter" idx="1"/>
          </p:nvPr>
        </p:nvSpPr>
        <p:spPr>
          <a:xfrm>
            <a:off x="5623481" y="3"/>
            <a:ext cx="4302527" cy="340568"/>
          </a:xfrm>
          <a:prstGeom prst="rect">
            <a:avLst/>
          </a:prstGeom>
        </p:spPr>
        <p:txBody>
          <a:bodyPr vert="horz" lIns="88249" tIns="44125" rIns="88249" bIns="44125" rtlCol="0"/>
          <a:lstStyle>
            <a:lvl1pPr algn="r">
              <a:defRPr sz="1200"/>
            </a:lvl1pPr>
          </a:lstStyle>
          <a:p>
            <a:fld id="{A88041C2-66FF-41C4-85D2-86F3F8AD720F}" type="datetimeFigureOut">
              <a:rPr lang="zh-CN" altLang="en-US" smtClean="0"/>
              <a:t>2019/12/4</a:t>
            </a:fld>
            <a:endParaRPr lang="zh-CN" altLang="en-US"/>
          </a:p>
        </p:txBody>
      </p:sp>
      <p:sp>
        <p:nvSpPr>
          <p:cNvPr id="4" name="页脚占位符 3"/>
          <p:cNvSpPr>
            <a:spLocks noGrp="1"/>
          </p:cNvSpPr>
          <p:nvPr>
            <p:ph type="ftr" sz="quarter" idx="2"/>
          </p:nvPr>
        </p:nvSpPr>
        <p:spPr>
          <a:xfrm>
            <a:off x="2" y="6457107"/>
            <a:ext cx="4302527" cy="340568"/>
          </a:xfrm>
          <a:prstGeom prst="rect">
            <a:avLst/>
          </a:prstGeom>
        </p:spPr>
        <p:txBody>
          <a:bodyPr vert="horz" lIns="88249" tIns="44125" rIns="88249" bIns="4412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481" y="6457107"/>
            <a:ext cx="4302527" cy="340568"/>
          </a:xfrm>
          <a:prstGeom prst="rect">
            <a:avLst/>
          </a:prstGeom>
        </p:spPr>
        <p:txBody>
          <a:bodyPr vert="horz" lIns="88249" tIns="44125" rIns="88249" bIns="44125" rtlCol="0" anchor="b"/>
          <a:lstStyle>
            <a:lvl1pPr algn="r">
              <a:defRPr sz="1200"/>
            </a:lvl1pPr>
          </a:lstStyle>
          <a:p>
            <a:fld id="{11273570-2C77-4DB3-B16E-C3097FF4B961}" type="slidenum">
              <a:rPr lang="zh-CN" altLang="en-US" smtClean="0"/>
              <a:t>‹#›</a:t>
            </a:fld>
            <a:endParaRPr lang="zh-CN" altLang="en-US"/>
          </a:p>
        </p:txBody>
      </p:sp>
    </p:spTree>
    <p:extLst>
      <p:ext uri="{BB962C8B-B14F-4D97-AF65-F5344CB8AC3E}">
        <p14:creationId xmlns:p14="http://schemas.microsoft.com/office/powerpoint/2010/main" val="1104646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0" cy="341064"/>
          </a:xfrm>
          <a:prstGeom prst="rect">
            <a:avLst/>
          </a:prstGeom>
        </p:spPr>
        <p:txBody>
          <a:bodyPr vert="horz" lIns="95592" tIns="47796" rIns="95592" bIns="47796" rtlCol="0"/>
          <a:lstStyle>
            <a:lvl1pPr algn="l">
              <a:defRPr sz="1300"/>
            </a:lvl1pPr>
          </a:lstStyle>
          <a:p>
            <a:endParaRPr lang="zh-CN" altLang="en-US"/>
          </a:p>
        </p:txBody>
      </p:sp>
      <p:sp>
        <p:nvSpPr>
          <p:cNvPr id="3" name="日期占位符 2"/>
          <p:cNvSpPr>
            <a:spLocks noGrp="1"/>
          </p:cNvSpPr>
          <p:nvPr>
            <p:ph type="dt" idx="1"/>
          </p:nvPr>
        </p:nvSpPr>
        <p:spPr>
          <a:xfrm>
            <a:off x="5623698" y="1"/>
            <a:ext cx="4302230" cy="341064"/>
          </a:xfrm>
          <a:prstGeom prst="rect">
            <a:avLst/>
          </a:prstGeom>
        </p:spPr>
        <p:txBody>
          <a:bodyPr vert="horz" lIns="95592" tIns="47796" rIns="95592" bIns="47796" rtlCol="0"/>
          <a:lstStyle>
            <a:lvl1pPr algn="r">
              <a:defRPr sz="1300"/>
            </a:lvl1pPr>
          </a:lstStyle>
          <a:p>
            <a:fld id="{D8668C14-09F9-4DC1-91DB-F9303502AD59}"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5592" tIns="47796" rIns="95592" bIns="47796" rtlCol="0" anchor="ctr"/>
          <a:lstStyle/>
          <a:p>
            <a:endParaRPr lang="zh-CN" altLang="en-US"/>
          </a:p>
        </p:txBody>
      </p:sp>
      <p:sp>
        <p:nvSpPr>
          <p:cNvPr id="5" name="备注占位符 4"/>
          <p:cNvSpPr>
            <a:spLocks noGrp="1"/>
          </p:cNvSpPr>
          <p:nvPr>
            <p:ph type="body" sz="quarter" idx="3"/>
          </p:nvPr>
        </p:nvSpPr>
        <p:spPr>
          <a:xfrm>
            <a:off x="992823" y="3271382"/>
            <a:ext cx="7942580" cy="2676584"/>
          </a:xfrm>
          <a:prstGeom prst="rect">
            <a:avLst/>
          </a:prstGeom>
        </p:spPr>
        <p:txBody>
          <a:bodyPr vert="horz" lIns="95592" tIns="47796" rIns="95592" bIns="47796"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6456614"/>
            <a:ext cx="4302230" cy="341063"/>
          </a:xfrm>
          <a:prstGeom prst="rect">
            <a:avLst/>
          </a:prstGeom>
        </p:spPr>
        <p:txBody>
          <a:bodyPr vert="horz" lIns="95592" tIns="47796" rIns="95592" bIns="4779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5623698" y="6456614"/>
            <a:ext cx="4302230" cy="341063"/>
          </a:xfrm>
          <a:prstGeom prst="rect">
            <a:avLst/>
          </a:prstGeom>
        </p:spPr>
        <p:txBody>
          <a:bodyPr vert="horz" lIns="95592" tIns="47796" rIns="95592" bIns="47796" rtlCol="0" anchor="b"/>
          <a:lstStyle>
            <a:lvl1pPr algn="r">
              <a:defRPr sz="1300"/>
            </a:lvl1pPr>
          </a:lstStyle>
          <a:p>
            <a:fld id="{4833D806-FF9B-40A8-9C94-547524481319}" type="slidenum">
              <a:rPr lang="zh-CN" altLang="en-US" smtClean="0"/>
              <a:t>‹#›</a:t>
            </a:fld>
            <a:endParaRPr lang="zh-CN" altLang="en-US"/>
          </a:p>
        </p:txBody>
      </p:sp>
    </p:spTree>
    <p:extLst>
      <p:ext uri="{BB962C8B-B14F-4D97-AF65-F5344CB8AC3E}">
        <p14:creationId xmlns:p14="http://schemas.microsoft.com/office/powerpoint/2010/main" val="57845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76683" indent="-298724" eaLnBrk="0" hangingPunct="0">
              <a:defRPr>
                <a:solidFill>
                  <a:schemeClr val="tx1"/>
                </a:solidFill>
                <a:latin typeface="Arial" panose="020B0604020202020204" pitchFamily="34" charset="0"/>
                <a:cs typeface="Arial" panose="020B0604020202020204" pitchFamily="34" charset="0"/>
              </a:defRPr>
            </a:lvl2pPr>
            <a:lvl3pPr marL="1194898" indent="-238981" eaLnBrk="0" hangingPunct="0">
              <a:defRPr>
                <a:solidFill>
                  <a:schemeClr val="tx1"/>
                </a:solidFill>
                <a:latin typeface="Arial" panose="020B0604020202020204" pitchFamily="34" charset="0"/>
                <a:cs typeface="Arial" panose="020B0604020202020204" pitchFamily="34" charset="0"/>
              </a:defRPr>
            </a:lvl3pPr>
            <a:lvl4pPr marL="1672857" indent="-238981" eaLnBrk="0" hangingPunct="0">
              <a:defRPr>
                <a:solidFill>
                  <a:schemeClr val="tx1"/>
                </a:solidFill>
                <a:latin typeface="Arial" panose="020B0604020202020204" pitchFamily="34" charset="0"/>
                <a:cs typeface="Arial" panose="020B0604020202020204" pitchFamily="34" charset="0"/>
              </a:defRPr>
            </a:lvl4pPr>
            <a:lvl5pPr marL="2150816" indent="-238981" eaLnBrk="0" hangingPunct="0">
              <a:defRPr>
                <a:solidFill>
                  <a:schemeClr val="tx1"/>
                </a:solidFill>
                <a:latin typeface="Arial" panose="020B0604020202020204" pitchFamily="34" charset="0"/>
                <a:cs typeface="Arial" panose="020B0604020202020204" pitchFamily="34" charset="0"/>
              </a:defRPr>
            </a:lvl5pPr>
            <a:lvl6pPr marL="2628775"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06734"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84693"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62652"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55918" eaLnBrk="1" fontAlgn="base" hangingPunct="1">
              <a:spcBef>
                <a:spcPct val="0"/>
              </a:spcBef>
              <a:spcAft>
                <a:spcPct val="0"/>
              </a:spcAft>
              <a:defRPr/>
            </a:pPr>
            <a:fld id="{E2234F30-5879-4115-9367-3A3DB3771143}" type="slidenum">
              <a:rPr lang="en-US" altLang="zh-CN">
                <a:solidFill>
                  <a:prstClr val="black"/>
                </a:solidFill>
                <a:latin typeface="Calibri" panose="020F0502020204030204" pitchFamily="34" charset="0"/>
                <a:ea typeface="宋体" panose="02010600030101010101" pitchFamily="2" charset="-122"/>
              </a:rPr>
              <a:pPr defTabSz="955918" eaLnBrk="1" fontAlgn="base" hangingPunct="1">
                <a:spcBef>
                  <a:spcPct val="0"/>
                </a:spcBef>
                <a:spcAft>
                  <a:spcPct val="0"/>
                </a:spcAft>
                <a:defRPr/>
              </a:pPr>
              <a:t>1</a:t>
            </a:fld>
            <a:endParaRPr lang="en-US" altLang="zh-CN">
              <a:solidFill>
                <a:prstClr val="black"/>
              </a:solidFill>
              <a:latin typeface="Calibri" panose="020F050202020403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bwMode="auto">
          <a:xfrm>
            <a:off x="2925763" y="849313"/>
            <a:ext cx="4076700" cy="2293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smtClean="0"/>
          </a:p>
        </p:txBody>
      </p:sp>
    </p:spTree>
    <p:extLst>
      <p:ext uri="{BB962C8B-B14F-4D97-AF65-F5344CB8AC3E}">
        <p14:creationId xmlns:p14="http://schemas.microsoft.com/office/powerpoint/2010/main" val="1895369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78" descr="blu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2192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1" descr="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187113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4" descr="bluebox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1196975"/>
            <a:ext cx="120015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0" descr="bluebox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733" y="1196975"/>
            <a:ext cx="15832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1" descr="don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529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3" descr="homepage_titl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ctrTitle"/>
          </p:nvPr>
        </p:nvSpPr>
        <p:spPr>
          <a:xfrm>
            <a:off x="2446868" y="1828800"/>
            <a:ext cx="9237133" cy="2362200"/>
          </a:xfrm>
        </p:spPr>
        <p:txBody>
          <a:bodyPr/>
          <a:lstStyle>
            <a:lvl1pPr algn="ctr">
              <a:defRPr u="none" baseline="0"/>
            </a:lvl1pPr>
          </a:lstStyle>
          <a:p>
            <a:r>
              <a:rPr lang="zh-CN" altLang="en-US" smtClean="0"/>
              <a:t>单击此处编辑母版标题样式</a:t>
            </a:r>
            <a:endParaRPr lang="en-US" altLang="zh-CN"/>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solidFill>
                  <a:srgbClr val="6699FF"/>
                </a:solidFill>
              </a:defRPr>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373257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1D5E338-A514-4141-A1F1-55CA6A195CD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23902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44450"/>
            <a:ext cx="249766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62670" y="44450"/>
            <a:ext cx="7294033"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C2F0189-C24B-40A1-8981-0B860CC5825E}"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6663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71137" y="44455"/>
            <a:ext cx="9793817" cy="10080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862669" y="1196980"/>
            <a:ext cx="4895851" cy="5256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961721" y="1196980"/>
            <a:ext cx="4895849" cy="5256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A8C93872-056E-420C-B8F1-CA74190F538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8649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fsnitsoverskrift">
    <p:spTree>
      <p:nvGrpSpPr>
        <p:cNvPr id="1" name=""/>
        <p:cNvGrpSpPr/>
        <p:nvPr/>
      </p:nvGrpSpPr>
      <p:grpSpPr>
        <a:xfrm>
          <a:off x="0" y="0"/>
          <a:ext cx="0" cy="0"/>
          <a:chOff x="0" y="0"/>
          <a:chExt cx="0" cy="0"/>
        </a:xfrm>
      </p:grpSpPr>
      <p:sp>
        <p:nvSpPr>
          <p:cNvPr id="5" name="Kombinationstegning 1"/>
          <p:cNvSpPr/>
          <p:nvPr userDrawn="1"/>
        </p:nvSpPr>
        <p:spPr>
          <a:xfrm rot="10800000" flipH="1">
            <a:off x="-135467" y="-12700"/>
            <a:ext cx="12429067"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marL="0" marR="0" lvl="0" indent="-257175" algn="ctr" defTabSz="685800" rtl="0" eaLnBrk="1" fontAlgn="auto" latinLnBrk="0" hangingPunct="1">
              <a:lnSpc>
                <a:spcPct val="100000"/>
              </a:lnSpc>
              <a:spcBef>
                <a:spcPts val="0"/>
              </a:spcBef>
              <a:spcAft>
                <a:spcPts val="0"/>
              </a:spcAft>
              <a:buClrTx/>
              <a:buSzTx/>
              <a:buFont typeface="+mj-lt"/>
              <a:buAutoNum type="arabicPeriod"/>
              <a:tabLst/>
              <a:defRPr/>
            </a:pPr>
            <a:endParaRPr kumimoji="0" lang="da-DK" sz="1200" b="1" i="0" u="none" strike="noStrike" kern="0" cap="none" spc="0" normalizeH="0" baseline="0" noProof="1">
              <a:ln>
                <a:noFill/>
              </a:ln>
              <a:solidFill>
                <a:srgbClr val="FFFFFF"/>
              </a:solidFill>
              <a:effectLst/>
              <a:uLnTx/>
              <a:uFillTx/>
              <a:latin typeface="Arial" panose="020B0604020202020204" pitchFamily="34" charset="0"/>
              <a:ea typeface="ＭＳ Ｐゴシック" pitchFamily="-97" charset="-128"/>
              <a:cs typeface="Arial" charset="0"/>
            </a:endParaRPr>
          </a:p>
        </p:txBody>
      </p:sp>
      <p:sp>
        <p:nvSpPr>
          <p:cNvPr id="8" name="Pladsholder til indhold 2"/>
          <p:cNvSpPr>
            <a:spLocks noGrp="1"/>
          </p:cNvSpPr>
          <p:nvPr>
            <p:ph idx="1"/>
          </p:nvPr>
        </p:nvSpPr>
        <p:spPr>
          <a:xfrm>
            <a:off x="609600" y="2552705"/>
            <a:ext cx="109728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da-DK" dirty="0"/>
          </a:p>
        </p:txBody>
      </p:sp>
      <p:sp>
        <p:nvSpPr>
          <p:cNvPr id="11" name="Titel 1"/>
          <p:cNvSpPr>
            <a:spLocks noGrp="1"/>
          </p:cNvSpPr>
          <p:nvPr>
            <p:ph type="title"/>
          </p:nvPr>
        </p:nvSpPr>
        <p:spPr>
          <a:xfrm>
            <a:off x="237068" y="515938"/>
            <a:ext cx="6112933" cy="563562"/>
          </a:xfrm>
          <a:prstGeom prst="rect">
            <a:avLst/>
          </a:prstGeom>
        </p:spPr>
        <p:txBody>
          <a:bodyPr/>
          <a:lstStyle>
            <a:lvl1pPr algn="l">
              <a:defRPr sz="2400">
                <a:latin typeface="Arial" pitchFamily="34" charset="0"/>
              </a:defRPr>
            </a:lvl1pPr>
          </a:lstStyle>
          <a:p>
            <a:r>
              <a:rPr lang="zh-CN" altLang="en-US" smtClean="0"/>
              <a:t>单击此处编辑母版标题样式</a:t>
            </a:r>
            <a:endParaRPr lang="da-DK" dirty="0"/>
          </a:p>
        </p:txBody>
      </p:sp>
      <p:sp>
        <p:nvSpPr>
          <p:cNvPr id="12" name="Pladsholder til tekst 2"/>
          <p:cNvSpPr>
            <a:spLocks noGrp="1"/>
          </p:cNvSpPr>
          <p:nvPr>
            <p:ph type="body" idx="13"/>
          </p:nvPr>
        </p:nvSpPr>
        <p:spPr>
          <a:xfrm>
            <a:off x="237068" y="1130301"/>
            <a:ext cx="8652933" cy="358774"/>
          </a:xfrm>
          <a:prstGeom prst="rect">
            <a:avLst/>
          </a:prstGeom>
        </p:spPr>
        <p:txBody>
          <a:bodyPr anchor="b"/>
          <a:lstStyle>
            <a:lvl1pPr marL="0" indent="0">
              <a:buNone/>
              <a:defRPr sz="1800" b="1">
                <a:latin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Pladsholder til dato 3"/>
          <p:cNvSpPr>
            <a:spLocks noGrp="1"/>
          </p:cNvSpPr>
          <p:nvPr>
            <p:ph type="dt" sz="half" idx="14"/>
          </p:nvPr>
        </p:nvSpPr>
        <p:spPr>
          <a:xfrm>
            <a:off x="609600" y="6356355"/>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fld id="{1152697E-1B43-415E-9287-C81E231CFF6B}" type="datetime1">
              <a:rPr lang="zh-CN" altLang="en-US" smtClean="0"/>
              <a:t>2019/12/4</a:t>
            </a:fld>
            <a:endParaRPr lang="da-DK"/>
          </a:p>
        </p:txBody>
      </p:sp>
      <p:sp>
        <p:nvSpPr>
          <p:cNvPr id="7" name="Pladsholder til diasnummer 5"/>
          <p:cNvSpPr>
            <a:spLocks noGrp="1"/>
          </p:cNvSpPr>
          <p:nvPr>
            <p:ph type="sldNum" sz="quarter" idx="15"/>
          </p:nvPr>
        </p:nvSpPr>
        <p:spPr>
          <a:xfrm>
            <a:off x="8737600" y="6356355"/>
            <a:ext cx="2844800" cy="365125"/>
          </a:xfrm>
          <a:prstGeom prst="rect">
            <a:avLst/>
          </a:prstGeom>
        </p:spPr>
        <p:txBody>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r>
              <a:rPr lang="da-DK" smtClean="0"/>
              <a:t>Your Logo</a:t>
            </a:r>
            <a:endParaRPr lang="da-DK"/>
          </a:p>
        </p:txBody>
      </p:sp>
    </p:spTree>
    <p:extLst>
      <p:ext uri="{BB962C8B-B14F-4D97-AF65-F5344CB8AC3E}">
        <p14:creationId xmlns:p14="http://schemas.microsoft.com/office/powerpoint/2010/main" val="398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20000"/>
              </a:lnSpc>
              <a:spcBef>
                <a:spcPts val="0"/>
              </a:spcBef>
              <a:defRPr sz="2800"/>
            </a:lvl1pPr>
            <a:lvl2pPr>
              <a:lnSpc>
                <a:spcPct val="120000"/>
              </a:lnSpc>
              <a:spcBef>
                <a:spcPts val="0"/>
              </a:spcBef>
              <a:defRPr sz="2400"/>
            </a:lvl2pPr>
            <a:lvl3pPr>
              <a:lnSpc>
                <a:spcPct val="120000"/>
              </a:lnSpc>
              <a:spcBef>
                <a:spcPts val="0"/>
              </a:spcBef>
              <a:defRPr sz="2000"/>
            </a:lvl3pPr>
            <a:lvl4pPr>
              <a:lnSpc>
                <a:spcPct val="120000"/>
              </a:lnSpc>
              <a:spcBef>
                <a:spcPts val="0"/>
              </a:spcBef>
              <a:defRPr sz="1600"/>
            </a:lvl4pPr>
            <a:lvl5pPr>
              <a:lnSpc>
                <a:spcPct val="120000"/>
              </a:lnSpc>
              <a:spcBef>
                <a:spcPts val="0"/>
              </a:spcBef>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34864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20E7CDD4-466A-4B94-9C9B-871E1367A8ED}"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20557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62669" y="1196980"/>
            <a:ext cx="4895851"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961721" y="1196980"/>
            <a:ext cx="4895849"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0FF80D59-D145-449E-AC5A-78F3BD1F9A58}"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798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9"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10"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FF1E0028-1426-42EF-9DE6-4D1DF728AB4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422476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5"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6"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CF5696C2-837F-4C29-9B75-40EFE4C24D0A}"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10286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4"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5"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BDAFD75-A80D-40DD-B2FD-1C9AB66C2B00}"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25921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BF0774E9-8F01-48C1-B0C4-E26E85EBB5DB}"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31088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1ED62CB1-0407-4E82-8DB1-277AFEDAB160}"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19384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75884" y="44455"/>
            <a:ext cx="988906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334436" y="1196975"/>
            <a:ext cx="115231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pic>
        <p:nvPicPr>
          <p:cNvPr id="1029"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435" y="188918"/>
            <a:ext cx="1333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9" name="灯片编号占位符 5"/>
          <p:cNvSpPr>
            <a:spLocks noGrp="1"/>
          </p:cNvSpPr>
          <p:nvPr>
            <p:ph type="sldNum" sz="quarter" idx="4"/>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10" name="页脚占位符 4"/>
          <p:cNvSpPr>
            <a:spLocks noGrp="1"/>
          </p:cNvSpPr>
          <p:nvPr>
            <p:ph type="ftr" sz="quarter" idx="3"/>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11" name="日期占位符 3"/>
          <p:cNvSpPr>
            <a:spLocks noGrp="1"/>
          </p:cNvSpPr>
          <p:nvPr>
            <p:ph type="dt" sz="half" idx="2"/>
          </p:nvPr>
        </p:nvSpPr>
        <p:spPr>
          <a:xfrm>
            <a:off x="838200" y="6356350"/>
            <a:ext cx="2743200" cy="365125"/>
          </a:xfrm>
          <a:prstGeom prst="rect">
            <a:avLst/>
          </a:prstGeom>
        </p:spPr>
        <p:txBody>
          <a:bodyPr/>
          <a:lstStyle>
            <a:lvl1pPr>
              <a:defRPr sz="1400">
                <a:solidFill>
                  <a:srgbClr val="2B353E"/>
                </a:solidFill>
              </a:defRPr>
            </a:lvl1pPr>
          </a:lstStyle>
          <a:p>
            <a:fld id="{0DE696C9-D85B-4135-AD96-EA9E525CBB1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90398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r" rtl="0" eaLnBrk="0" fontAlgn="base" hangingPunct="0">
        <a:spcBef>
          <a:spcPct val="0"/>
        </a:spcBef>
        <a:spcAft>
          <a:spcPct val="0"/>
        </a:spcAft>
        <a:defRPr sz="3600" b="1" i="1" u="sng" baseline="-25000">
          <a:solidFill>
            <a:srgbClr val="000099"/>
          </a:solidFill>
          <a:latin typeface="+mj-lt"/>
          <a:ea typeface="+mj-ea"/>
          <a:cs typeface="+mj-cs"/>
        </a:defRPr>
      </a:lvl1pPr>
      <a:lvl2pPr algn="r" rtl="0" eaLnBrk="0" fontAlgn="base" hangingPunct="0">
        <a:spcBef>
          <a:spcPct val="0"/>
        </a:spcBef>
        <a:spcAft>
          <a:spcPct val="0"/>
        </a:spcAft>
        <a:defRPr sz="3600" b="1" i="1" u="sng" baseline="-25000">
          <a:solidFill>
            <a:srgbClr val="000099"/>
          </a:solidFill>
          <a:latin typeface="Times New Roman" pitchFamily="18" charset="0"/>
        </a:defRPr>
      </a:lvl2pPr>
      <a:lvl3pPr algn="r" rtl="0" eaLnBrk="0" fontAlgn="base" hangingPunct="0">
        <a:spcBef>
          <a:spcPct val="0"/>
        </a:spcBef>
        <a:spcAft>
          <a:spcPct val="0"/>
        </a:spcAft>
        <a:defRPr sz="3600" b="1" i="1" u="sng" baseline="-25000">
          <a:solidFill>
            <a:srgbClr val="000099"/>
          </a:solidFill>
          <a:latin typeface="Times New Roman" pitchFamily="18" charset="0"/>
        </a:defRPr>
      </a:lvl3pPr>
      <a:lvl4pPr algn="r" rtl="0" eaLnBrk="0" fontAlgn="base" hangingPunct="0">
        <a:spcBef>
          <a:spcPct val="0"/>
        </a:spcBef>
        <a:spcAft>
          <a:spcPct val="0"/>
        </a:spcAft>
        <a:defRPr sz="3600" b="1" i="1" u="sng" baseline="-25000">
          <a:solidFill>
            <a:srgbClr val="000099"/>
          </a:solidFill>
          <a:latin typeface="Times New Roman" pitchFamily="18" charset="0"/>
        </a:defRPr>
      </a:lvl4pPr>
      <a:lvl5pPr algn="r" rtl="0" eaLnBrk="0" fontAlgn="base" hangingPunct="0">
        <a:spcBef>
          <a:spcPct val="0"/>
        </a:spcBef>
        <a:spcAft>
          <a:spcPct val="0"/>
        </a:spcAft>
        <a:defRPr sz="3600" b="1" i="1" u="sng" baseline="-25000">
          <a:solidFill>
            <a:srgbClr val="000099"/>
          </a:solidFill>
          <a:latin typeface="Times New Roman" pitchFamily="18" charset="0"/>
        </a:defRPr>
      </a:lvl5pPr>
      <a:lvl6pPr marL="342900" algn="r" rtl="0" eaLnBrk="1" fontAlgn="base" hangingPunct="1">
        <a:spcBef>
          <a:spcPct val="0"/>
        </a:spcBef>
        <a:spcAft>
          <a:spcPct val="0"/>
        </a:spcAft>
        <a:defRPr sz="3600" b="1" i="1" u="sng" baseline="-25000">
          <a:solidFill>
            <a:srgbClr val="000099"/>
          </a:solidFill>
          <a:latin typeface="Times New Roman" pitchFamily="18" charset="0"/>
        </a:defRPr>
      </a:lvl6pPr>
      <a:lvl7pPr marL="685800" algn="r" rtl="0" eaLnBrk="1" fontAlgn="base" hangingPunct="1">
        <a:spcBef>
          <a:spcPct val="0"/>
        </a:spcBef>
        <a:spcAft>
          <a:spcPct val="0"/>
        </a:spcAft>
        <a:defRPr sz="3600" b="1" i="1" u="sng" baseline="-25000">
          <a:solidFill>
            <a:srgbClr val="000099"/>
          </a:solidFill>
          <a:latin typeface="Times New Roman" pitchFamily="18" charset="0"/>
        </a:defRPr>
      </a:lvl7pPr>
      <a:lvl8pPr marL="1028700" algn="r" rtl="0" eaLnBrk="1" fontAlgn="base" hangingPunct="1">
        <a:spcBef>
          <a:spcPct val="0"/>
        </a:spcBef>
        <a:spcAft>
          <a:spcPct val="0"/>
        </a:spcAft>
        <a:defRPr sz="3600" b="1" i="1" u="sng" baseline="-25000">
          <a:solidFill>
            <a:srgbClr val="000099"/>
          </a:solidFill>
          <a:latin typeface="Times New Roman" pitchFamily="18" charset="0"/>
        </a:defRPr>
      </a:lvl8pPr>
      <a:lvl9pPr marL="1371600" algn="r" rtl="0" eaLnBrk="1" fontAlgn="base" hangingPunct="1">
        <a:spcBef>
          <a:spcPct val="0"/>
        </a:spcBef>
        <a:spcAft>
          <a:spcPct val="0"/>
        </a:spcAft>
        <a:defRPr sz="3600" b="1" i="1" u="sng" baseline="-25000">
          <a:solidFill>
            <a:srgbClr val="000099"/>
          </a:solidFill>
          <a:latin typeface="Times New Roman" pitchFamily="18" charset="0"/>
        </a:defRPr>
      </a:lvl9pPr>
    </p:titleStyle>
    <p:bodyStyle>
      <a:lvl1pPr marL="257175" indent="-257175" algn="l" rtl="0" eaLnBrk="0" fontAlgn="base" hangingPunct="0">
        <a:lnSpc>
          <a:spcPct val="120000"/>
        </a:lnSpc>
        <a:spcBef>
          <a:spcPts val="0"/>
        </a:spcBef>
        <a:spcAft>
          <a:spcPct val="0"/>
        </a:spcAft>
        <a:buBlip>
          <a:blip r:embed="rId16"/>
        </a:buBlip>
        <a:defRPr sz="2800">
          <a:solidFill>
            <a:schemeClr val="tx1"/>
          </a:solidFill>
          <a:latin typeface="+mn-lt"/>
          <a:ea typeface="+mn-ea"/>
          <a:cs typeface="+mn-cs"/>
        </a:defRPr>
      </a:lvl1pPr>
      <a:lvl2pPr marL="557213" indent="-214313" algn="l" rtl="0" eaLnBrk="0" fontAlgn="base" hangingPunct="0">
        <a:lnSpc>
          <a:spcPct val="120000"/>
        </a:lnSpc>
        <a:spcBef>
          <a:spcPts val="0"/>
        </a:spcBef>
        <a:spcAft>
          <a:spcPct val="0"/>
        </a:spcAft>
        <a:buSzPct val="75000"/>
        <a:buBlip>
          <a:blip r:embed="rId17"/>
        </a:buBlip>
        <a:defRPr sz="2400">
          <a:solidFill>
            <a:schemeClr val="tx1"/>
          </a:solidFill>
          <a:latin typeface="+mn-lt"/>
        </a:defRPr>
      </a:lvl2pPr>
      <a:lvl3pPr marL="857250" indent="-171450" algn="l" rtl="0" eaLnBrk="0" fontAlgn="base" hangingPunct="0">
        <a:lnSpc>
          <a:spcPct val="120000"/>
        </a:lnSpc>
        <a:spcBef>
          <a:spcPts val="0"/>
        </a:spcBef>
        <a:spcAft>
          <a:spcPct val="0"/>
        </a:spcAft>
        <a:buChar char="•"/>
        <a:defRPr sz="2000">
          <a:solidFill>
            <a:schemeClr val="tx1"/>
          </a:solidFill>
          <a:latin typeface="+mn-lt"/>
        </a:defRPr>
      </a:lvl3pPr>
      <a:lvl4pPr marL="1200150" indent="-171450" algn="l" rtl="0" eaLnBrk="0" fontAlgn="base" hangingPunct="0">
        <a:lnSpc>
          <a:spcPct val="120000"/>
        </a:lnSpc>
        <a:spcBef>
          <a:spcPts val="0"/>
        </a:spcBef>
        <a:spcAft>
          <a:spcPct val="0"/>
        </a:spcAft>
        <a:buChar char="–"/>
        <a:defRPr sz="1600">
          <a:solidFill>
            <a:schemeClr val="tx1"/>
          </a:solidFill>
          <a:latin typeface="+mn-lt"/>
        </a:defRPr>
      </a:lvl4pPr>
      <a:lvl5pPr marL="1543050" indent="-171450" algn="l" rtl="0" eaLnBrk="0" fontAlgn="base" hangingPunct="0">
        <a:lnSpc>
          <a:spcPct val="120000"/>
        </a:lnSpc>
        <a:spcBef>
          <a:spcPts val="0"/>
        </a:spcBef>
        <a:spcAft>
          <a:spcPct val="0"/>
        </a:spcAft>
        <a:buClr>
          <a:schemeClr val="tx2"/>
        </a:buClr>
        <a:buChar char="–"/>
        <a:defRPr sz="1500">
          <a:solidFill>
            <a:schemeClr val="tx1"/>
          </a:solidFill>
          <a:latin typeface="+mn-lt"/>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267202" y="2514600"/>
            <a:ext cx="5264727" cy="1314450"/>
          </a:xfrm>
        </p:spPr>
        <p:txBody>
          <a:bodyPr/>
          <a:lstStyle/>
          <a:p>
            <a:pPr eaLnBrk="1" hangingPunct="1"/>
            <a:r>
              <a:rPr lang="zh-CN" altLang="en-US" sz="5400" i="0" dirty="0" smtClean="0">
                <a:latin typeface="微软雅黑" panose="020B0503020204020204" pitchFamily="34" charset="-122"/>
                <a:ea typeface="微软雅黑" panose="020B0503020204020204" pitchFamily="34" charset="-122"/>
              </a:rPr>
              <a:t>大数据分析基础</a:t>
            </a:r>
            <a:endParaRPr lang="en-US" altLang="zh-CN" sz="2400" i="0"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subTitle" idx="1"/>
          </p:nvPr>
        </p:nvSpPr>
        <p:spPr>
          <a:xfrm>
            <a:off x="5435896" y="4471554"/>
            <a:ext cx="4470102" cy="400050"/>
          </a:xfrm>
        </p:spPr>
        <p:txBody>
          <a:bodyPr/>
          <a:lstStyle/>
          <a:p>
            <a:pPr algn="r" eaLnBrk="1" hangingPunct="1"/>
            <a:r>
              <a:rPr lang="zh-CN" altLang="en-US" dirty="0" smtClean="0">
                <a:latin typeface="微软雅黑" panose="020B0503020204020204" pitchFamily="34" charset="-122"/>
                <a:ea typeface="微软雅黑" panose="020B0503020204020204" pitchFamily="34" charset="-122"/>
              </a:rPr>
              <a:t>统计分析</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0004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假设检验</a:t>
            </a:r>
            <a:endParaRPr lang="zh-CN" altLang="en-US" dirty="0"/>
          </a:p>
        </p:txBody>
      </p:sp>
      <p:sp>
        <p:nvSpPr>
          <p:cNvPr id="3" name="内容占位符 2"/>
          <p:cNvSpPr>
            <a:spLocks noGrp="1"/>
          </p:cNvSpPr>
          <p:nvPr>
            <p:ph idx="1"/>
          </p:nvPr>
        </p:nvSpPr>
        <p:spPr/>
        <p:txBody>
          <a:bodyPr/>
          <a:lstStyle/>
          <a:p>
            <a:r>
              <a:rPr lang="en-US" altLang="zh-CN" dirty="0"/>
              <a:t>Type I error &amp; Type II </a:t>
            </a:r>
            <a:r>
              <a:rPr lang="en-US" altLang="zh-CN" dirty="0" smtClean="0"/>
              <a:t>error</a:t>
            </a:r>
          </a:p>
          <a:p>
            <a:pPr lvl="1"/>
            <a:r>
              <a:rPr lang="zh-CN" altLang="en-US" dirty="0"/>
              <a:t>我们希望</a:t>
            </a:r>
            <a:r>
              <a:rPr lang="en-US" altLang="zh-CN" dirty="0"/>
              <a:t>α</a:t>
            </a:r>
            <a:r>
              <a:rPr lang="zh-CN" altLang="en-US" dirty="0"/>
              <a:t>和</a:t>
            </a:r>
            <a:r>
              <a:rPr lang="en-US" altLang="zh-CN" dirty="0"/>
              <a:t>β</a:t>
            </a:r>
            <a:r>
              <a:rPr lang="zh-CN" altLang="en-US" dirty="0"/>
              <a:t>都尽可能小，但是当样本容量到一定的时候，</a:t>
            </a:r>
            <a:r>
              <a:rPr lang="en-US" altLang="zh-CN" dirty="0"/>
              <a:t>α</a:t>
            </a:r>
            <a:r>
              <a:rPr lang="zh-CN" altLang="en-US" dirty="0"/>
              <a:t>和</a:t>
            </a:r>
            <a:r>
              <a:rPr lang="en-US" altLang="zh-CN" dirty="0"/>
              <a:t>β</a:t>
            </a:r>
            <a:r>
              <a:rPr lang="zh-CN" altLang="en-US" dirty="0"/>
              <a:t>是互相制约的</a:t>
            </a:r>
            <a:r>
              <a:rPr lang="zh-CN" altLang="en-US" dirty="0" smtClean="0"/>
              <a:t>，一个</a:t>
            </a:r>
            <a:r>
              <a:rPr lang="zh-CN" altLang="en-US" dirty="0"/>
              <a:t>变小之后另一个就会变</a:t>
            </a:r>
            <a:r>
              <a:rPr lang="zh-CN" altLang="en-US" dirty="0" smtClean="0"/>
              <a:t>大</a:t>
            </a:r>
            <a:endParaRPr lang="en-US" altLang="zh-CN" dirty="0" smtClean="0"/>
          </a:p>
          <a:p>
            <a:pPr lvl="2"/>
            <a:r>
              <a:rPr lang="en-US" altLang="zh-CN" dirty="0"/>
              <a:t>Type I</a:t>
            </a:r>
            <a:r>
              <a:rPr lang="zh-CN" altLang="en-US" dirty="0"/>
              <a:t>：药物无效却被认为有效；</a:t>
            </a:r>
            <a:r>
              <a:rPr lang="en-US" altLang="zh-CN" dirty="0"/>
              <a:t>Type II</a:t>
            </a:r>
            <a:r>
              <a:rPr lang="zh-CN" altLang="en-US" dirty="0"/>
              <a:t>：药物有效却被认为</a:t>
            </a:r>
            <a:r>
              <a:rPr lang="zh-CN" altLang="en-US" dirty="0" smtClean="0"/>
              <a:t>无效</a:t>
            </a:r>
            <a:endParaRPr lang="zh-CN" altLang="en-US" dirty="0"/>
          </a:p>
          <a:p>
            <a:pPr lvl="1"/>
            <a:r>
              <a:rPr lang="zh-CN" altLang="en-US" dirty="0"/>
              <a:t>通常人们的做法是控制犯第一类错误的概率不大于一个较小的数</a:t>
            </a:r>
            <a:r>
              <a:rPr lang="en-US" altLang="zh-CN" dirty="0" smtClean="0"/>
              <a:t>α</a:t>
            </a:r>
            <a:r>
              <a:rPr lang="zh-CN" altLang="en-US" dirty="0" smtClean="0"/>
              <a:t>，</a:t>
            </a:r>
            <a:r>
              <a:rPr lang="zh-CN" altLang="en-US" dirty="0"/>
              <a:t>而使得犯第二类错误的概率</a:t>
            </a:r>
            <a:r>
              <a:rPr lang="en-US" altLang="zh-CN" dirty="0" smtClean="0"/>
              <a:t>β</a:t>
            </a:r>
            <a:r>
              <a:rPr lang="zh-CN" altLang="en-US" dirty="0" smtClean="0"/>
              <a:t>尽可能</a:t>
            </a:r>
            <a:r>
              <a:rPr lang="zh-CN" altLang="en-US" dirty="0" smtClean="0"/>
              <a:t>小</a:t>
            </a:r>
            <a:endParaRPr lang="en-US" altLang="zh-CN" dirty="0" smtClean="0"/>
          </a:p>
          <a:p>
            <a:pPr lvl="2"/>
            <a:r>
              <a:rPr lang="zh-CN" altLang="en-US" dirty="0" smtClean="0"/>
              <a:t>因为一般来说</a:t>
            </a:r>
            <a:r>
              <a:rPr lang="en-US" altLang="zh-CN" dirty="0" smtClean="0"/>
              <a:t>H</a:t>
            </a:r>
            <a:r>
              <a:rPr lang="en-US" altLang="zh-CN" baseline="-25000" dirty="0" smtClean="0"/>
              <a:t>0</a:t>
            </a:r>
            <a:r>
              <a:rPr lang="zh-CN" altLang="en-US" dirty="0" smtClean="0"/>
              <a:t>都是我们希望拒绝的假设</a:t>
            </a:r>
            <a:endParaRPr lang="en-US" altLang="zh-CN" dirty="0" smtClean="0"/>
          </a:p>
          <a:p>
            <a:pPr lvl="1"/>
            <a:r>
              <a:rPr lang="zh-CN" altLang="en-US" dirty="0" smtClean="0"/>
              <a:t>这种</a:t>
            </a:r>
            <a:r>
              <a:rPr lang="zh-CN" altLang="en-US" dirty="0" smtClean="0"/>
              <a:t>第一类错误</a:t>
            </a:r>
            <a:r>
              <a:rPr lang="zh-CN" altLang="en-US" dirty="0"/>
              <a:t>的概率加以限制而不</a:t>
            </a:r>
            <a:r>
              <a:rPr lang="zh-CN" altLang="en-US" dirty="0" smtClean="0"/>
              <a:t>考虑第二类错误</a:t>
            </a:r>
            <a:r>
              <a:rPr lang="en-US" altLang="zh-CN" dirty="0" smtClean="0"/>
              <a:t>β</a:t>
            </a:r>
            <a:r>
              <a:rPr lang="zh-CN" altLang="en-US" dirty="0" smtClean="0"/>
              <a:t>的</a:t>
            </a:r>
            <a:r>
              <a:rPr lang="zh-CN" altLang="en-US" dirty="0"/>
              <a:t>假设检验称为</a:t>
            </a:r>
            <a:r>
              <a:rPr lang="zh-CN" altLang="en-US" b="1" dirty="0">
                <a:solidFill>
                  <a:srgbClr val="FF0000"/>
                </a:solidFill>
              </a:rPr>
              <a:t>显著性检验</a:t>
            </a:r>
            <a:r>
              <a:rPr lang="zh-CN" altLang="en-US" dirty="0"/>
              <a:t>，而将给定的犯第一类错误的概率称为显著性水平</a:t>
            </a:r>
            <a:r>
              <a:rPr lang="zh-CN" altLang="en-US" dirty="0" smtClean="0"/>
              <a:t>。</a:t>
            </a:r>
            <a:endParaRPr lang="en-US" altLang="zh-CN" dirty="0" smtClean="0"/>
          </a:p>
          <a:p>
            <a:pPr lvl="2"/>
            <a:r>
              <a:rPr lang="zh-CN" altLang="en-US" dirty="0" smtClean="0"/>
              <a:t>显著性检验是假设检验</a:t>
            </a:r>
            <a:r>
              <a:rPr lang="zh-CN" altLang="en-US" dirty="0"/>
              <a:t>中最常用的一种方法，也是一种最基本的统计推断</a:t>
            </a:r>
            <a:r>
              <a:rPr lang="zh-CN" altLang="en-US" dirty="0" smtClean="0"/>
              <a:t>形式</a:t>
            </a:r>
            <a:endParaRPr lang="en-US" altLang="zh-CN" dirty="0" smtClean="0"/>
          </a:p>
          <a:p>
            <a:pPr lvl="2"/>
            <a:r>
              <a:rPr lang="zh-CN" altLang="en-US" dirty="0" smtClean="0"/>
              <a:t>其</a:t>
            </a:r>
            <a:r>
              <a:rPr lang="zh-CN" altLang="en-US" dirty="0"/>
              <a:t>基本原理是先对总体的特征做出某种假设，然后通过抽样研究的统计推理，对此假设应该被拒绝还是接受做出推断。</a:t>
            </a:r>
          </a:p>
          <a:p>
            <a:pPr lvl="2"/>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92046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假设检验</a:t>
            </a:r>
            <a:endParaRPr lang="zh-CN" altLang="en-US" dirty="0"/>
          </a:p>
        </p:txBody>
      </p:sp>
      <p:sp>
        <p:nvSpPr>
          <p:cNvPr id="3" name="内容占位符 2"/>
          <p:cNvSpPr>
            <a:spLocks noGrp="1"/>
          </p:cNvSpPr>
          <p:nvPr>
            <p:ph idx="1"/>
          </p:nvPr>
        </p:nvSpPr>
        <p:spPr/>
        <p:txBody>
          <a:bodyPr/>
          <a:lstStyle/>
          <a:p>
            <a:r>
              <a:rPr lang="en-US" altLang="zh-CN" dirty="0" smtClean="0"/>
              <a:t>P-value</a:t>
            </a:r>
          </a:p>
          <a:p>
            <a:pPr lvl="1"/>
            <a:r>
              <a:rPr lang="en-US" altLang="zh-CN" dirty="0"/>
              <a:t>P</a:t>
            </a:r>
            <a:r>
              <a:rPr lang="zh-CN" altLang="en-US" dirty="0"/>
              <a:t>值即概率，反映某一事件发生的可能性</a:t>
            </a:r>
            <a:r>
              <a:rPr lang="zh-CN" altLang="en-US" dirty="0" smtClean="0"/>
              <a:t>大小</a:t>
            </a:r>
            <a:endParaRPr lang="en-US" altLang="zh-CN" dirty="0" smtClean="0"/>
          </a:p>
          <a:p>
            <a:pPr lvl="1"/>
            <a:r>
              <a:rPr lang="en-US" altLang="zh-CN" dirty="0" smtClean="0"/>
              <a:t>P</a:t>
            </a:r>
            <a:r>
              <a:rPr lang="zh-CN" altLang="en-US" dirty="0" smtClean="0"/>
              <a:t>值的计算</a:t>
            </a:r>
            <a:endParaRPr lang="en-US" altLang="zh-CN" dirty="0" smtClean="0"/>
          </a:p>
          <a:p>
            <a:pPr lvl="2"/>
            <a:r>
              <a:rPr lang="zh-CN" altLang="en-US" dirty="0"/>
              <a:t>一般地，用</a:t>
            </a:r>
            <a:r>
              <a:rPr lang="en-US" altLang="zh-CN" dirty="0"/>
              <a:t>X </a:t>
            </a:r>
            <a:r>
              <a:rPr lang="zh-CN" altLang="en-US" dirty="0"/>
              <a:t>表示检验的统计量</a:t>
            </a:r>
            <a:r>
              <a:rPr lang="zh-CN" altLang="en-US" dirty="0" smtClean="0"/>
              <a:t>，可</a:t>
            </a:r>
            <a:r>
              <a:rPr lang="zh-CN" altLang="en-US" dirty="0"/>
              <a:t>由样本数据计算出该统计量的值</a:t>
            </a:r>
            <a:r>
              <a:rPr lang="en-US" altLang="zh-CN" dirty="0"/>
              <a:t>C</a:t>
            </a:r>
            <a:r>
              <a:rPr lang="zh-CN" altLang="en-US" dirty="0"/>
              <a:t>，根据检验统计量</a:t>
            </a:r>
            <a:r>
              <a:rPr lang="en-US" altLang="zh-CN" dirty="0"/>
              <a:t>X</a:t>
            </a:r>
            <a:r>
              <a:rPr lang="zh-CN" altLang="en-US" dirty="0"/>
              <a:t>的具体分布，可求出</a:t>
            </a:r>
            <a:r>
              <a:rPr lang="en-US" altLang="zh-CN" dirty="0"/>
              <a:t>P</a:t>
            </a:r>
            <a:r>
              <a:rPr lang="zh-CN" altLang="en-US" dirty="0" smtClean="0"/>
              <a:t>值</a:t>
            </a:r>
            <a:endParaRPr lang="en-US" altLang="zh-CN" dirty="0"/>
          </a:p>
          <a:p>
            <a:pPr lvl="3"/>
            <a:r>
              <a:rPr lang="zh-CN" altLang="en-US" dirty="0" smtClean="0"/>
              <a:t>左侧</a:t>
            </a:r>
            <a:r>
              <a:rPr lang="zh-CN" altLang="en-US" dirty="0"/>
              <a:t>检验的</a:t>
            </a:r>
            <a:r>
              <a:rPr lang="en-US" altLang="zh-CN" dirty="0"/>
              <a:t>P</a:t>
            </a:r>
            <a:r>
              <a:rPr lang="zh-CN" altLang="en-US" dirty="0"/>
              <a:t>值为检验统计量</a:t>
            </a:r>
            <a:r>
              <a:rPr lang="en-US" altLang="zh-CN" dirty="0"/>
              <a:t>X </a:t>
            </a:r>
            <a:r>
              <a:rPr lang="zh-CN" altLang="en-US" dirty="0"/>
              <a:t>小于样本统计值</a:t>
            </a:r>
            <a:r>
              <a:rPr lang="en-US" altLang="zh-CN" dirty="0"/>
              <a:t>C </a:t>
            </a:r>
            <a:r>
              <a:rPr lang="zh-CN" altLang="en-US" dirty="0"/>
              <a:t>的概率，即：</a:t>
            </a:r>
            <a:r>
              <a:rPr lang="en-US" altLang="zh-CN" dirty="0"/>
              <a:t>P = P{ X &lt; C}</a:t>
            </a:r>
          </a:p>
          <a:p>
            <a:pPr lvl="3"/>
            <a:r>
              <a:rPr lang="zh-CN" altLang="en-US" dirty="0"/>
              <a:t>右侧检验的</a:t>
            </a:r>
            <a:r>
              <a:rPr lang="en-US" altLang="zh-CN" dirty="0"/>
              <a:t>P</a:t>
            </a:r>
            <a:r>
              <a:rPr lang="zh-CN" altLang="en-US" dirty="0"/>
              <a:t>值为检验统计量</a:t>
            </a:r>
            <a:r>
              <a:rPr lang="en-US" altLang="zh-CN" dirty="0"/>
              <a:t>X </a:t>
            </a:r>
            <a:r>
              <a:rPr lang="zh-CN" altLang="en-US" dirty="0"/>
              <a:t>大于样本统计值</a:t>
            </a:r>
            <a:r>
              <a:rPr lang="en-US" altLang="zh-CN" dirty="0"/>
              <a:t>C </a:t>
            </a:r>
            <a:r>
              <a:rPr lang="zh-CN" altLang="en-US" dirty="0"/>
              <a:t>的概率：</a:t>
            </a:r>
            <a:r>
              <a:rPr lang="en-US" altLang="zh-CN" dirty="0"/>
              <a:t>P = P{ X &gt; C}</a:t>
            </a:r>
          </a:p>
          <a:p>
            <a:pPr lvl="3"/>
            <a:r>
              <a:rPr lang="zh-CN" altLang="en-US" dirty="0"/>
              <a:t>双侧检验的</a:t>
            </a:r>
            <a:r>
              <a:rPr lang="en-US" altLang="zh-CN" dirty="0"/>
              <a:t>P</a:t>
            </a:r>
            <a:r>
              <a:rPr lang="zh-CN" altLang="en-US" dirty="0"/>
              <a:t>值为检验统计量</a:t>
            </a:r>
            <a:r>
              <a:rPr lang="en-US" altLang="zh-CN" dirty="0"/>
              <a:t>X </a:t>
            </a:r>
            <a:r>
              <a:rPr lang="zh-CN" altLang="en-US" dirty="0"/>
              <a:t>落在样本统计值</a:t>
            </a:r>
            <a:r>
              <a:rPr lang="en-US" altLang="zh-CN" dirty="0"/>
              <a:t>C </a:t>
            </a:r>
            <a:r>
              <a:rPr lang="zh-CN" altLang="en-US" dirty="0"/>
              <a:t>为端点的尾部区域内的概率的</a:t>
            </a:r>
            <a:r>
              <a:rPr lang="en-US" altLang="zh-CN" dirty="0"/>
              <a:t>2 </a:t>
            </a:r>
            <a:r>
              <a:rPr lang="zh-CN" altLang="en-US" dirty="0"/>
              <a:t>倍：</a:t>
            </a:r>
            <a:r>
              <a:rPr lang="en-US" altLang="zh-CN" dirty="0"/>
              <a:t>P = 2P{ X &gt; C} (</a:t>
            </a:r>
            <a:r>
              <a:rPr lang="zh-CN" altLang="en-US" dirty="0"/>
              <a:t>当</a:t>
            </a:r>
            <a:r>
              <a:rPr lang="en-US" altLang="zh-CN" dirty="0"/>
              <a:t>C</a:t>
            </a:r>
            <a:r>
              <a:rPr lang="zh-CN" altLang="en-US" dirty="0"/>
              <a:t>位于分布曲线的右端时</a:t>
            </a:r>
            <a:r>
              <a:rPr lang="en-US" altLang="zh-CN" dirty="0"/>
              <a:t>) </a:t>
            </a:r>
            <a:r>
              <a:rPr lang="zh-CN" altLang="en-US" dirty="0"/>
              <a:t>或</a:t>
            </a:r>
            <a:r>
              <a:rPr lang="en-US" altLang="zh-CN" dirty="0"/>
              <a:t>P = 2P{ X&lt; C} (</a:t>
            </a:r>
            <a:r>
              <a:rPr lang="zh-CN" altLang="en-US" dirty="0"/>
              <a:t>当</a:t>
            </a:r>
            <a:r>
              <a:rPr lang="en-US" altLang="zh-CN" dirty="0"/>
              <a:t>C </a:t>
            </a:r>
            <a:r>
              <a:rPr lang="zh-CN" altLang="en-US" dirty="0"/>
              <a:t>位于分布曲线的左端时</a:t>
            </a:r>
            <a:r>
              <a:rPr lang="en-US" altLang="zh-CN" dirty="0"/>
              <a:t>) </a:t>
            </a:r>
            <a:r>
              <a:rPr lang="zh-CN" altLang="en-US" dirty="0"/>
              <a:t>。若</a:t>
            </a:r>
            <a:r>
              <a:rPr lang="en-US" altLang="zh-CN" dirty="0"/>
              <a:t>X </a:t>
            </a:r>
            <a:r>
              <a:rPr lang="zh-CN" altLang="en-US" dirty="0"/>
              <a:t>服从正态分布和</a:t>
            </a:r>
            <a:r>
              <a:rPr lang="en-US" altLang="zh-CN" dirty="0"/>
              <a:t>t</a:t>
            </a:r>
            <a:r>
              <a:rPr lang="zh-CN" altLang="en-US" dirty="0"/>
              <a:t>分布，其分布曲线是关于纵轴对称的，故其</a:t>
            </a:r>
            <a:r>
              <a:rPr lang="en-US" altLang="zh-CN" dirty="0"/>
              <a:t>P </a:t>
            </a:r>
            <a:r>
              <a:rPr lang="zh-CN" altLang="en-US" dirty="0"/>
              <a:t>值可表示为</a:t>
            </a:r>
            <a:r>
              <a:rPr lang="en-US" altLang="zh-CN" dirty="0"/>
              <a:t>P = P{| X| &gt; C} </a:t>
            </a:r>
            <a:r>
              <a:rPr lang="zh-CN" altLang="en-US" dirty="0"/>
              <a:t>。</a:t>
            </a:r>
          </a:p>
          <a:p>
            <a:pPr lvl="2"/>
            <a:r>
              <a:rPr lang="zh-CN" altLang="en-US" dirty="0"/>
              <a:t>计算出</a:t>
            </a:r>
            <a:r>
              <a:rPr lang="en-US" altLang="zh-CN" dirty="0"/>
              <a:t>P</a:t>
            </a:r>
            <a:r>
              <a:rPr lang="zh-CN" altLang="en-US" dirty="0"/>
              <a:t>值后，将给定的显著性水平</a:t>
            </a:r>
            <a:r>
              <a:rPr lang="en-US" altLang="zh-CN" dirty="0"/>
              <a:t>α</a:t>
            </a:r>
            <a:r>
              <a:rPr lang="zh-CN" altLang="en-US" dirty="0"/>
              <a:t>与</a:t>
            </a:r>
            <a:r>
              <a:rPr lang="en-US" altLang="zh-CN" dirty="0"/>
              <a:t>P </a:t>
            </a:r>
            <a:r>
              <a:rPr lang="zh-CN" altLang="en-US" dirty="0"/>
              <a:t>值比较，就可作出检验的</a:t>
            </a:r>
            <a:r>
              <a:rPr lang="zh-CN" altLang="en-US" dirty="0" smtClean="0"/>
              <a:t>结论</a:t>
            </a:r>
            <a:endParaRPr lang="en-US" altLang="zh-CN" dirty="0" smtClean="0"/>
          </a:p>
          <a:p>
            <a:pPr lvl="3"/>
            <a:r>
              <a:rPr lang="zh-CN" altLang="en-US" dirty="0"/>
              <a:t>如果</a:t>
            </a:r>
            <a:r>
              <a:rPr lang="en-US" altLang="zh-CN" dirty="0"/>
              <a:t>α &gt; P</a:t>
            </a:r>
            <a:r>
              <a:rPr lang="zh-CN" altLang="en-US" dirty="0"/>
              <a:t>值，则在显著性水平</a:t>
            </a:r>
            <a:r>
              <a:rPr lang="en-US" altLang="zh-CN" dirty="0"/>
              <a:t>α</a:t>
            </a:r>
            <a:r>
              <a:rPr lang="zh-CN" altLang="en-US" dirty="0"/>
              <a:t>下拒绝</a:t>
            </a:r>
            <a:r>
              <a:rPr lang="zh-CN" altLang="en-US" dirty="0" smtClean="0"/>
              <a:t>原假设</a:t>
            </a:r>
            <a:endParaRPr lang="zh-CN" altLang="en-US" dirty="0"/>
          </a:p>
          <a:p>
            <a:pPr lvl="3"/>
            <a:r>
              <a:rPr lang="zh-CN" altLang="en-US" dirty="0"/>
              <a:t>如果</a:t>
            </a:r>
            <a:r>
              <a:rPr lang="en-US" altLang="zh-CN" dirty="0"/>
              <a:t>α ≤ P</a:t>
            </a:r>
            <a:r>
              <a:rPr lang="zh-CN" altLang="en-US" dirty="0"/>
              <a:t>值，则在显著性水平</a:t>
            </a:r>
            <a:r>
              <a:rPr lang="en-US" altLang="zh-CN" dirty="0"/>
              <a:t>α</a:t>
            </a:r>
            <a:r>
              <a:rPr lang="zh-CN" altLang="en-US" dirty="0"/>
              <a:t>下</a:t>
            </a:r>
            <a:r>
              <a:rPr lang="zh-CN" altLang="en-US" b="1" dirty="0">
                <a:solidFill>
                  <a:srgbClr val="FF0000"/>
                </a:solidFill>
              </a:rPr>
              <a:t>不拒绝</a:t>
            </a:r>
            <a:r>
              <a:rPr lang="zh-CN" altLang="en-US" dirty="0"/>
              <a:t>原假设</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
        <p:nvSpPr>
          <p:cNvPr id="7" name="矩形标注 6"/>
          <p:cNvSpPr/>
          <p:nvPr/>
        </p:nvSpPr>
        <p:spPr bwMode="auto">
          <a:xfrm>
            <a:off x="5076966" y="5868537"/>
            <a:ext cx="2760747" cy="440188"/>
          </a:xfrm>
          <a:prstGeom prst="wedgeRectCallout">
            <a:avLst>
              <a:gd name="adj1" fmla="val -57607"/>
              <a:gd name="adj2" fmla="val -85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ahoma" pitchFamily="34" charset="0"/>
              </a:rPr>
              <a:t>不拒绝不等于</a:t>
            </a:r>
            <a:r>
              <a:rPr kumimoji="0" lang="zh-CN" altLang="en-US" b="0" i="0" u="none" strike="noStrike" cap="none" normalizeH="0" baseline="0" dirty="0" smtClean="0">
                <a:ln>
                  <a:noFill/>
                </a:ln>
                <a:solidFill>
                  <a:schemeClr val="tx1"/>
                </a:solidFill>
                <a:effectLst/>
                <a:latin typeface="Tahoma" pitchFamily="34" charset="0"/>
              </a:rPr>
              <a:t>接受原假设</a:t>
            </a:r>
            <a:endParaRPr kumimoji="0" lang="zh-CN" altLang="en-US"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84119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统计分析</a:t>
            </a:r>
            <a:endParaRPr lang="zh-CN" altLang="en-US" dirty="0"/>
          </a:p>
        </p:txBody>
      </p:sp>
      <p:sp>
        <p:nvSpPr>
          <p:cNvPr id="3" name="内容占位符 2"/>
          <p:cNvSpPr>
            <a:spLocks noGrp="1"/>
          </p:cNvSpPr>
          <p:nvPr>
            <p:ph idx="1"/>
          </p:nvPr>
        </p:nvSpPr>
        <p:spPr/>
        <p:txBody>
          <a:bodyPr/>
          <a:lstStyle/>
          <a:p>
            <a:r>
              <a:rPr lang="zh-CN" altLang="en-US" dirty="0" smtClean="0"/>
              <a:t>数据的类型</a:t>
            </a:r>
            <a:endParaRPr lang="en-US" altLang="zh-CN" dirty="0" smtClean="0"/>
          </a:p>
          <a:p>
            <a:pPr lvl="1"/>
            <a:r>
              <a:rPr lang="zh-CN" altLang="en-US" dirty="0" smtClean="0"/>
              <a:t>时间序列数据</a:t>
            </a:r>
            <a:endParaRPr lang="en-US" altLang="zh-CN" dirty="0" smtClean="0"/>
          </a:p>
          <a:p>
            <a:pPr lvl="2"/>
            <a:r>
              <a:rPr lang="zh-CN" altLang="en-US" dirty="0"/>
              <a:t>在不同时间上收集到的数据，用于所描述现象随时间变化的</a:t>
            </a:r>
            <a:r>
              <a:rPr lang="zh-CN" altLang="en-US" dirty="0" smtClean="0"/>
              <a:t>情况</a:t>
            </a:r>
            <a:endParaRPr lang="en-US" altLang="zh-CN" dirty="0" smtClean="0"/>
          </a:p>
          <a:p>
            <a:pPr lvl="2"/>
            <a:r>
              <a:rPr lang="zh-CN" altLang="en-US" dirty="0" smtClean="0"/>
              <a:t>这</a:t>
            </a:r>
            <a:r>
              <a:rPr lang="zh-CN" altLang="en-US" dirty="0"/>
              <a:t>类数据反映了某一事物、现象等随时间的变化状态或</a:t>
            </a:r>
            <a:r>
              <a:rPr lang="zh-CN" altLang="en-US" dirty="0" smtClean="0"/>
              <a:t>程度</a:t>
            </a:r>
            <a:endParaRPr lang="en-US" altLang="zh-CN" dirty="0" smtClean="0"/>
          </a:p>
          <a:p>
            <a:pPr lvl="3"/>
            <a:r>
              <a:rPr lang="zh-CN" altLang="en-US" dirty="0"/>
              <a:t>某</a:t>
            </a:r>
            <a:r>
              <a:rPr lang="zh-CN" altLang="en-US" dirty="0" smtClean="0"/>
              <a:t>一酒店在不同时期的销量</a:t>
            </a:r>
            <a:endParaRPr lang="en-US" altLang="zh-CN" dirty="0" smtClean="0"/>
          </a:p>
          <a:p>
            <a:pPr lvl="1"/>
            <a:r>
              <a:rPr lang="zh-CN" altLang="en-US" dirty="0" smtClean="0"/>
              <a:t>截面数据</a:t>
            </a:r>
            <a:endParaRPr lang="en-US" altLang="zh-CN" dirty="0" smtClean="0"/>
          </a:p>
          <a:p>
            <a:pPr lvl="2"/>
            <a:r>
              <a:rPr lang="zh-CN" altLang="en-US" dirty="0"/>
              <a:t>不同主体在同一时间点或同一时间段的数据，也称静态</a:t>
            </a:r>
            <a:r>
              <a:rPr lang="zh-CN" altLang="en-US" dirty="0" smtClean="0"/>
              <a:t>数据</a:t>
            </a:r>
            <a:endParaRPr lang="en-US" altLang="zh-CN" dirty="0" smtClean="0"/>
          </a:p>
          <a:p>
            <a:pPr lvl="3"/>
            <a:r>
              <a:rPr lang="zh-CN" altLang="en-US" dirty="0" smtClean="0"/>
              <a:t>某个时间一些酒店各自的销量</a:t>
            </a:r>
            <a:endParaRPr lang="en-US" altLang="zh-CN" dirty="0" smtClean="0"/>
          </a:p>
          <a:p>
            <a:pPr lvl="1"/>
            <a:r>
              <a:rPr lang="zh-CN" altLang="en-US" dirty="0"/>
              <a:t>面</a:t>
            </a:r>
            <a:r>
              <a:rPr lang="zh-CN" altLang="en-US" dirty="0" smtClean="0"/>
              <a:t>板数据</a:t>
            </a:r>
            <a:endParaRPr lang="en-US" altLang="zh-CN" dirty="0" smtClean="0"/>
          </a:p>
          <a:p>
            <a:pPr lvl="2"/>
            <a:r>
              <a:rPr lang="zh-CN" altLang="en-US" dirty="0" smtClean="0"/>
              <a:t>面板数据是时间序列数据和截面数据的结合</a:t>
            </a:r>
            <a:endParaRPr lang="en-US" altLang="zh-CN" dirty="0" smtClean="0"/>
          </a:p>
          <a:p>
            <a:pPr lvl="2"/>
            <a:r>
              <a:rPr lang="zh-CN" altLang="en-US" dirty="0"/>
              <a:t>是指在时间序列上取多个截面，在这些截面上同时选取样本观测值所构成的样本</a:t>
            </a:r>
            <a:r>
              <a:rPr lang="zh-CN" altLang="en-US" dirty="0" smtClean="0"/>
              <a:t>数据</a:t>
            </a:r>
            <a:endParaRPr lang="en-US" altLang="zh-CN" dirty="0" smtClean="0"/>
          </a:p>
          <a:p>
            <a:pPr lvl="3"/>
            <a:r>
              <a:rPr lang="zh-CN" altLang="en-US" dirty="0" smtClean="0"/>
              <a:t>一些酒店在一段时间内各个时间点的销量</a:t>
            </a:r>
            <a:endParaRPr lang="en-US" altLang="zh-CN" dirty="0" smtClean="0"/>
          </a:p>
          <a:p>
            <a:pPr lvl="2"/>
            <a:endParaRPr lang="en-US" altLang="zh-CN" dirty="0" smtClean="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pic>
        <p:nvPicPr>
          <p:cNvPr id="8" name="图片 7"/>
          <p:cNvPicPr>
            <a:picLocks noChangeAspect="1"/>
          </p:cNvPicPr>
          <p:nvPr/>
        </p:nvPicPr>
        <p:blipFill>
          <a:blip r:embed="rId2"/>
          <a:stretch>
            <a:fillRect/>
          </a:stretch>
        </p:blipFill>
        <p:spPr>
          <a:xfrm>
            <a:off x="8753058" y="3012260"/>
            <a:ext cx="2788972" cy="1838579"/>
          </a:xfrm>
          <a:prstGeom prst="rect">
            <a:avLst/>
          </a:prstGeom>
        </p:spPr>
      </p:pic>
      <p:pic>
        <p:nvPicPr>
          <p:cNvPr id="10" name="图片 9"/>
          <p:cNvPicPr>
            <a:picLocks noChangeAspect="1"/>
          </p:cNvPicPr>
          <p:nvPr/>
        </p:nvPicPr>
        <p:blipFill>
          <a:blip r:embed="rId3"/>
          <a:stretch>
            <a:fillRect/>
          </a:stretch>
        </p:blipFill>
        <p:spPr>
          <a:xfrm>
            <a:off x="8664588" y="1149350"/>
            <a:ext cx="2965912" cy="1782702"/>
          </a:xfrm>
          <a:prstGeom prst="rect">
            <a:avLst/>
          </a:prstGeom>
        </p:spPr>
      </p:pic>
    </p:spTree>
    <p:extLst>
      <p:ext uri="{BB962C8B-B14F-4D97-AF65-F5344CB8AC3E}">
        <p14:creationId xmlns:p14="http://schemas.microsoft.com/office/powerpoint/2010/main" val="145507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线性回归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普通最小二乘法</a:t>
                </a:r>
                <a:endParaRPr lang="en-US" altLang="zh-CN" dirty="0" smtClean="0"/>
              </a:p>
              <a:p>
                <a:pPr lvl="1"/>
                <a:r>
                  <a:rPr lang="en-US" altLang="zh-CN" dirty="0" smtClean="0"/>
                  <a:t>OLS(Ordinary Least Squares)</a:t>
                </a:r>
                <a:r>
                  <a:rPr lang="zh-CN" altLang="en-US" dirty="0" smtClean="0"/>
                  <a:t>，通过</a:t>
                </a:r>
                <a:r>
                  <a:rPr lang="zh-CN" altLang="en-US" dirty="0"/>
                  <a:t>最小化误差的平方和寻找数据的最佳函数</a:t>
                </a:r>
                <a:r>
                  <a:rPr lang="zh-CN" altLang="en-US" dirty="0" smtClean="0"/>
                  <a:t>匹配</a:t>
                </a:r>
                <a:endParaRPr lang="en-US" altLang="zh-CN" dirty="0" smtClean="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𝑖</m:t>
                        </m:r>
                      </m:sub>
                    </m:sSub>
                  </m:oMath>
                </a14:m>
                <a:r>
                  <a:rPr lang="zh-CN" altLang="en-US" dirty="0" smtClean="0"/>
                  <a:t>，其中</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𝑖</m:t>
                        </m:r>
                      </m:sub>
                    </m:sSub>
                  </m:oMath>
                </a14:m>
                <a:r>
                  <a:rPr lang="zh-CN" altLang="en-US" dirty="0" smtClean="0"/>
                  <a:t>称为随机扰动项</a:t>
                </a:r>
                <a:endParaRPr lang="en-US" altLang="zh-CN" dirty="0" smtClean="0"/>
              </a:p>
              <a:p>
                <a:pPr lvl="2"/>
                <a:r>
                  <a:rPr lang="zh-CN" altLang="en-US" dirty="0"/>
                  <a:t>预测</a:t>
                </a:r>
                <a:r>
                  <a:rPr lang="zh-CN" altLang="en-US" dirty="0" smtClean="0"/>
                  <a:t>值</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acc>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0</m:t>
                            </m:r>
                          </m:sub>
                        </m:sSub>
                      </m:e>
                    </m:acc>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1</m:t>
                            </m:r>
                          </m:sub>
                        </m:sSub>
                      </m:e>
                    </m:acc>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i="1">
                        <a:latin typeface="Cambria Math" panose="02040503050406030204" pitchFamily="18" charset="0"/>
                      </a:rPr>
                      <m:t>，</m:t>
                    </m:r>
                  </m:oMath>
                </a14:m>
                <a:r>
                  <a:rPr lang="zh-CN" altLang="en-US" dirty="0" smtClean="0"/>
                  <a:t>其中</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0</m:t>
                            </m:r>
                          </m:sub>
                        </m:sSub>
                      </m:e>
                    </m:acc>
                  </m:oMath>
                </a14:m>
                <a:r>
                  <a:rPr lang="zh-CN" altLang="en-US" dirty="0" smtClean="0"/>
                  <a:t>、</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1</m:t>
                            </m:r>
                          </m:sub>
                        </m:sSub>
                      </m:e>
                    </m:acc>
                  </m:oMath>
                </a14:m>
                <a:r>
                  <a:rPr lang="zh-CN" altLang="en-US" dirty="0" smtClean="0"/>
                  <a:t>均为参数的估计值</a:t>
                </a:r>
                <a:endParaRPr lang="en-US" altLang="zh-CN" dirty="0" smtClean="0"/>
              </a:p>
              <a:p>
                <a:pPr lvl="2"/>
                <a:r>
                  <a:rPr lang="zh-CN" altLang="en-US" dirty="0" smtClean="0"/>
                  <a:t>误差为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acc>
                  </m:oMath>
                </a14:m>
                <a:r>
                  <a:rPr lang="zh-CN" altLang="en-US" dirty="0" smtClean="0"/>
                  <a:t>，</a:t>
                </a:r>
                <a:r>
                  <a:rPr lang="en-US" altLang="zh-CN" dirty="0" smtClean="0"/>
                  <a:t>OLS</a:t>
                </a:r>
                <a:r>
                  <a:rPr lang="zh-CN" altLang="en-US" dirty="0" smtClean="0"/>
                  <a:t>的目标就是最小化误差平方和，即</a:t>
                </a:r>
                <a14:m>
                  <m:oMath xmlns:m="http://schemas.openxmlformats.org/officeDocument/2006/math">
                    <m:r>
                      <a:rPr lang="en-US" altLang="zh-CN" i="1" dirty="0">
                        <a:latin typeface="Cambria Math" panose="02040503050406030204" pitchFamily="18" charset="0"/>
                      </a:rPr>
                      <m:t>𝑚𝑖𝑛</m:t>
                    </m:r>
                    <m:d>
                      <m:dPr>
                        <m:begChr m:val="{"/>
                        <m:endChr m:val="}"/>
                        <m:ctrlPr>
                          <a:rPr lang="en-US" altLang="zh-CN" i="1" dirty="0" smtClean="0">
                            <a:latin typeface="Cambria Math" panose="02040503050406030204" pitchFamily="18" charset="0"/>
                          </a:rPr>
                        </m:ctrlPr>
                      </m:dPr>
                      <m:e>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p>
                              <m:sSupPr>
                                <m:ctrlPr>
                                  <a:rPr lang="en-US" altLang="zh-CN"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acc>
                                  </m:e>
                                </m:d>
                              </m:e>
                              <m:sup>
                                <m:r>
                                  <a:rPr lang="en-US" altLang="zh-CN" i="1" dirty="0" smtClean="0">
                                    <a:latin typeface="Cambria Math" panose="02040503050406030204" pitchFamily="18" charset="0"/>
                                  </a:rPr>
                                  <m:t>2</m:t>
                                </m:r>
                              </m:sup>
                            </m:sSup>
                          </m:e>
                        </m:nary>
                      </m:e>
                    </m:d>
                  </m:oMath>
                </a14:m>
                <a:endParaRPr lang="en-US" altLang="zh-CN" dirty="0" smtClean="0"/>
              </a:p>
              <a:p>
                <a:pPr lvl="2"/>
                <a:r>
                  <a:rPr lang="en-US" altLang="zh-CN" dirty="0"/>
                  <a:t>OLS</a:t>
                </a:r>
                <a:r>
                  <a:rPr lang="zh-CN" altLang="en-US" dirty="0"/>
                  <a:t>回归的五个假设</a:t>
                </a:r>
                <a:r>
                  <a:rPr lang="zh-CN" altLang="en-US"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3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pic>
        <p:nvPicPr>
          <p:cNvPr id="8" name="图片 7"/>
          <p:cNvPicPr>
            <a:picLocks noChangeAspect="1"/>
          </p:cNvPicPr>
          <p:nvPr/>
        </p:nvPicPr>
        <p:blipFill>
          <a:blip r:embed="rId3"/>
          <a:stretch>
            <a:fillRect/>
          </a:stretch>
        </p:blipFill>
        <p:spPr>
          <a:xfrm>
            <a:off x="6832081" y="3408522"/>
            <a:ext cx="4584589" cy="2755631"/>
          </a:xfrm>
          <a:prstGeom prst="rect">
            <a:avLst/>
          </a:prstGeom>
        </p:spPr>
      </p:pic>
      <mc:AlternateContent xmlns:mc="http://schemas.openxmlformats.org/markup-compatibility/2006" xmlns:a14="http://schemas.microsoft.com/office/drawing/2010/main">
        <mc:Choice Requires="a14">
          <p:sp>
            <p:nvSpPr>
              <p:cNvPr id="12" name="文本框 11"/>
              <p:cNvSpPr txBox="1"/>
              <p:nvPr/>
            </p:nvSpPr>
            <p:spPr>
              <a:xfrm>
                <a:off x="1340866" y="3692293"/>
                <a:ext cx="5199213" cy="206697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线性假设</a:t>
                </a:r>
              </a:p>
              <a:p>
                <a:pPr marL="285750" lvl="3" indent="-285750">
                  <a:buFont typeface="Wingdings" panose="05000000000000000000" pitchFamily="2" charset="2"/>
                  <a:buChar char="Ø"/>
                </a:pPr>
                <a:r>
                  <a:rPr lang="zh-CN" altLang="en-US" dirty="0" smtClean="0"/>
                  <a:t>自变量外生，即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r>
                          <a:rPr lang="en-US" altLang="zh-CN" i="1">
                            <a:latin typeface="Cambria Math" panose="02040503050406030204" pitchFamily="18" charset="0"/>
                          </a:rPr>
                          <m:t>[</m:t>
                        </m:r>
                        <m:r>
                          <a:rPr lang="zh-CN" altLang="en-US" i="1">
                            <a:latin typeface="Cambria Math" panose="02040503050406030204" pitchFamily="18" charset="0"/>
                          </a:rPr>
                          <m:t>𝜀</m:t>
                        </m:r>
                      </m:e>
                      <m:sub>
                        <m:r>
                          <a:rPr lang="en-US" altLang="zh-CN" i="1">
                            <a:latin typeface="Cambria Math" panose="02040503050406030204" pitchFamily="18" charset="0"/>
                          </a:rPr>
                          <m:t>𝑖</m:t>
                        </m:r>
                      </m:sub>
                    </m:sSub>
                    <m:d>
                      <m:dPr>
                        <m:begChr m:val="|"/>
                        <m:endChr m:val="]"/>
                        <m:ctrlPr>
                          <a:rPr lang="en-US" altLang="zh-CN"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Sub>
                      </m:e>
                    </m:d>
                    <m:r>
                      <a:rPr lang="en-US" altLang="zh-CN" i="1">
                        <a:latin typeface="Cambria Math" panose="02040503050406030204" pitchFamily="18" charset="0"/>
                      </a:rPr>
                      <m:t>=0</m:t>
                    </m:r>
                  </m:oMath>
                </a14:m>
                <a:endParaRPr lang="en-US" altLang="zh-CN" dirty="0" smtClean="0"/>
              </a:p>
              <a:p>
                <a:pPr marL="285750" lvl="3" indent="-285750">
                  <a:buFont typeface="Wingdings" panose="05000000000000000000" pitchFamily="2" charset="2"/>
                  <a:buChar char="Ø"/>
                </a:pPr>
                <a:r>
                  <a:rPr lang="zh-CN" altLang="en-US" dirty="0"/>
                  <a:t>随机扰动项符合正态分布</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en-US" altLang="zh-CN" i="1">
                            <a:latin typeface="Cambria Math" panose="02040503050406030204" pitchFamily="18" charset="0"/>
                          </a:rPr>
                          <m:t>0, </m:t>
                        </m:r>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e>
                    </m:d>
                  </m:oMath>
                </a14:m>
                <a:endParaRPr lang="zh-CN" altLang="en-US" dirty="0"/>
              </a:p>
              <a:p>
                <a:pPr marL="285750" lvl="3" indent="-285750">
                  <a:buFont typeface="Wingdings" panose="05000000000000000000" pitchFamily="2" charset="2"/>
                  <a:buChar char="Ø"/>
                </a:pPr>
                <a:r>
                  <a:rPr lang="zh-CN" altLang="en-US" dirty="0"/>
                  <a:t>所有扰动项具有相同的方差（与自变量无关）且相互独立（与其它扰动项无关）</a:t>
                </a:r>
              </a:p>
              <a:p>
                <a:pPr marL="285750" lvl="3" indent="-285750">
                  <a:buFont typeface="Wingdings" panose="05000000000000000000" pitchFamily="2" charset="2"/>
                  <a:buChar char="Ø"/>
                </a:pPr>
                <a:r>
                  <a:rPr lang="zh-CN" altLang="en-US" dirty="0"/>
                  <a:t>观测结果的个数多于自变量的个数，同时不存在完全共线</a:t>
                </a:r>
                <a:r>
                  <a:rPr lang="zh-CN" altLang="en-US" dirty="0" smtClean="0"/>
                  <a:t>性</a:t>
                </a:r>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340866" y="3692293"/>
                <a:ext cx="5199213" cy="2066976"/>
              </a:xfrm>
              <a:prstGeom prst="rect">
                <a:avLst/>
              </a:prstGeom>
              <a:blipFill>
                <a:blip r:embed="rId4"/>
                <a:stretch>
                  <a:fillRect l="-821" t="-2360" b="-29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298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非线性回归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000" dirty="0" smtClean="0"/>
                  <a:t>Logistic</a:t>
                </a:r>
                <a:r>
                  <a:rPr lang="zh-CN" altLang="en-US" sz="2000" dirty="0" smtClean="0"/>
                  <a:t>（或</a:t>
                </a:r>
                <a:r>
                  <a:rPr lang="en-US" altLang="zh-CN" sz="2000" dirty="0" smtClean="0"/>
                  <a:t>Logit</a:t>
                </a:r>
                <a:r>
                  <a:rPr lang="zh-CN" altLang="en-US" sz="2000" dirty="0" smtClean="0"/>
                  <a:t>）回归</a:t>
                </a:r>
                <a:endParaRPr lang="en-US" altLang="zh-CN" sz="2000" dirty="0" smtClean="0"/>
              </a:p>
              <a:p>
                <a:pPr lvl="1"/>
                <a:r>
                  <a:rPr lang="zh-CN" altLang="en-US" sz="1800" dirty="0" smtClean="0"/>
                  <a:t>当因变量</a:t>
                </a:r>
                <a:r>
                  <a:rPr lang="en-US" altLang="zh-CN" sz="1800" dirty="0" smtClean="0"/>
                  <a:t>y</a:t>
                </a:r>
                <a:r>
                  <a:rPr lang="zh-CN" altLang="en-US" sz="1800" dirty="0" smtClean="0"/>
                  <a:t>为</a:t>
                </a:r>
                <a:r>
                  <a:rPr lang="en-US" altLang="zh-CN" sz="1800" dirty="0" smtClean="0"/>
                  <a:t>0/1</a:t>
                </a:r>
                <a:r>
                  <a:rPr lang="zh-CN" altLang="en-US" sz="1800" dirty="0" smtClean="0"/>
                  <a:t>变量时（比如</a:t>
                </a:r>
                <a:r>
                  <a:rPr lang="zh-CN" altLang="en-US" sz="1800" dirty="0"/>
                  <a:t>贷款</a:t>
                </a:r>
                <a:r>
                  <a:rPr lang="zh-CN" altLang="en-US" sz="1800" dirty="0" smtClean="0"/>
                  <a:t>是否违约），通常会设置一个潜变量</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𝑦</m:t>
                        </m:r>
                      </m:e>
                      <m:sup>
                        <m:r>
                          <a:rPr lang="en-US" altLang="zh-CN" sz="1800" i="1">
                            <a:latin typeface="Cambria Math" panose="02040503050406030204" pitchFamily="18" charset="0"/>
                            <a:ea typeface="Cambria Math" panose="02040503050406030204" pitchFamily="18" charset="0"/>
                          </a:rPr>
                          <m:t>∗</m:t>
                        </m:r>
                      </m:sup>
                    </m:sSup>
                  </m:oMath>
                </a14:m>
                <a:endParaRPr lang="en-US" altLang="zh-CN" sz="1800" baseline="30000" dirty="0" smtClean="0"/>
              </a:p>
              <a:p>
                <a:pPr lvl="1"/>
                <a:r>
                  <a:rPr lang="zh-CN" altLang="en-US" sz="1800" dirty="0" smtClean="0"/>
                  <a:t>然后设置一个阈值，大于阈值则</a:t>
                </a:r>
                <a:r>
                  <a:rPr lang="en-US" altLang="zh-CN" sz="1800" dirty="0" smtClean="0"/>
                  <a:t>y=1</a:t>
                </a:r>
                <a:r>
                  <a:rPr lang="zh-CN" altLang="en-US" sz="1800" dirty="0" smtClean="0"/>
                  <a:t>，反之则为</a:t>
                </a:r>
                <a:r>
                  <a:rPr lang="en-US" altLang="zh-CN" sz="1800" dirty="0" smtClean="0"/>
                  <a:t>0</a:t>
                </a:r>
              </a:p>
              <a:p>
                <a:pPr lvl="1"/>
                <a:r>
                  <a:rPr lang="zh-CN" altLang="en-US" sz="1800" dirty="0" smtClean="0"/>
                  <a:t>因此，</a:t>
                </a:r>
                <a:r>
                  <a:rPr lang="en-US" altLang="zh-CN" sz="1800" dirty="0"/>
                  <a:t> </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𝑦</m:t>
                        </m:r>
                      </m:e>
                      <m:sup>
                        <m:r>
                          <a:rPr lang="en-US" altLang="zh-CN" sz="1800" i="1">
                            <a:latin typeface="Cambria Math" panose="02040503050406030204" pitchFamily="18" charset="0"/>
                            <a:ea typeface="Cambria Math" panose="02040503050406030204" pitchFamily="18" charset="0"/>
                          </a:rPr>
                          <m:t>∗</m:t>
                        </m:r>
                      </m:sup>
                    </m:sSup>
                  </m:oMath>
                </a14:m>
                <a:r>
                  <a:rPr lang="zh-CN" altLang="en-US" sz="1800" dirty="0" smtClean="0"/>
                  <a:t>就是因变量</a:t>
                </a:r>
                <a:r>
                  <a:rPr lang="en-US" altLang="zh-CN" sz="1800" dirty="0" smtClean="0"/>
                  <a:t>y</a:t>
                </a:r>
                <a:r>
                  <a:rPr lang="zh-CN" altLang="en-US" sz="1800" dirty="0" smtClean="0"/>
                  <a:t>是否为</a:t>
                </a:r>
                <a:r>
                  <a:rPr lang="en-US" altLang="zh-CN" sz="1800" dirty="0" smtClean="0"/>
                  <a:t>1</a:t>
                </a:r>
                <a:r>
                  <a:rPr lang="zh-CN" altLang="en-US" sz="1800" dirty="0" smtClean="0"/>
                  <a:t>的概率</a:t>
                </a:r>
                <a:r>
                  <a:rPr lang="en-US" altLang="zh-CN" sz="1800" dirty="0" smtClean="0"/>
                  <a:t>P(y=1|x)</a:t>
                </a:r>
                <a:r>
                  <a:rPr lang="zh-CN" altLang="en-US" sz="1800" dirty="0" smtClean="0"/>
                  <a:t>，即</a:t>
                </a:r>
                <a14:m>
                  <m:oMath xmlns:m="http://schemas.openxmlformats.org/officeDocument/2006/math">
                    <m:r>
                      <a:rPr lang="en-US" altLang="zh-CN" sz="1800" b="0" i="1" smtClean="0">
                        <a:latin typeface="Cambria Math" panose="02040503050406030204" pitchFamily="18" charset="0"/>
                      </a:rPr>
                      <m:t>0</m:t>
                    </m:r>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𝑦</m:t>
                        </m:r>
                      </m:e>
                      <m:sup>
                        <m:r>
                          <a:rPr lang="en-US" altLang="zh-CN" sz="1800" b="0" i="1" smtClean="0">
                            <a:latin typeface="Cambria Math" panose="02040503050406030204" pitchFamily="18" charset="0"/>
                            <a:ea typeface="Cambria Math" panose="02040503050406030204" pitchFamily="18" charset="0"/>
                          </a:rPr>
                          <m:t>∗</m:t>
                        </m:r>
                      </m:sup>
                    </m:sSup>
                    <m:r>
                      <a:rPr lang="en-US" altLang="zh-CN" sz="1800" b="0" i="1" smtClean="0">
                        <a:latin typeface="Cambria Math" panose="02040503050406030204" pitchFamily="18" charset="0"/>
                        <a:ea typeface="Cambria Math" panose="02040503050406030204" pitchFamily="18" charset="0"/>
                      </a:rPr>
                      <m:t>≤1</m:t>
                    </m:r>
                  </m:oMath>
                </a14:m>
                <a:endParaRPr lang="en-US" altLang="zh-CN" sz="1800" dirty="0" smtClean="0"/>
              </a:p>
              <a:p>
                <a:pPr lvl="1"/>
                <a:r>
                  <a:rPr lang="en-US" altLang="zh-CN" sz="1800" dirty="0" smtClean="0"/>
                  <a:t>Logistic</a:t>
                </a:r>
                <a:r>
                  <a:rPr lang="zh-CN" altLang="en-US" sz="1800" dirty="0" smtClean="0"/>
                  <a:t>分布</a:t>
                </a:r>
                <a:endParaRPr lang="en-US" altLang="zh-CN" sz="1800" dirty="0" smtClean="0"/>
              </a:p>
              <a:p>
                <a:pPr lvl="2"/>
                <a:r>
                  <a:rPr lang="zh-CN" altLang="en-US" sz="1400" dirty="0" smtClean="0"/>
                  <a:t>概率密度函数</a:t>
                </a:r>
                <a14:m>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𝑒</m:t>
                            </m:r>
                          </m:e>
                          <m:sup>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𝑥</m:t>
                            </m:r>
                          </m:sup>
                        </m:sSup>
                      </m:num>
                      <m:den>
                        <m:sSup>
                          <m:sSupPr>
                            <m:ctrlPr>
                              <a:rPr lang="en-US" altLang="zh-CN" sz="1400" b="0" i="1" smtClean="0">
                                <a:latin typeface="Cambria Math" panose="02040503050406030204" pitchFamily="18" charset="0"/>
                              </a:rPr>
                            </m:ctrlPr>
                          </m:sSupPr>
                          <m:e>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𝑥</m:t>
                                    </m:r>
                                  </m:sup>
                                </m:sSup>
                              </m:e>
                            </m:d>
                          </m:e>
                          <m:sup>
                            <m:r>
                              <a:rPr lang="en-US" altLang="zh-CN" sz="1400" b="0" i="1" smtClean="0">
                                <a:latin typeface="Cambria Math" panose="02040503050406030204" pitchFamily="18" charset="0"/>
                              </a:rPr>
                              <m:t>2</m:t>
                            </m:r>
                          </m:sup>
                        </m:sSup>
                      </m:den>
                    </m:f>
                  </m:oMath>
                </a14:m>
                <a:r>
                  <a:rPr lang="zh-CN" altLang="en-US" sz="1400" dirty="0" smtClean="0"/>
                  <a:t>，累积分布函数</a:t>
                </a:r>
                <a14:m>
                  <m:oMath xmlns:m="http://schemas.openxmlformats.org/officeDocument/2006/math">
                    <m:r>
                      <a:rPr lang="en-US" altLang="zh-CN" sz="1400" b="0" i="1" smtClean="0">
                        <a:latin typeface="Cambria Math" panose="02040503050406030204" pitchFamily="18" charset="0"/>
                      </a:rPr>
                      <m:t>𝐹</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i="1">
                        <a:latin typeface="Cambria Math" panose="02040503050406030204" pitchFamily="18" charset="0"/>
                      </a:rPr>
                      <m:t>= </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i="1">
                            <a:latin typeface="Cambria Math" panose="02040503050406030204" pitchFamily="18" charset="0"/>
                          </a:rPr>
                          <m:t>1+</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𝑥</m:t>
                            </m:r>
                          </m:sup>
                        </m:sSup>
                      </m:den>
                    </m:f>
                  </m:oMath>
                </a14:m>
                <a:endParaRPr lang="en-US" altLang="zh-CN" sz="1400" dirty="0" smtClean="0"/>
              </a:p>
              <a:p>
                <a:pPr lvl="2"/>
                <a14:m>
                  <m:oMath xmlns:m="http://schemas.openxmlformats.org/officeDocument/2006/math">
                    <m:sSubSup>
                      <m:sSubSupPr>
                        <m:ctrlPr>
                          <a:rPr lang="en-US" altLang="zh-CN" sz="140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𝑦</m:t>
                        </m:r>
                      </m:e>
                      <m:sub>
                        <m:r>
                          <a:rPr lang="en-US" altLang="zh-CN" sz="1400" b="0" i="1" smtClean="0">
                            <a:latin typeface="Cambria Math" panose="02040503050406030204" pitchFamily="18" charset="0"/>
                            <a:ea typeface="Cambria Math" panose="02040503050406030204" pitchFamily="18" charset="0"/>
                          </a:rPr>
                          <m:t>𝑖</m:t>
                        </m:r>
                      </m:sub>
                      <m:sup>
                        <m:r>
                          <a:rPr lang="en-US" altLang="zh-CN" sz="1400" b="0" i="1" smtClean="0">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1+</m:t>
                        </m:r>
                        <m:sSup>
                          <m:sSupPr>
                            <m:ctrlPr>
                              <a:rPr lang="en-US" altLang="zh-CN" sz="1400" i="1" smtClean="0">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d>
                              <m:dPr>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𝑖</m:t>
                                    </m:r>
                                  </m:sub>
                                </m:sSub>
                              </m:e>
                            </m:d>
                          </m:sup>
                        </m:sSup>
                      </m:den>
                    </m:f>
                  </m:oMath>
                </a14:m>
                <a:r>
                  <a:rPr lang="zh-CN" altLang="en-US" sz="1400" dirty="0" smtClean="0"/>
                  <a:t>，其中</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𝑿</m:t>
                        </m:r>
                      </m:e>
                      <m:sub>
                        <m:r>
                          <a:rPr lang="en-US" altLang="zh-CN" sz="1400" b="1" i="1" smtClean="0">
                            <a:latin typeface="Cambria Math" panose="02040503050406030204" pitchFamily="18" charset="0"/>
                          </a:rPr>
                          <m:t>𝒊</m:t>
                        </m:r>
                      </m:sub>
                    </m:sSub>
                    <m:r>
                      <a:rPr lang="zh-CN" altLang="en-US" sz="1400" b="1" i="1" smtClean="0">
                        <a:latin typeface="Cambria Math" panose="02040503050406030204" pitchFamily="18" charset="0"/>
                      </a:rPr>
                      <m:t>𝜷</m:t>
                    </m:r>
                  </m:oMath>
                </a14:m>
                <a:endParaRPr lang="en-US" altLang="zh-CN" sz="1400" b="1" dirty="0" smtClean="0"/>
              </a:p>
              <a:p>
                <a:r>
                  <a:rPr lang="zh-CN" altLang="en-US" sz="2000" dirty="0" smtClean="0"/>
                  <a:t>极大似然</a:t>
                </a:r>
                <a:r>
                  <a:rPr lang="zh-CN" altLang="en-US" sz="2000" dirty="0"/>
                  <a:t>估计（</a:t>
                </a:r>
                <a:r>
                  <a:rPr lang="en-US" altLang="zh-CN" sz="2000" dirty="0"/>
                  <a:t>Maximum Likelihood Estimate</a:t>
                </a:r>
                <a:r>
                  <a:rPr lang="zh-CN" altLang="en-US" sz="2000" dirty="0"/>
                  <a:t>）</a:t>
                </a:r>
                <a:endParaRPr lang="en-US" altLang="zh-CN" sz="2000" dirty="0" smtClean="0"/>
              </a:p>
              <a:p>
                <a:pPr lvl="1"/>
                <a:r>
                  <a:rPr lang="zh-CN" altLang="en-US" sz="1800" dirty="0" smtClean="0"/>
                  <a:t>给定</a:t>
                </a:r>
                <a:r>
                  <a:rPr lang="zh-CN" altLang="en-US" sz="1800" dirty="0"/>
                  <a:t>一堆数据，假如我们知道它是从某一种分布中随机取出来的，可是我们并不知道这个分布具体</a:t>
                </a:r>
                <a:r>
                  <a:rPr lang="zh-CN" altLang="en-US" sz="1800" dirty="0" smtClean="0"/>
                  <a:t>的参数，</a:t>
                </a:r>
                <a:r>
                  <a:rPr lang="zh-CN" altLang="en-US" sz="1800" dirty="0"/>
                  <a:t>即“模型已定，参数未知</a:t>
                </a:r>
                <a:r>
                  <a:rPr lang="zh-CN" altLang="en-US" sz="1800" dirty="0" smtClean="0"/>
                  <a:t>”</a:t>
                </a:r>
                <a:endParaRPr lang="en-US" altLang="zh-CN" sz="1800" dirty="0" smtClean="0"/>
              </a:p>
              <a:p>
                <a:pPr lvl="1"/>
                <a:r>
                  <a:rPr lang="en-US" altLang="zh-CN" sz="1800" dirty="0" smtClean="0"/>
                  <a:t>MLE</a:t>
                </a:r>
                <a:r>
                  <a:rPr lang="zh-CN" altLang="en-US" sz="1800" dirty="0"/>
                  <a:t> </a:t>
                </a:r>
                <a:r>
                  <a:rPr lang="zh-CN" altLang="en-US" sz="1800" dirty="0" smtClean="0"/>
                  <a:t>的</a:t>
                </a:r>
                <a:r>
                  <a:rPr lang="zh-CN" altLang="en-US" sz="1800" dirty="0"/>
                  <a:t>目标是找出一组参数，使得模型产生出观测数据的概率</a:t>
                </a:r>
                <a:r>
                  <a:rPr lang="zh-CN" altLang="en-US" sz="1800" dirty="0" smtClean="0"/>
                  <a:t>最大，理论上</a:t>
                </a:r>
                <a:r>
                  <a:rPr lang="en-US" altLang="zh-CN" sz="1800" dirty="0" smtClean="0"/>
                  <a:t>MLE</a:t>
                </a:r>
                <a:r>
                  <a:rPr lang="zh-CN" altLang="en-US" sz="1800" dirty="0" smtClean="0"/>
                  <a:t>可以估计任何形式的模型</a:t>
                </a:r>
                <a:endParaRPr lang="en-US" altLang="zh-CN" sz="1800" dirty="0" smtClean="0"/>
              </a:p>
              <a:p>
                <a:pPr lvl="1"/>
                <a:r>
                  <a:rPr lang="zh-CN" altLang="en-US" sz="1800" dirty="0" smtClean="0"/>
                  <a:t>假设</a:t>
                </a:r>
                <a:r>
                  <a:rPr lang="en-US" altLang="zh-CN" sz="1800" b="1" dirty="0" smtClean="0"/>
                  <a:t>y</a:t>
                </a:r>
                <a:r>
                  <a:rPr lang="zh-CN" altLang="en-US" sz="1800" dirty="0" smtClean="0"/>
                  <a:t>是一维变量，</a:t>
                </a:r>
                <a14:m>
                  <m:oMath xmlns:m="http://schemas.openxmlformats.org/officeDocument/2006/math">
                    <m:r>
                      <a:rPr lang="zh-CN" altLang="en-US" sz="1800" i="1">
                        <a:latin typeface="Cambria Math" panose="02040503050406030204" pitchFamily="18" charset="0"/>
                      </a:rPr>
                      <m:t>𝜃</m:t>
                    </m:r>
                  </m:oMath>
                </a14:m>
                <a:r>
                  <a:rPr lang="zh-CN" altLang="en-US" sz="1800" b="0" dirty="0" smtClean="0"/>
                  <a:t>是</a:t>
                </a:r>
                <a:r>
                  <a:rPr lang="en-US" altLang="zh-CN" sz="1800" b="0" dirty="0" smtClean="0"/>
                  <a:t>y</a:t>
                </a:r>
                <a:r>
                  <a:rPr lang="zh-CN" altLang="en-US" sz="1800" dirty="0" smtClean="0"/>
                  <a:t>服从的分布的</a:t>
                </a:r>
                <a:r>
                  <a:rPr lang="zh-CN" altLang="en-US" sz="1800" dirty="0"/>
                  <a:t>参数，</a:t>
                </a:r>
                <a14:m>
                  <m:oMath xmlns:m="http://schemas.openxmlformats.org/officeDocument/2006/math">
                    <m:r>
                      <a:rPr lang="en-US" altLang="zh-CN" sz="1800">
                        <a:latin typeface="Cambria Math" panose="02040503050406030204" pitchFamily="18" charset="0"/>
                      </a:rPr>
                      <m:t>𝑓</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𝑦</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𝑦</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𝑦</m:t>
                            </m:r>
                          </m:e>
                          <m:sub>
                            <m:r>
                              <a:rPr lang="en-US" altLang="zh-CN" sz="1800">
                                <a:latin typeface="Cambria Math" panose="02040503050406030204" pitchFamily="18" charset="0"/>
                              </a:rPr>
                              <m:t>𝑛</m:t>
                            </m:r>
                          </m:sub>
                        </m:sSub>
                        <m:r>
                          <a:rPr lang="en-US" altLang="zh-CN" sz="1800">
                            <a:latin typeface="Cambria Math" panose="02040503050406030204" pitchFamily="18" charset="0"/>
                          </a:rPr>
                          <m:t>|</m:t>
                        </m:r>
                        <m:r>
                          <a:rPr lang="zh-CN" altLang="en-US" sz="1800">
                            <a:latin typeface="Cambria Math" panose="02040503050406030204" pitchFamily="18" charset="0"/>
                          </a:rPr>
                          <m:t>𝜃</m:t>
                        </m:r>
                      </m:e>
                    </m:d>
                    <m:r>
                      <a:rPr lang="en-US" altLang="zh-CN" sz="1800">
                        <a:latin typeface="Cambria Math" panose="02040503050406030204" pitchFamily="18" charset="0"/>
                      </a:rPr>
                      <m:t>=</m:t>
                    </m:r>
                    <m:nary>
                      <m:naryPr>
                        <m:chr m:val="∏"/>
                        <m:ctrlPr>
                          <a:rPr lang="en-US" altLang="zh-CN" sz="1800" i="1">
                            <a:latin typeface="Cambria Math" panose="02040503050406030204" pitchFamily="18" charset="0"/>
                          </a:rPr>
                        </m:ctrlPr>
                      </m:naryPr>
                      <m:sub>
                        <m:r>
                          <m:rPr>
                            <m:brk m:alnAt="23"/>
                          </m:rPr>
                          <a:rPr lang="en-US" altLang="zh-CN" sz="1800">
                            <a:latin typeface="Cambria Math" panose="02040503050406030204" pitchFamily="18" charset="0"/>
                          </a:rPr>
                          <m:t>𝑖</m:t>
                        </m:r>
                        <m:r>
                          <a:rPr lang="en-US" altLang="zh-CN" sz="1800">
                            <a:latin typeface="Cambria Math" panose="02040503050406030204" pitchFamily="18" charset="0"/>
                          </a:rPr>
                          <m:t>=1</m:t>
                        </m:r>
                      </m:sub>
                      <m:sup>
                        <m:r>
                          <a:rPr lang="en-US" altLang="zh-CN" sz="1800">
                            <a:latin typeface="Cambria Math" panose="02040503050406030204" pitchFamily="18" charset="0"/>
                          </a:rPr>
                          <m:t>𝑛</m:t>
                        </m:r>
                      </m:sup>
                      <m:e>
                        <m:r>
                          <a:rPr lang="en-US" altLang="zh-CN" sz="1800">
                            <a:latin typeface="Cambria Math" panose="02040503050406030204" pitchFamily="18" charset="0"/>
                          </a:rPr>
                          <m:t>𝑓</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𝑦</m:t>
                                </m:r>
                              </m:e>
                              <m:sub>
                                <m:r>
                                  <a:rPr lang="en-US" altLang="zh-CN" sz="1800">
                                    <a:latin typeface="Cambria Math" panose="02040503050406030204" pitchFamily="18" charset="0"/>
                                  </a:rPr>
                                  <m:t>𝑖</m:t>
                                </m:r>
                              </m:sub>
                            </m:sSub>
                            <m:r>
                              <a:rPr lang="en-US" altLang="zh-CN" sz="1800">
                                <a:latin typeface="Cambria Math" panose="02040503050406030204" pitchFamily="18" charset="0"/>
                              </a:rPr>
                              <m:t> |</m:t>
                            </m:r>
                            <m:r>
                              <a:rPr lang="zh-CN" altLang="en-US" sz="1800">
                                <a:latin typeface="Cambria Math" panose="02040503050406030204" pitchFamily="18" charset="0"/>
                              </a:rPr>
                              <m:t>𝜃</m:t>
                            </m:r>
                          </m:e>
                        </m:d>
                      </m:e>
                    </m:nary>
                    <m:r>
                      <a:rPr lang="en-US" altLang="zh-CN" sz="1800">
                        <a:latin typeface="Cambria Math" panose="02040503050406030204" pitchFamily="18" charset="0"/>
                      </a:rPr>
                      <m:t>=</m:t>
                    </m:r>
                    <m:r>
                      <a:rPr lang="en-US" altLang="zh-CN" sz="1800">
                        <a:latin typeface="Cambria Math" panose="02040503050406030204" pitchFamily="18" charset="0"/>
                      </a:rPr>
                      <m:t>𝐿</m:t>
                    </m:r>
                    <m:d>
                      <m:dPr>
                        <m:ctrlPr>
                          <a:rPr lang="en-US" altLang="zh-CN" sz="1800" i="1">
                            <a:latin typeface="Cambria Math" panose="02040503050406030204" pitchFamily="18" charset="0"/>
                          </a:rPr>
                        </m:ctrlPr>
                      </m:dPr>
                      <m:e>
                        <m:r>
                          <a:rPr lang="zh-CN" altLang="en-US" sz="1800">
                            <a:latin typeface="Cambria Math" panose="02040503050406030204" pitchFamily="18" charset="0"/>
                          </a:rPr>
                          <m:t>𝜃</m:t>
                        </m:r>
                        <m:r>
                          <a:rPr lang="en-US" altLang="zh-CN" sz="1800">
                            <a:latin typeface="Cambria Math" panose="02040503050406030204" pitchFamily="18" charset="0"/>
                          </a:rPr>
                          <m:t>|</m:t>
                        </m:r>
                        <m:r>
                          <a:rPr lang="en-US" altLang="zh-CN" sz="1800">
                            <a:latin typeface="Cambria Math" panose="02040503050406030204" pitchFamily="18" charset="0"/>
                          </a:rPr>
                          <m:t>𝑦</m:t>
                        </m:r>
                      </m:e>
                    </m:d>
                  </m:oMath>
                </a14:m>
                <a:r>
                  <a:rPr lang="zh-CN" altLang="en-US" sz="1800" dirty="0" smtClean="0"/>
                  <a:t>似然函数，</a:t>
                </a:r>
                <a:r>
                  <a:rPr lang="en-US" altLang="zh-CN" sz="1800" dirty="0" smtClean="0"/>
                  <a:t>MLE</a:t>
                </a:r>
                <a:r>
                  <a:rPr lang="zh-CN" altLang="en-US" sz="1800" dirty="0" smtClean="0"/>
                  <a:t>就是求出使似然函数</a:t>
                </a:r>
                <a14:m>
                  <m:oMath xmlns:m="http://schemas.openxmlformats.org/officeDocument/2006/math">
                    <m:r>
                      <a:rPr lang="en-US" altLang="zh-CN" sz="1800">
                        <a:latin typeface="Cambria Math" panose="02040503050406030204" pitchFamily="18" charset="0"/>
                      </a:rPr>
                      <m:t>𝐿</m:t>
                    </m:r>
                    <m:d>
                      <m:dPr>
                        <m:ctrlPr>
                          <a:rPr lang="en-US" altLang="zh-CN" sz="1800" i="1">
                            <a:latin typeface="Cambria Math" panose="02040503050406030204" pitchFamily="18" charset="0"/>
                          </a:rPr>
                        </m:ctrlPr>
                      </m:dPr>
                      <m:e>
                        <m:r>
                          <a:rPr lang="zh-CN" altLang="en-US" sz="1800">
                            <a:latin typeface="Cambria Math" panose="02040503050406030204" pitchFamily="18" charset="0"/>
                          </a:rPr>
                          <m:t>𝜃</m:t>
                        </m:r>
                        <m:r>
                          <a:rPr lang="en-US" altLang="zh-CN" sz="1800">
                            <a:latin typeface="Cambria Math" panose="02040503050406030204" pitchFamily="18" charset="0"/>
                          </a:rPr>
                          <m:t>|</m:t>
                        </m:r>
                        <m:r>
                          <a:rPr lang="en-US" altLang="zh-CN" sz="1800">
                            <a:latin typeface="Cambria Math" panose="02040503050406030204" pitchFamily="18" charset="0"/>
                          </a:rPr>
                          <m:t>𝑦</m:t>
                        </m:r>
                      </m:e>
                    </m:d>
                  </m:oMath>
                </a14:m>
                <a:r>
                  <a:rPr lang="zh-CN" altLang="en-US" sz="1800" dirty="0" smtClean="0"/>
                  <a:t>值最大的</a:t>
                </a:r>
                <a14:m>
                  <m:oMath xmlns:m="http://schemas.openxmlformats.org/officeDocument/2006/math">
                    <m:r>
                      <a:rPr lang="zh-CN" altLang="en-US" sz="1800" i="1">
                        <a:latin typeface="Cambria Math" panose="02040503050406030204" pitchFamily="18" charset="0"/>
                      </a:rPr>
                      <m:t>𝜃</m:t>
                    </m:r>
                  </m:oMath>
                </a14:m>
                <a:endParaRPr lang="en-US" altLang="zh-CN" sz="1800" dirty="0" smtClean="0"/>
              </a:p>
              <a:p>
                <a:pPr lvl="1"/>
                <a:r>
                  <a:rPr lang="zh-CN" altLang="en-US" sz="1800" dirty="0" smtClean="0"/>
                  <a:t>对于有观测值的回归来说，就是使得</a:t>
                </a:r>
                <a14:m>
                  <m:oMath xmlns:m="http://schemas.openxmlformats.org/officeDocument/2006/math">
                    <m:r>
                      <a:rPr lang="en-US" altLang="zh-CN" sz="1800">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b="1" i="1" smtClean="0">
                            <a:latin typeface="Cambria Math" panose="02040503050406030204" pitchFamily="18" charset="0"/>
                          </a:rPr>
                          <m:t>𝒚</m:t>
                        </m:r>
                        <m:r>
                          <a:rPr lang="en-US" altLang="zh-CN" sz="1800">
                            <a:latin typeface="Cambria Math" panose="02040503050406030204" pitchFamily="18" charset="0"/>
                          </a:rPr>
                          <m:t>|</m:t>
                        </m:r>
                        <m:r>
                          <a:rPr lang="en-US" altLang="zh-CN" sz="1800" b="1" i="1" smtClean="0">
                            <a:latin typeface="Cambria Math" panose="02040503050406030204" pitchFamily="18" charset="0"/>
                          </a:rPr>
                          <m:t>𝑿</m:t>
                        </m:r>
                        <m:r>
                          <a:rPr lang="en-US" altLang="zh-CN" sz="1800" b="0" i="1" smtClean="0">
                            <a:latin typeface="Cambria Math" panose="02040503050406030204" pitchFamily="18" charset="0"/>
                          </a:rPr>
                          <m:t>,</m:t>
                        </m:r>
                        <m:r>
                          <a:rPr lang="zh-CN" altLang="en-US" sz="1800" b="1" i="1" smtClean="0">
                            <a:latin typeface="Cambria Math" panose="02040503050406030204" pitchFamily="18" charset="0"/>
                          </a:rPr>
                          <m:t>𝜷</m:t>
                        </m:r>
                      </m:e>
                    </m:d>
                  </m:oMath>
                </a14:m>
                <a:r>
                  <a:rPr lang="zh-CN" altLang="en-US" sz="1800" dirty="0" smtClean="0"/>
                  <a:t>最大，其中</a:t>
                </a:r>
                <a:r>
                  <a:rPr lang="en-US" altLang="zh-CN" sz="1800" b="1" i="1" dirty="0" smtClean="0"/>
                  <a:t>X</a:t>
                </a:r>
                <a:r>
                  <a:rPr lang="zh-CN" altLang="en-US" sz="1800" dirty="0" smtClean="0"/>
                  <a:t>为自变量，</a:t>
                </a:r>
                <a14:m>
                  <m:oMath xmlns:m="http://schemas.openxmlformats.org/officeDocument/2006/math">
                    <m:r>
                      <a:rPr lang="zh-CN" altLang="en-US" sz="1800" b="1" i="1">
                        <a:latin typeface="Cambria Math" panose="02040503050406030204" pitchFamily="18" charset="0"/>
                      </a:rPr>
                      <m:t>𝜷</m:t>
                    </m:r>
                  </m:oMath>
                </a14:m>
                <a:r>
                  <a:rPr lang="zh-CN" altLang="en-US" sz="1800" dirty="0" smtClean="0"/>
                  <a:t>为待求解的一组参数（系数）</a:t>
                </a: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358" r="-26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19671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非线性回归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400" dirty="0" smtClean="0"/>
                  <a:t>Censored Data</a:t>
                </a:r>
              </a:p>
              <a:p>
                <a:pPr lvl="1"/>
                <a:r>
                  <a:rPr lang="en-US" altLang="zh-CN" sz="2000" dirty="0"/>
                  <a:t>Logit</a:t>
                </a:r>
                <a:r>
                  <a:rPr lang="zh-CN" altLang="en-US" sz="2000" dirty="0"/>
                  <a:t>模型的因变量其实是一种被截断的分布</a:t>
                </a:r>
                <a:endParaRPr lang="en-US" altLang="zh-CN" sz="2000" dirty="0"/>
              </a:p>
              <a:p>
                <a:pPr lvl="1"/>
                <a:r>
                  <a:rPr lang="zh-CN" altLang="en-US" sz="2000" dirty="0"/>
                  <a:t>另外一种常见的因变量被截断的情况是</a:t>
                </a:r>
                <a:r>
                  <a:rPr lang="en-US" altLang="zh-CN" sz="2000" dirty="0"/>
                  <a:t>Tobit</a:t>
                </a:r>
                <a:r>
                  <a:rPr lang="zh-CN" altLang="en-US" sz="2000" dirty="0"/>
                  <a:t>模型</a:t>
                </a:r>
                <a:endParaRPr lang="en-US" altLang="zh-CN" sz="2000" dirty="0"/>
              </a:p>
              <a:p>
                <a:pPr lvl="1"/>
                <a:r>
                  <a:rPr lang="en-US" altLang="zh-CN" sz="2000" dirty="0"/>
                  <a:t>Tobit</a:t>
                </a:r>
                <a:r>
                  <a:rPr lang="zh-CN" altLang="en-US" sz="2000" dirty="0"/>
                  <a:t>模型本质上是普通线性回归的一种特殊情况</a:t>
                </a:r>
                <a:endParaRPr lang="en-US" altLang="zh-CN" sz="2000" dirty="0"/>
              </a:p>
              <a:p>
                <a:pPr lvl="2"/>
                <a:r>
                  <a:rPr lang="zh-CN" altLang="en-US" sz="1800" dirty="0"/>
                  <a:t>因变量大致上连续并且符合正态分布，但是必须大于</a:t>
                </a:r>
                <a:r>
                  <a:rPr lang="en-US" altLang="zh-CN" sz="1800" dirty="0"/>
                  <a:t>0</a:t>
                </a:r>
                <a:r>
                  <a:rPr lang="zh-CN" altLang="en-US" sz="1800" dirty="0"/>
                  <a:t>，即有一部分</a:t>
                </a:r>
                <a:r>
                  <a:rPr lang="en-US" altLang="zh-CN" sz="1800" dirty="0"/>
                  <a:t>0</a:t>
                </a:r>
                <a:r>
                  <a:rPr lang="zh-CN" altLang="en-US" sz="1800" dirty="0"/>
                  <a:t>的理论值应当小于</a:t>
                </a:r>
                <a:r>
                  <a:rPr lang="en-US" altLang="zh-CN" sz="1800" dirty="0"/>
                  <a:t>0</a:t>
                </a:r>
              </a:p>
              <a:p>
                <a:pPr lvl="2"/>
                <a14:m>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𝛽</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𝛽</m:t>
                        </m:r>
                      </m:e>
                      <m:sub>
                        <m:r>
                          <a:rPr lang="en-US" altLang="zh-CN" sz="1800" i="1">
                            <a:latin typeface="Cambria Math" panose="02040503050406030204" pitchFamily="18" charset="0"/>
                          </a:rPr>
                          <m:t>1</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𝜀</m:t>
                        </m:r>
                      </m:e>
                      <m:sub>
                        <m:r>
                          <a:rPr lang="en-US" altLang="zh-CN" sz="1800" i="1">
                            <a:latin typeface="Cambria Math" panose="02040503050406030204" pitchFamily="18" charset="0"/>
                          </a:rPr>
                          <m:t>𝑖</m:t>
                        </m:r>
                      </m:sub>
                    </m:sSub>
                    <m:r>
                      <a:rPr lang="zh-CN" altLang="en-US"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eqArr>
                          <m:eqArrPr>
                            <m:ctrlPr>
                              <a:rPr lang="en-US" altLang="zh-CN" sz="1800" i="1">
                                <a:latin typeface="Cambria Math" panose="02040503050406030204" pitchFamily="18" charset="0"/>
                              </a:rPr>
                            </m:ctrlPr>
                          </m:eqArrPr>
                          <m:e>
                            <m:m>
                              <m:mPr>
                                <m:mcs>
                                  <m:mc>
                                    <m:mcPr>
                                      <m:count m:val="2"/>
                                      <m:mcJc m:val="center"/>
                                    </m:mcPr>
                                  </m:mc>
                                </m:mcs>
                                <m:ctrlPr>
                                  <a:rPr lang="en-US" altLang="zh-CN" sz="1800" i="1">
                                    <a:latin typeface="Cambria Math" panose="02040503050406030204" pitchFamily="18" charset="0"/>
                                  </a:rPr>
                                </m:ctrlPr>
                              </m:mPr>
                              <m:mr>
                                <m:e>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Sub>
                                  <m:r>
                                    <a:rPr lang="en-US" altLang="zh-CN" sz="1800" i="1">
                                      <a:latin typeface="Cambria Math" panose="02040503050406030204" pitchFamily="18" charset="0"/>
                                      <a:ea typeface="Cambria Math" panose="02040503050406030204" pitchFamily="18" charset="0"/>
                                    </a:rPr>
                                    <m:t>&gt;</m:t>
                                  </m:r>
                                  <m:r>
                                    <a:rPr lang="en-US" altLang="zh-CN" sz="1800" i="1">
                                      <a:latin typeface="Cambria Math" panose="02040503050406030204" pitchFamily="18" charset="0"/>
                                    </a:rPr>
                                    <m:t>0</m:t>
                                  </m:r>
                                </m:e>
                              </m:mr>
                            </m:m>
                          </m:e>
                          <m:e>
                            <m:m>
                              <m:mPr>
                                <m:mcs>
                                  <m:mc>
                                    <m:mcPr>
                                      <m:count m:val="2"/>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Sub>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0</m:t>
                                  </m:r>
                                </m:e>
                              </m:mr>
                            </m:m>
                          </m:e>
                        </m:eqArr>
                      </m:e>
                    </m:d>
                  </m:oMath>
                </a14:m>
                <a:endParaRPr lang="en-US" altLang="zh-CN" sz="1800" dirty="0"/>
              </a:p>
              <a:p>
                <a:pPr lvl="2"/>
                <a:r>
                  <a:rPr lang="en-US" altLang="zh-CN" sz="1800" dirty="0"/>
                  <a:t>Tobit</a:t>
                </a:r>
                <a:r>
                  <a:rPr lang="zh-CN" altLang="en-US" sz="1800" dirty="0"/>
                  <a:t>模型可以进一步推广，将阈值设定为任意数值，方向也可相反</a:t>
                </a:r>
                <a:endParaRPr lang="en-US" altLang="zh-CN" sz="1800" dirty="0"/>
              </a:p>
              <a:p>
                <a:r>
                  <a:rPr lang="zh-CN" altLang="en-US" sz="2400" dirty="0" smtClean="0"/>
                  <a:t>计数</a:t>
                </a:r>
                <a:r>
                  <a:rPr lang="zh-CN" altLang="en-US" sz="2400" dirty="0"/>
                  <a:t>模型</a:t>
                </a:r>
                <a:endParaRPr lang="en-US" altLang="zh-CN" sz="2400" dirty="0"/>
              </a:p>
              <a:p>
                <a:pPr lvl="1"/>
                <a:r>
                  <a:rPr lang="zh-CN" altLang="en-US" sz="2000" dirty="0"/>
                  <a:t>当因变量非连续、且为自然数的</a:t>
                </a:r>
                <a:r>
                  <a:rPr lang="zh-CN" altLang="en-US" sz="2000" dirty="0" smtClean="0"/>
                  <a:t>时候，就需要用到计数模型</a:t>
                </a:r>
                <a:endParaRPr lang="en-US" altLang="zh-CN" sz="2000" dirty="0" smtClean="0"/>
              </a:p>
              <a:p>
                <a:pPr lvl="1"/>
                <a:r>
                  <a:rPr lang="zh-CN" altLang="en-US" sz="2000" dirty="0"/>
                  <a:t>最</a:t>
                </a:r>
                <a:r>
                  <a:rPr lang="zh-CN" altLang="en-US" sz="2000" dirty="0" smtClean="0"/>
                  <a:t>典型的计数模型为泊松（</a:t>
                </a:r>
                <a:r>
                  <a:rPr lang="en-US" altLang="zh-CN" sz="2000" dirty="0" smtClean="0"/>
                  <a:t>Poisson</a:t>
                </a:r>
                <a:r>
                  <a:rPr lang="zh-CN" altLang="en-US" sz="2000" dirty="0" smtClean="0"/>
                  <a:t>）模型</a:t>
                </a:r>
                <a:endParaRPr lang="en-US" altLang="zh-CN" sz="2000" dirty="0" smtClean="0"/>
              </a:p>
              <a:p>
                <a:pPr lvl="1"/>
                <a:r>
                  <a:rPr lang="zh-CN" altLang="en-US" sz="2000" dirty="0"/>
                  <a:t>泊</a:t>
                </a:r>
                <a:r>
                  <a:rPr lang="zh-CN" altLang="en-US" sz="2000" dirty="0" smtClean="0"/>
                  <a:t>松模型的因变量符合泊松分布</a:t>
                </a:r>
                <a14:m>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𝜆</m:t>
                            </m:r>
                          </m:e>
                          <m:sup>
                            <m:r>
                              <a:rPr lang="en-US" altLang="zh-CN" sz="2000" b="0" i="1" smtClean="0">
                                <a:latin typeface="Cambria Math" panose="02040503050406030204" pitchFamily="18" charset="0"/>
                              </a:rPr>
                              <m:t>𝑘</m:t>
                            </m:r>
                          </m:sup>
                        </m:sSup>
                      </m:num>
                      <m:den>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den>
                    </m:f>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𝜆</m:t>
                        </m:r>
                      </m:sup>
                    </m:sSup>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=0,1,…</m:t>
                    </m:r>
                  </m:oMath>
                </a14:m>
                <a:r>
                  <a:rPr lang="zh-CN" altLang="en-US" sz="2000" dirty="0" smtClean="0"/>
                  <a:t>，其中</a:t>
                </a:r>
                <a14:m>
                  <m:oMath xmlns:m="http://schemas.openxmlformats.org/officeDocument/2006/math">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ln</m:t>
                        </m:r>
                      </m:fName>
                      <m:e>
                        <m:r>
                          <a:rPr lang="zh-CN" altLang="en-US" sz="2000" i="1">
                            <a:latin typeface="Cambria Math" panose="02040503050406030204" pitchFamily="18" charset="0"/>
                          </a:rPr>
                          <m:t>𝜆</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zh-CN" altLang="en-US" sz="2000" b="0" i="1" smtClean="0">
                        <a:latin typeface="Cambria Math" panose="02040503050406030204" pitchFamily="18" charset="0"/>
                      </a:rPr>
                      <m:t>𝛽</m:t>
                    </m:r>
                  </m:oMath>
                </a14:m>
                <a:endParaRPr lang="zh-CN" altLang="en-US" sz="2000" dirty="0"/>
              </a:p>
              <a:p>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23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pic>
        <p:nvPicPr>
          <p:cNvPr id="7" name="图片 6"/>
          <p:cNvPicPr>
            <a:picLocks noChangeAspect="1"/>
          </p:cNvPicPr>
          <p:nvPr/>
        </p:nvPicPr>
        <p:blipFill>
          <a:blip r:embed="rId3"/>
          <a:stretch>
            <a:fillRect/>
          </a:stretch>
        </p:blipFill>
        <p:spPr>
          <a:xfrm>
            <a:off x="8671141" y="916899"/>
            <a:ext cx="2574163" cy="1831721"/>
          </a:xfrm>
          <a:prstGeom prst="rect">
            <a:avLst/>
          </a:prstGeom>
        </p:spPr>
      </p:pic>
      <p:pic>
        <p:nvPicPr>
          <p:cNvPr id="8" name="图片 7"/>
          <p:cNvPicPr>
            <a:picLocks noChangeAspect="1"/>
          </p:cNvPicPr>
          <p:nvPr/>
        </p:nvPicPr>
        <p:blipFill>
          <a:blip r:embed="rId4"/>
          <a:stretch>
            <a:fillRect/>
          </a:stretch>
        </p:blipFill>
        <p:spPr>
          <a:xfrm>
            <a:off x="8364420" y="3123252"/>
            <a:ext cx="2989380" cy="2242035"/>
          </a:xfrm>
          <a:prstGeom prst="rect">
            <a:avLst/>
          </a:prstGeom>
        </p:spPr>
      </p:pic>
    </p:spTree>
    <p:extLst>
      <p:ext uri="{BB962C8B-B14F-4D97-AF65-F5344CB8AC3E}">
        <p14:creationId xmlns:p14="http://schemas.microsoft.com/office/powerpoint/2010/main" val="339193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面板数据回归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固定效应和随机效应</a:t>
                </a:r>
                <a:endParaRPr lang="en-US" altLang="zh-CN" dirty="0" smtClean="0"/>
              </a:p>
              <a:p>
                <a:pPr lvl="1"/>
                <a:r>
                  <a:rPr lang="zh-CN" altLang="en-US" dirty="0" smtClean="0"/>
                  <a:t>当存在遗漏变量问题，且遗漏变量和已有变量相关，就可能会需要固定效应（</a:t>
                </a:r>
                <a:r>
                  <a:rPr lang="en-US" altLang="zh-CN" dirty="0" smtClean="0"/>
                  <a:t>Fixed effect</a:t>
                </a:r>
                <a:r>
                  <a:rPr lang="zh-CN" altLang="en-US" dirty="0" smtClean="0"/>
                  <a:t>）</a:t>
                </a:r>
                <a:endParaRPr lang="en-US" altLang="zh-CN" dirty="0" smtClean="0"/>
              </a:p>
              <a:p>
                <a:pPr lvl="1"/>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zh-CN" altLang="en-US" b="1" i="1" smtClean="0">
                        <a:latin typeface="Cambria Math" panose="02040503050406030204" pitchFamily="18" charset="0"/>
                      </a:rPr>
                      <m:t>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oMath>
                </a14:m>
                <a:r>
                  <a:rPr lang="zh-CN" altLang="en-US" dirty="0" smtClean="0"/>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en-US" dirty="0" smtClean="0"/>
                  <a:t>表示遗漏变量的效应，</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𝒊</m:t>
                            </m:r>
                          </m:sub>
                        </m:sSub>
                      </m:e>
                    </m:d>
                  </m:oMath>
                </a14:m>
                <a:endParaRPr lang="en-US" altLang="zh-CN" dirty="0" smtClean="0"/>
              </a:p>
              <a:p>
                <a:pPr lvl="1"/>
                <a:r>
                  <a:rPr lang="zh-CN" altLang="en-US" dirty="0"/>
                  <a:t>如果遗漏变量和已有</a:t>
                </a:r>
                <a:r>
                  <a:rPr lang="zh-CN" altLang="en-US" dirty="0" smtClean="0"/>
                  <a:t>变量不相关，即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0</m:t>
                    </m:r>
                  </m:oMath>
                </a14:m>
                <a:r>
                  <a:rPr lang="zh-CN" altLang="en-US" dirty="0" smtClean="0"/>
                  <a:t>，则是随机效应</a:t>
                </a:r>
                <a:endParaRPr lang="en-US" altLang="zh-CN" dirty="0" smtClean="0"/>
              </a:p>
              <a:p>
                <a:pPr lvl="1"/>
                <a:r>
                  <a:rPr lang="zh-CN" altLang="en-US" dirty="0" smtClean="0"/>
                  <a:t>统计方法来判断是否存在固定效应</a:t>
                </a:r>
                <a:endParaRPr lang="en-US" altLang="zh-CN" dirty="0" smtClean="0"/>
              </a:p>
              <a:p>
                <a:pPr lvl="2"/>
                <a:r>
                  <a:rPr lang="zh-CN" altLang="en-US" sz="1800" dirty="0" smtClean="0"/>
                  <a:t>用</a:t>
                </a:r>
                <a:r>
                  <a:rPr lang="en-US" altLang="zh-CN" sz="1800" dirty="0" err="1" smtClean="0"/>
                  <a:t>Hausman</a:t>
                </a:r>
                <a:r>
                  <a:rPr lang="zh-CN" altLang="en-US" sz="1800" dirty="0" smtClean="0"/>
                  <a:t>检验来比较使用固定效应得到的估计结果和使用随机效应得到的估计结果，如果存在显著的系统性差异，则使用固定效应</a:t>
                </a:r>
                <a:endParaRPr lang="en-US" altLang="zh-CN" sz="1800" dirty="0" smtClean="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34" r="-42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
        <p:nvSpPr>
          <p:cNvPr id="7" name="文本框 6"/>
          <p:cNvSpPr txBox="1"/>
          <p:nvPr/>
        </p:nvSpPr>
        <p:spPr>
          <a:xfrm>
            <a:off x="4713833" y="4721866"/>
            <a:ext cx="5027326" cy="923330"/>
          </a:xfrm>
          <a:prstGeom prst="rect">
            <a:avLst/>
          </a:prstGeom>
          <a:noFill/>
        </p:spPr>
        <p:txBody>
          <a:bodyPr wrap="square" rtlCol="0">
            <a:spAutoFit/>
          </a:bodyPr>
          <a:lstStyle/>
          <a:p>
            <a:r>
              <a:rPr lang="zh-CN" altLang="en-US" dirty="0" smtClean="0"/>
              <a:t>注意</a:t>
            </a:r>
            <a:r>
              <a:rPr lang="zh-CN" altLang="en-US" dirty="0"/>
              <a:t>：</a:t>
            </a:r>
            <a:r>
              <a:rPr lang="zh-CN" altLang="en-US" dirty="0" smtClean="0"/>
              <a:t>对固定效应一个更简单（但是不完全准确）的理解是每个个体都有一个自己的截距项，且截距项之间的差异是系统性的</a:t>
            </a:r>
            <a:endParaRPr lang="zh-CN" altLang="en-US" dirty="0"/>
          </a:p>
        </p:txBody>
      </p:sp>
    </p:spTree>
    <p:extLst>
      <p:ext uri="{BB962C8B-B14F-4D97-AF65-F5344CB8AC3E}">
        <p14:creationId xmlns:p14="http://schemas.microsoft.com/office/powerpoint/2010/main" val="87126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estimation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当我们面临一个复杂的非线性模型的时候</a:t>
                </a:r>
                <a:endParaRPr lang="en-US" altLang="zh-CN" dirty="0"/>
              </a:p>
              <a:p>
                <a:pPr lvl="1"/>
                <a:r>
                  <a:rPr lang="zh-CN" altLang="en-US" dirty="0" smtClean="0"/>
                  <a:t>比如</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zh-CN" altLang="en-US" i="1">
                        <a:latin typeface="Cambria Math" panose="02040503050406030204" pitchFamily="18" charset="0"/>
                      </a:rPr>
                      <m:t>𝛼</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2</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3</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4</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ln</m:t>
                            </m:r>
                          </m:fName>
                          <m:e>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b="0" i="1" smtClean="0">
                                    <a:latin typeface="Cambria Math" panose="02040503050406030204" pitchFamily="18" charset="0"/>
                                  </a:rPr>
                                  <m:t>4</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func>
                      </m:e>
                    </m:func>
                  </m:oMath>
                </a14:m>
                <a:endParaRPr lang="en-US" altLang="zh-CN" dirty="0" smtClean="0"/>
              </a:p>
              <a:p>
                <a:pPr lvl="1"/>
                <a:r>
                  <a:rPr lang="en-US" altLang="zh-CN" dirty="0" smtClean="0"/>
                  <a:t>MLE</a:t>
                </a:r>
                <a:r>
                  <a:rPr lang="zh-CN" altLang="en-US" dirty="0" smtClean="0"/>
                  <a:t>的前提是连续可导，且求解过程非常复杂</a:t>
                </a:r>
                <a:endParaRPr lang="en-US" altLang="zh-CN" dirty="0" smtClean="0"/>
              </a:p>
              <a:p>
                <a:pPr lvl="1"/>
                <a:r>
                  <a:rPr lang="zh-CN" altLang="en-US" dirty="0" smtClean="0"/>
                  <a:t>贝叶斯估计</a:t>
                </a:r>
                <a:endParaRPr lang="en-US" altLang="zh-CN" dirty="0" smtClean="0"/>
              </a:p>
              <a:p>
                <a:pPr lvl="2"/>
                <a:r>
                  <a:rPr lang="zh-CN" altLang="en-US" dirty="0"/>
                  <a:t>基本</a:t>
                </a:r>
                <a:r>
                  <a:rPr lang="zh-CN" altLang="en-US" dirty="0" smtClean="0"/>
                  <a:t>思想：后验概率最大化</a:t>
                </a:r>
                <a:endParaRPr lang="en-US" altLang="zh-CN" b="0" i="1" dirty="0" smtClean="0">
                  <a:latin typeface="Cambria Math" panose="02040503050406030204" pitchFamily="18" charset="0"/>
                </a:endParaRPr>
              </a:p>
              <a:p>
                <a:pPr lvl="2"/>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zh-CN" altLang="en-US" i="1">
                            <a:latin typeface="Cambria Math" panose="02040503050406030204" pitchFamily="18" charset="0"/>
                          </a:rPr>
                          <m:t>参数</m:t>
                        </m:r>
                        <m:r>
                          <a:rPr lang="en-US" altLang="zh-CN" i="1" smtClean="0">
                            <a:latin typeface="Cambria Math" panose="02040503050406030204" pitchFamily="18" charset="0"/>
                          </a:rPr>
                          <m:t>|</m:t>
                        </m:r>
                        <m:r>
                          <a:rPr lang="zh-CN" altLang="en-US" i="1">
                            <a:latin typeface="Cambria Math" panose="02040503050406030204" pitchFamily="18" charset="0"/>
                          </a:rPr>
                          <m:t>数据</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zh-CN" altLang="en-US" i="1" smtClean="0">
                                <a:latin typeface="Cambria Math" panose="02040503050406030204" pitchFamily="18" charset="0"/>
                              </a:rPr>
                              <m:t>数据</m:t>
                            </m:r>
                            <m:r>
                              <a:rPr lang="en-US" altLang="zh-CN" i="1">
                                <a:latin typeface="Cambria Math" panose="02040503050406030204" pitchFamily="18" charset="0"/>
                              </a:rPr>
                              <m:t>|</m:t>
                            </m:r>
                            <m:r>
                              <a:rPr lang="zh-CN" altLang="en-US" i="1" smtClean="0">
                                <a:latin typeface="Cambria Math" panose="02040503050406030204" pitchFamily="18" charset="0"/>
                              </a:rPr>
                              <m:t>参数</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zh-CN" altLang="en-US" i="1">
                                <a:latin typeface="Cambria Math" panose="02040503050406030204" pitchFamily="18" charset="0"/>
                              </a:rPr>
                              <m:t>参数</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zh-CN" altLang="en-US" i="1">
                                <a:latin typeface="Cambria Math" panose="02040503050406030204" pitchFamily="18" charset="0"/>
                              </a:rPr>
                              <m:t>数据</m:t>
                            </m:r>
                          </m:e>
                        </m:d>
                      </m:den>
                    </m:f>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zh-CN" altLang="en-US" i="1">
                            <a:latin typeface="Cambria Math" panose="02040503050406030204" pitchFamily="18" charset="0"/>
                          </a:rPr>
                          <m:t>数据</m:t>
                        </m:r>
                        <m:r>
                          <a:rPr lang="en-US" altLang="zh-CN" i="1">
                            <a:latin typeface="Cambria Math" panose="02040503050406030204" pitchFamily="18" charset="0"/>
                          </a:rPr>
                          <m:t>|</m:t>
                        </m:r>
                        <m:r>
                          <a:rPr lang="zh-CN" altLang="en-US" i="1">
                            <a:latin typeface="Cambria Math" panose="02040503050406030204" pitchFamily="18" charset="0"/>
                          </a:rPr>
                          <m:t>参数</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zh-CN" altLang="en-US" i="1">
                            <a:latin typeface="Cambria Math" panose="02040503050406030204" pitchFamily="18" charset="0"/>
                          </a:rPr>
                          <m:t>参数</m:t>
                        </m:r>
                      </m:e>
                    </m:d>
                  </m:oMath>
                </a14:m>
                <a:endParaRPr lang="en-US" altLang="zh-CN" dirty="0" smtClean="0"/>
              </a:p>
              <a:p>
                <a:pPr lvl="2"/>
                <a:r>
                  <a:rPr lang="zh-CN" altLang="en-US" dirty="0" smtClean="0"/>
                  <a:t>根据先验概率自定义一组参数，计算后验概率</a:t>
                </a:r>
                <a:endParaRPr lang="en-US" altLang="zh-CN" dirty="0"/>
              </a:p>
              <a:p>
                <a:pPr lvl="2"/>
                <a:r>
                  <a:rPr lang="zh-CN" altLang="en-US" dirty="0" smtClean="0"/>
                  <a:t>随机生成一组参数的改变值，计算后验概率</a:t>
                </a:r>
                <a:endParaRPr lang="en-US" altLang="zh-CN" dirty="0" smtClean="0"/>
              </a:p>
              <a:p>
                <a:pPr lvl="2"/>
                <a:r>
                  <a:rPr lang="zh-CN" altLang="en-US" dirty="0" smtClean="0"/>
                  <a:t>如果后验概率提升，则更新参数</a:t>
                </a:r>
                <a:endParaRPr lang="en-US" altLang="zh-CN" dirty="0" smtClean="0"/>
              </a:p>
              <a:p>
                <a:pPr lvl="2"/>
                <a:r>
                  <a:rPr lang="zh-CN" altLang="en-US" dirty="0" smtClean="0"/>
                  <a:t>开始</a:t>
                </a:r>
                <a:r>
                  <a:rPr lang="zh-CN" altLang="en-US" dirty="0"/>
                  <a:t>下一</a:t>
                </a:r>
                <a:r>
                  <a:rPr lang="zh-CN" altLang="en-US" dirty="0" smtClean="0"/>
                  <a:t>轮计算，反复迭代</a:t>
                </a:r>
                <a:r>
                  <a:rPr lang="en-US" altLang="zh-CN" dirty="0" smtClean="0"/>
                  <a:t>N</a:t>
                </a:r>
                <a:r>
                  <a:rPr lang="zh-CN" altLang="en-US" dirty="0" smtClean="0"/>
                  <a:t>轮</a:t>
                </a:r>
                <a:endParaRPr lang="en-US" altLang="zh-CN" dirty="0" smtClean="0"/>
              </a:p>
              <a:p>
                <a:pPr lvl="2"/>
                <a:r>
                  <a:rPr lang="zh-CN" altLang="en-US" dirty="0" smtClean="0"/>
                  <a:t>根据最后</a:t>
                </a:r>
                <a:r>
                  <a:rPr lang="en-US" altLang="zh-CN" dirty="0" smtClean="0"/>
                  <a:t>M</a:t>
                </a:r>
                <a:r>
                  <a:rPr lang="zh-CN" altLang="en-US" dirty="0" smtClean="0"/>
                  <a:t>轮的参数值来计算参数的估计值</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3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
        <p:nvSpPr>
          <p:cNvPr id="7" name="矩形标注 6"/>
          <p:cNvSpPr/>
          <p:nvPr/>
        </p:nvSpPr>
        <p:spPr bwMode="auto">
          <a:xfrm>
            <a:off x="6311407" y="3007770"/>
            <a:ext cx="1140954" cy="440188"/>
          </a:xfrm>
          <a:prstGeom prst="wedgeRectCallout">
            <a:avLst>
              <a:gd name="adj1" fmla="val -49800"/>
              <a:gd name="adj2" fmla="val 1341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ahoma" pitchFamily="34" charset="0"/>
              </a:rPr>
              <a:t>似然函数</a:t>
            </a:r>
            <a:endParaRPr kumimoji="0" lang="zh-CN" altLang="en-US" b="0" i="0" u="none" strike="noStrike" cap="none" normalizeH="0" baseline="0" dirty="0" smtClean="0">
              <a:ln>
                <a:noFill/>
              </a:ln>
              <a:solidFill>
                <a:schemeClr val="tx1"/>
              </a:solidFill>
              <a:effectLst/>
              <a:latin typeface="Tahoma" pitchFamily="34" charset="0"/>
            </a:endParaRPr>
          </a:p>
        </p:txBody>
      </p:sp>
      <p:sp>
        <p:nvSpPr>
          <p:cNvPr id="8" name="矩形标注 7"/>
          <p:cNvSpPr/>
          <p:nvPr/>
        </p:nvSpPr>
        <p:spPr bwMode="auto">
          <a:xfrm>
            <a:off x="7937731" y="3007770"/>
            <a:ext cx="1898599" cy="440188"/>
          </a:xfrm>
          <a:prstGeom prst="wedgeRectCallout">
            <a:avLst>
              <a:gd name="adj1" fmla="val -68253"/>
              <a:gd name="adj2" fmla="val 12668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ahoma" pitchFamily="34" charset="0"/>
              </a:rPr>
              <a:t>参数的先验概率</a:t>
            </a:r>
            <a:endParaRPr kumimoji="0" lang="zh-CN" altLang="en-US"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56228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统计分析</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lang="zh-CN" altLang="en-US" dirty="0" smtClean="0"/>
              <a:t>统计分析理论基础</a:t>
            </a:r>
            <a:endParaRPr lang="en-US" altLang="zh-CN" dirty="0"/>
          </a:p>
          <a:p>
            <a:pPr>
              <a:lnSpc>
                <a:spcPct val="150000"/>
              </a:lnSpc>
              <a:buFont typeface="Wingdings" panose="05000000000000000000" pitchFamily="2" charset="2"/>
              <a:buChar char="Ø"/>
            </a:pPr>
            <a:r>
              <a:rPr lang="zh-CN" altLang="en-US" dirty="0" smtClean="0"/>
              <a:t>利用</a:t>
            </a:r>
            <a:r>
              <a:rPr lang="en-US" altLang="zh-CN" dirty="0" smtClean="0"/>
              <a:t>Python</a:t>
            </a:r>
            <a:r>
              <a:rPr lang="zh-CN" altLang="en-US" dirty="0" smtClean="0"/>
              <a:t>实现统计分析</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dirty="0" smtClean="0">
                <a:solidFill>
                  <a:srgbClr val="000000"/>
                </a:solidFill>
              </a:rPr>
              <a:t>大数据分析基础 </a:t>
            </a:r>
            <a:r>
              <a:rPr lang="en-US" altLang="zh-CN" dirty="0"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1069421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关于概率</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a:t>概率</a:t>
                </a:r>
                <a:endParaRPr lang="en-US" altLang="zh-CN" sz="2400" dirty="0"/>
              </a:p>
              <a:p>
                <a:pPr lvl="1"/>
                <a:r>
                  <a:rPr lang="zh-CN" altLang="en-US" sz="2000" dirty="0"/>
                  <a:t>亦称“或然率”，它是反映随机事件出现的可能性（</a:t>
                </a:r>
                <a:r>
                  <a:rPr lang="en-US" altLang="zh-CN" sz="2000" dirty="0"/>
                  <a:t>likelihood)</a:t>
                </a:r>
                <a:r>
                  <a:rPr lang="zh-CN" altLang="en-US" sz="2000" dirty="0"/>
                  <a:t>大小</a:t>
                </a:r>
                <a:endParaRPr lang="en-US" altLang="zh-CN" sz="2000" dirty="0"/>
              </a:p>
              <a:p>
                <a:r>
                  <a:rPr lang="zh-CN" altLang="en-US" sz="2400" dirty="0" smtClean="0"/>
                  <a:t>条件概率</a:t>
                </a:r>
                <a:endParaRPr lang="en-US" altLang="zh-CN" sz="2400" dirty="0" smtClean="0"/>
              </a:p>
              <a:p>
                <a:pPr lvl="1"/>
                <a:r>
                  <a:rPr lang="zh-CN" altLang="en-US" sz="2000" dirty="0"/>
                  <a:t>条件概率是指事件</a:t>
                </a:r>
                <a:r>
                  <a:rPr lang="en-US" altLang="zh-CN" sz="2000" dirty="0"/>
                  <a:t>A</a:t>
                </a:r>
                <a:r>
                  <a:rPr lang="zh-CN" altLang="en-US" sz="2000" dirty="0"/>
                  <a:t>在事件</a:t>
                </a:r>
                <a:r>
                  <a:rPr lang="en-US" altLang="zh-CN" sz="2000" dirty="0"/>
                  <a:t>B</a:t>
                </a:r>
                <a:r>
                  <a:rPr lang="zh-CN" altLang="en-US" sz="2000" dirty="0"/>
                  <a:t>发生的条件下发生的</a:t>
                </a:r>
                <a:r>
                  <a:rPr lang="zh-CN" altLang="en-US" sz="2000" dirty="0" smtClean="0"/>
                  <a:t>概率，表示</a:t>
                </a:r>
                <a:r>
                  <a:rPr lang="zh-CN" altLang="en-US" sz="2000" dirty="0"/>
                  <a:t>为：</a:t>
                </a:r>
                <a:r>
                  <a:rPr lang="en-US" altLang="zh-CN" sz="2000" dirty="0"/>
                  <a:t>P</a:t>
                </a:r>
                <a:r>
                  <a:rPr lang="zh-CN" altLang="en-US" sz="2000" dirty="0"/>
                  <a:t>（</a:t>
                </a:r>
                <a:r>
                  <a:rPr lang="en-US" altLang="zh-CN" sz="2000" dirty="0"/>
                  <a:t>A|B</a:t>
                </a:r>
                <a:r>
                  <a:rPr lang="zh-CN" altLang="en-US" sz="2000" dirty="0" smtClean="0"/>
                  <a:t>）</a:t>
                </a:r>
                <a:endParaRPr lang="en-US" altLang="zh-CN" sz="2000" dirty="0" smtClean="0"/>
              </a:p>
              <a:p>
                <a:pPr lvl="1"/>
                <a:r>
                  <a:rPr lang="zh-CN" altLang="en-US" sz="2000" dirty="0"/>
                  <a:t>若只有两个事件</a:t>
                </a:r>
                <a:r>
                  <a:rPr lang="en-US" altLang="zh-CN" sz="2000" dirty="0"/>
                  <a:t>A</a:t>
                </a:r>
                <a:r>
                  <a:rPr lang="zh-CN" altLang="en-US" sz="2000" dirty="0"/>
                  <a:t>、</a:t>
                </a:r>
                <a:r>
                  <a:rPr lang="en-US" altLang="zh-CN" sz="2000" dirty="0"/>
                  <a:t>B</a:t>
                </a:r>
                <a:r>
                  <a:rPr lang="zh-CN" altLang="en-US" sz="2000" dirty="0"/>
                  <a:t>，那么</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𝐴</m:t>
                        </m:r>
                      </m:e>
                      <m:e>
                        <m:r>
                          <a:rPr lang="en-US" altLang="zh-CN" sz="2000" i="1">
                            <a:latin typeface="Cambria Math" panose="02040503050406030204" pitchFamily="18" charset="0"/>
                          </a:rPr>
                          <m:t>𝐵</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𝐴𝐵</m:t>
                        </m:r>
                        <m:r>
                          <a:rPr lang="en-US" altLang="zh-CN" sz="2000" i="1">
                            <a:latin typeface="Cambria Math" panose="02040503050406030204" pitchFamily="18" charset="0"/>
                          </a:rPr>
                          <m:t>)</m:t>
                        </m:r>
                      </m:num>
                      <m:den>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𝐵</m:t>
                        </m:r>
                        <m:r>
                          <a:rPr lang="en-US" altLang="zh-CN" sz="2000" i="1">
                            <a:latin typeface="Cambria Math" panose="02040503050406030204" pitchFamily="18" charset="0"/>
                          </a:rPr>
                          <m:t>)</m:t>
                        </m:r>
                      </m:den>
                    </m:f>
                  </m:oMath>
                </a14:m>
                <a:endParaRPr lang="en-US" altLang="zh-CN" sz="2000" dirty="0"/>
              </a:p>
              <a:p>
                <a:pPr lvl="2"/>
                <a:r>
                  <a:rPr lang="en-US" altLang="zh-CN" sz="1800" dirty="0"/>
                  <a:t>P(AB)</a:t>
                </a:r>
                <a:r>
                  <a:rPr lang="zh-CN" altLang="en-US" sz="1800" dirty="0"/>
                  <a:t>表示</a:t>
                </a:r>
                <a:r>
                  <a:rPr lang="en-US" altLang="zh-CN" sz="1800" dirty="0"/>
                  <a:t>A</a:t>
                </a:r>
                <a:r>
                  <a:rPr lang="zh-CN" altLang="en-US" sz="1800" dirty="0"/>
                  <a:t>、</a:t>
                </a:r>
                <a:r>
                  <a:rPr lang="en-US" altLang="zh-CN" sz="1800" dirty="0"/>
                  <a:t>B</a:t>
                </a:r>
                <a:r>
                  <a:rPr lang="zh-CN" altLang="en-US" sz="1800" dirty="0"/>
                  <a:t>两件事共同发生的概率，即联合概率</a:t>
                </a:r>
                <a:endParaRPr lang="en-US" altLang="zh-CN" sz="1800" dirty="0"/>
              </a:p>
              <a:p>
                <a:pPr lvl="2"/>
                <a:r>
                  <a:rPr lang="zh-CN" altLang="en-US" sz="1800" dirty="0"/>
                  <a:t>如果</a:t>
                </a:r>
                <a:r>
                  <a:rPr lang="en-US" altLang="zh-CN" sz="1800" dirty="0"/>
                  <a:t>A</a:t>
                </a:r>
                <a:r>
                  <a:rPr lang="zh-CN" altLang="en-US" sz="1800" dirty="0"/>
                  <a:t>、</a:t>
                </a:r>
                <a:r>
                  <a:rPr lang="en-US" altLang="zh-CN" sz="1800" dirty="0"/>
                  <a:t>B</a:t>
                </a:r>
                <a:r>
                  <a:rPr lang="zh-CN" altLang="en-US" sz="1800" dirty="0"/>
                  <a:t>是相互独立的事件，则</a:t>
                </a:r>
                <a:r>
                  <a:rPr lang="en-US" altLang="zh-CN" sz="1800" dirty="0"/>
                  <a:t>P(AB) = P(A)*P(B)</a:t>
                </a:r>
              </a:p>
              <a:p>
                <a:pPr lvl="1"/>
                <a:r>
                  <a:rPr lang="zh-CN" altLang="en-US" sz="2000" dirty="0" smtClean="0"/>
                  <a:t>全概率公式</a:t>
                </a:r>
                <a:endParaRPr lang="en-US" altLang="zh-CN" sz="2000" dirty="0" smtClean="0"/>
              </a:p>
              <a:p>
                <a:pPr lvl="2"/>
                <a:r>
                  <a:rPr lang="zh-CN" altLang="en-US" sz="1600" dirty="0"/>
                  <a:t>如果</a:t>
                </a:r>
                <a:r>
                  <a:rPr lang="zh-CN" altLang="en-US" sz="1600" dirty="0" smtClean="0"/>
                  <a:t>事件</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1</m:t>
                        </m:r>
                      </m:sub>
                    </m:sSub>
                  </m:oMath>
                </a14:m>
                <a:r>
                  <a:rPr lang="zh-CN" altLang="en-US" sz="1600" dirty="0" smtClean="0"/>
                  <a:t>、</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b="0" i="1" smtClean="0">
                            <a:latin typeface="Cambria Math" panose="02040503050406030204" pitchFamily="18" charset="0"/>
                          </a:rPr>
                          <m:t>2</m:t>
                        </m:r>
                      </m:sub>
                    </m:sSub>
                  </m:oMath>
                </a14:m>
                <a:r>
                  <a:rPr lang="en-US" altLang="zh-CN" sz="1600" dirty="0" smtClean="0"/>
                  <a:t>…</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m:rPr>
                            <m:sty m:val="p"/>
                          </m:rPr>
                          <a:rPr lang="en-US" altLang="zh-CN" sz="1600" i="1">
                            <a:latin typeface="Cambria Math" panose="02040503050406030204" pitchFamily="18" charset="0"/>
                          </a:rPr>
                          <m:t>n</m:t>
                        </m:r>
                      </m:sub>
                    </m:sSub>
                  </m:oMath>
                </a14:m>
                <a:r>
                  <a:rPr lang="zh-CN" altLang="en-US" sz="1600" dirty="0" smtClean="0"/>
                  <a:t>构成</a:t>
                </a:r>
                <a:r>
                  <a:rPr lang="zh-CN" altLang="en-US" sz="1600" dirty="0"/>
                  <a:t>一个完备事件组，即它们两两互不相容，其和为</a:t>
                </a:r>
                <a:r>
                  <a:rPr lang="zh-CN" altLang="en-US" sz="1600" dirty="0" smtClean="0"/>
                  <a:t>全集</a:t>
                </a:r>
                <a:r>
                  <a:rPr lang="en-US" altLang="zh-CN" sz="1600" dirty="0" smtClean="0"/>
                  <a:t>(</a:t>
                </a:r>
                <a14:m>
                  <m:oMath xmlns:m="http://schemas.openxmlformats.org/officeDocument/2006/math">
                    <m:nary>
                      <m:naryPr>
                        <m:chr m:val="∑"/>
                        <m:ctrlPr>
                          <a:rPr lang="zh-CN" altLang="en-US" sz="1600" i="1" smtClean="0">
                            <a:latin typeface="Cambria Math" panose="02040503050406030204" pitchFamily="18" charset="0"/>
                          </a:rPr>
                        </m:ctrlPr>
                      </m:naryPr>
                      <m:sub>
                        <m:r>
                          <m:rPr>
                            <m:sty m:val="p"/>
                            <m:brk m:alnAt="23"/>
                          </m:rPr>
                          <a:rPr lang="en-US" altLang="zh-CN" sz="1600" i="1">
                            <a:latin typeface="Cambria Math" panose="02040503050406030204" pitchFamily="18" charset="0"/>
                          </a:rPr>
                          <m:t>i</m:t>
                        </m:r>
                        <m:r>
                          <a:rPr lang="en-US" altLang="zh-CN" sz="1600" i="1" smtClean="0">
                            <a:latin typeface="Cambria Math" panose="02040503050406030204" pitchFamily="18" charset="0"/>
                          </a:rPr>
                          <m:t>=</m:t>
                        </m:r>
                        <m:r>
                          <a:rPr lang="en-US" altLang="zh-CN" sz="1600" i="1">
                            <a:latin typeface="Cambria Math" panose="02040503050406030204" pitchFamily="18" charset="0"/>
                          </a:rPr>
                          <m:t>1</m:t>
                        </m:r>
                      </m:sub>
                      <m:sup>
                        <m:r>
                          <m:rPr>
                            <m:sty m:val="p"/>
                          </m:rPr>
                          <a:rPr lang="en-US" altLang="zh-CN" sz="1600" i="1">
                            <a:latin typeface="Cambria Math" panose="02040503050406030204" pitchFamily="18" charset="0"/>
                          </a:rPr>
                          <m:t>n</m:t>
                        </m:r>
                      </m:sup>
                      <m:e>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e>
                    </m:nary>
                  </m:oMath>
                </a14:m>
                <a:r>
                  <a:rPr lang="en-US" altLang="zh-CN" sz="1600" dirty="0" smtClean="0"/>
                  <a:t>=1)</a:t>
                </a:r>
                <a:r>
                  <a:rPr lang="zh-CN" altLang="en-US" sz="1600" dirty="0" smtClean="0"/>
                  <a:t>，且</a:t>
                </a:r>
                <a14:m>
                  <m:oMath xmlns:m="http://schemas.openxmlformats.org/officeDocument/2006/math">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𝑖</m:t>
                            </m:r>
                          </m:sub>
                        </m:sSub>
                      </m:e>
                    </m:d>
                    <m:r>
                      <a:rPr lang="en-US" altLang="zh-CN" sz="1600" b="0" i="0" smtClean="0">
                        <a:latin typeface="Cambria Math" panose="02040503050406030204" pitchFamily="18" charset="0"/>
                      </a:rPr>
                      <m:t>&gt;0</m:t>
                    </m:r>
                  </m:oMath>
                </a14:m>
                <a:r>
                  <a:rPr lang="zh-CN" altLang="en-US" sz="1600" dirty="0" smtClean="0"/>
                  <a:t>，那么对于任意事件</a:t>
                </a:r>
                <a:r>
                  <a:rPr lang="en-US" altLang="zh-CN" sz="1600" dirty="0" smtClean="0"/>
                  <a:t>A</a:t>
                </a:r>
                <a:r>
                  <a:rPr lang="zh-CN" altLang="en-US" sz="1600" dirty="0" smtClean="0"/>
                  <a:t>都有</a:t>
                </a:r>
                <a14:m>
                  <m:oMath xmlns:m="http://schemas.openxmlformats.org/officeDocument/2006/math">
                    <m:r>
                      <a:rPr lang="en-US" altLang="zh-CN" sz="1600" i="1" dirty="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𝐴</m:t>
                        </m:r>
                      </m:e>
                    </m:d>
                    <m:r>
                      <a:rPr lang="en-US" altLang="zh-CN" sz="1600" b="0" i="1" dirty="0" smtClean="0">
                        <a:latin typeface="Cambria Math" panose="02040503050406030204" pitchFamily="18" charset="0"/>
                      </a:rPr>
                      <m:t>= </m:t>
                    </m:r>
                    <m:nary>
                      <m:naryPr>
                        <m:chr m:val="∑"/>
                        <m:ctrlPr>
                          <a:rPr lang="zh-CN" altLang="en-US" sz="1600" i="1">
                            <a:latin typeface="Cambria Math" panose="02040503050406030204" pitchFamily="18" charset="0"/>
                          </a:rPr>
                        </m:ctrlPr>
                      </m:naryPr>
                      <m:sub>
                        <m:r>
                          <m:rPr>
                            <m:sty m:val="p"/>
                            <m:brk m:alnAt="23"/>
                          </m:rPr>
                          <a:rPr lang="en-US" altLang="zh-CN" sz="1600" i="1">
                            <a:latin typeface="Cambria Math" panose="02040503050406030204" pitchFamily="18" charset="0"/>
                          </a:rPr>
                          <m:t>i</m:t>
                        </m:r>
                        <m:r>
                          <a:rPr lang="en-US" altLang="zh-CN" sz="1600" i="1">
                            <a:latin typeface="Cambria Math" panose="02040503050406030204" pitchFamily="18" charset="0"/>
                          </a:rPr>
                          <m:t>=1</m:t>
                        </m:r>
                      </m:sub>
                      <m:sup>
                        <m:r>
                          <m:rPr>
                            <m:sty m:val="p"/>
                          </m:rPr>
                          <a:rPr lang="en-US" altLang="zh-CN" sz="1600" i="1">
                            <a:latin typeface="Cambria Math" panose="02040503050406030204" pitchFamily="18" charset="0"/>
                          </a:rPr>
                          <m:t>n</m:t>
                        </m:r>
                      </m:sup>
                      <m:e>
                        <m:r>
                          <a:rPr lang="en-US" altLang="zh-CN" sz="1600" i="1">
                            <a:latin typeface="Cambria Math" panose="02040503050406030204" pitchFamily="18" charset="0"/>
                          </a:rPr>
                          <m:t>𝑃</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r>
                              <a:rPr lang="en-US" altLang="zh-CN" sz="1600" i="1">
                                <a:latin typeface="Cambria Math" panose="02040503050406030204" pitchFamily="18" charset="0"/>
                              </a:rPr>
                              <m:t>𝐵</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𝑃</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e>
                    </m:nary>
                  </m:oMath>
                </a14:m>
                <a:endParaRPr lang="en-US" altLang="zh-CN" sz="1600" dirty="0" smtClean="0"/>
              </a:p>
              <a:p>
                <a:pPr lvl="1"/>
                <a:r>
                  <a:rPr lang="zh-CN" altLang="en-US" sz="2000" dirty="0" smtClean="0"/>
                  <a:t>贝叶斯公式</a:t>
                </a:r>
                <a:endParaRPr lang="en-US" altLang="zh-CN" sz="2000" dirty="0" smtClean="0"/>
              </a:p>
              <a:p>
                <a:pPr lvl="2"/>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nary>
                          <m:naryPr>
                            <m:chr m:val="∑"/>
                            <m:ctrlPr>
                              <a:rPr lang="zh-CN" altLang="en-US"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m:rPr>
                                <m:sty m:val="p"/>
                              </m:rPr>
                              <a:rPr lang="en-US" altLang="zh-CN" i="1">
                                <a:latin typeface="Cambria Math" panose="02040503050406030204" pitchFamily="18" charset="0"/>
                              </a:rPr>
                              <m:t>n</m:t>
                            </m:r>
                          </m:sup>
                          <m:e>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m:t>
                            </m:r>
                          </m:e>
                        </m:nary>
                      </m:den>
                    </m:f>
                  </m:oMath>
                </a14:m>
                <a:endParaRPr lang="en-US" altLang="zh-CN" sz="1800" dirty="0" smtClean="0"/>
              </a:p>
              <a:p>
                <a:pPr lvl="2"/>
                <a:endParaRPr lang="en-US" altLang="zh-CN" sz="18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1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153682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关于概率</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smtClean="0"/>
                  <a:t>贝叶斯公式</a:t>
                </a:r>
                <a:endParaRPr lang="en-US" altLang="zh-CN" sz="2400" dirty="0" smtClean="0"/>
              </a:p>
              <a:p>
                <a:pPr lvl="1"/>
                <a:r>
                  <a:rPr lang="zh-CN" altLang="en-US" sz="2000" dirty="0"/>
                  <a:t>假设一个常规</a:t>
                </a:r>
                <a:r>
                  <a:rPr lang="zh-CN" altLang="en-US" sz="2000" dirty="0" smtClean="0"/>
                  <a:t>的吸毒检测</a:t>
                </a:r>
                <a:r>
                  <a:rPr lang="zh-CN" altLang="en-US" sz="2000" dirty="0"/>
                  <a:t>结果的敏感度与可靠度均为</a:t>
                </a:r>
                <a:r>
                  <a:rPr lang="en-US" altLang="zh-CN" sz="2000" dirty="0"/>
                  <a:t>99%</a:t>
                </a:r>
                <a:r>
                  <a:rPr lang="zh-CN" altLang="en-US" sz="2000" dirty="0"/>
                  <a:t>，也就是说，当被检者吸毒时，每次检测呈阳性（</a:t>
                </a:r>
                <a:r>
                  <a:rPr lang="en-US" altLang="zh-CN" sz="2000" dirty="0"/>
                  <a:t>+</a:t>
                </a:r>
                <a:r>
                  <a:rPr lang="zh-CN" altLang="en-US" sz="2000" dirty="0"/>
                  <a:t>）的概率为</a:t>
                </a:r>
                <a:r>
                  <a:rPr lang="en-US" altLang="zh-CN" sz="2000" dirty="0"/>
                  <a:t>99</a:t>
                </a:r>
                <a:r>
                  <a:rPr lang="en-US" altLang="zh-CN" sz="2000" dirty="0" smtClean="0"/>
                  <a:t>%</a:t>
                </a:r>
                <a:r>
                  <a:rPr lang="zh-CN" altLang="en-US" sz="2000" dirty="0" smtClean="0"/>
                  <a:t>；而</a:t>
                </a:r>
                <a:r>
                  <a:rPr lang="zh-CN" altLang="en-US" sz="2000" dirty="0"/>
                  <a:t>被检者不吸毒时，每次检测呈阴性（</a:t>
                </a:r>
                <a:r>
                  <a:rPr lang="en-US" altLang="zh-CN" sz="2000" dirty="0"/>
                  <a:t>-</a:t>
                </a:r>
                <a:r>
                  <a:rPr lang="zh-CN" altLang="en-US" sz="2000" dirty="0"/>
                  <a:t>）的概率为</a:t>
                </a:r>
                <a:r>
                  <a:rPr lang="en-US" altLang="zh-CN" sz="2000" dirty="0"/>
                  <a:t>99%</a:t>
                </a:r>
                <a:r>
                  <a:rPr lang="zh-CN" altLang="en-US" sz="2000" dirty="0" smtClean="0"/>
                  <a:t>。那么这个检测是否真的可靠呢？</a:t>
                </a:r>
                <a:endParaRPr lang="en-US" altLang="zh-CN" sz="2000" dirty="0" smtClean="0"/>
              </a:p>
              <a:p>
                <a:pPr lvl="1"/>
                <a:r>
                  <a:rPr lang="zh-CN" altLang="en-US" sz="2000" dirty="0"/>
                  <a:t>假设某公司将对其全体雇员进行一次鸦片吸食情况的检测，已知</a:t>
                </a:r>
                <a:r>
                  <a:rPr lang="en-US" altLang="zh-CN" sz="2000" dirty="0"/>
                  <a:t>0.5%</a:t>
                </a:r>
                <a:r>
                  <a:rPr lang="zh-CN" altLang="en-US" sz="2000" dirty="0"/>
                  <a:t>的雇员吸毒。我们想知道，每位医学检测呈阳性的雇员吸毒的概率有多高</a:t>
                </a:r>
                <a:r>
                  <a:rPr lang="zh-CN" altLang="en-US" sz="2000" dirty="0" smtClean="0"/>
                  <a:t>？</a:t>
                </a:r>
                <a:endParaRPr lang="en-US" altLang="zh-CN" sz="2000" dirty="0" smtClean="0"/>
              </a:p>
              <a:p>
                <a:pPr lvl="2"/>
                <a:r>
                  <a:rPr lang="zh-CN" altLang="en-US" sz="1800" dirty="0" smtClean="0"/>
                  <a:t>令</a:t>
                </a:r>
                <a:r>
                  <a:rPr lang="zh-CN" altLang="en-US" sz="1800" dirty="0"/>
                  <a:t>“</a:t>
                </a:r>
                <a:r>
                  <a:rPr lang="en-US" altLang="zh-CN" sz="1800" dirty="0"/>
                  <a:t>D”</a:t>
                </a:r>
                <a:r>
                  <a:rPr lang="zh-CN" altLang="en-US" sz="1800" dirty="0"/>
                  <a:t>为雇员吸毒事件，“</a:t>
                </a:r>
                <a:r>
                  <a:rPr lang="en-US" altLang="zh-CN" sz="1800" dirty="0"/>
                  <a:t>N”</a:t>
                </a:r>
                <a:r>
                  <a:rPr lang="zh-CN" altLang="en-US" sz="1800" dirty="0"/>
                  <a:t>为雇员不吸毒事件，“</a:t>
                </a:r>
                <a:r>
                  <a:rPr lang="en-US" altLang="zh-CN" sz="1800" dirty="0"/>
                  <a:t>+”</a:t>
                </a:r>
                <a:r>
                  <a:rPr lang="zh-CN" altLang="en-US" sz="1800" dirty="0"/>
                  <a:t>为检测呈阳性</a:t>
                </a:r>
                <a:r>
                  <a:rPr lang="zh-CN" altLang="en-US" sz="1800" dirty="0" smtClean="0"/>
                  <a:t>事件</a:t>
                </a:r>
                <a:endParaRPr lang="en-US" altLang="zh-CN" sz="1800" dirty="0" smtClean="0"/>
              </a:p>
              <a:p>
                <a:pPr lvl="2"/>
                <a:r>
                  <a:rPr lang="zh-CN" altLang="en-US" sz="1800" dirty="0" smtClean="0"/>
                  <a:t>通过描述可知：</a:t>
                </a:r>
                <a:r>
                  <a:rPr lang="en-US" altLang="zh-CN" sz="1800" dirty="0" smtClean="0"/>
                  <a:t>P(D) = 0.005</a:t>
                </a:r>
                <a:r>
                  <a:rPr lang="zh-CN" altLang="en-US" sz="1800" dirty="0" smtClean="0"/>
                  <a:t>（</a:t>
                </a:r>
                <a:r>
                  <a:rPr lang="en-US" altLang="zh-CN" sz="1800" dirty="0" smtClean="0"/>
                  <a:t>0.5%</a:t>
                </a:r>
                <a:r>
                  <a:rPr lang="zh-CN" altLang="en-US" sz="1800" dirty="0" smtClean="0"/>
                  <a:t>的人吸毒），显然</a:t>
                </a:r>
                <a:r>
                  <a:rPr lang="en-US" altLang="zh-CN" sz="1800" dirty="0" smtClean="0"/>
                  <a:t>P(N) = 1-P(D) = 0.995</a:t>
                </a:r>
              </a:p>
              <a:p>
                <a:pPr lvl="2"/>
                <a:r>
                  <a:rPr lang="en-US" altLang="zh-CN" sz="1800" dirty="0" smtClean="0"/>
                  <a:t>P(+|D)</a:t>
                </a:r>
                <a:r>
                  <a:rPr lang="zh-CN" altLang="en-US" sz="1800" dirty="0" smtClean="0"/>
                  <a:t>代表雇员吸毒且检测为阳性的概率，为</a:t>
                </a:r>
                <a:r>
                  <a:rPr lang="en-US" altLang="zh-CN" sz="1800" dirty="0" smtClean="0"/>
                  <a:t>0.99</a:t>
                </a:r>
                <a:r>
                  <a:rPr lang="zh-CN" altLang="en-US" sz="1800" dirty="0" smtClean="0"/>
                  <a:t>；</a:t>
                </a:r>
                <a:r>
                  <a:rPr lang="en-US" altLang="zh-CN" sz="1800" dirty="0" smtClean="0"/>
                  <a:t>P(-|D) = 0.01</a:t>
                </a:r>
                <a:r>
                  <a:rPr lang="zh-CN" altLang="en-US" sz="1800" dirty="0" smtClean="0"/>
                  <a:t>（吸毒但阴性，即误诊）</a:t>
                </a:r>
                <a:endParaRPr lang="en-US" altLang="zh-CN" sz="1800" dirty="0" smtClean="0"/>
              </a:p>
              <a:p>
                <a:pPr lvl="2"/>
                <a:r>
                  <a:rPr lang="en-US" altLang="zh-CN" sz="1800" dirty="0"/>
                  <a:t>P</a:t>
                </a:r>
                <a:r>
                  <a:rPr lang="en-US" altLang="zh-CN" sz="1800" dirty="0" smtClean="0"/>
                  <a:t>(+|N)</a:t>
                </a:r>
                <a:r>
                  <a:rPr lang="zh-CN" altLang="en-US" sz="1800" dirty="0"/>
                  <a:t>代表</a:t>
                </a:r>
                <a:r>
                  <a:rPr lang="zh-CN" altLang="en-US" sz="1800" dirty="0" smtClean="0"/>
                  <a:t>雇员不吸毒但误诊为</a:t>
                </a:r>
                <a:r>
                  <a:rPr lang="zh-CN" altLang="en-US" sz="1800" dirty="0"/>
                  <a:t>阳性的概率，为</a:t>
                </a:r>
                <a:r>
                  <a:rPr lang="en-US" altLang="zh-CN" sz="1800" dirty="0" smtClean="0"/>
                  <a:t>0.01</a:t>
                </a:r>
                <a:r>
                  <a:rPr lang="zh-CN" altLang="en-US" sz="1800" dirty="0" smtClean="0"/>
                  <a:t>；</a:t>
                </a:r>
                <a:r>
                  <a:rPr lang="en-US" altLang="zh-CN" sz="1800" dirty="0"/>
                  <a:t>P</a:t>
                </a:r>
                <a:r>
                  <a:rPr lang="en-US" altLang="zh-CN" sz="1800" dirty="0" smtClean="0"/>
                  <a:t>(-|N) </a:t>
                </a:r>
                <a:r>
                  <a:rPr lang="en-US" altLang="zh-CN" sz="1800" dirty="0"/>
                  <a:t>= </a:t>
                </a:r>
                <a:r>
                  <a:rPr lang="en-US" altLang="zh-CN" sz="1800" dirty="0" smtClean="0"/>
                  <a:t>0.99</a:t>
                </a:r>
                <a:endParaRPr lang="en-US" altLang="zh-CN" sz="1800" dirty="0"/>
              </a:p>
              <a:p>
                <a:pPr lvl="2"/>
                <a:r>
                  <a:rPr lang="zh-CN" altLang="en-US" sz="1800" dirty="0"/>
                  <a:t>检测呈阳性时确实吸毒的条件概率</a:t>
                </a:r>
                <a:r>
                  <a:rPr lang="zh-CN" altLang="en-US" sz="1800" dirty="0" smtClean="0"/>
                  <a:t>：</a:t>
                </a:r>
                <a14:m>
                  <m:oMath xmlns:m="http://schemas.openxmlformats.org/officeDocument/2006/math">
                    <m:r>
                      <a:rPr lang="en-US" altLang="zh-CN" sz="1800" i="1" smtClean="0">
                        <a:latin typeface="Cambria Math" panose="02040503050406030204" pitchFamily="18" charset="0"/>
                      </a:rPr>
                      <m:t>𝑃</m:t>
                    </m:r>
                    <m:d>
                      <m:dPr>
                        <m:ctrlPr>
                          <a:rPr lang="en-US" altLang="zh-CN" sz="1800" i="1">
                            <a:latin typeface="Cambria Math" panose="02040503050406030204" pitchFamily="18" charset="0"/>
                          </a:rPr>
                        </m:ctrlPr>
                      </m:dPr>
                      <m:e>
                        <m:r>
                          <a:rPr lang="en-US" altLang="zh-CN" sz="1800" b="0" i="1" smtClean="0">
                            <a:latin typeface="Cambria Math" panose="02040503050406030204" pitchFamily="18" charset="0"/>
                          </a:rPr>
                          <m:t>𝐷</m:t>
                        </m:r>
                      </m:e>
                      <m:e>
                        <m:r>
                          <a:rPr lang="en-US" altLang="zh-CN" sz="1800" b="0" i="1" smtClean="0">
                            <a:latin typeface="Cambria Math" panose="02040503050406030204" pitchFamily="18" charset="0"/>
                          </a:rPr>
                          <m:t>+</m:t>
                        </m:r>
                      </m:e>
                    </m:d>
                    <m:r>
                      <a:rPr lang="en-US" altLang="zh-CN" sz="1800" i="1">
                        <a:latin typeface="Cambria Math" panose="02040503050406030204" pitchFamily="18" charset="0"/>
                      </a:rPr>
                      <m:t>= </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r>
                              <a:rPr lang="en-US" altLang="zh-CN" sz="1800" b="0" i="1" smtClean="0">
                                <a:latin typeface="Cambria Math" panose="02040503050406030204" pitchFamily="18" charset="0"/>
                              </a:rPr>
                              <m:t>𝐷</m:t>
                            </m:r>
                          </m:e>
                        </m:d>
                        <m:r>
                          <a:rPr lang="en-US" altLang="zh-CN" sz="1800" i="1">
                            <a:latin typeface="Cambria Math" panose="02040503050406030204" pitchFamily="18" charset="0"/>
                          </a:rPr>
                          <m:t>𝑃</m:t>
                        </m:r>
                        <m:r>
                          <a:rPr lang="en-US" altLang="zh-CN" sz="1800" i="1">
                            <a:latin typeface="Cambria Math" panose="02040503050406030204" pitchFamily="18" charset="0"/>
                          </a:rPr>
                          <m:t>(+|</m:t>
                        </m:r>
                        <m:r>
                          <a:rPr lang="en-US" altLang="zh-CN" sz="1800" b="0" i="1" smtClean="0">
                            <a:latin typeface="Cambria Math" panose="02040503050406030204" pitchFamily="18" charset="0"/>
                          </a:rPr>
                          <m:t>𝐷</m:t>
                        </m:r>
                        <m:r>
                          <a:rPr lang="en-US" altLang="zh-CN" sz="1800" i="1">
                            <a:latin typeface="Cambria Math" panose="02040503050406030204" pitchFamily="18" charset="0"/>
                          </a:rPr>
                          <m:t>)</m:t>
                        </m:r>
                      </m:num>
                      <m:den>
                        <m:r>
                          <a:rPr lang="en-US" altLang="zh-CN" sz="1800" i="1">
                            <a:latin typeface="Cambria Math" panose="02040503050406030204" pitchFamily="18" charset="0"/>
                          </a:rPr>
                          <m:t>𝑃</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𝐷</m:t>
                        </m:r>
                        <m:r>
                          <a:rPr lang="en-US" altLang="zh-CN" sz="1800" b="0" i="1" smtClean="0">
                            <a:latin typeface="Cambria Math" panose="02040503050406030204" pitchFamily="18" charset="0"/>
                          </a:rPr>
                          <m:t>)</m:t>
                        </m:r>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r>
                              <a:rPr lang="en-US" altLang="zh-CN" sz="1800" b="0" i="1" smtClean="0">
                                <a:latin typeface="Cambria Math" panose="02040503050406030204" pitchFamily="18" charset="0"/>
                              </a:rPr>
                              <m:t>𝐷</m:t>
                            </m:r>
                          </m:e>
                        </m:d>
                        <m:r>
                          <a:rPr lang="en-US" altLang="zh-CN" sz="1800" b="0" i="1" smtClean="0">
                            <a:latin typeface="Cambria Math" panose="02040503050406030204" pitchFamily="18" charset="0"/>
                          </a:rPr>
                          <m:t>+</m:t>
                        </m:r>
                        <m:r>
                          <a:rPr lang="en-US" altLang="zh-CN" sz="1800" i="1">
                            <a:latin typeface="Cambria Math" panose="02040503050406030204" pitchFamily="18" charset="0"/>
                          </a:rPr>
                          <m:t>𝑃</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r>
                              <a:rPr lang="en-US" altLang="zh-CN" sz="1800" b="0" i="1" smtClean="0">
                                <a:latin typeface="Cambria Math" panose="02040503050406030204" pitchFamily="18" charset="0"/>
                              </a:rPr>
                              <m:t>𝑁</m:t>
                            </m:r>
                          </m:e>
                        </m:d>
                      </m:den>
                    </m:f>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0.005∗0.99</m:t>
                        </m:r>
                      </m:num>
                      <m:den>
                        <m:r>
                          <a:rPr lang="en-US" altLang="zh-CN" sz="1800" b="0" i="1" smtClean="0">
                            <a:latin typeface="Cambria Math" panose="02040503050406030204" pitchFamily="18" charset="0"/>
                          </a:rPr>
                          <m:t>0.99∗0.005+0.01∗0.995</m:t>
                        </m:r>
                      </m:den>
                    </m:f>
                    <m:r>
                      <a:rPr lang="en-US" altLang="zh-CN" sz="1800" b="0" i="1" smtClean="0">
                        <a:latin typeface="Cambria Math" panose="02040503050406030204" pitchFamily="18" charset="0"/>
                      </a:rPr>
                      <m:t>=0.33</m:t>
                    </m:r>
                    <m:r>
                      <a:rPr lang="en-US" altLang="zh-CN" sz="1800" i="1">
                        <a:latin typeface="Cambria Math" panose="02040503050406030204" pitchFamily="18" charset="0"/>
                      </a:rPr>
                      <m:t>22</m:t>
                    </m:r>
                    <m:r>
                      <a:rPr lang="en-US" altLang="zh-CN" sz="1800" i="1" smtClean="0">
                        <a:latin typeface="Cambria Math" panose="02040503050406030204" pitchFamily="18" charset="0"/>
                      </a:rPr>
                      <m:t>1</m:t>
                    </m:r>
                    <m:r>
                      <a:rPr lang="en-US" altLang="zh-CN" sz="1800" i="1">
                        <a:latin typeface="Cambria Math" panose="02040503050406030204" pitchFamily="18" charset="0"/>
                      </a:rPr>
                      <m:t>5</m:t>
                    </m:r>
                  </m:oMath>
                </a14:m>
                <a:endParaRPr lang="zh-CN" altLang="en-US" sz="1800" dirty="0"/>
              </a:p>
              <a:p>
                <a:pPr lvl="2"/>
                <a:endParaRPr lang="en-US" altLang="zh-CN" sz="1800" dirty="0" smtClean="0"/>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1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408106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关于概率</a:t>
            </a:r>
            <a:endParaRPr lang="zh-CN" altLang="en-US" dirty="0"/>
          </a:p>
        </p:txBody>
      </p:sp>
      <p:sp>
        <p:nvSpPr>
          <p:cNvPr id="3" name="内容占位符 2"/>
          <p:cNvSpPr>
            <a:spLocks noGrp="1"/>
          </p:cNvSpPr>
          <p:nvPr>
            <p:ph idx="1"/>
          </p:nvPr>
        </p:nvSpPr>
        <p:spPr/>
        <p:txBody>
          <a:bodyPr/>
          <a:lstStyle/>
          <a:p>
            <a:r>
              <a:rPr lang="zh-CN" altLang="en-US" dirty="0" smtClean="0"/>
              <a:t>先验概率和后验概率</a:t>
            </a:r>
            <a:endParaRPr lang="en-US" altLang="zh-CN" dirty="0" smtClean="0"/>
          </a:p>
          <a:p>
            <a:pPr lvl="1"/>
            <a:r>
              <a:rPr lang="zh-CN" altLang="en-US" dirty="0" smtClean="0"/>
              <a:t>先验概率是</a:t>
            </a:r>
            <a:r>
              <a:rPr lang="zh-CN" altLang="en-US" dirty="0"/>
              <a:t>指根据以往经验和分析得到的</a:t>
            </a:r>
            <a:r>
              <a:rPr lang="zh-CN" altLang="en-US" dirty="0" smtClean="0"/>
              <a:t>概率</a:t>
            </a:r>
            <a:endParaRPr lang="en-US" altLang="zh-CN" dirty="0" smtClean="0"/>
          </a:p>
          <a:p>
            <a:pPr lvl="2"/>
            <a:r>
              <a:rPr lang="zh-CN" altLang="en-US" dirty="0"/>
              <a:t>所谓的先验概率是我们人在未知条件下对事件发生可能性猜测的数学表示</a:t>
            </a:r>
            <a:endParaRPr lang="en-US" altLang="zh-CN" dirty="0" smtClean="0"/>
          </a:p>
          <a:p>
            <a:pPr lvl="1"/>
            <a:r>
              <a:rPr lang="zh-CN" altLang="en-US" dirty="0" smtClean="0"/>
              <a:t>后验概率是指事情</a:t>
            </a:r>
            <a:r>
              <a:rPr lang="zh-CN" altLang="en-US" dirty="0"/>
              <a:t>已经发生，要求这件事情发生的原因是由某个因素引起的可能性的</a:t>
            </a:r>
            <a:r>
              <a:rPr lang="zh-CN" altLang="en-US" dirty="0" smtClean="0"/>
              <a:t>大小</a:t>
            </a:r>
            <a:endParaRPr lang="en-US" altLang="zh-CN" dirty="0" smtClean="0"/>
          </a:p>
          <a:p>
            <a:pPr lvl="1"/>
            <a:endParaRPr lang="en-US" altLang="zh-CN" dirty="0" smtClean="0"/>
          </a:p>
          <a:p>
            <a:pPr lvl="1"/>
            <a:endParaRPr lang="en-US" altLang="zh-CN" dirty="0"/>
          </a:p>
          <a:p>
            <a:pPr lvl="1"/>
            <a:endParaRPr lang="en-US" altLang="zh-CN" dirty="0"/>
          </a:p>
          <a:p>
            <a:pPr lvl="1"/>
            <a:r>
              <a:rPr lang="zh-CN" altLang="en-US" dirty="0" smtClean="0"/>
              <a:t>利用先验概率</a:t>
            </a:r>
            <a:r>
              <a:rPr lang="zh-CN" altLang="en-US" dirty="0" smtClean="0"/>
              <a:t>在事情发生后计算出后验概率，这个后验概率在后续的实践中就变成了先验概率，这就是贝叶斯学习的过程</a:t>
            </a:r>
            <a:endParaRPr lang="en-US" altLang="zh-CN" dirty="0" smtClean="0"/>
          </a:p>
          <a:p>
            <a:pPr lvl="2"/>
            <a:r>
              <a:rPr lang="zh-CN" altLang="en-US" dirty="0" smtClean="0"/>
              <a:t>如果</a:t>
            </a:r>
            <a:r>
              <a:rPr lang="zh-CN" altLang="en-US" dirty="0"/>
              <a:t>让此人再次复检</a:t>
            </a:r>
            <a:r>
              <a:rPr lang="zh-CN" altLang="en-US" dirty="0" smtClean="0"/>
              <a:t>（</a:t>
            </a:r>
            <a:r>
              <a:rPr lang="en-US" altLang="zh-CN" dirty="0" smtClean="0"/>
              <a:t>P(D</a:t>
            </a:r>
            <a:r>
              <a:rPr lang="en-US" altLang="zh-CN" dirty="0"/>
              <a:t>)=33.2215</a:t>
            </a:r>
            <a:r>
              <a:rPr lang="en-US" altLang="zh-CN" dirty="0" smtClean="0"/>
              <a:t>%</a:t>
            </a:r>
            <a:r>
              <a:rPr lang="zh-CN" altLang="en-US" dirty="0" smtClean="0"/>
              <a:t>替换</a:t>
            </a:r>
            <a:r>
              <a:rPr lang="zh-CN" altLang="en-US" dirty="0"/>
              <a:t>了原先的</a:t>
            </a:r>
            <a:r>
              <a:rPr lang="en-US" altLang="zh-CN" dirty="0"/>
              <a:t>0.5%</a:t>
            </a:r>
            <a:r>
              <a:rPr lang="zh-CN" altLang="en-US" dirty="0" smtClean="0"/>
              <a:t>），将</a:t>
            </a:r>
            <a:r>
              <a:rPr lang="zh-CN" altLang="en-US" dirty="0"/>
              <a:t>会得到此人吸毒的概率为</a:t>
            </a:r>
            <a:r>
              <a:rPr lang="en-US" altLang="zh-CN" dirty="0"/>
              <a:t>98.01%</a:t>
            </a:r>
            <a:r>
              <a:rPr lang="zh-CN" altLang="en-US" dirty="0" smtClean="0"/>
              <a:t>。此人第三次复检，会</a:t>
            </a:r>
            <a:r>
              <a:rPr lang="zh-CN" altLang="en-US" dirty="0"/>
              <a:t>得到此人吸毒的概率为</a:t>
            </a:r>
            <a:r>
              <a:rPr lang="en-US" altLang="zh-CN" dirty="0"/>
              <a:t>99.98</a:t>
            </a:r>
            <a:r>
              <a:rPr lang="en-US" altLang="zh-CN" dirty="0" smtClean="0"/>
              <a:t>%</a:t>
            </a:r>
            <a:r>
              <a:rPr lang="zh-CN" altLang="en-US" dirty="0" smtClean="0"/>
              <a:t>，已经</a:t>
            </a:r>
            <a:r>
              <a:rPr lang="zh-CN" altLang="en-US" dirty="0"/>
              <a:t>超过了检测的</a:t>
            </a:r>
            <a:r>
              <a:rPr lang="zh-CN" altLang="en-US" dirty="0" smtClean="0"/>
              <a:t>可靠度。</a:t>
            </a:r>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9" name="矩形 8"/>
              <p:cNvSpPr/>
              <p:nvPr/>
            </p:nvSpPr>
            <p:spPr>
              <a:xfrm>
                <a:off x="4031108" y="3662197"/>
                <a:ext cx="5909523"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𝐷</m:t>
                          </m:r>
                        </m:e>
                        <m:e>
                          <m:r>
                            <a:rPr lang="en-US" altLang="zh-CN" sz="2400" i="1">
                              <a:latin typeface="Cambria Math" panose="02040503050406030204" pitchFamily="18" charset="0"/>
                            </a:rPr>
                            <m:t>+</m:t>
                          </m:r>
                        </m:e>
                      </m:d>
                      <m:r>
                        <a:rPr lang="en-US" altLang="zh-CN" sz="2400" i="1">
                          <a:latin typeface="Cambria Math" panose="02040503050406030204" pitchFamily="18" charset="0"/>
                        </a:rPr>
                        <m:t>= </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𝐷</m:t>
                              </m:r>
                            </m:e>
                          </m:d>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𝐷</m:t>
                          </m:r>
                          <m:r>
                            <a:rPr lang="en-US" altLang="zh-CN" sz="2400" i="1">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𝐷</m:t>
                          </m:r>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𝐷</m:t>
                              </m:r>
                            </m:e>
                          </m:d>
                          <m:r>
                            <a:rPr lang="en-US" altLang="zh-CN" sz="2400" i="1">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𝑁</m:t>
                          </m:r>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𝑁</m:t>
                              </m:r>
                            </m:e>
                          </m:d>
                        </m:den>
                      </m:f>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4031108" y="3662197"/>
                <a:ext cx="5909523" cy="874598"/>
              </a:xfrm>
              <a:prstGeom prst="rect">
                <a:avLst/>
              </a:prstGeom>
              <a:blipFill>
                <a:blip r:embed="rId2"/>
                <a:stretch>
                  <a:fillRect/>
                </a:stretch>
              </a:blipFill>
            </p:spPr>
            <p:txBody>
              <a:bodyPr/>
              <a:lstStyle/>
              <a:p>
                <a:r>
                  <a:rPr lang="zh-CN" altLang="en-US">
                    <a:noFill/>
                  </a:rPr>
                  <a:t> </a:t>
                </a:r>
              </a:p>
            </p:txBody>
          </p:sp>
        </mc:Fallback>
      </mc:AlternateContent>
      <p:sp>
        <p:nvSpPr>
          <p:cNvPr id="10" name="椭圆 9"/>
          <p:cNvSpPr/>
          <p:nvPr/>
        </p:nvSpPr>
        <p:spPr bwMode="auto">
          <a:xfrm>
            <a:off x="6652424" y="3662197"/>
            <a:ext cx="993123" cy="43729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ahoma" pitchFamily="34" charset="0"/>
            </a:endParaRPr>
          </a:p>
        </p:txBody>
      </p:sp>
      <p:sp>
        <p:nvSpPr>
          <p:cNvPr id="11" name="椭圆 10"/>
          <p:cNvSpPr/>
          <p:nvPr/>
        </p:nvSpPr>
        <p:spPr bwMode="auto">
          <a:xfrm>
            <a:off x="4348643" y="3904659"/>
            <a:ext cx="1117285" cy="46262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ahoma" pitchFamily="34" charset="0"/>
            </a:endParaRPr>
          </a:p>
        </p:txBody>
      </p:sp>
      <p:sp>
        <p:nvSpPr>
          <p:cNvPr id="12" name="圆角矩形标注 11"/>
          <p:cNvSpPr/>
          <p:nvPr/>
        </p:nvSpPr>
        <p:spPr bwMode="auto">
          <a:xfrm>
            <a:off x="7867934" y="3050276"/>
            <a:ext cx="1835624" cy="467464"/>
          </a:xfrm>
          <a:prstGeom prst="wedgeRoundRectCallout">
            <a:avLst>
              <a:gd name="adj1" fmla="val -75072"/>
              <a:gd name="adj2" fmla="val 8903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ahoma" pitchFamily="34" charset="0"/>
              </a:rPr>
              <a:t>先验概率</a:t>
            </a:r>
          </a:p>
        </p:txBody>
      </p:sp>
      <p:sp>
        <p:nvSpPr>
          <p:cNvPr id="13" name="圆角矩形标注 12"/>
          <p:cNvSpPr/>
          <p:nvPr/>
        </p:nvSpPr>
        <p:spPr bwMode="auto">
          <a:xfrm>
            <a:off x="2195484" y="3428465"/>
            <a:ext cx="1835624" cy="467464"/>
          </a:xfrm>
          <a:prstGeom prst="wedgeRoundRectCallout">
            <a:avLst>
              <a:gd name="adj1" fmla="val 88868"/>
              <a:gd name="adj2" fmla="val 5545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dirty="0">
                <a:latin typeface="Tahoma" pitchFamily="34" charset="0"/>
              </a:rPr>
              <a:t>后</a:t>
            </a:r>
            <a:r>
              <a:rPr kumimoji="0" lang="zh-CN" altLang="en-US" sz="2400" b="0" i="0" u="none" strike="noStrike" cap="none" normalizeH="0" baseline="0" dirty="0" smtClean="0">
                <a:ln>
                  <a:noFill/>
                </a:ln>
                <a:solidFill>
                  <a:schemeClr val="tx1"/>
                </a:solidFill>
                <a:effectLst/>
                <a:latin typeface="Tahoma" pitchFamily="34" charset="0"/>
              </a:rPr>
              <a:t>验概率</a:t>
            </a:r>
          </a:p>
        </p:txBody>
      </p:sp>
    </p:spTree>
    <p:extLst>
      <p:ext uri="{BB962C8B-B14F-4D97-AF65-F5344CB8AC3E}">
        <p14:creationId xmlns:p14="http://schemas.microsoft.com/office/powerpoint/2010/main" val="119650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关于概率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概率密度函数（</a:t>
                </a:r>
                <a:r>
                  <a:rPr lang="en-US" altLang="zh-CN" i="1" dirty="0" smtClean="0"/>
                  <a:t>pdf</a:t>
                </a:r>
                <a:r>
                  <a:rPr lang="zh-CN" altLang="en-US" dirty="0" smtClean="0"/>
                  <a:t>）</a:t>
                </a:r>
                <a:endParaRPr lang="en-US" altLang="zh-CN" dirty="0" smtClean="0"/>
              </a:p>
              <a:p>
                <a:pPr lvl="1"/>
                <a:r>
                  <a:rPr lang="zh-CN" altLang="en-US" dirty="0"/>
                  <a:t>如果对于随机变量</a:t>
                </a:r>
                <a:r>
                  <a:rPr lang="en-US" altLang="zh-CN" dirty="0"/>
                  <a:t>X</a:t>
                </a:r>
                <a:r>
                  <a:rPr lang="zh-CN" altLang="en-US" dirty="0"/>
                  <a:t>的分布函数</a:t>
                </a:r>
                <a:r>
                  <a:rPr lang="en-US" altLang="zh-CN" i="1" dirty="0"/>
                  <a:t>F(x</a:t>
                </a:r>
                <a:r>
                  <a:rPr lang="en-US" altLang="zh-CN" i="1" dirty="0" smtClean="0"/>
                  <a:t>)</a:t>
                </a:r>
                <a:r>
                  <a:rPr lang="zh-CN" altLang="en-US" dirty="0" smtClean="0"/>
                  <a:t>，存在</a:t>
                </a:r>
                <a:r>
                  <a:rPr lang="zh-CN" altLang="en-US" dirty="0"/>
                  <a:t>非负函数</a:t>
                </a:r>
                <a:r>
                  <a:rPr lang="en-US" altLang="zh-CN" i="1" dirty="0"/>
                  <a:t>f(x</a:t>
                </a:r>
                <a:r>
                  <a:rPr lang="en-US" altLang="zh-CN" i="1" dirty="0" smtClean="0"/>
                  <a:t>)</a:t>
                </a:r>
                <a:r>
                  <a:rPr lang="zh-CN" altLang="en-US" dirty="0" smtClean="0"/>
                  <a:t>，使得</a:t>
                </a:r>
                <a:r>
                  <a:rPr lang="zh-CN" altLang="en-US" dirty="0"/>
                  <a:t>对于任意实数</a:t>
                </a:r>
                <a:r>
                  <a:rPr lang="zh-CN" altLang="en-US" dirty="0" smtClean="0"/>
                  <a:t>有</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zh-CN" altLang="en-US" i="1" smtClean="0">
                            <a:latin typeface="Cambria Math" panose="02040503050406030204" pitchFamily="18" charset="0"/>
                          </a:rPr>
                          <m:t>∞</m:t>
                        </m:r>
                      </m:sub>
                      <m:sup>
                        <m:r>
                          <a:rPr lang="en-US" altLang="zh-CN" b="0" i="1" smtClean="0">
                            <a:latin typeface="Cambria Math" panose="02040503050406030204" pitchFamily="18" charset="0"/>
                          </a:rPr>
                          <m:t>𝑥</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𝑑𝑡</m:t>
                        </m:r>
                      </m:e>
                    </m:nary>
                    <m:r>
                      <a:rPr lang="zh-CN" altLang="en-US" i="1">
                        <a:latin typeface="Cambria Math" panose="02040503050406030204" pitchFamily="18" charset="0"/>
                      </a:rPr>
                      <m:t>，</m:t>
                    </m:r>
                  </m:oMath>
                </a14:m>
                <a:r>
                  <a:rPr lang="zh-CN" altLang="en-US" dirty="0" smtClean="0"/>
                  <a:t>则</a:t>
                </a:r>
                <a:r>
                  <a:rPr lang="zh-CN" altLang="en-US" dirty="0"/>
                  <a:t>称</a:t>
                </a:r>
                <a:r>
                  <a:rPr lang="en-US" altLang="zh-CN" dirty="0"/>
                  <a:t>X</a:t>
                </a:r>
                <a:r>
                  <a:rPr lang="zh-CN" altLang="en-US" dirty="0"/>
                  <a:t>为连续型随机变量，</a:t>
                </a:r>
                <a:r>
                  <a:rPr lang="zh-CN" altLang="en-US" dirty="0" smtClean="0"/>
                  <a:t>其中</a:t>
                </a:r>
                <a:r>
                  <a:rPr lang="en-US" altLang="zh-CN" i="1" dirty="0" smtClean="0"/>
                  <a:t>f(x</a:t>
                </a:r>
                <a:r>
                  <a:rPr lang="en-US" altLang="zh-CN" i="1" dirty="0"/>
                  <a:t>)</a:t>
                </a:r>
                <a:r>
                  <a:rPr lang="zh-CN" altLang="en-US" dirty="0"/>
                  <a:t>称为</a:t>
                </a:r>
                <a:r>
                  <a:rPr lang="en-US" altLang="zh-CN" dirty="0"/>
                  <a:t>X</a:t>
                </a:r>
                <a:r>
                  <a:rPr lang="zh-CN" altLang="en-US" dirty="0"/>
                  <a:t>的</a:t>
                </a:r>
                <a:r>
                  <a:rPr lang="zh-CN" altLang="en-US" dirty="0" smtClean="0"/>
                  <a:t>概率密度函数</a:t>
                </a:r>
                <a:endParaRPr lang="en-US" altLang="zh-CN" dirty="0" smtClean="0"/>
              </a:p>
              <a:p>
                <a:pPr lvl="1"/>
                <a:r>
                  <a:rPr lang="en-US" altLang="zh-CN" i="1" dirty="0" smtClean="0"/>
                  <a:t>F(x)</a:t>
                </a:r>
                <a:r>
                  <a:rPr lang="zh-CN" altLang="en-US" dirty="0" smtClean="0"/>
                  <a:t>则是累积分布函数（</a:t>
                </a:r>
                <a:r>
                  <a:rPr lang="en-US" altLang="zh-CN" i="1" dirty="0" err="1" smtClean="0"/>
                  <a:t>cdf</a:t>
                </a:r>
                <a:r>
                  <a:rPr lang="zh-CN" altLang="en-US" dirty="0" smtClean="0"/>
                  <a:t>）</a:t>
                </a:r>
                <a:endParaRPr lang="en-US" altLang="zh-CN" dirty="0" smtClean="0"/>
              </a:p>
              <a:p>
                <a:pPr lvl="1"/>
                <a:r>
                  <a:rPr lang="zh-CN" altLang="en-US" dirty="0" smtClean="0"/>
                  <a:t>正态分布</a:t>
                </a:r>
                <a:endParaRPr lang="en-US" altLang="zh-CN" dirty="0" smtClean="0"/>
              </a:p>
              <a:p>
                <a:pPr lvl="2"/>
                <a:r>
                  <a:rPr lang="zh-CN" altLang="en-US" dirty="0" smtClean="0"/>
                  <a:t>概率密度函数</a:t>
                </a:r>
                <a:r>
                  <a:rPr lang="en-US" altLang="zh-CN" dirty="0" smtClean="0"/>
                  <a:t>N(</a:t>
                </a:r>
                <a:r>
                  <a:rPr lang="zh-CN" altLang="en-US" dirty="0" smtClean="0"/>
                  <a:t>𝜇</a:t>
                </a:r>
                <a:r>
                  <a:rPr lang="en-US" altLang="zh-CN" dirty="0" smtClean="0"/>
                  <a:t>,</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oMath>
                </a14:m>
                <a:r>
                  <a:rPr lang="en-US" altLang="zh-CN" dirty="0" smtClean="0"/>
                  <a:t>)</a:t>
                </a:r>
                <a:r>
                  <a:rPr lang="zh-CN" altLang="en-US" dirty="0" smtClean="0"/>
                  <a:t>：</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e>
                        </m:rad>
                        <m:r>
                          <a:rPr lang="zh-CN" altLang="en-US" b="0" i="1" smtClean="0">
                            <a:latin typeface="Cambria Math" panose="02040503050406030204" pitchFamily="18" charset="0"/>
                          </a:rPr>
                          <m:t>𝜎</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𝜇</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den>
                        </m:f>
                      </m:sup>
                    </m:sSup>
                  </m:oMath>
                </a14:m>
                <a:endParaRPr lang="en-US" altLang="zh-CN" dirty="0" smtClean="0"/>
              </a:p>
              <a:p>
                <a:pPr lvl="2"/>
                <a:r>
                  <a:rPr lang="zh-CN" altLang="en-US" dirty="0" smtClean="0"/>
                  <a:t>累积分布函数：</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zh-CN" altLang="en-US" i="1">
                                <a:latin typeface="Cambria Math" panose="02040503050406030204" pitchFamily="18" charset="0"/>
                              </a:rPr>
                              <m:t>𝜋</m:t>
                            </m:r>
                          </m:e>
                        </m:rad>
                        <m:r>
                          <a:rPr lang="zh-CN" altLang="en-US" i="1">
                            <a:latin typeface="Cambria Math" panose="02040503050406030204" pitchFamily="18" charset="0"/>
                          </a:rPr>
                          <m:t>𝜎</m:t>
                        </m:r>
                      </m:den>
                    </m:f>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zh-CN" altLang="en-US" i="1">
                            <a:latin typeface="Cambria Math" panose="02040503050406030204" pitchFamily="18" charset="0"/>
                          </a:rPr>
                          <m:t>∞</m:t>
                        </m:r>
                      </m:sub>
                      <m:sup>
                        <m:r>
                          <a:rPr lang="en-US" altLang="zh-CN" i="1">
                            <a:latin typeface="Cambria Math" panose="02040503050406030204" pitchFamily="18" charset="0"/>
                          </a:rPr>
                          <m:t>𝑥</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den>
                            </m:f>
                          </m:sup>
                        </m:sSup>
                        <m:r>
                          <a:rPr lang="en-US" altLang="zh-CN" i="1">
                            <a:latin typeface="Cambria Math" panose="02040503050406030204" pitchFamily="18" charset="0"/>
                          </a:rPr>
                          <m:t>𝑑</m:t>
                        </m:r>
                        <m:r>
                          <a:rPr lang="en-US" altLang="zh-CN" b="0" i="1" smtClean="0">
                            <a:latin typeface="Cambria Math" panose="02040503050406030204" pitchFamily="18" charset="0"/>
                          </a:rPr>
                          <m:t>𝑥</m:t>
                        </m:r>
                      </m:e>
                    </m:nary>
                  </m:oMath>
                </a14:m>
                <a:endParaRPr lang="en-US" altLang="zh-CN" dirty="0" smtClean="0"/>
              </a:p>
              <a:p>
                <a:pPr lvl="2"/>
                <a:r>
                  <a:rPr lang="zh-CN" altLang="en-US" dirty="0" smtClean="0"/>
                  <a:t>标准正态分布：</a:t>
                </a:r>
                <a:r>
                  <a:rPr lang="en-US" altLang="zh-CN" dirty="0" smtClean="0"/>
                  <a:t>N(0, 1)</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3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pic>
        <p:nvPicPr>
          <p:cNvPr id="7" name="图片 6"/>
          <p:cNvPicPr>
            <a:picLocks noChangeAspect="1"/>
          </p:cNvPicPr>
          <p:nvPr/>
        </p:nvPicPr>
        <p:blipFill>
          <a:blip r:embed="rId3"/>
          <a:stretch>
            <a:fillRect/>
          </a:stretch>
        </p:blipFill>
        <p:spPr>
          <a:xfrm>
            <a:off x="7098327" y="3322661"/>
            <a:ext cx="4505325" cy="2819400"/>
          </a:xfrm>
          <a:prstGeom prst="rect">
            <a:avLst/>
          </a:prstGeom>
        </p:spPr>
      </p:pic>
    </p:spTree>
    <p:extLst>
      <p:ext uri="{BB962C8B-B14F-4D97-AF65-F5344CB8AC3E}">
        <p14:creationId xmlns:p14="http://schemas.microsoft.com/office/powerpoint/2010/main" val="366762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假设检验</a:t>
            </a:r>
            <a:endParaRPr lang="zh-CN" altLang="en-US" dirty="0"/>
          </a:p>
        </p:txBody>
      </p:sp>
      <p:sp>
        <p:nvSpPr>
          <p:cNvPr id="3" name="内容占位符 2"/>
          <p:cNvSpPr>
            <a:spLocks noGrp="1"/>
          </p:cNvSpPr>
          <p:nvPr>
            <p:ph idx="1"/>
          </p:nvPr>
        </p:nvSpPr>
        <p:spPr/>
        <p:txBody>
          <a:bodyPr/>
          <a:lstStyle/>
          <a:p>
            <a:r>
              <a:rPr lang="zh-CN" altLang="en-US" dirty="0"/>
              <a:t>假设检验</a:t>
            </a:r>
            <a:r>
              <a:rPr lang="en-US" altLang="zh-CN" dirty="0" smtClean="0"/>
              <a:t>(Hypothesis Testing)</a:t>
            </a:r>
          </a:p>
          <a:p>
            <a:pPr lvl="1"/>
            <a:r>
              <a:rPr lang="zh-CN" altLang="en-US" dirty="0" smtClean="0"/>
              <a:t>又</a:t>
            </a:r>
            <a:r>
              <a:rPr lang="zh-CN" altLang="en-US" dirty="0"/>
              <a:t>称统计假设检验，是用来判断样本与样本、样本与总体的差异是由抽样误差引起还是本质差别造成的统计推断</a:t>
            </a:r>
            <a:r>
              <a:rPr lang="zh-CN" altLang="en-US" dirty="0" smtClean="0"/>
              <a:t>方法</a:t>
            </a:r>
            <a:endParaRPr lang="en-US" altLang="zh-CN" dirty="0" smtClean="0"/>
          </a:p>
          <a:p>
            <a:r>
              <a:rPr lang="zh-CN" altLang="en-US" dirty="0" smtClean="0"/>
              <a:t>零假设（</a:t>
            </a:r>
            <a:r>
              <a:rPr lang="en-US" altLang="zh-CN" dirty="0" smtClean="0"/>
              <a:t>Null Hypothesis</a:t>
            </a:r>
            <a:r>
              <a:rPr lang="zh-CN" altLang="en-US" dirty="0" smtClean="0"/>
              <a:t>）</a:t>
            </a:r>
            <a:endParaRPr lang="en-US" altLang="zh-CN" dirty="0" smtClean="0"/>
          </a:p>
          <a:p>
            <a:pPr lvl="1"/>
            <a:r>
              <a:rPr lang="zh-CN" altLang="en-US" dirty="0"/>
              <a:t>在推论统计学中，</a:t>
            </a:r>
            <a:r>
              <a:rPr lang="zh-CN" altLang="en-US" dirty="0" smtClean="0"/>
              <a:t>零假设（符号</a:t>
            </a:r>
            <a:r>
              <a:rPr lang="en-US" altLang="zh-CN" dirty="0" smtClean="0"/>
              <a:t>H</a:t>
            </a:r>
            <a:r>
              <a:rPr lang="en-US" altLang="zh-CN" baseline="-25000" dirty="0" smtClean="0"/>
              <a:t>0</a:t>
            </a:r>
            <a:r>
              <a:rPr lang="zh-CN" altLang="en-US" dirty="0" smtClean="0"/>
              <a:t>）是</a:t>
            </a:r>
            <a:r>
              <a:rPr lang="zh-CN" altLang="en-US" dirty="0"/>
              <a:t>做统计检验时的一类</a:t>
            </a:r>
            <a:r>
              <a:rPr lang="zh-CN" altLang="en-US" dirty="0" smtClean="0"/>
              <a:t>假设</a:t>
            </a:r>
            <a:endParaRPr lang="en-US" altLang="zh-CN" dirty="0" smtClean="0"/>
          </a:p>
          <a:p>
            <a:pPr lvl="1"/>
            <a:r>
              <a:rPr lang="zh-CN" altLang="en-US" dirty="0" smtClean="0"/>
              <a:t>零假设</a:t>
            </a:r>
            <a:r>
              <a:rPr lang="zh-CN" altLang="en-US" dirty="0"/>
              <a:t>的内容一般是希望能证明为错误的假设，或者是需要着重考虑的</a:t>
            </a:r>
            <a:r>
              <a:rPr lang="zh-CN" altLang="en-US" dirty="0" smtClean="0"/>
              <a:t>假设</a:t>
            </a:r>
            <a:endParaRPr lang="en-US" altLang="zh-CN" dirty="0" smtClean="0"/>
          </a:p>
          <a:p>
            <a:pPr lvl="1"/>
            <a:r>
              <a:rPr lang="zh-CN" altLang="en-US" dirty="0" smtClean="0"/>
              <a:t>在</a:t>
            </a:r>
            <a:r>
              <a:rPr lang="zh-CN" altLang="en-US" dirty="0"/>
              <a:t>相关性检验中，一般会取“两者之间无关联”作为</a:t>
            </a:r>
            <a:r>
              <a:rPr lang="zh-CN" altLang="en-US" dirty="0" smtClean="0"/>
              <a:t>零假设</a:t>
            </a:r>
            <a:endParaRPr lang="en-US" altLang="zh-CN" dirty="0" smtClean="0"/>
          </a:p>
          <a:p>
            <a:pPr lvl="1"/>
            <a:r>
              <a:rPr lang="zh-CN" altLang="en-US" dirty="0" smtClean="0"/>
              <a:t>与零假设相对立的是备择假设</a:t>
            </a:r>
            <a:endParaRPr lang="en-US" altLang="zh-CN" dirty="0" smtClean="0"/>
          </a:p>
          <a:p>
            <a:pPr lvl="2"/>
            <a:r>
              <a:rPr lang="zh-CN" altLang="en-US" dirty="0" smtClean="0"/>
              <a:t>零假设</a:t>
            </a:r>
            <a:r>
              <a:rPr lang="en-US" altLang="zh-CN" dirty="0" smtClean="0"/>
              <a:t>H</a:t>
            </a:r>
            <a:r>
              <a:rPr lang="en-US" altLang="zh-CN" baseline="-25000" dirty="0" smtClean="0"/>
              <a:t>0</a:t>
            </a:r>
            <a:r>
              <a:rPr lang="zh-CN" altLang="en-US" dirty="0" smtClean="0"/>
              <a:t>：</a:t>
            </a:r>
            <a:r>
              <a:rPr lang="en-US" altLang="zh-CN" dirty="0" smtClean="0"/>
              <a:t>A</a:t>
            </a:r>
            <a:r>
              <a:rPr lang="zh-CN" altLang="en-US" dirty="0" smtClean="0"/>
              <a:t>和</a:t>
            </a:r>
            <a:r>
              <a:rPr lang="en-US" altLang="zh-CN" dirty="0" smtClean="0"/>
              <a:t>B</a:t>
            </a:r>
            <a:r>
              <a:rPr lang="zh-CN" altLang="en-US" dirty="0" smtClean="0"/>
              <a:t>相等</a:t>
            </a:r>
            <a:endParaRPr lang="en-US" altLang="zh-CN" dirty="0" smtClean="0"/>
          </a:p>
          <a:p>
            <a:pPr lvl="2"/>
            <a:r>
              <a:rPr lang="zh-CN" altLang="en-US" dirty="0" smtClean="0"/>
              <a:t>备择假设</a:t>
            </a:r>
            <a:r>
              <a:rPr lang="en-US" altLang="zh-CN" dirty="0" smtClean="0"/>
              <a:t>H</a:t>
            </a:r>
            <a:r>
              <a:rPr lang="en-US" altLang="zh-CN" baseline="-25000" dirty="0" smtClean="0"/>
              <a:t>1</a:t>
            </a:r>
            <a:r>
              <a:rPr lang="zh-CN" altLang="en-US" dirty="0" smtClean="0"/>
              <a:t>：</a:t>
            </a:r>
            <a:r>
              <a:rPr lang="en-US" altLang="zh-CN" dirty="0" smtClean="0"/>
              <a:t>A</a:t>
            </a:r>
            <a:r>
              <a:rPr lang="zh-CN" altLang="en-US" dirty="0" smtClean="0"/>
              <a:t>和</a:t>
            </a:r>
            <a:r>
              <a:rPr lang="en-US" altLang="zh-CN" dirty="0" smtClean="0"/>
              <a:t>B</a:t>
            </a:r>
            <a:r>
              <a:rPr lang="zh-CN" altLang="en-US" dirty="0" smtClean="0"/>
              <a:t>不相等</a:t>
            </a:r>
            <a:endParaRPr lang="en-US" altLang="zh-CN" dirty="0" smtClean="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spTree>
    <p:extLst>
      <p:ext uri="{BB962C8B-B14F-4D97-AF65-F5344CB8AC3E}">
        <p14:creationId xmlns:p14="http://schemas.microsoft.com/office/powerpoint/2010/main" val="67574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zh-CN" altLang="en-US" dirty="0" smtClean="0"/>
              <a:t>检验</a:t>
            </a:r>
            <a:endParaRPr lang="zh-CN" altLang="en-US" dirty="0"/>
          </a:p>
        </p:txBody>
      </p:sp>
      <p:sp>
        <p:nvSpPr>
          <p:cNvPr id="3" name="内容占位符 2"/>
          <p:cNvSpPr>
            <a:spLocks noGrp="1"/>
          </p:cNvSpPr>
          <p:nvPr>
            <p:ph idx="1"/>
          </p:nvPr>
        </p:nvSpPr>
        <p:spPr/>
        <p:txBody>
          <a:bodyPr/>
          <a:lstStyle/>
          <a:p>
            <a:r>
              <a:rPr lang="en-US" altLang="zh-CN" sz="2400" dirty="0"/>
              <a:t>T</a:t>
            </a:r>
            <a:r>
              <a:rPr lang="zh-CN" altLang="en-US" sz="2400" dirty="0"/>
              <a:t>检验，亦称</a:t>
            </a:r>
            <a:r>
              <a:rPr lang="en-US" altLang="zh-CN" sz="2400" dirty="0"/>
              <a:t>student t</a:t>
            </a:r>
            <a:r>
              <a:rPr lang="zh-CN" altLang="en-US" sz="2400" dirty="0"/>
              <a:t>检验（</a:t>
            </a:r>
            <a:r>
              <a:rPr lang="en-US" altLang="zh-CN" sz="2400" dirty="0"/>
              <a:t>Student's t test</a:t>
            </a:r>
            <a:r>
              <a:rPr lang="zh-CN" altLang="en-US" sz="2400" dirty="0"/>
              <a:t>），主要用于样本含量较小（例如</a:t>
            </a:r>
            <a:r>
              <a:rPr lang="en-US" altLang="zh-CN" sz="2400" dirty="0"/>
              <a:t>n &lt; 30</a:t>
            </a:r>
            <a:r>
              <a:rPr lang="zh-CN" altLang="en-US" sz="2400" dirty="0"/>
              <a:t>），总体标准差</a:t>
            </a:r>
            <a:r>
              <a:rPr lang="el-GR" altLang="zh-CN" sz="2400" dirty="0"/>
              <a:t>σ</a:t>
            </a:r>
            <a:r>
              <a:rPr lang="zh-CN" altLang="en-US" sz="2400" dirty="0"/>
              <a:t>未知的</a:t>
            </a:r>
            <a:r>
              <a:rPr lang="zh-CN" altLang="en-US" sz="2400" dirty="0" smtClean="0"/>
              <a:t>正态分布</a:t>
            </a:r>
            <a:endParaRPr lang="en-US" altLang="zh-CN" sz="2400" dirty="0" smtClean="0"/>
          </a:p>
          <a:p>
            <a:pPr lvl="1"/>
            <a:r>
              <a:rPr lang="en-US" altLang="zh-CN" sz="2000" dirty="0"/>
              <a:t>T</a:t>
            </a:r>
            <a:r>
              <a:rPr lang="zh-CN" altLang="en-US" sz="2000" dirty="0"/>
              <a:t>检验是用</a:t>
            </a:r>
            <a:r>
              <a:rPr lang="en-US" altLang="zh-CN" sz="2000" dirty="0"/>
              <a:t>t</a:t>
            </a:r>
            <a:r>
              <a:rPr lang="zh-CN" altLang="en-US" sz="2000" dirty="0"/>
              <a:t>分布理论来推论差异发生的概率，从而比较两个平均数的差异是否</a:t>
            </a:r>
            <a:r>
              <a:rPr lang="zh-CN" altLang="en-US" sz="2000" dirty="0" smtClean="0"/>
              <a:t>显著</a:t>
            </a:r>
            <a:endParaRPr lang="en-US" altLang="zh-CN" sz="2000" dirty="0" smtClean="0"/>
          </a:p>
          <a:p>
            <a:pPr lvl="2"/>
            <a:r>
              <a:rPr lang="en-US" altLang="zh-CN" sz="1600" dirty="0" smtClean="0"/>
              <a:t>H</a:t>
            </a:r>
            <a:r>
              <a:rPr lang="en-US" altLang="zh-CN" sz="1600" baseline="-25000" dirty="0" smtClean="0"/>
              <a:t>0</a:t>
            </a:r>
            <a:r>
              <a:rPr lang="zh-CN" altLang="en-US" sz="1600" dirty="0"/>
              <a:t>：</a:t>
            </a:r>
            <a:r>
              <a:rPr lang="zh-CN" altLang="en-US" sz="1600" dirty="0" smtClean="0"/>
              <a:t>没有显著差异</a:t>
            </a:r>
            <a:endParaRPr lang="en-US" altLang="zh-CN" sz="1600" dirty="0" smtClean="0"/>
          </a:p>
          <a:p>
            <a:pPr lvl="1"/>
            <a:r>
              <a:rPr lang="zh-CN" altLang="en-US" sz="2000" dirty="0" smtClean="0"/>
              <a:t>适用</a:t>
            </a:r>
            <a:r>
              <a:rPr lang="zh-CN" altLang="en-US" sz="2000" dirty="0"/>
              <a:t>条件</a:t>
            </a:r>
            <a:endParaRPr lang="en-US" altLang="zh-CN" sz="2000" dirty="0"/>
          </a:p>
          <a:p>
            <a:pPr lvl="2"/>
            <a:r>
              <a:rPr lang="zh-CN" altLang="en-US" sz="1600" dirty="0"/>
              <a:t>已知一个总体均数</a:t>
            </a:r>
          </a:p>
          <a:p>
            <a:pPr lvl="2"/>
            <a:r>
              <a:rPr lang="zh-CN" altLang="en-US" sz="1600" dirty="0"/>
              <a:t>可得到一个样本均数及该样本标准差</a:t>
            </a:r>
          </a:p>
          <a:p>
            <a:pPr lvl="2"/>
            <a:r>
              <a:rPr lang="zh-CN" altLang="en-US" sz="1600" dirty="0"/>
              <a:t>样本来自正态或近似正态总体</a:t>
            </a:r>
          </a:p>
          <a:p>
            <a:pPr lvl="1"/>
            <a:r>
              <a:rPr lang="zh-CN" altLang="en-US" sz="2000" dirty="0" smtClean="0"/>
              <a:t>单</a:t>
            </a:r>
            <a:r>
              <a:rPr lang="zh-CN" altLang="en-US" sz="2000" dirty="0"/>
              <a:t>总体</a:t>
            </a:r>
            <a:r>
              <a:rPr lang="zh-CN" altLang="en-US" sz="2000" dirty="0" smtClean="0"/>
              <a:t>检验</a:t>
            </a:r>
            <a:endParaRPr lang="en-US" altLang="zh-CN" sz="2000" dirty="0" smtClean="0"/>
          </a:p>
          <a:p>
            <a:pPr lvl="2"/>
            <a:r>
              <a:rPr lang="zh-CN" altLang="en-US" sz="1600" dirty="0"/>
              <a:t>单总体</a:t>
            </a:r>
            <a:r>
              <a:rPr lang="en-US" altLang="zh-CN" sz="1600" dirty="0"/>
              <a:t>t</a:t>
            </a:r>
            <a:r>
              <a:rPr lang="zh-CN" altLang="en-US" sz="1600" dirty="0"/>
              <a:t>检验是检验一个样本平均数与一个已知的总体平均数的差异是否</a:t>
            </a:r>
            <a:r>
              <a:rPr lang="zh-CN" altLang="en-US" sz="1600" dirty="0" smtClean="0"/>
              <a:t>显著</a:t>
            </a:r>
            <a:endParaRPr lang="en-US" altLang="zh-CN" sz="1600" dirty="0" smtClean="0"/>
          </a:p>
          <a:p>
            <a:pPr lvl="1"/>
            <a:r>
              <a:rPr lang="zh-CN" altLang="en-US" sz="2000" dirty="0" smtClean="0"/>
              <a:t>双</a:t>
            </a:r>
            <a:r>
              <a:rPr lang="zh-CN" altLang="en-US" sz="2000" dirty="0"/>
              <a:t>总体</a:t>
            </a:r>
            <a:r>
              <a:rPr lang="zh-CN" altLang="en-US" sz="2000" dirty="0" smtClean="0"/>
              <a:t>检验</a:t>
            </a:r>
            <a:endParaRPr lang="en-US" altLang="zh-CN" sz="2000" dirty="0" smtClean="0"/>
          </a:p>
          <a:p>
            <a:pPr lvl="2"/>
            <a:r>
              <a:rPr lang="zh-CN" altLang="en-US" sz="1600" dirty="0"/>
              <a:t>双总体</a:t>
            </a:r>
            <a:r>
              <a:rPr lang="en-US" altLang="zh-CN" sz="1600" dirty="0"/>
              <a:t>t</a:t>
            </a:r>
            <a:r>
              <a:rPr lang="zh-CN" altLang="en-US" sz="1600" dirty="0"/>
              <a:t>检验是检验两个样本平均数与其各自所代表的总体的差异是否显著</a:t>
            </a:r>
            <a:endParaRPr lang="en-US" altLang="zh-CN" sz="1600" dirty="0" smtClean="0"/>
          </a:p>
          <a:p>
            <a:pPr lvl="1"/>
            <a:r>
              <a:rPr lang="zh-CN" altLang="en-US" sz="2000" dirty="0" smtClean="0"/>
              <a:t>配对</a:t>
            </a:r>
            <a:r>
              <a:rPr lang="zh-CN" altLang="en-US" sz="2000" dirty="0"/>
              <a:t>样本</a:t>
            </a:r>
            <a:r>
              <a:rPr lang="zh-CN" altLang="en-US" sz="2000" dirty="0" smtClean="0"/>
              <a:t>检验</a:t>
            </a:r>
            <a:endParaRPr lang="en-US" altLang="zh-CN" sz="2000" dirty="0" smtClean="0"/>
          </a:p>
          <a:p>
            <a:pPr lvl="2"/>
            <a:r>
              <a:rPr lang="zh-CN" altLang="en-US" sz="1600" dirty="0"/>
              <a:t>配对样本</a:t>
            </a:r>
            <a:r>
              <a:rPr lang="en-US" altLang="zh-CN" sz="1600" dirty="0"/>
              <a:t>t</a:t>
            </a:r>
            <a:r>
              <a:rPr lang="zh-CN" altLang="en-US" sz="1600" dirty="0"/>
              <a:t>检验可视为单样本</a:t>
            </a:r>
            <a:r>
              <a:rPr lang="en-US" altLang="zh-CN" sz="1600" dirty="0"/>
              <a:t>t</a:t>
            </a:r>
            <a:r>
              <a:rPr lang="zh-CN" altLang="en-US" sz="1600" dirty="0"/>
              <a:t>检验的扩展，不过检验的对象由一群来自常态分配独立样本更改为二群配对样本之观测值之差</a:t>
            </a:r>
            <a:endParaRPr lang="en-US" altLang="zh-CN" sz="1600" dirty="0" smtClean="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pic>
        <p:nvPicPr>
          <p:cNvPr id="7" name="图片 6"/>
          <p:cNvPicPr>
            <a:picLocks noChangeAspect="1"/>
          </p:cNvPicPr>
          <p:nvPr/>
        </p:nvPicPr>
        <p:blipFill>
          <a:blip r:embed="rId2"/>
          <a:stretch>
            <a:fillRect/>
          </a:stretch>
        </p:blipFill>
        <p:spPr>
          <a:xfrm>
            <a:off x="8211434" y="2666087"/>
            <a:ext cx="3646135" cy="2523587"/>
          </a:xfrm>
          <a:prstGeom prst="rect">
            <a:avLst/>
          </a:prstGeom>
        </p:spPr>
      </p:pic>
    </p:spTree>
    <p:extLst>
      <p:ext uri="{BB962C8B-B14F-4D97-AF65-F5344CB8AC3E}">
        <p14:creationId xmlns:p14="http://schemas.microsoft.com/office/powerpoint/2010/main" val="105534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假设检验</a:t>
            </a:r>
            <a:endParaRPr lang="zh-CN" altLang="en-US" dirty="0"/>
          </a:p>
        </p:txBody>
      </p:sp>
      <p:sp>
        <p:nvSpPr>
          <p:cNvPr id="3" name="内容占位符 2"/>
          <p:cNvSpPr>
            <a:spLocks noGrp="1"/>
          </p:cNvSpPr>
          <p:nvPr>
            <p:ph idx="1"/>
          </p:nvPr>
        </p:nvSpPr>
        <p:spPr/>
        <p:txBody>
          <a:bodyPr/>
          <a:lstStyle/>
          <a:p>
            <a:r>
              <a:rPr lang="en-US" altLang="zh-CN" dirty="0" smtClean="0"/>
              <a:t>Type I error &amp; Type II error</a:t>
            </a:r>
          </a:p>
          <a:p>
            <a:pPr lvl="1"/>
            <a:r>
              <a:rPr lang="en-US" altLang="zh-CN" dirty="0" smtClean="0"/>
              <a:t>Type I</a:t>
            </a:r>
            <a:r>
              <a:rPr lang="zh-CN" altLang="en-US" dirty="0" smtClean="0"/>
              <a:t>：</a:t>
            </a:r>
            <a:r>
              <a:rPr lang="en-US" altLang="zh-CN" dirty="0" smtClean="0"/>
              <a:t>P(</a:t>
            </a:r>
            <a:r>
              <a:rPr lang="zh-CN" altLang="en-US" dirty="0" smtClean="0"/>
              <a:t>拒绝</a:t>
            </a:r>
            <a:r>
              <a:rPr lang="en-US" altLang="zh-CN" dirty="0" smtClean="0"/>
              <a:t>H</a:t>
            </a:r>
            <a:r>
              <a:rPr lang="en-US" altLang="zh-CN" baseline="-25000" dirty="0" smtClean="0"/>
              <a:t>0</a:t>
            </a:r>
            <a:r>
              <a:rPr lang="en-US" altLang="zh-CN" dirty="0" smtClean="0"/>
              <a:t>|H</a:t>
            </a:r>
            <a:r>
              <a:rPr lang="en-US" altLang="zh-CN" baseline="-25000" dirty="0" smtClean="0"/>
              <a:t>0</a:t>
            </a:r>
            <a:r>
              <a:rPr lang="zh-CN" altLang="en-US" dirty="0" smtClean="0"/>
              <a:t>为真</a:t>
            </a:r>
            <a:r>
              <a:rPr lang="en-US" altLang="zh-CN" dirty="0" smtClean="0"/>
              <a:t>) = </a:t>
            </a:r>
            <a:r>
              <a:rPr lang="el-GR" altLang="zh-CN" dirty="0" smtClean="0">
                <a:latin typeface="Times New Roman" panose="02020603050405020304" pitchFamily="18" charset="0"/>
                <a:cs typeface="Times New Roman" panose="02020603050405020304" pitchFamily="18" charset="0"/>
              </a:rPr>
              <a:t>α</a:t>
            </a:r>
            <a:endParaRPr lang="en-US" altLang="zh-CN" dirty="0" smtClean="0"/>
          </a:p>
          <a:p>
            <a:pPr lvl="1"/>
            <a:r>
              <a:rPr lang="en-US" altLang="zh-CN" dirty="0" smtClean="0"/>
              <a:t>Type II</a:t>
            </a:r>
            <a:r>
              <a:rPr lang="zh-CN" altLang="en-US" dirty="0" smtClean="0"/>
              <a:t>：</a:t>
            </a:r>
            <a:r>
              <a:rPr lang="en-US" altLang="zh-CN" dirty="0" smtClean="0"/>
              <a:t>P(</a:t>
            </a:r>
            <a:r>
              <a:rPr lang="zh-CN" altLang="en-US" dirty="0" smtClean="0"/>
              <a:t>接受</a:t>
            </a:r>
            <a:r>
              <a:rPr lang="en-US" altLang="zh-CN" dirty="0" smtClean="0"/>
              <a:t>H</a:t>
            </a:r>
            <a:r>
              <a:rPr lang="en-US" altLang="zh-CN" baseline="-25000" dirty="0" smtClean="0"/>
              <a:t>0</a:t>
            </a:r>
            <a:r>
              <a:rPr lang="en-US" altLang="zh-CN" dirty="0" smtClean="0"/>
              <a:t>|H</a:t>
            </a:r>
            <a:r>
              <a:rPr lang="en-US" altLang="zh-CN" baseline="-25000" dirty="0" smtClean="0"/>
              <a:t>0</a:t>
            </a:r>
            <a:r>
              <a:rPr lang="zh-CN" altLang="en-US" dirty="0" smtClean="0"/>
              <a:t>不为真</a:t>
            </a:r>
            <a:r>
              <a:rPr lang="en-US" altLang="zh-CN" dirty="0"/>
              <a:t>) = </a:t>
            </a:r>
            <a:r>
              <a:rPr lang="el-GR" altLang="zh-CN" dirty="0" smtClean="0">
                <a:latin typeface="Times New Roman" panose="02020603050405020304" pitchFamily="18" charset="0"/>
                <a:cs typeface="Times New Roman" panose="02020603050405020304" pitchFamily="18" charset="0"/>
              </a:rPr>
              <a:t>β</a:t>
            </a:r>
            <a:endParaRPr lang="en-US" altLang="zh-CN" dirty="0" smtClean="0">
              <a:latin typeface="Times New Roman" panose="02020603050405020304" pitchFamily="18" charset="0"/>
              <a:cs typeface="Times New Roman" panose="02020603050405020304" pitchFamily="18" charset="0"/>
            </a:endParaRPr>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smtClean="0">
                <a:solidFill>
                  <a:srgbClr val="000000"/>
                </a:solidFill>
              </a:rPr>
              <a:t>大数据分析基础 </a:t>
            </a:r>
            <a:r>
              <a:rPr lang="en-US" altLang="zh-CN" smtClean="0">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2019/12/4</a:t>
            </a:fld>
            <a:endParaRPr lang="en-US" altLang="zh-CN" dirty="0">
              <a:solidFill>
                <a:srgbClr val="000000"/>
              </a:solidFill>
            </a:endParaRPr>
          </a:p>
        </p:txBody>
      </p:sp>
      <p:graphicFrame>
        <p:nvGraphicFramePr>
          <p:cNvPr id="7" name="内容占位符 6"/>
          <p:cNvGraphicFramePr>
            <a:graphicFrameLocks/>
          </p:cNvGraphicFramePr>
          <p:nvPr>
            <p:extLst>
              <p:ext uri="{D42A27DB-BD31-4B8C-83A1-F6EECF244321}">
                <p14:modId xmlns:p14="http://schemas.microsoft.com/office/powerpoint/2010/main" val="2786172695"/>
              </p:ext>
            </p:extLst>
          </p:nvPr>
        </p:nvGraphicFramePr>
        <p:xfrm>
          <a:off x="1510016" y="2872483"/>
          <a:ext cx="9050480" cy="3162557"/>
        </p:xfrm>
        <a:graphic>
          <a:graphicData uri="http://schemas.openxmlformats.org/drawingml/2006/table">
            <a:tbl>
              <a:tblPr firstRow="1" firstCol="1" bandRow="1">
                <a:tableStyleId>{073A0DAA-6AF3-43AB-8588-CEC1D06C72B9}</a:tableStyleId>
              </a:tblPr>
              <a:tblGrid>
                <a:gridCol w="623852">
                  <a:extLst>
                    <a:ext uri="{9D8B030D-6E8A-4147-A177-3AD203B41FA5}">
                      <a16:colId xmlns:a16="http://schemas.microsoft.com/office/drawing/2014/main" val="3549321370"/>
                    </a:ext>
                  </a:extLst>
                </a:gridCol>
                <a:gridCol w="2808876">
                  <a:extLst>
                    <a:ext uri="{9D8B030D-6E8A-4147-A177-3AD203B41FA5}">
                      <a16:colId xmlns:a16="http://schemas.microsoft.com/office/drawing/2014/main" val="3815974528"/>
                    </a:ext>
                  </a:extLst>
                </a:gridCol>
                <a:gridCol w="2808876">
                  <a:extLst>
                    <a:ext uri="{9D8B030D-6E8A-4147-A177-3AD203B41FA5}">
                      <a16:colId xmlns:a16="http://schemas.microsoft.com/office/drawing/2014/main" val="4152925813"/>
                    </a:ext>
                  </a:extLst>
                </a:gridCol>
                <a:gridCol w="2808876">
                  <a:extLst>
                    <a:ext uri="{9D8B030D-6E8A-4147-A177-3AD203B41FA5}">
                      <a16:colId xmlns:a16="http://schemas.microsoft.com/office/drawing/2014/main" val="2543275395"/>
                    </a:ext>
                  </a:extLst>
                </a:gridCol>
              </a:tblGrid>
              <a:tr h="446305">
                <a:tc>
                  <a:txBody>
                    <a:bodyPr/>
                    <a:lstStyle/>
                    <a:p>
                      <a:endParaRPr lang="zh-CN" altLang="en-US" sz="1800" dirty="0"/>
                    </a:p>
                  </a:txBody>
                  <a:tcPr/>
                </a:tc>
                <a:tc>
                  <a:txBody>
                    <a:bodyPr/>
                    <a:lstStyle/>
                    <a:p>
                      <a:endParaRPr lang="zh-CN" altLang="en-US" sz="1800" dirty="0"/>
                    </a:p>
                  </a:txBody>
                  <a:tcPr/>
                </a:tc>
                <a:tc gridSpan="2">
                  <a:txBody>
                    <a:bodyPr/>
                    <a:lstStyle/>
                    <a:p>
                      <a:pPr algn="ctr"/>
                      <a:r>
                        <a:rPr lang="zh-CN" altLang="en-US" sz="1800" dirty="0" smtClean="0"/>
                        <a:t>根据研究结果的判断</a:t>
                      </a:r>
                      <a:endParaRPr lang="zh-CN" altLang="en-US" sz="1800" dirty="0"/>
                    </a:p>
                  </a:txBody>
                  <a:tcPr anchor="ctr"/>
                </a:tc>
                <a:tc hMerge="1">
                  <a:txBody>
                    <a:bodyPr/>
                    <a:lstStyle/>
                    <a:p>
                      <a:endParaRPr lang="zh-CN" altLang="en-US" sz="1800" dirty="0"/>
                    </a:p>
                  </a:txBody>
                  <a:tcPr/>
                </a:tc>
                <a:extLst>
                  <a:ext uri="{0D108BD9-81ED-4DB2-BD59-A6C34878D82A}">
                    <a16:rowId xmlns:a16="http://schemas.microsoft.com/office/drawing/2014/main" val="1285522372"/>
                  </a:ext>
                </a:extLst>
              </a:tr>
              <a:tr h="704214">
                <a:tc>
                  <a:txBody>
                    <a:bodyPr/>
                    <a:lstStyle/>
                    <a:p>
                      <a:endParaRPr lang="zh-CN" altLang="en-US" sz="1800"/>
                    </a:p>
                  </a:txBody>
                  <a:tcPr/>
                </a:tc>
                <a:tc>
                  <a:txBody>
                    <a:bodyPr/>
                    <a:lstStyle/>
                    <a:p>
                      <a:endParaRPr lang="zh-CN" altLang="en-US" sz="1800" dirty="0"/>
                    </a:p>
                  </a:txBody>
                  <a:tcPr/>
                </a:tc>
                <a:tc>
                  <a:txBody>
                    <a:bodyPr/>
                    <a:lstStyle/>
                    <a:p>
                      <a:r>
                        <a:rPr lang="zh-CN" altLang="en-US" sz="1800" dirty="0" smtClean="0"/>
                        <a:t>拒绝</a:t>
                      </a:r>
                      <a:r>
                        <a:rPr lang="en-US" altLang="zh-CN" sz="1800" dirty="0" smtClean="0"/>
                        <a:t>H</a:t>
                      </a:r>
                      <a:r>
                        <a:rPr lang="en-US" altLang="zh-CN" sz="1800" baseline="-25000" dirty="0" smtClean="0"/>
                        <a:t>0</a:t>
                      </a:r>
                    </a:p>
                    <a:p>
                      <a:r>
                        <a:rPr lang="zh-CN" altLang="en-US" sz="1800" dirty="0" smtClean="0"/>
                        <a:t>（实际上拒绝零假设）</a:t>
                      </a:r>
                      <a:endParaRPr lang="zh-CN" altLang="en-US" sz="1800" dirty="0"/>
                    </a:p>
                  </a:txBody>
                  <a:tcPr anchor="ctr"/>
                </a:tc>
                <a:tc>
                  <a:txBody>
                    <a:bodyPr/>
                    <a:lstStyle/>
                    <a:p>
                      <a:r>
                        <a:rPr lang="zh-CN" altLang="en-US" sz="1800" dirty="0" smtClean="0"/>
                        <a:t>接受</a:t>
                      </a:r>
                      <a:r>
                        <a:rPr lang="en-US" altLang="zh-CN" sz="1800" dirty="0" smtClean="0"/>
                        <a:t>H</a:t>
                      </a:r>
                      <a:r>
                        <a:rPr lang="en-US" altLang="zh-CN" sz="1800" baseline="-25000" dirty="0" smtClean="0"/>
                        <a:t>0</a:t>
                      </a:r>
                    </a:p>
                    <a:p>
                      <a:r>
                        <a:rPr lang="zh-CN" altLang="en-US" sz="1800" dirty="0" smtClean="0"/>
                        <a:t>（实际上不拒绝零假设）</a:t>
                      </a:r>
                      <a:endParaRPr lang="zh-CN" altLang="en-US" sz="1800" dirty="0"/>
                    </a:p>
                  </a:txBody>
                  <a:tcPr anchor="ctr"/>
                </a:tc>
                <a:extLst>
                  <a:ext uri="{0D108BD9-81ED-4DB2-BD59-A6C34878D82A}">
                    <a16:rowId xmlns:a16="http://schemas.microsoft.com/office/drawing/2014/main" val="750304316"/>
                  </a:ext>
                </a:extLst>
              </a:tr>
              <a:tr h="1006019">
                <a:tc rowSpan="2">
                  <a:txBody>
                    <a:bodyPr/>
                    <a:lstStyle/>
                    <a:p>
                      <a:pPr algn="ctr"/>
                      <a:r>
                        <a:rPr lang="zh-CN" altLang="en-US" sz="1800" dirty="0" smtClean="0"/>
                        <a:t>真实情况</a:t>
                      </a:r>
                      <a:endParaRPr lang="zh-CN" altLang="en-US" sz="1800" dirty="0"/>
                    </a:p>
                  </a:txBody>
                  <a:tcPr anchor="ctr"/>
                </a:tc>
                <a:tc>
                  <a:txBody>
                    <a:bodyPr/>
                    <a:lstStyle/>
                    <a:p>
                      <a:r>
                        <a:rPr lang="en-US" altLang="zh-CN" sz="1800" dirty="0" smtClean="0"/>
                        <a:t>H</a:t>
                      </a:r>
                      <a:r>
                        <a:rPr lang="en-US" altLang="zh-CN" sz="1800" baseline="-25000" dirty="0" smtClean="0"/>
                        <a:t>0</a:t>
                      </a:r>
                      <a:r>
                        <a:rPr lang="zh-CN" altLang="en-US" sz="1800" dirty="0" smtClean="0"/>
                        <a:t>是真实的</a:t>
                      </a:r>
                      <a:endParaRPr lang="en-US" altLang="zh-CN" sz="1800" dirty="0" smtClean="0"/>
                    </a:p>
                    <a:p>
                      <a:r>
                        <a:rPr lang="zh-CN" altLang="en-US" sz="1800" dirty="0" smtClean="0"/>
                        <a:t>（理论上不应该拒绝零假设）</a:t>
                      </a:r>
                      <a:endParaRPr lang="zh-CN" altLang="en-US" sz="1800" dirty="0"/>
                    </a:p>
                  </a:txBody>
                  <a:tcPr anchor="ctr"/>
                </a:tc>
                <a:tc>
                  <a:txBody>
                    <a:bodyPr/>
                    <a:lstStyle/>
                    <a:p>
                      <a:r>
                        <a:rPr lang="zh-CN" altLang="en-US" sz="1800" dirty="0" smtClean="0"/>
                        <a:t>错误判断</a:t>
                      </a:r>
                      <a:endParaRPr lang="en-US" altLang="zh-CN" sz="1800" dirty="0" smtClean="0"/>
                    </a:p>
                    <a:p>
                      <a:r>
                        <a:rPr lang="zh-CN" altLang="en-US" sz="1800" dirty="0" smtClean="0"/>
                        <a:t>（阳性判断错误</a:t>
                      </a:r>
                      <a:endParaRPr lang="en-US" altLang="zh-CN" sz="1800" dirty="0" smtClean="0"/>
                    </a:p>
                    <a:p>
                      <a:r>
                        <a:rPr lang="en-US" altLang="zh-CN" sz="1800" dirty="0" smtClean="0"/>
                        <a:t>Type I error</a:t>
                      </a:r>
                      <a:r>
                        <a:rPr lang="zh-CN" altLang="en-US" sz="1800" dirty="0" smtClean="0"/>
                        <a:t>）</a:t>
                      </a:r>
                      <a:endParaRPr lang="zh-CN" altLang="en-US" sz="1800" dirty="0"/>
                    </a:p>
                  </a:txBody>
                  <a:tcPr anchor="ctr"/>
                </a:tc>
                <a:tc>
                  <a:txBody>
                    <a:bodyPr/>
                    <a:lstStyle/>
                    <a:p>
                      <a:r>
                        <a:rPr lang="zh-CN" altLang="en-US" sz="1800" dirty="0" smtClean="0"/>
                        <a:t>正确判断</a:t>
                      </a:r>
                      <a:endParaRPr lang="zh-CN" altLang="en-US" sz="1800" dirty="0"/>
                    </a:p>
                  </a:txBody>
                  <a:tcPr anchor="ctr"/>
                </a:tc>
                <a:extLst>
                  <a:ext uri="{0D108BD9-81ED-4DB2-BD59-A6C34878D82A}">
                    <a16:rowId xmlns:a16="http://schemas.microsoft.com/office/drawing/2014/main" val="2610298304"/>
                  </a:ext>
                </a:extLst>
              </a:tr>
              <a:tr h="1006019">
                <a:tc vMerge="1">
                  <a:txBody>
                    <a:bodyPr/>
                    <a:lstStyle/>
                    <a:p>
                      <a:endParaRPr lang="zh-CN" altLang="en-US" sz="1800" dirty="0"/>
                    </a:p>
                  </a:txBody>
                  <a:tcPr/>
                </a:tc>
                <a:tc>
                  <a:txBody>
                    <a:bodyPr/>
                    <a:lstStyle/>
                    <a:p>
                      <a:r>
                        <a:rPr lang="en-US" altLang="zh-CN" sz="1800" dirty="0" smtClean="0"/>
                        <a:t>H</a:t>
                      </a:r>
                      <a:r>
                        <a:rPr lang="en-US" altLang="zh-CN" sz="1800" baseline="-25000" dirty="0" smtClean="0"/>
                        <a:t>0</a:t>
                      </a:r>
                      <a:r>
                        <a:rPr lang="zh-CN" altLang="en-US" sz="1800" dirty="0" smtClean="0"/>
                        <a:t>是错误的</a:t>
                      </a:r>
                      <a:endParaRPr lang="en-US" altLang="zh-CN" sz="1800" dirty="0" smtClean="0"/>
                    </a:p>
                    <a:p>
                      <a:r>
                        <a:rPr lang="zh-CN" altLang="en-US" sz="1800" dirty="0" smtClean="0"/>
                        <a:t>（理论上应该拒绝零假设）</a:t>
                      </a:r>
                      <a:endParaRPr lang="zh-CN" altLang="en-US" sz="1800" dirty="0"/>
                    </a:p>
                  </a:txBody>
                  <a:tcPr anchor="ctr"/>
                </a:tc>
                <a:tc>
                  <a:txBody>
                    <a:bodyPr/>
                    <a:lstStyle/>
                    <a:p>
                      <a:r>
                        <a:rPr lang="zh-CN" altLang="en-US" sz="1800" dirty="0" smtClean="0"/>
                        <a:t>正确判断</a:t>
                      </a:r>
                      <a:endParaRPr lang="zh-CN" altLang="en-US" sz="1800" dirty="0"/>
                    </a:p>
                  </a:txBody>
                  <a:tcPr anchor="ctr"/>
                </a:tc>
                <a:tc>
                  <a:txBody>
                    <a:bodyPr/>
                    <a:lstStyle/>
                    <a:p>
                      <a:r>
                        <a:rPr lang="zh-CN" altLang="en-US" sz="1800" dirty="0" smtClean="0"/>
                        <a:t>错误判断</a:t>
                      </a:r>
                      <a:endParaRPr lang="en-US" altLang="zh-CN" sz="1800" dirty="0" smtClean="0"/>
                    </a:p>
                    <a:p>
                      <a:r>
                        <a:rPr lang="zh-CN" altLang="en-US" sz="1800" dirty="0" smtClean="0"/>
                        <a:t>（阴性判断错误</a:t>
                      </a:r>
                      <a:endParaRPr lang="en-US" altLang="zh-CN" sz="1800" dirty="0" smtClean="0"/>
                    </a:p>
                    <a:p>
                      <a:r>
                        <a:rPr lang="en-US" altLang="zh-CN" sz="1800" dirty="0" smtClean="0"/>
                        <a:t>Type II error</a:t>
                      </a:r>
                      <a:r>
                        <a:rPr lang="zh-CN" altLang="en-US" sz="1800" dirty="0" smtClean="0"/>
                        <a:t>）</a:t>
                      </a:r>
                      <a:endParaRPr lang="zh-CN" altLang="en-US" sz="1800" dirty="0"/>
                    </a:p>
                  </a:txBody>
                  <a:tcPr anchor="ctr"/>
                </a:tc>
                <a:extLst>
                  <a:ext uri="{0D108BD9-81ED-4DB2-BD59-A6C34878D82A}">
                    <a16:rowId xmlns:a16="http://schemas.microsoft.com/office/drawing/2014/main" val="3994342559"/>
                  </a:ext>
                </a:extLst>
              </a:tr>
            </a:tbl>
          </a:graphicData>
        </a:graphic>
      </p:graphicFrame>
    </p:spTree>
    <p:extLst>
      <p:ext uri="{BB962C8B-B14F-4D97-AF65-F5344CB8AC3E}">
        <p14:creationId xmlns:p14="http://schemas.microsoft.com/office/powerpoint/2010/main" val="1014726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Design Template">
  <a:themeElements>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Design Template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Design Template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Design Template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Design Template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Design Template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Design Template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Design Template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Design Template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6559</TotalTime>
  <Words>1774</Words>
  <Application>Microsoft Office PowerPoint</Application>
  <PresentationFormat>宽屏</PresentationFormat>
  <Paragraphs>235</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ＭＳ Ｐゴシック</vt:lpstr>
      <vt:lpstr>等线</vt:lpstr>
      <vt:lpstr>宋体</vt:lpstr>
      <vt:lpstr>微软雅黑</vt:lpstr>
      <vt:lpstr>Arial</vt:lpstr>
      <vt:lpstr>Calibri</vt:lpstr>
      <vt:lpstr>Cambria Math</vt:lpstr>
      <vt:lpstr>Tahoma</vt:lpstr>
      <vt:lpstr>Times New Roman</vt:lpstr>
      <vt:lpstr>Wingdings</vt:lpstr>
      <vt:lpstr>Global Design Template</vt:lpstr>
      <vt:lpstr>大数据分析基础</vt:lpstr>
      <vt:lpstr>统计分析</vt:lpstr>
      <vt:lpstr>关于概率</vt:lpstr>
      <vt:lpstr>关于概率</vt:lpstr>
      <vt:lpstr>关于概率</vt:lpstr>
      <vt:lpstr>关于概率</vt:lpstr>
      <vt:lpstr>假设检验</vt:lpstr>
      <vt:lpstr>T检验</vt:lpstr>
      <vt:lpstr>假设检验</vt:lpstr>
      <vt:lpstr>假设检验</vt:lpstr>
      <vt:lpstr>假设检验</vt:lpstr>
      <vt:lpstr>统计分析</vt:lpstr>
      <vt:lpstr>线性回归</vt:lpstr>
      <vt:lpstr>非线性回归</vt:lpstr>
      <vt:lpstr>非线性回归</vt:lpstr>
      <vt:lpstr>面板数据回归</vt:lpstr>
      <vt:lpstr>Bayesian estimation</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dc:title>
  <dc:creator>Bin Fang</dc:creator>
  <cp:lastModifiedBy>Bin Fang</cp:lastModifiedBy>
  <cp:revision>512</cp:revision>
  <cp:lastPrinted>2019-12-04T04:57:43Z</cp:lastPrinted>
  <dcterms:created xsi:type="dcterms:W3CDTF">2017-03-23T06:21:49Z</dcterms:created>
  <dcterms:modified xsi:type="dcterms:W3CDTF">2019-12-04T05:18:42Z</dcterms:modified>
</cp:coreProperties>
</file>