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491B06DB-98FB-46DA-9D75-E0C89D67EE47}"/>
  </pc:docChgLst>
  <pc:docChgLst>
    <pc:chgData userId="a1a4dc899414fe72" providerId="LiveId" clId="{9C74B4F1-3D08-47B0-8350-A919D393BFA1}"/>
    <pc:docChg chg="modSld">
      <pc:chgData name="" userId="a1a4dc899414fe72" providerId="LiveId" clId="{9C74B4F1-3D08-47B0-8350-A919D393BFA1}" dt="2022-10-05T14:41:17.590" v="33" actId="6549"/>
      <pc:docMkLst>
        <pc:docMk/>
      </pc:docMkLst>
      <pc:sldChg chg="modSp">
        <pc:chgData name="" userId="a1a4dc899414fe72" providerId="LiveId" clId="{9C74B4F1-3D08-47B0-8350-A919D393BFA1}" dt="2022-10-05T14:41:17.590" v="33" actId="6549"/>
        <pc:sldMkLst>
          <pc:docMk/>
          <pc:sldMk cId="2105441361" sldId="263"/>
        </pc:sldMkLst>
        <pc:spChg chg="mod">
          <ac:chgData name="" userId="a1a4dc899414fe72" providerId="LiveId" clId="{9C74B4F1-3D08-47B0-8350-A919D393BFA1}" dt="2022-10-05T14:41:17.590" v="33" actId="6549"/>
          <ac:spMkLst>
            <pc:docMk/>
            <pc:sldMk cId="2105441361" sldId="263"/>
            <ac:spMk id="3" creationId="{00000000-0000-0000-0000-000000000000}"/>
          </ac:spMkLst>
        </pc:spChg>
      </pc:sldChg>
      <pc:sldChg chg="addSp modSp modAnim">
        <pc:chgData name="" userId="a1a4dc899414fe72" providerId="LiveId" clId="{9C74B4F1-3D08-47B0-8350-A919D393BFA1}" dt="2022-10-05T14:39:10.348" v="32"/>
        <pc:sldMkLst>
          <pc:docMk/>
          <pc:sldMk cId="1678055849" sldId="266"/>
        </pc:sldMkLst>
        <pc:spChg chg="mod">
          <ac:chgData name="" userId="a1a4dc899414fe72" providerId="LiveId" clId="{9C74B4F1-3D08-47B0-8350-A919D393BFA1}" dt="2022-10-05T14:37:24.701" v="11" actId="6549"/>
          <ac:spMkLst>
            <pc:docMk/>
            <pc:sldMk cId="1678055849" sldId="266"/>
            <ac:spMk id="3" creationId="{83B996BB-A478-4FF9-827F-7F843FC6DE3C}"/>
          </ac:spMkLst>
        </pc:spChg>
        <pc:spChg chg="add mod">
          <ac:chgData name="" userId="a1a4dc899414fe72" providerId="LiveId" clId="{9C74B4F1-3D08-47B0-8350-A919D393BFA1}" dt="2022-10-05T14:38:16.766" v="29" actId="1076"/>
          <ac:spMkLst>
            <pc:docMk/>
            <pc:sldMk cId="1678055849" sldId="266"/>
            <ac:spMk id="7" creationId="{29B47FF4-5EB9-489B-9F90-B41998D168F0}"/>
          </ac:spMkLst>
        </pc:spChg>
      </pc:sldChg>
    </pc:docChg>
  </pc:docChgLst>
  <pc:docChgLst>
    <pc:chgData userId="a1a4dc899414fe72" providerId="LiveId" clId="{8E285D1B-2EBF-4B95-AB2C-D6AE87CA3BE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893-FA72-4F90-B60A-D66ACD32E19A}" type="datetimeFigureOut">
              <a:rPr lang="zh-CN" altLang="en-US" smtClean="0"/>
              <a:t>2022-10-5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01-B5B2-4D5D-8415-82AA02E9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06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34F30-5879-4115-9367-3A3DB3771143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3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5E338-A514-4141-A1F1-55CA6A195C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F0189-C24B-40A1-8981-0B860CC5825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93872-056E-420C-B8F1-CA74190F538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2697E-1B43-415E-9287-C81E231CFF6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4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7CDD4-466A-4B94-9C9B-871E1367A8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D59-D145-449E-AC5A-78F3BD1F9A5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E0028-1426-42EF-9DE6-4D1DF728AB4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696C2-837F-4C29-9B75-40EFE4C24D0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AFD75-A80D-40DD-B2FD-1C9AB66C2B0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774E9-8F01-48C1-B0C4-E26E85EBB5D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62CB1-0407-4E82-8DB1-277AFEDAB16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E696C9-D85B-4135-AD96-EA9E525CBB1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Download\EV\NowAPI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</p:spTree>
    <p:extLst>
      <p:ext uri="{BB962C8B-B14F-4D97-AF65-F5344CB8AC3E}">
        <p14:creationId xmlns:p14="http://schemas.microsoft.com/office/powerpoint/2010/main" val="13605148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  <a:endParaRPr lang="en-US" altLang="zh-CN" dirty="0"/>
          </a:p>
          <a:p>
            <a:pPr lvl="1"/>
            <a:r>
              <a:rPr lang="zh-CN" altLang="en-US" dirty="0"/>
              <a:t>为什么要用云服务？</a:t>
            </a:r>
            <a:endParaRPr lang="en-US" altLang="zh-CN" dirty="0"/>
          </a:p>
          <a:p>
            <a:pPr lvl="2"/>
            <a:r>
              <a:rPr lang="zh-CN" altLang="en-US"/>
              <a:t>自</a:t>
            </a:r>
            <a:r>
              <a:rPr lang="zh-CN" altLang="en-US" dirty="0"/>
              <a:t>有设备存在着网络性能不稳定、设备性能不足、甚至电力供应不稳定的问题</a:t>
            </a:r>
          </a:p>
          <a:p>
            <a:pPr lvl="2"/>
            <a:r>
              <a:rPr lang="zh-CN" altLang="en-US" dirty="0"/>
              <a:t>部分网站反爬虫限制会直接封</a:t>
            </a:r>
            <a:r>
              <a:rPr lang="en-US" altLang="zh-CN" dirty="0"/>
              <a:t>IP</a:t>
            </a:r>
            <a:r>
              <a:rPr lang="zh-CN" altLang="en-US" dirty="0"/>
              <a:t>，很容易“从入门到不得不放弃”</a:t>
            </a:r>
          </a:p>
          <a:p>
            <a:pPr lvl="2"/>
            <a:r>
              <a:rPr lang="zh-CN" altLang="en-US" dirty="0"/>
              <a:t>云服务一般由大型</a:t>
            </a:r>
            <a:r>
              <a:rPr lang="en-US" altLang="zh-CN" dirty="0"/>
              <a:t>IT</a:t>
            </a:r>
            <a:r>
              <a:rPr lang="zh-CN" altLang="en-US" dirty="0"/>
              <a:t>企业提供，企业将自身闲置的计算资源低价租借给用户</a:t>
            </a:r>
          </a:p>
          <a:p>
            <a:pPr lvl="3"/>
            <a:r>
              <a:rPr lang="zh-CN" altLang="en-US" dirty="0"/>
              <a:t>优势在于价格低廉，网络、电力等有保障，性能可按需配置</a:t>
            </a:r>
          </a:p>
          <a:p>
            <a:pPr lvl="1"/>
            <a:r>
              <a:rPr lang="zh-CN" altLang="en-US" dirty="0"/>
              <a:t>常见的云服务</a:t>
            </a:r>
          </a:p>
          <a:p>
            <a:pPr lvl="2"/>
            <a:r>
              <a:rPr lang="en-US" altLang="zh-CN" dirty="0"/>
              <a:t>AWS EC2</a:t>
            </a:r>
            <a:r>
              <a:rPr lang="zh-CN" altLang="en-US" dirty="0"/>
              <a:t>（</a:t>
            </a:r>
            <a:r>
              <a:rPr lang="en-US" altLang="zh-CN" dirty="0"/>
              <a:t>Amazon</a:t>
            </a:r>
            <a:r>
              <a:rPr lang="zh-CN" altLang="en-US" dirty="0"/>
              <a:t>）， </a:t>
            </a:r>
            <a:r>
              <a:rPr lang="en-US" altLang="zh-CN" dirty="0"/>
              <a:t>Azure</a:t>
            </a:r>
            <a:r>
              <a:rPr lang="zh-CN" altLang="en-US" dirty="0"/>
              <a:t>（微软）</a:t>
            </a:r>
          </a:p>
          <a:p>
            <a:pPr lvl="2"/>
            <a:r>
              <a:rPr lang="zh-CN" altLang="en-US" dirty="0"/>
              <a:t>阿里云，腾讯云等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3" y="3719720"/>
            <a:ext cx="4952629" cy="2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D9E8-7CDC-4538-BFAE-C019C01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52CB-E6F0-4F9D-8858-30CFC1B4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38E9C-5A8B-4197-9443-54BDA501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1925-12EB-4AFB-AA5F-3C7723A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0A1CE9-8EFA-4A70-8469-672DBCF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3A3FF-AB7E-4EAF-90A0-0F8DAF99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4" y="1551169"/>
            <a:ext cx="974407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8A9C9-8857-4DA4-8855-7D725E7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2163811"/>
            <a:ext cx="1095375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77C04-354D-40BC-A12A-E95FFD151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0" y="1875746"/>
            <a:ext cx="7219466" cy="3773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C36CA-E2CA-4DBE-9D09-D7ABBB33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" y="2122906"/>
            <a:ext cx="11356258" cy="4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2373-5BAC-49AB-BEDF-6EFCDD4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0FB8-21D0-4FDD-A9A1-5772BAD2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进程、线程</a:t>
            </a:r>
            <a:endParaRPr lang="en-US" altLang="zh-CN" dirty="0"/>
          </a:p>
          <a:p>
            <a:pPr lvl="1"/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）是正在运行的程序的实例</a:t>
            </a:r>
            <a:endParaRPr lang="en-US" altLang="zh-CN" dirty="0"/>
          </a:p>
          <a:p>
            <a:pPr lvl="1"/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）是操作系统能够进行运算调度的最小单位，被包含在进程之中，是进程中的实际运作单位</a:t>
            </a:r>
            <a:endParaRPr lang="en-US" altLang="zh-CN" dirty="0"/>
          </a:p>
          <a:p>
            <a:pPr lvl="1"/>
            <a:r>
              <a:rPr lang="zh-CN" altLang="en-US" dirty="0"/>
              <a:t>一个进程可以包含多个线程</a:t>
            </a:r>
            <a:endParaRPr lang="en-US" altLang="zh-CN" dirty="0"/>
          </a:p>
          <a:p>
            <a:r>
              <a:rPr lang="zh-CN" altLang="en-US" dirty="0"/>
              <a:t>多进程还是多线程？</a:t>
            </a:r>
            <a:endParaRPr lang="en-US" altLang="zh-CN" dirty="0"/>
          </a:p>
          <a:p>
            <a:pPr lvl="1"/>
            <a:r>
              <a:rPr lang="zh-CN" altLang="en-US" dirty="0"/>
              <a:t>首先要看下程序是属于哪种类型的，一般分为两种 </a:t>
            </a:r>
            <a:r>
              <a:rPr lang="en-US" altLang="zh-CN" dirty="0"/>
              <a:t>CPU </a:t>
            </a:r>
            <a:r>
              <a:rPr lang="zh-CN" altLang="en-US" dirty="0"/>
              <a:t>密集型 和 </a:t>
            </a:r>
            <a:r>
              <a:rPr lang="en-US" altLang="zh-CN" dirty="0"/>
              <a:t>I/O </a:t>
            </a:r>
            <a:r>
              <a:rPr lang="zh-CN" altLang="en-US" dirty="0"/>
              <a:t>密集型</a:t>
            </a:r>
            <a:endParaRPr lang="en-US" altLang="zh-CN" dirty="0"/>
          </a:p>
          <a:p>
            <a:pPr lvl="2"/>
            <a:r>
              <a:rPr lang="en-US" altLang="zh-CN" dirty="0"/>
              <a:t>CPU </a:t>
            </a:r>
            <a:r>
              <a:rPr lang="zh-CN" altLang="en-US" dirty="0"/>
              <a:t>密集型：程序比较偏重于计算，需要经常使用 </a:t>
            </a:r>
            <a:r>
              <a:rPr lang="en-US" altLang="zh-CN" dirty="0"/>
              <a:t>CPU </a:t>
            </a:r>
            <a:r>
              <a:rPr lang="zh-CN" altLang="en-US" dirty="0"/>
              <a:t>来运算，例如科学计算的程序、机器学习的程序等</a:t>
            </a:r>
            <a:endParaRPr lang="en-US" altLang="zh-CN" dirty="0"/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密集型：程序需要频繁进行输入输出操作，爬虫程序就是典型的 </a:t>
            </a:r>
            <a:r>
              <a:rPr lang="en-US" altLang="zh-CN" dirty="0"/>
              <a:t>I/O </a:t>
            </a:r>
            <a:r>
              <a:rPr lang="zh-CN" altLang="en-US" dirty="0"/>
              <a:t>密集型程序</a:t>
            </a:r>
            <a:endParaRPr lang="en-US" altLang="zh-CN" dirty="0"/>
          </a:p>
          <a:p>
            <a:pPr lvl="2"/>
            <a:r>
              <a:rPr lang="zh-CN" altLang="en-US" dirty="0"/>
              <a:t>如果程序是属于 </a:t>
            </a:r>
            <a:r>
              <a:rPr lang="en-US" altLang="zh-CN" dirty="0"/>
              <a:t>CPU </a:t>
            </a:r>
            <a:r>
              <a:rPr lang="zh-CN" altLang="en-US" dirty="0"/>
              <a:t>密集型，建议使用多进程。而多线程就更适合应用于 </a:t>
            </a:r>
            <a:r>
              <a:rPr lang="en-US" altLang="zh-CN" dirty="0"/>
              <a:t>I/O </a:t>
            </a:r>
            <a:r>
              <a:rPr lang="zh-CN" altLang="en-US" dirty="0"/>
              <a:t>密集型程序。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4C6D-8C25-4069-A7F9-3C16023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69F7-021C-45AA-BF1A-E1CBD2E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440178-9989-41D0-B7B4-B5F83A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A5A43-9206-42DC-87BE-F49773F7AD8B}"/>
              </a:ext>
            </a:extLst>
          </p:cNvPr>
          <p:cNvSpPr txBox="1"/>
          <p:nvPr/>
        </p:nvSpPr>
        <p:spPr>
          <a:xfrm>
            <a:off x="5767435" y="5970171"/>
            <a:ext cx="609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注意：</a:t>
            </a:r>
            <a:r>
              <a:rPr lang="zh-CN" altLang="en-US" sz="1600" dirty="0"/>
              <a:t>因为</a:t>
            </a:r>
            <a:r>
              <a:rPr lang="en-US" altLang="zh-CN" sz="1600" dirty="0"/>
              <a:t>python</a:t>
            </a:r>
            <a:r>
              <a:rPr lang="zh-CN" altLang="en-US" sz="1600" dirty="0"/>
              <a:t>的历史原因，实际上并不能真正做到多线程并发</a:t>
            </a:r>
          </a:p>
        </p:txBody>
      </p:sp>
    </p:spTree>
    <p:extLst>
      <p:ext uri="{BB962C8B-B14F-4D97-AF65-F5344CB8AC3E}">
        <p14:creationId xmlns:p14="http://schemas.microsoft.com/office/powerpoint/2010/main" val="707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大数据分析的基础是数据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私有数据</a:t>
            </a:r>
          </a:p>
          <a:p>
            <a:pPr lvl="2"/>
            <a:r>
              <a:rPr lang="zh-CN" altLang="en-US" dirty="0"/>
              <a:t>企业内部数据</a:t>
            </a:r>
          </a:p>
          <a:p>
            <a:pPr lvl="1"/>
            <a:r>
              <a:rPr lang="zh-CN" altLang="en-US" dirty="0"/>
              <a:t>公开数据</a:t>
            </a:r>
          </a:p>
          <a:p>
            <a:pPr lvl="2"/>
            <a:r>
              <a:rPr lang="zh-CN" altLang="en-US" dirty="0"/>
              <a:t>政府数据，公开的网络数据</a:t>
            </a:r>
          </a:p>
          <a:p>
            <a:pPr lvl="1"/>
            <a:r>
              <a:rPr lang="zh-CN" altLang="en-US" dirty="0"/>
              <a:t>半公开数据</a:t>
            </a:r>
          </a:p>
          <a:p>
            <a:pPr lvl="2"/>
            <a:r>
              <a:rPr lang="zh-CN" altLang="en-US" dirty="0"/>
              <a:t>微信、微博等数据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4" descr="http://imgsrc.baidu.com/forum/pic/item/d719e424b899a901c2c8de2e16950a7b0308f5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9" y="1637502"/>
            <a:ext cx="5913316" cy="4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现成的数据资源</a:t>
            </a:r>
            <a:endParaRPr lang="en-US" altLang="zh-CN" dirty="0"/>
          </a:p>
          <a:p>
            <a:pPr lvl="1"/>
            <a:r>
              <a:rPr lang="zh-CN" altLang="en-US" dirty="0"/>
              <a:t>政府网站</a:t>
            </a: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、科赛等竞赛</a:t>
            </a:r>
          </a:p>
          <a:p>
            <a:pPr lvl="1"/>
            <a:r>
              <a:rPr lang="zh-CN" altLang="en-US" dirty="0"/>
              <a:t>企业自己组织的竞赛</a:t>
            </a:r>
            <a:endParaRPr lang="en-US" altLang="zh-CN" dirty="0"/>
          </a:p>
          <a:p>
            <a:pPr lvl="1"/>
            <a:r>
              <a:rPr lang="zh-CN" altLang="en-US" dirty="0"/>
              <a:t>商业数据库</a:t>
            </a:r>
            <a:endParaRPr lang="en-US" altLang="zh-CN" dirty="0"/>
          </a:p>
          <a:p>
            <a:pPr lvl="2"/>
            <a:r>
              <a:rPr lang="en-US" altLang="zh-CN" dirty="0"/>
              <a:t>WRDS</a:t>
            </a:r>
            <a:r>
              <a:rPr lang="zh-CN" altLang="en-US" dirty="0"/>
              <a:t>、</a:t>
            </a:r>
            <a:r>
              <a:rPr lang="en-US" altLang="zh-CN" dirty="0"/>
              <a:t>CSMAR</a:t>
            </a:r>
            <a:r>
              <a:rPr lang="zh-CN" altLang="en-US" dirty="0"/>
              <a:t>、</a:t>
            </a:r>
            <a:r>
              <a:rPr lang="en-US" altLang="zh-CN" dirty="0"/>
              <a:t>CNRDS</a:t>
            </a:r>
          </a:p>
          <a:p>
            <a:pPr lvl="2"/>
            <a:r>
              <a:rPr lang="en-US" altLang="zh-CN" dirty="0" err="1"/>
              <a:t>RavenPack</a:t>
            </a:r>
            <a:r>
              <a:rPr lang="zh-CN" altLang="en-US" dirty="0"/>
              <a:t>、</a:t>
            </a:r>
            <a:r>
              <a:rPr lang="en-US" altLang="zh-CN" dirty="0" err="1"/>
              <a:t>Compustat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）接口</a:t>
            </a:r>
          </a:p>
          <a:p>
            <a:pPr lvl="2"/>
            <a:r>
              <a:rPr lang="zh-CN" altLang="en-US" dirty="0"/>
              <a:t>程序模拟网页浏览操作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3" y="1152961"/>
            <a:ext cx="5966137" cy="22065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91" y="1720167"/>
            <a:ext cx="4809279" cy="2788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17" y="3202251"/>
            <a:ext cx="4926039" cy="2206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33742F-ED58-49BA-BBF9-EF9589F67A68}"/>
              </a:ext>
            </a:extLst>
          </p:cNvPr>
          <p:cNvSpPr/>
          <p:nvPr/>
        </p:nvSpPr>
        <p:spPr bwMode="auto">
          <a:xfrm>
            <a:off x="603682" y="4199138"/>
            <a:ext cx="5814873" cy="1358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BDFA-B2E3-4F2D-ADDA-6D1438B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96BB-A478-4FF9-827F-7F843FC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7" y="1196975"/>
            <a:ext cx="7756618" cy="5111750"/>
          </a:xfrm>
        </p:spPr>
        <p:txBody>
          <a:bodyPr/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获取数据</a:t>
            </a:r>
          </a:p>
          <a:p>
            <a:pPr lvl="1"/>
            <a:r>
              <a:rPr lang="zh-CN" altLang="en-US" sz="2000" dirty="0"/>
              <a:t>流程</a:t>
            </a:r>
          </a:p>
          <a:p>
            <a:pPr lvl="2"/>
            <a:r>
              <a:rPr lang="zh-CN" altLang="en-US" sz="1800" dirty="0"/>
              <a:t>申请开发者账号获得权限</a:t>
            </a:r>
          </a:p>
          <a:p>
            <a:pPr lvl="2"/>
            <a:r>
              <a:rPr lang="zh-CN" altLang="en-US" sz="1800" dirty="0"/>
              <a:t>发出请求</a:t>
            </a:r>
          </a:p>
          <a:p>
            <a:pPr lvl="2"/>
            <a:r>
              <a:rPr lang="zh-CN" altLang="en-US" sz="1800" dirty="0"/>
              <a:t>获取响应（</a:t>
            </a:r>
            <a:r>
              <a:rPr lang="en-US" altLang="zh-CN" sz="1800" dirty="0"/>
              <a:t>JSON</a:t>
            </a:r>
            <a:r>
              <a:rPr lang="zh-CN" altLang="en-US" sz="1800" dirty="0"/>
              <a:t>，</a:t>
            </a:r>
            <a:r>
              <a:rPr lang="en-US" altLang="zh-CN" sz="1800" dirty="0"/>
              <a:t>XML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en-US" altLang="zh-CN" sz="1400" dirty="0"/>
              <a:t>JSON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XML</a:t>
            </a:r>
            <a:r>
              <a:rPr lang="zh-CN" altLang="en-US" sz="1400" dirty="0"/>
              <a:t>：</a:t>
            </a:r>
            <a:r>
              <a:rPr lang="en-US" altLang="zh-CN" sz="1400" dirty="0"/>
              <a:t>JSON</a:t>
            </a:r>
            <a:r>
              <a:rPr lang="zh-CN" altLang="en-US" sz="1400" dirty="0"/>
              <a:t>相对</a:t>
            </a:r>
            <a:r>
              <a:rPr lang="en-US" altLang="zh-CN" sz="1400" dirty="0"/>
              <a:t>XML</a:t>
            </a:r>
            <a:r>
              <a:rPr lang="zh-CN" altLang="en-US" sz="1400" dirty="0"/>
              <a:t>更加轻量级、占用空间小、机器解析难度低，但对人类而言易读性相对差</a:t>
            </a:r>
          </a:p>
          <a:p>
            <a:pPr lvl="2"/>
            <a:r>
              <a:rPr lang="zh-CN" altLang="en-US" sz="1800" dirty="0"/>
              <a:t>解析响应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 err="1"/>
              <a:t>Nowapi</a:t>
            </a:r>
            <a:r>
              <a:rPr lang="zh-CN" altLang="en-US" sz="2000" dirty="0"/>
              <a:t>为例（</a:t>
            </a:r>
            <a:r>
              <a:rPr lang="en-US" altLang="zh-CN" sz="2000" dirty="0"/>
              <a:t>https://www.nowapi.com/api</a:t>
            </a:r>
            <a:r>
              <a:rPr lang="zh-CN" altLang="en-US" sz="2000" dirty="0"/>
              <a:t>）</a:t>
            </a:r>
          </a:p>
          <a:p>
            <a:pPr lvl="2"/>
            <a:r>
              <a:rPr lang="zh-CN" altLang="en-US" sz="1600" dirty="0"/>
              <a:t>获取区号：</a:t>
            </a:r>
            <a:r>
              <a:rPr lang="en-US" altLang="zh-CN" sz="1600" dirty="0"/>
              <a:t>http://api.k780.com/?app=life. </a:t>
            </a:r>
            <a:r>
              <a:rPr lang="en-US" altLang="zh-CN" sz="1600" dirty="0" err="1"/>
              <a:t>areacode&amp;areaname</a:t>
            </a:r>
            <a:r>
              <a:rPr lang="en-US" altLang="zh-CN" sz="1600" dirty="0"/>
              <a:t>=</a:t>
            </a:r>
            <a:r>
              <a:rPr lang="zh-CN" altLang="en-US" sz="1600" dirty="0"/>
              <a:t>地点</a:t>
            </a:r>
            <a:r>
              <a:rPr lang="en-US" altLang="zh-CN" sz="1600" dirty="0"/>
              <a:t>&amp;</a:t>
            </a:r>
            <a:r>
              <a:rPr lang="en-US" altLang="zh-CN" sz="1600" dirty="0" err="1"/>
              <a:t>appkey</a:t>
            </a:r>
            <a:r>
              <a:rPr lang="en-US" altLang="zh-CN" sz="1600" dirty="0"/>
              <a:t>=</a:t>
            </a:r>
            <a:r>
              <a:rPr lang="zh-CN" altLang="en-US" sz="1600" dirty="0"/>
              <a:t>应用码</a:t>
            </a:r>
            <a:r>
              <a:rPr lang="en-US" altLang="zh-CN" sz="1600" dirty="0"/>
              <a:t>&amp;sign=</a:t>
            </a:r>
            <a:r>
              <a:rPr lang="zh-CN" altLang="en-US" sz="1600" dirty="0"/>
              <a:t>签名码</a:t>
            </a:r>
            <a:r>
              <a:rPr lang="en-US" altLang="zh-CN" sz="1600" dirty="0"/>
              <a:t>&amp;format=</a:t>
            </a:r>
            <a:r>
              <a:rPr lang="zh-CN" altLang="en-US" sz="1600" dirty="0"/>
              <a:t>返回数据格式（</a:t>
            </a:r>
            <a:r>
              <a:rPr lang="en-US" altLang="zh-CN" sz="1600" dirty="0"/>
              <a:t>json</a:t>
            </a:r>
            <a:r>
              <a:rPr lang="zh-CN" altLang="en-US" sz="1600" dirty="0"/>
              <a:t>或者</a:t>
            </a:r>
            <a:r>
              <a:rPr lang="en-US" altLang="zh-CN" sz="1600" dirty="0"/>
              <a:t>xml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2000" dirty="0"/>
              <a:t>优点：方便快捷，返回的结果噪音少，数据提取清理工作量小</a:t>
            </a:r>
          </a:p>
          <a:p>
            <a:pPr lvl="1"/>
            <a:r>
              <a:rPr lang="zh-CN" altLang="en-US" sz="2000" dirty="0"/>
              <a:t>缺点：权限严格限制，包括访问范围、访问频率等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0D5C-5CF3-484D-9277-BCD3F8B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E7EE-06AE-4F3A-83DD-2847604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93D1B10-CDF5-4E69-BB35-6C70B9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56ABE0-3A4F-4BAC-936E-96A36349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25" y="828548"/>
            <a:ext cx="2591723" cy="552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9801-B3FE-4499-BD0D-7B03C12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5" y="1305727"/>
            <a:ext cx="3867690" cy="16766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B47FF4-5EB9-489B-9F90-B41998D168F0}"/>
              </a:ext>
            </a:extLst>
          </p:cNvPr>
          <p:cNvSpPr txBox="1"/>
          <p:nvPr/>
        </p:nvSpPr>
        <p:spPr>
          <a:xfrm>
            <a:off x="6857502" y="451546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 action="ppaction://hlinkfile"/>
              </a:rPr>
              <a:t>An example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8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18E5-450F-4FB8-9964-CE56934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程序模拟爬虫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B4D8-0426-4C09-BF1F-6CEF57B6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网络爬虫的基础知识</a:t>
            </a:r>
            <a:endParaRPr lang="en-US" altLang="zh-CN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是用来描述网页的一种语言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指的是超文本标记语言 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不是一种编程语言，而是一种标记语言</a:t>
            </a:r>
          </a:p>
          <a:p>
            <a:pPr lvl="2"/>
            <a:r>
              <a:rPr lang="zh-CN" altLang="en-US" dirty="0"/>
              <a:t>标记语言是一套标记标签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使用标记标签来描述网页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标签是由尖括号包围的关键词，比如 </a:t>
            </a:r>
            <a:r>
              <a:rPr lang="en-US" altLang="zh-CN" dirty="0"/>
              <a:t>&lt;html&gt;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标签通常是成对出现的，比如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pPr lvl="3"/>
            <a:r>
              <a:rPr lang="zh-CN" altLang="en-US" dirty="0"/>
              <a:t>标签对中的第一个标签是开始标签，第二个标签是结束标签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71F66-BF75-4EFE-AE98-D75C66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B02B-E96A-45D8-B2B8-67E4301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C3FDE1-B2C0-4666-82EF-43A0D5A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9BAF4-E936-4F53-AF10-0DDAF630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5" y="1904295"/>
            <a:ext cx="3776370" cy="29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AB53-F243-44CC-B0B7-97B4924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819E-F4B0-43BE-8CFC-257678D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优点：简单易用，上手快</a:t>
            </a:r>
          </a:p>
          <a:p>
            <a:pPr lvl="1"/>
            <a:r>
              <a:rPr lang="zh-CN" altLang="en-US" dirty="0"/>
              <a:t>缺点：收费，功能有限制，相对而言资源消耗大</a:t>
            </a:r>
          </a:p>
          <a:p>
            <a:pPr lvl="1"/>
            <a:r>
              <a:rPr lang="zh-CN" altLang="en-US" dirty="0"/>
              <a:t>以八爪鱼为例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D55C2-6466-499B-9F22-2C9F94E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1FE2-6722-4257-928E-CD06D7A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BB343D-636A-4A76-AF65-ECA8D13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72A5E-4205-482F-9C2C-304E0DBF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85" y="2648236"/>
            <a:ext cx="1324160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5DB-4830-4501-9B96-80710A38D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7" y="3172184"/>
            <a:ext cx="5383040" cy="2769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0EA00-C3FA-41AF-8D54-5C7D7B96E8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20" y="2634678"/>
            <a:ext cx="5246696" cy="2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网络爬虫（以</a:t>
            </a:r>
            <a:r>
              <a:rPr lang="en-US" altLang="zh-CN" dirty="0"/>
              <a:t>Python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</a:p>
          <a:p>
            <a:pPr lvl="2"/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获取页面源代码</a:t>
            </a:r>
          </a:p>
          <a:p>
            <a:pPr lvl="2"/>
            <a:r>
              <a:rPr lang="zh-CN" altLang="en-US" dirty="0"/>
              <a:t>对页面源代码进行解析，提取所需内容</a:t>
            </a:r>
          </a:p>
          <a:p>
            <a:pPr lvl="1"/>
            <a:r>
              <a:rPr lang="zh-CN" altLang="en-US" dirty="0"/>
              <a:t>一个简单的网站爬取基本原理：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</a:t>
            </a:r>
            <a:endParaRPr lang="en-US" altLang="zh-CN" dirty="0"/>
          </a:p>
          <a:p>
            <a:pPr lvl="2"/>
            <a:r>
              <a:rPr lang="zh-CN" altLang="en-US" dirty="0"/>
              <a:t>使用正则表达式来提取数据</a:t>
            </a:r>
            <a:endParaRPr lang="en-US" altLang="zh-CN" dirty="0"/>
          </a:p>
          <a:p>
            <a:pPr lvl="2"/>
            <a:r>
              <a:rPr lang="en-US" altLang="zh-CN" dirty="0" err="1"/>
              <a:t>BeautifulSoup</a:t>
            </a:r>
            <a:r>
              <a:rPr lang="zh-CN" altLang="en-US" dirty="0"/>
              <a:t>、</a:t>
            </a:r>
            <a:r>
              <a:rPr lang="en-US" altLang="zh-CN" dirty="0" err="1"/>
              <a:t>PyQuery</a:t>
            </a:r>
            <a:r>
              <a:rPr lang="zh-CN" altLang="en-US" dirty="0"/>
              <a:t>等</a:t>
            </a:r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pPr lvl="1"/>
            <a:r>
              <a:rPr lang="zh-CN" altLang="en-US" dirty="0"/>
              <a:t>注意：网站不一定允许网络爬虫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robots.txt</a:t>
            </a:r>
            <a:r>
              <a:rPr lang="zh-CN" altLang="en-US" dirty="0"/>
              <a:t>可以知道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/>
              <a:t>: https://www.ctrip.com/robots.txt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33" y="1891889"/>
            <a:ext cx="5554884" cy="23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6" y="1039262"/>
            <a:ext cx="2791119" cy="54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3935-5C2C-46C0-A445-E0D94B45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22DA-C6A8-48B8-83DA-7207C42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获取页面源代码</a:t>
            </a:r>
          </a:p>
          <a:p>
            <a:pPr lvl="1"/>
            <a:r>
              <a:rPr lang="zh-CN" altLang="en-US" dirty="0"/>
              <a:t>可直接用程序连接的全局刷新网页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链接网站，获取网页内容源代码</a:t>
            </a:r>
          </a:p>
          <a:p>
            <a:pPr lvl="1"/>
            <a:r>
              <a:rPr lang="zh-CN" altLang="en-US" dirty="0"/>
              <a:t>无法直接用程序连接的全局刷新网页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selenium+webdriver</a:t>
            </a:r>
            <a:r>
              <a:rPr lang="zh-CN" altLang="en-US" dirty="0"/>
              <a:t>，调用浏览器打开网页</a:t>
            </a:r>
          </a:p>
          <a:p>
            <a:pPr lvl="1"/>
            <a:r>
              <a:rPr lang="zh-CN" altLang="en-US" dirty="0"/>
              <a:t>局部刷新网页（基于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可以找到所发出的请求的规律的：探索其请求地址的规律</a:t>
            </a:r>
          </a:p>
          <a:p>
            <a:pPr lvl="2"/>
            <a:r>
              <a:rPr lang="zh-CN" altLang="en-US" dirty="0"/>
              <a:t>无法找到所发出的请求的规律的：利用</a:t>
            </a:r>
            <a:r>
              <a:rPr lang="en-US" altLang="zh-CN" dirty="0"/>
              <a:t>selenium</a:t>
            </a:r>
            <a:r>
              <a:rPr lang="zh-CN" altLang="en-US" dirty="0"/>
              <a:t>对浏览器进行操作</a:t>
            </a:r>
            <a:endParaRPr lang="en-US" altLang="zh-CN" dirty="0"/>
          </a:p>
          <a:p>
            <a:pPr lvl="3"/>
            <a:r>
              <a:rPr lang="en-US" altLang="zh-CN" sz="1800" dirty="0" err="1"/>
              <a:t>ActionChains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6B0DA-FE55-4043-AE17-BDF907E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D0B5-512A-4636-8ADF-7ACAFC7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6C2371-08FD-4E30-BAD9-8A5FFE0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页面源代码其本质就是一个文本文件，因此可以直接用文本处理的方式进行解析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确定所需内容的位置，然后通过字符串切片方式截取字串</a:t>
            </a:r>
          </a:p>
          <a:p>
            <a:pPr lvl="3"/>
            <a:r>
              <a:rPr lang="zh-CN" altLang="en-US" dirty="0"/>
              <a:t>优点：不需要懂标记语言，代码难度低</a:t>
            </a:r>
          </a:p>
          <a:p>
            <a:pPr lvl="3"/>
            <a:r>
              <a:rPr lang="zh-CN" altLang="en-US" dirty="0"/>
              <a:t>缺点：需要逐行挨个确认所需内容的位置，工作量大、代码复杂，且容易出错</a:t>
            </a:r>
          </a:p>
          <a:p>
            <a:pPr lvl="2"/>
            <a:r>
              <a:rPr lang="zh-CN" altLang="en-US" dirty="0"/>
              <a:t>使用正则表达式匹配文本</a:t>
            </a:r>
          </a:p>
          <a:p>
            <a:pPr lvl="3"/>
            <a:r>
              <a:rPr lang="zh-CN" altLang="en-US" dirty="0"/>
              <a:t>优点：不需要懂标记语言，代码简练</a:t>
            </a:r>
          </a:p>
          <a:p>
            <a:pPr lvl="3"/>
            <a:r>
              <a:rPr lang="zh-CN" altLang="en-US" dirty="0"/>
              <a:t>缺点：正则表达式书写稍显复杂，易读性极差，容易出错</a:t>
            </a:r>
          </a:p>
          <a:p>
            <a:pPr lvl="2"/>
            <a:r>
              <a:rPr lang="zh-CN" altLang="en-US" dirty="0"/>
              <a:t>调用网页文本的解析器</a:t>
            </a:r>
          </a:p>
          <a:p>
            <a:pPr lvl="3"/>
            <a:r>
              <a:rPr lang="en-US" altLang="zh-CN" dirty="0" err="1"/>
              <a:t>PyQuery</a:t>
            </a:r>
            <a:r>
              <a:rPr lang="zh-CN" altLang="en-US" dirty="0"/>
              <a:t>：一个</a:t>
            </a:r>
            <a:r>
              <a:rPr lang="en-US" altLang="zh-CN" dirty="0"/>
              <a:t>HTML</a:t>
            </a:r>
            <a:r>
              <a:rPr lang="zh-CN" altLang="en-US" dirty="0"/>
              <a:t>的解析器，可以很好的处理不规范标记并生成剖析树</a:t>
            </a:r>
            <a:r>
              <a:rPr lang="en-US" altLang="zh-CN" dirty="0"/>
              <a:t>(parse tree)</a:t>
            </a:r>
          </a:p>
          <a:p>
            <a:pPr lvl="3"/>
            <a:r>
              <a:rPr lang="zh-CN" altLang="en-US" dirty="0"/>
              <a:t>优点：完全封装，不需要操心如何实现内容提取，不易出错</a:t>
            </a:r>
          </a:p>
          <a:p>
            <a:pPr lvl="3"/>
            <a:r>
              <a:rPr lang="zh-CN" altLang="en-US" dirty="0"/>
              <a:t>缺点：需要懂标记语言，需要额外学习解析器的使用（不同的解析器操作不完全相同）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9253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1081</Words>
  <Application>Microsoft Office PowerPoint</Application>
  <PresentationFormat>宽屏</PresentationFormat>
  <Paragraphs>144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ＭＳ Ｐゴシック</vt:lpstr>
      <vt:lpstr>等线</vt:lpstr>
      <vt:lpstr>宋体</vt:lpstr>
      <vt:lpstr>微软雅黑</vt:lpstr>
      <vt:lpstr>Arial</vt:lpstr>
      <vt:lpstr>Calibri</vt:lpstr>
      <vt:lpstr>Tahoma</vt:lpstr>
      <vt:lpstr>Times New Roman</vt:lpstr>
      <vt:lpstr>Global Design Template</vt:lpstr>
      <vt:lpstr>大数据分析基础</vt:lpstr>
      <vt:lpstr>Python数据抓取</vt:lpstr>
      <vt:lpstr>网络中的数据</vt:lpstr>
      <vt:lpstr>API</vt:lpstr>
      <vt:lpstr>程序模拟爬虫</vt:lpstr>
      <vt:lpstr>爬虫软件</vt:lpstr>
      <vt:lpstr>Python爬虫</vt:lpstr>
      <vt:lpstr>Python爬虫</vt:lpstr>
      <vt:lpstr>Python爬虫</vt:lpstr>
      <vt:lpstr>云服务</vt:lpstr>
      <vt:lpstr>云服务</vt:lpstr>
      <vt:lpstr>并发编程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大数据分析基础</dc:title>
  <dc:creator>Bin Fang</dc:creator>
  <cp:lastModifiedBy>Bin Fang</cp:lastModifiedBy>
  <cp:revision>11</cp:revision>
  <dcterms:created xsi:type="dcterms:W3CDTF">2020-09-23T08:21:20Z</dcterms:created>
  <dcterms:modified xsi:type="dcterms:W3CDTF">2022-10-05T14:41:19Z</dcterms:modified>
</cp:coreProperties>
</file>