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1" r:id="rId14"/>
    <p:sldId id="270" r:id="rId15"/>
    <p:sldId id="275" r:id="rId16"/>
    <p:sldId id="276" r:id="rId17"/>
    <p:sldId id="278" r:id="rId18"/>
    <p:sldId id="281" r:id="rId19"/>
    <p:sldId id="282" r:id="rId20"/>
    <p:sldId id="277" r:id="rId21"/>
    <p:sldId id="280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3" r:id="rId40"/>
    <p:sldId id="300" r:id="rId41"/>
    <p:sldId id="301" r:id="rId42"/>
    <p:sldId id="302" r:id="rId43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7363" autoAdjust="0"/>
  </p:normalViewPr>
  <p:slideViewPr>
    <p:cSldViewPr snapToGrid="0">
      <p:cViewPr varScale="1">
        <p:scale>
          <a:sx n="79" d="100"/>
          <a:sy n="79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2020-9-23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2020-9-23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2020-9-23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2"/>
            <a:r>
              <a:rPr lang="zh-CN" altLang="en-US" dirty="0"/>
              <a:t>把一个或多</a:t>
            </a:r>
            <a:r>
              <a:rPr lang="zh-CN" altLang="en-US" dirty="0" smtClean="0"/>
              <a:t>个元素封闭</a:t>
            </a:r>
            <a:r>
              <a:rPr lang="zh-CN" altLang="en-US" dirty="0"/>
              <a:t>在一个物理的或者逻辑的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利用访问修饰符进行权限控制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加两个下划线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中实际上不存在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的概念，变量名前加一条下划线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的实际效果和不加一样，是一个约定俗成的惯例，表示</a:t>
            </a:r>
            <a:r>
              <a:rPr lang="zh-CN" altLang="en-US" dirty="0"/>
              <a:t>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zh-CN" altLang="en-US" dirty="0"/>
              <a:t>是软件复用的一种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继承可以复用现有类的数据和行为，为其赋予新功能而创建出新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单继承</a:t>
            </a:r>
            <a:r>
              <a:rPr lang="zh-CN" altLang="en-US" dirty="0" smtClean="0"/>
              <a:t>（</a:t>
            </a:r>
            <a:r>
              <a:rPr lang="zh-CN" altLang="en-US" dirty="0"/>
              <a:t>一个</a:t>
            </a:r>
            <a:r>
              <a:rPr lang="zh-CN" altLang="en-US" dirty="0" smtClean="0"/>
              <a:t>类只能派生</a:t>
            </a:r>
            <a:r>
              <a:rPr lang="zh-CN" altLang="en-US" dirty="0"/>
              <a:t>自一个基</a:t>
            </a:r>
            <a:r>
              <a:rPr lang="zh-CN" altLang="en-US" dirty="0" smtClean="0"/>
              <a:t>类）和</a:t>
            </a:r>
            <a:r>
              <a:rPr lang="zh-CN" altLang="en-US" dirty="0" smtClean="0"/>
              <a:t>多继承</a:t>
            </a:r>
            <a:r>
              <a:rPr lang="zh-CN" altLang="en-US" dirty="0" smtClean="0"/>
              <a:t>（</a:t>
            </a:r>
            <a:r>
              <a:rPr lang="zh-CN" altLang="en-US" dirty="0"/>
              <a:t>一个</a:t>
            </a:r>
            <a:r>
              <a:rPr lang="zh-CN" altLang="en-US" dirty="0" smtClean="0"/>
              <a:t>类可以派生</a:t>
            </a:r>
            <a:r>
              <a:rPr lang="zh-CN" altLang="en-US" dirty="0"/>
              <a:t>自多个</a:t>
            </a:r>
            <a:r>
              <a:rPr lang="zh-CN" altLang="en-US" dirty="0" smtClean="0"/>
              <a:t>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smtClean="0"/>
              <a:t>支持多继承</a:t>
            </a:r>
            <a:r>
              <a:rPr lang="zh-CN" altLang="en-US" dirty="0" smtClean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  <a:endParaRPr lang="en-US" altLang="zh-CN" dirty="0" smtClean="0"/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是指程序设计</a:t>
            </a:r>
            <a:r>
              <a:rPr lang="zh-CN" altLang="en-US" dirty="0"/>
              <a:t>中存在同名不同方法的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2"/>
            <a:r>
              <a:rPr lang="zh-CN" altLang="en-US" dirty="0"/>
              <a:t>主要通过子类对父类的覆盖来实现</a:t>
            </a:r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</a:t>
            </a:r>
            <a:r>
              <a:rPr lang="zh-CN" altLang="en-US" dirty="0"/>
              <a:t>原则之一就是要依赖于抽象，而不依赖于具体，增加灵活性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6237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面向过程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面向对象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特点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模块化、流程化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抽象、封装、继承、多态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优点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 smtClean="0"/>
                        <a:t>Linux/Unix</a:t>
                      </a:r>
                      <a:r>
                        <a:rPr lang="zh-CN" altLang="en-US" sz="1800" dirty="0" smtClean="0"/>
                        <a:t>等一般采用面向过程开 发。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易维护、易复用、易扩展，由于面向对象有封装、继承、多态性的特性，可以设计出低耦合的系统，使系统更加灵活、更加易于维护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缺点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没有面向对象易维护、易复用、易扩展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性能比面向过程低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语法简洁，接近于英语的自然语言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学习曲线平坦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丰富的第三方库，特别是在大数据分析处理和人工智能方面</a:t>
            </a:r>
            <a:endParaRPr lang="en-US" altLang="zh-CN" dirty="0" smtClean="0"/>
          </a:p>
          <a:p>
            <a:pPr lvl="1"/>
            <a:r>
              <a:rPr lang="zh-CN" altLang="en-US" dirty="0"/>
              <a:t>可扩展性和可</a:t>
            </a:r>
            <a:r>
              <a:rPr lang="zh-CN" altLang="en-US" dirty="0" smtClean="0"/>
              <a:t>嵌入性：可以将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代码嵌入到其它语言中，反之亦可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可移植性：</a:t>
            </a:r>
            <a:r>
              <a:rPr lang="en-US" altLang="zh-CN" dirty="0" smtClean="0"/>
              <a:t>Unix/Linux/Mac OS</a:t>
            </a:r>
            <a:r>
              <a:rPr lang="zh-CN" altLang="en-US" dirty="0" smtClean="0"/>
              <a:t>等一般自带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，在移动平台稍弱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代码规范性极强，易于阅读</a:t>
            </a:r>
            <a:endParaRPr lang="en-US" altLang="zh-CN" dirty="0" smtClean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作为脚本语言，更适合开发小的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/>
            <a:r>
              <a:rPr lang="zh-CN" altLang="en-US" dirty="0"/>
              <a:t>脚本语言是为了缩短传统的编写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运行（</a:t>
            </a:r>
            <a:r>
              <a:rPr lang="en-US" altLang="zh-CN" dirty="0"/>
              <a:t>edit-compile-link-run</a:t>
            </a:r>
            <a:r>
              <a:rPr lang="zh-CN" altLang="en-US" dirty="0"/>
              <a:t>）过程而创建的计算机编程语言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74" y="654675"/>
            <a:ext cx="3407762" cy="18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2.x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Python 3.x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3</a:t>
            </a:r>
            <a:r>
              <a:rPr lang="zh-CN" altLang="en-US" dirty="0" smtClean="0"/>
              <a:t>无法兼容</a:t>
            </a:r>
            <a:r>
              <a:rPr lang="en-US" altLang="zh-CN" dirty="0" smtClean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整型数统一为</a:t>
            </a:r>
            <a:r>
              <a:rPr lang="en-US" altLang="zh-CN" dirty="0" smtClean="0"/>
              <a:t>long</a:t>
            </a:r>
            <a:endParaRPr lang="en-US" altLang="zh-CN" dirty="0"/>
          </a:p>
          <a:p>
            <a:pPr lvl="1"/>
            <a:r>
              <a:rPr lang="zh-CN" altLang="en-US" dirty="0"/>
              <a:t>不等号：取消</a:t>
            </a:r>
            <a:r>
              <a:rPr lang="zh-CN" altLang="en-US" dirty="0" smtClean="0"/>
              <a:t>了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作为不等号，只保留</a:t>
            </a:r>
            <a:r>
              <a:rPr lang="en-US" altLang="zh-CN" dirty="0" smtClean="0"/>
              <a:t>!=</a:t>
            </a:r>
            <a:endParaRPr lang="en-US" altLang="zh-CN" dirty="0"/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核心团队计划</a:t>
            </a:r>
            <a:r>
              <a:rPr lang="en-US" altLang="zh-CN" dirty="0"/>
              <a:t>2020</a:t>
            </a:r>
            <a:r>
              <a:rPr lang="zh-CN" altLang="en-US" dirty="0"/>
              <a:t>年停止支持</a:t>
            </a:r>
            <a:r>
              <a:rPr lang="en-US" altLang="zh-CN" dirty="0" smtClean="0"/>
              <a:t>Python 2</a:t>
            </a:r>
            <a:r>
              <a:rPr lang="zh-CN" altLang="en-US" dirty="0" smtClean="0"/>
              <a:t>，一些重要的第三方库也表示即将停止支持</a:t>
            </a:r>
            <a:r>
              <a:rPr lang="en-US" altLang="zh-CN" dirty="0" smtClean="0"/>
              <a:t>Python 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 development 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IDLE</a:t>
            </a:r>
          </a:p>
          <a:p>
            <a:pPr lvl="1"/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：需要安装</a:t>
            </a:r>
            <a:r>
              <a:rPr lang="en-US" altLang="zh-CN" dirty="0" err="1" smtClean="0"/>
              <a:t>PyDev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 lvl="2"/>
            <a:r>
              <a:rPr lang="zh-CN" altLang="en-US" dirty="0"/>
              <a:t>一个交互式</a:t>
            </a:r>
            <a:r>
              <a:rPr lang="zh-CN" altLang="en-US" dirty="0" smtClean="0"/>
              <a:t>笔记本</a:t>
            </a:r>
            <a:endParaRPr lang="en-US" altLang="zh-CN" dirty="0" smtClean="0"/>
          </a:p>
          <a:p>
            <a:pPr lvl="2"/>
            <a:r>
              <a:rPr lang="zh-CN" altLang="en-US" dirty="0"/>
              <a:t>本质</a:t>
            </a:r>
            <a:r>
              <a:rPr lang="zh-CN" altLang="en-US" dirty="0" smtClean="0"/>
              <a:t>是</a:t>
            </a:r>
            <a:r>
              <a:rPr lang="zh-CN" altLang="en-US" dirty="0"/>
              <a:t>一个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应用程序，支持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多种语言</a:t>
            </a:r>
            <a:endParaRPr lang="en-US" altLang="zh-CN" dirty="0" smtClean="0"/>
          </a:p>
          <a:p>
            <a:r>
              <a:rPr lang="en-US" altLang="zh-CN" dirty="0" smtClean="0"/>
              <a:t>Anaconda</a:t>
            </a:r>
          </a:p>
          <a:p>
            <a:pPr lvl="1"/>
            <a:r>
              <a:rPr lang="en-US" altLang="zh-CN" dirty="0" smtClean="0"/>
              <a:t>Anaconda</a:t>
            </a:r>
            <a:r>
              <a:rPr lang="zh-CN" altLang="en-US" dirty="0" smtClean="0"/>
              <a:t>是</a:t>
            </a:r>
            <a:r>
              <a:rPr lang="zh-CN" altLang="en-US" dirty="0"/>
              <a:t>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</a:t>
            </a:r>
            <a:r>
              <a:rPr lang="zh-CN" altLang="en-US" dirty="0" smtClean="0"/>
              <a:t>，包含</a:t>
            </a:r>
            <a:r>
              <a:rPr lang="zh-CN" altLang="en-US" dirty="0"/>
              <a:t>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常量与变量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一旦初始化后就不能修改的固定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中主要的值有数值、布尔型</a:t>
            </a:r>
            <a:r>
              <a:rPr lang="zh-CN" altLang="en-US" dirty="0"/>
              <a:t>、字符串</a:t>
            </a:r>
            <a:endParaRPr lang="en-US" altLang="zh-CN" dirty="0" smtClean="0"/>
          </a:p>
          <a:p>
            <a:r>
              <a:rPr lang="zh-CN" altLang="en-US" dirty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整型数、浮点数、复数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pPr lvl="1"/>
            <a:r>
              <a:rPr lang="zh-CN" altLang="en-US" dirty="0"/>
              <a:t>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一对单引号</a:t>
            </a:r>
            <a:r>
              <a:rPr lang="en-US" altLang="zh-CN" dirty="0" smtClean="0"/>
              <a:t>(‘)</a:t>
            </a:r>
            <a:r>
              <a:rPr lang="zh-CN" altLang="en-US" dirty="0" smtClean="0"/>
              <a:t>或者双引号</a:t>
            </a:r>
            <a:r>
              <a:rPr lang="en-US" altLang="zh-CN" dirty="0" smtClean="0"/>
              <a:t>(“)</a:t>
            </a:r>
            <a:r>
              <a:rPr lang="zh-CN" altLang="en-US" dirty="0" smtClean="0"/>
              <a:t>括起来的字符序列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）表示一个多行的字符串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假如有</a:t>
            </a:r>
            <a:r>
              <a:rPr lang="zh-CN" altLang="en-US" dirty="0"/>
              <a:t>一个字符串包含单引号（’），如何表示这个字符串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在单引号前面加一个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’That\’s great!’</a:t>
            </a:r>
          </a:p>
          <a:p>
            <a:pPr lvl="1"/>
            <a:r>
              <a:rPr lang="zh-CN" altLang="en-US" dirty="0" smtClean="0"/>
              <a:t>常见的特定转义字符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\t</a:t>
            </a:r>
            <a:r>
              <a:rPr lang="zh-CN" altLang="en-US" dirty="0" smtClean="0"/>
              <a:t>：一个制表符</a:t>
            </a:r>
            <a:r>
              <a:rPr lang="en-US" altLang="zh-CN" dirty="0" smtClean="0"/>
              <a:t>		\n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</a:t>
            </a:r>
            <a:r>
              <a:rPr lang="en-US" altLang="zh-CN" dirty="0"/>
              <a:t>II</a:t>
            </a:r>
            <a:r>
              <a:rPr lang="zh-CN" altLang="en-US" dirty="0" smtClean="0"/>
              <a:t>换行符</a:t>
            </a:r>
            <a:r>
              <a:rPr lang="en-US" altLang="zh-CN" dirty="0"/>
              <a:t>	</a:t>
            </a:r>
            <a:r>
              <a:rPr lang="en-US" altLang="zh-CN" dirty="0" smtClean="0"/>
              <a:t>\r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II</a:t>
            </a:r>
            <a:r>
              <a:rPr lang="zh-CN" altLang="en-US" dirty="0" smtClean="0"/>
              <a:t>回车符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\\</a:t>
            </a:r>
            <a:r>
              <a:rPr lang="zh-CN" altLang="en-US" dirty="0" smtClean="0"/>
              <a:t>：反斜杠</a:t>
            </a:r>
            <a:r>
              <a:rPr lang="en-US" altLang="zh-CN" dirty="0" smtClean="0"/>
              <a:t>\		\’</a:t>
            </a:r>
            <a:r>
              <a:rPr lang="zh-CN" altLang="en-US" dirty="0" smtClean="0"/>
              <a:t>：单引号</a:t>
            </a:r>
            <a:r>
              <a:rPr lang="en-US" altLang="zh-CN" dirty="0" smtClean="0"/>
              <a:t>		\”</a:t>
            </a:r>
            <a:r>
              <a:rPr lang="zh-CN" altLang="en-US" dirty="0" smtClean="0"/>
              <a:t>：双引号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注意：如果字符串本身是用单引号括起来的，那么在字符串中添加双引号就不需要使用转义字符；反之亦然。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如果想字符串不被特殊处理，例如像转义序列，那么就需要在字符串前面附加</a:t>
            </a:r>
            <a:r>
              <a:rPr lang="en-US" altLang="zh-CN" dirty="0" smtClean="0"/>
              <a:t>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 </a:t>
            </a:r>
            <a:r>
              <a:rPr lang="zh-CN" altLang="en-US" dirty="0" smtClean="0"/>
              <a:t>来指定自然字符串，例如</a:t>
            </a:r>
            <a:r>
              <a:rPr lang="en-US" altLang="zh-CN" dirty="0" err="1" smtClean="0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en-US" altLang="zh-CN" dirty="0"/>
              <a:t>-</a:t>
            </a:r>
            <a:r>
              <a:rPr lang="zh-CN" altLang="en-US" dirty="0"/>
              <a:t>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字符串拼接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如果是多个字符串拼接，那么直接用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就可以，如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小明考了</a:t>
            </a:r>
            <a:r>
              <a:rPr lang="en-US" altLang="zh-CN" dirty="0" smtClean="0"/>
              <a:t>’+’100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’</a:t>
            </a:r>
          </a:p>
          <a:p>
            <a:pPr lvl="2"/>
            <a:r>
              <a:rPr lang="zh-CN" altLang="en-US" dirty="0" smtClean="0"/>
              <a:t>这种方式由于要重新申请内存，所以相对来说效率比较低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如果是字符串和数值混合拼接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：将数值用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(100)+’</a:t>
            </a:r>
            <a:r>
              <a:rPr lang="zh-CN" altLang="en-US" dirty="0" smtClean="0"/>
              <a:t>分’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format()</a:t>
            </a:r>
            <a:r>
              <a:rPr lang="zh-CN" altLang="en-US" dirty="0"/>
              <a:t>方法，如’小明考</a:t>
            </a:r>
            <a:r>
              <a:rPr lang="zh-CN" altLang="en-US" dirty="0" smtClean="0"/>
              <a:t>了</a:t>
            </a:r>
            <a:r>
              <a:rPr lang="en-US" altLang="zh-CN" dirty="0" smtClean="0"/>
              <a:t>{0}</a:t>
            </a:r>
            <a:r>
              <a:rPr lang="zh-CN" altLang="en-US" dirty="0" smtClean="0"/>
              <a:t>分’</a:t>
            </a:r>
            <a:r>
              <a:rPr lang="en-US" altLang="zh-CN" dirty="0" smtClean="0"/>
              <a:t>.format(100)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format()</a:t>
            </a:r>
            <a:r>
              <a:rPr lang="zh-CN" altLang="en-US" dirty="0" smtClean="0"/>
              <a:t>中的参数位置，如果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中不填写位置，则按照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中的参数排列顺序填入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注意：</a:t>
            </a:r>
            <a:r>
              <a:rPr lang="en-US" altLang="zh-CN" dirty="0" smtClean="0"/>
              <a:t>{}</a:t>
            </a:r>
            <a:r>
              <a:rPr lang="zh-CN" altLang="en-US" dirty="0" smtClean="0"/>
              <a:t>的个数一定要和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中参数的个数一致</a:t>
            </a:r>
            <a:endParaRPr lang="zh-CN" altLang="en-US" dirty="0"/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关于计算机编程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变量就是代表某个数据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变量是计算机中存储</a:t>
            </a:r>
            <a:r>
              <a:rPr lang="zh-CN" altLang="en-US" dirty="0"/>
              <a:t>信息的一部分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/>
              <a:t>变量可以有不同类型的值，称之为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整型、浮点、字符串、布尔型等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</a:t>
            </a:r>
            <a:r>
              <a:rPr lang="zh-CN" altLang="en-US" dirty="0" smtClean="0"/>
              <a:t>中变量没有固定的数据类型</a:t>
            </a:r>
            <a:endParaRPr lang="en-US" altLang="zh-CN" dirty="0" smtClean="0"/>
          </a:p>
          <a:p>
            <a:r>
              <a:rPr lang="zh-CN" altLang="en-US" dirty="0" smtClean="0"/>
              <a:t>变量命名规则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变量名的</a:t>
            </a:r>
            <a:r>
              <a:rPr lang="zh-CN" altLang="en-US" dirty="0"/>
              <a:t>第一个字符必须是字母表中的字母（大写或小写）或者一个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</a:t>
            </a:r>
            <a:r>
              <a:rPr lang="zh-CN" altLang="en-US" dirty="0" smtClean="0"/>
              <a:t>的</a:t>
            </a:r>
            <a:r>
              <a:rPr lang="zh-CN" altLang="en-US" dirty="0"/>
              <a:t>其他部分可以由字母（大写或小写）、</a:t>
            </a:r>
            <a:r>
              <a:rPr lang="zh-CN" altLang="en-US" dirty="0" smtClean="0"/>
              <a:t>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 smtClean="0"/>
              <a:t>或</a:t>
            </a:r>
            <a:r>
              <a:rPr lang="zh-CN" altLang="en-US" dirty="0"/>
              <a:t>数字（</a:t>
            </a:r>
            <a:r>
              <a:rPr lang="en-US" altLang="zh-CN" dirty="0"/>
              <a:t>0-9</a:t>
            </a:r>
            <a:r>
              <a:rPr lang="zh-CN" altLang="en-US" dirty="0" smtClean="0"/>
              <a:t>）组成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名是</a:t>
            </a:r>
            <a:r>
              <a:rPr lang="zh-CN" altLang="en-US" dirty="0"/>
              <a:t>对大小写敏感的。例如，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</a:t>
            </a:r>
            <a:r>
              <a:rPr lang="zh-CN" altLang="en-US" dirty="0"/>
              <a:t>变量名</a:t>
            </a:r>
            <a:r>
              <a:rPr lang="zh-CN" altLang="en-US" dirty="0" smtClean="0"/>
              <a:t>的例子：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无效</a:t>
            </a:r>
            <a:r>
              <a:rPr lang="zh-CN" altLang="en-US" dirty="0"/>
              <a:t>变量</a:t>
            </a:r>
            <a:r>
              <a:rPr lang="zh-CN" altLang="en-US" dirty="0" smtClean="0"/>
              <a:t>名的例子：</a:t>
            </a:r>
            <a:r>
              <a:rPr lang="en-US" altLang="zh-CN" dirty="0" smtClean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中每</a:t>
            </a:r>
            <a:r>
              <a:rPr lang="zh-CN" altLang="en-US" dirty="0"/>
              <a:t>行开头的</a:t>
            </a:r>
            <a:r>
              <a:rPr lang="zh-CN" altLang="en-US" dirty="0" smtClean="0"/>
              <a:t>空白都很重要，称之为缩进</a:t>
            </a:r>
            <a:endParaRPr lang="en-US" altLang="zh-CN" dirty="0" smtClean="0"/>
          </a:p>
          <a:p>
            <a:pPr lvl="1"/>
            <a:r>
              <a:rPr lang="zh-CN" altLang="en-US" dirty="0"/>
              <a:t>行首的主要的空白（空格键和制表符）用来决定逻辑行缩进的层次，从而来决定</a:t>
            </a:r>
            <a:r>
              <a:rPr lang="zh-CN" altLang="en-US" dirty="0" smtClean="0"/>
              <a:t>语句分组</a:t>
            </a:r>
            <a:endParaRPr lang="en-US" altLang="zh-CN" dirty="0" smtClean="0"/>
          </a:p>
          <a:p>
            <a:pPr lvl="1"/>
            <a:r>
              <a:rPr lang="zh-CN" altLang="en-US" dirty="0"/>
              <a:t>同一层次的语句必须有相同的</a:t>
            </a:r>
            <a:r>
              <a:rPr lang="zh-CN" altLang="en-US" dirty="0" smtClean="0"/>
              <a:t>缩进，每</a:t>
            </a:r>
            <a:r>
              <a:rPr lang="zh-CN" altLang="en-US" dirty="0"/>
              <a:t>一组这样的语句称为一个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</a:t>
            </a:r>
            <a:r>
              <a:rPr lang="zh-CN" altLang="en-US" dirty="0"/>
              <a:t>的缩进会引发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注意：在同一个代码文件中，缩进所用的符号和符号的数量必须一致！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单行注释：</a:t>
            </a:r>
            <a:r>
              <a:rPr lang="en-US" altLang="zh-CN" dirty="0" smtClean="0"/>
              <a:t>#</a:t>
            </a:r>
            <a:endParaRPr lang="en-US" altLang="zh-CN" dirty="0"/>
          </a:p>
          <a:p>
            <a:pPr lvl="1"/>
            <a:r>
              <a:rPr lang="zh-CN" altLang="en-US" dirty="0" smtClean="0"/>
              <a:t>多行注释：三对单引号（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）或者双引号（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为什么需要注释？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与人方便于己方便：准确告诉代码的阅读者这段代码的目的、功能、细节等必要信息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幂运算，如</a:t>
                          </a:r>
                          <a:r>
                            <a:rPr lang="en-US" altLang="zh-CN" sz="2400" dirty="0" smtClean="0"/>
                            <a:t>4**2</a:t>
                          </a:r>
                          <a:r>
                            <a:rPr lang="en-US" altLang="zh-CN" sz="24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不等于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字符串也可以用这些进行比较大小，比较时候按照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码来比较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且，</a:t>
                      </a:r>
                      <a:r>
                        <a:rPr lang="en-US" altLang="zh-CN" sz="2400" dirty="0" smtClean="0"/>
                        <a:t>T and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and F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或，</a:t>
                      </a:r>
                      <a:r>
                        <a:rPr lang="en-US" altLang="zh-CN" sz="2400" dirty="0" smtClean="0"/>
                        <a:t>T or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or F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非，</a:t>
                      </a:r>
                      <a:r>
                        <a:rPr lang="en-US" altLang="zh-CN" sz="2400" dirty="0" smtClean="0"/>
                        <a:t>not T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位操作符</a:t>
            </a:r>
            <a:endParaRPr lang="en-US" altLang="zh-CN" dirty="0" smtClean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操作符针对的是二进制数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符号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含义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将二进制数取反，即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（包括符号位，“</a:t>
                      </a:r>
                      <a:r>
                        <a:rPr lang="en-US" altLang="zh-CN" sz="1800" dirty="0" smtClean="0"/>
                        <a:t>~x”</a:t>
                      </a:r>
                      <a:r>
                        <a:rPr lang="zh-CN" altLang="en-US" sz="1800" dirty="0" smtClean="0"/>
                        <a:t>的结果为“</a:t>
                      </a:r>
                      <a:r>
                        <a:rPr lang="en-US" altLang="zh-CN" sz="1800" dirty="0" smtClean="0"/>
                        <a:t>-(x+1)</a:t>
                      </a:r>
                      <a:r>
                        <a:rPr lang="zh-CN" altLang="en-US" sz="1800" dirty="0" smtClean="0"/>
                        <a:t>”）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左移，</a:t>
                      </a:r>
                      <a:r>
                        <a:rPr lang="en-US" altLang="zh-CN" sz="1800" dirty="0" smtClean="0"/>
                        <a:t>a &lt;&lt;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的二进制形式向左移动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右移，</a:t>
                      </a:r>
                      <a:r>
                        <a:rPr lang="en-US" altLang="zh-CN" sz="1800" dirty="0" smtClean="0"/>
                        <a:t>a &gt;&gt;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的二进制形式向右移动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与，同为真则真，有一个为假，则为假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或，有一个为真，则为真，两个都是假，才是假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异或，同为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，异为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）和（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）是两组比较相似的运算符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是数值变量， 则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表示位运算，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则依据是否非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来决定输出</a:t>
            </a: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</a:t>
            </a:r>
            <a:r>
              <a:rPr lang="zh-CN" altLang="en-US" sz="2000" dirty="0" smtClean="0"/>
              <a:t>运算后结果为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，为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如何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是逻辑变量， 则两类的用法基本一致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用括号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结合顺序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同一优先级的运算符</a:t>
            </a:r>
            <a:r>
              <a:rPr lang="zh-CN" altLang="en-US" dirty="0"/>
              <a:t>通常是从左往右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/>
              <a:t>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</a:t>
            </a:r>
            <a:r>
              <a:rPr lang="en-US" altLang="zh-CN" dirty="0" smtClean="0"/>
              <a:t>4</a:t>
            </a:r>
          </a:p>
          <a:p>
            <a:pPr lvl="2"/>
            <a:r>
              <a:rPr lang="zh-CN" altLang="en-US" dirty="0"/>
              <a:t>也</a:t>
            </a:r>
            <a:r>
              <a:rPr lang="zh-CN" altLang="en-US" dirty="0" smtClean="0"/>
              <a:t>有一些运算符是从右往左，如赋值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思考：</a:t>
            </a:r>
            <a:r>
              <a:rPr lang="en-US" altLang="zh-CN" dirty="0" smtClean="0"/>
              <a:t>10==10==10</a:t>
            </a:r>
            <a:r>
              <a:rPr lang="zh-CN" altLang="en-US" dirty="0" smtClean="0"/>
              <a:t>的结果？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a==b==c</a:t>
            </a:r>
            <a:r>
              <a:rPr lang="zh-CN" altLang="en-US" dirty="0"/>
              <a:t>等同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是判断控制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if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err="1"/>
              <a:t>e</a:t>
            </a:r>
            <a:r>
              <a:rPr lang="en-US" altLang="zh-CN" sz="2000" dirty="0" err="1" smtClean="0"/>
              <a:t>lif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2: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不满足条件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且满足条件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en-US" altLang="zh-CN" sz="2000" dirty="0" err="1" smtClean="0"/>
              <a:t>elif</a:t>
            </a:r>
            <a:r>
              <a:rPr lang="zh-CN" altLang="en-US" sz="2000" dirty="0" smtClean="0"/>
              <a:t>可以出现任意多次，也可以不出现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均不满足则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3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都是循环控制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while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while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 smtClean="0"/>
              <a:t>执行完语句块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后继续判断是否满足条件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for </a:t>
            </a:r>
            <a:r>
              <a:rPr lang="zh-CN" altLang="en-US" sz="2000" dirty="0" smtClean="0"/>
              <a:t>一个序列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依次调用序列中的值并执行语句块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序列中的值调用完毕则执行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reak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continue</a:t>
            </a:r>
            <a:r>
              <a:rPr lang="zh-CN" altLang="en-US" b="1" dirty="0" smtClean="0"/>
              <a:t>语句：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跳过语句块中剩下的语句并停止循环（不执行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语句块）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跳过语句块中剩下的语句并执行下一个循环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</a:t>
            </a:r>
            <a:r>
              <a:rPr lang="en-US" altLang="zh-CN" sz="1400" dirty="0" smtClean="0">
                <a:latin typeface="Tahoma" pitchFamily="34" charset="0"/>
              </a:rPr>
              <a:t>or </a:t>
            </a:r>
            <a:r>
              <a:rPr lang="en-US" altLang="zh-CN" sz="1400" dirty="0">
                <a:latin typeface="Tahoma" pitchFamily="34" charset="0"/>
              </a:rPr>
              <a:t>i</a:t>
            </a:r>
            <a:r>
              <a:rPr lang="en-US" altLang="zh-CN" sz="1400" dirty="0" smtClean="0">
                <a:latin typeface="Tahoma" pitchFamily="34" charset="0"/>
              </a:rPr>
              <a:t> in range(</a:t>
            </a:r>
            <a:r>
              <a:rPr lang="zh-CN" altLang="en-US" sz="1400" dirty="0" smtClean="0">
                <a:latin typeface="Tahoma" pitchFamily="34" charset="0"/>
              </a:rPr>
              <a:t>开始值，结束值，步长</a:t>
            </a:r>
            <a:r>
              <a:rPr lang="en-US" altLang="zh-CN" sz="1400" dirty="0" smtClean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 smtClean="0">
                <a:latin typeface="Tahoma" pitchFamily="34" charset="0"/>
              </a:rPr>
              <a:t>步长可省略，默认为</a:t>
            </a:r>
            <a:r>
              <a:rPr lang="en-US" altLang="zh-CN" sz="1400" dirty="0" smtClean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我们为什么要学习计算机编程？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处理数据而言，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已经足够强大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确实如此吗？</a:t>
            </a:r>
            <a:endParaRPr lang="en-US" altLang="zh-CN" dirty="0" smtClean="0"/>
          </a:p>
          <a:p>
            <a:pPr lvl="2"/>
            <a:r>
              <a:rPr lang="zh-CN" altLang="en-US" dirty="0"/>
              <a:t>你</a:t>
            </a:r>
            <a:r>
              <a:rPr lang="zh-CN" altLang="en-US" dirty="0" smtClean="0"/>
              <a:t>甚至可能都无法打开文件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：函数（方法）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</a:t>
            </a:r>
            <a:r>
              <a:rPr lang="zh-CN" altLang="en-US" dirty="0" smtClean="0"/>
              <a:t>程序段</a:t>
            </a:r>
            <a:endParaRPr lang="en-US" altLang="zh-CN" dirty="0" smtClean="0"/>
          </a:p>
          <a:p>
            <a:r>
              <a:rPr lang="zh-CN" altLang="en-US" dirty="0" smtClean="0"/>
              <a:t>它们</a:t>
            </a:r>
            <a:r>
              <a:rPr lang="zh-CN" altLang="en-US" dirty="0"/>
              <a:t>允许你给一个语句块一个名称，然后你用这个名字</a:t>
            </a:r>
            <a:r>
              <a:rPr lang="zh-CN" altLang="en-US" dirty="0" smtClean="0"/>
              <a:t>可以</a:t>
            </a:r>
            <a:r>
              <a:rPr lang="zh-CN" altLang="en-US" dirty="0"/>
              <a:t>在你的程序的任何地方，任意多次地运行这个语句</a:t>
            </a:r>
            <a:r>
              <a:rPr lang="zh-CN" altLang="en-US" dirty="0" smtClean="0"/>
              <a:t>块，这</a:t>
            </a:r>
            <a:r>
              <a:rPr lang="zh-CN" altLang="en-US" dirty="0"/>
              <a:t>被称为</a:t>
            </a:r>
            <a:r>
              <a:rPr lang="zh-CN" altLang="en-US" b="1" dirty="0"/>
              <a:t>调用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zh-CN" altLang="en-US" dirty="0"/>
              <a:t>关键字后跟一个函数的标识符名称，然后跟</a:t>
            </a:r>
            <a:r>
              <a:rPr lang="zh-CN" altLang="en-US" dirty="0" smtClean="0"/>
              <a:t>一对圆括号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圆括号</a:t>
            </a:r>
            <a:r>
              <a:rPr lang="zh-CN" altLang="en-US" dirty="0"/>
              <a:t>之中可以包括一些变量</a:t>
            </a:r>
            <a:r>
              <a:rPr lang="zh-CN" altLang="en-US" dirty="0" smtClean="0"/>
              <a:t>名（即传入的参数），</a:t>
            </a:r>
            <a:r>
              <a:rPr lang="zh-CN" altLang="en-US" dirty="0"/>
              <a:t>该行以冒号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接下来</a:t>
            </a:r>
            <a:r>
              <a:rPr lang="zh-CN" altLang="en-US" dirty="0"/>
              <a:t>是一块语句，</a:t>
            </a:r>
            <a:r>
              <a:rPr lang="zh-CN" altLang="en-US" dirty="0" smtClean="0"/>
              <a:t>它们</a:t>
            </a:r>
            <a:r>
              <a:rPr lang="zh-CN" altLang="en-US" dirty="0"/>
              <a:t>是函数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语句定义函数调用后的返回值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可以有多个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后就立即跳出函数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全局变量和局部变量</a:t>
            </a:r>
            <a:endParaRPr lang="en-US" altLang="zh-CN" dirty="0" smtClean="0"/>
          </a:p>
          <a:p>
            <a:pPr lvl="1"/>
            <a:r>
              <a:rPr lang="zh-CN" altLang="en-US" dirty="0"/>
              <a:t>当你在函数定义内声明变量的时候，它们与函数外具有相同名称的其他变量</a:t>
            </a:r>
            <a:r>
              <a:rPr lang="zh-CN" altLang="en-US" dirty="0" smtClean="0"/>
              <a:t>没有任何</a:t>
            </a:r>
            <a:r>
              <a:rPr lang="zh-CN" altLang="en-US" dirty="0"/>
              <a:t>关系，即</a:t>
            </a:r>
            <a:r>
              <a:rPr lang="zh-CN" altLang="en-US" b="1" dirty="0"/>
              <a:t>变量名称对于函数来说是</a:t>
            </a:r>
            <a:r>
              <a:rPr lang="zh-CN" altLang="en-US" b="1" dirty="0" smtClean="0"/>
              <a:t>局部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这称为变量的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作用域</a:t>
            </a:r>
            <a:r>
              <a:rPr lang="zh-CN" altLang="en-US" dirty="0"/>
              <a:t>是它们被定义的块，</a:t>
            </a:r>
            <a:r>
              <a:rPr lang="zh-CN" altLang="en-US" dirty="0" smtClean="0"/>
              <a:t>从被</a:t>
            </a:r>
            <a:r>
              <a:rPr lang="zh-CN" altLang="en-US" dirty="0"/>
              <a:t>定义的那点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43" y="2652751"/>
            <a:ext cx="3826198" cy="31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数据结构是用来</a:t>
            </a:r>
            <a:r>
              <a:rPr lang="zh-CN" altLang="en-US" dirty="0"/>
              <a:t>存储一组相关数据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 smtClean="0"/>
              <a:t>有序</a:t>
            </a:r>
            <a:r>
              <a:rPr lang="zh-CN" altLang="en-US" dirty="0" smtClean="0"/>
              <a:t>元素的</a:t>
            </a:r>
            <a:r>
              <a:rPr lang="zh-CN" altLang="en-US" dirty="0"/>
              <a:t>数据结构，</a:t>
            </a:r>
            <a:r>
              <a:rPr lang="zh-CN" altLang="en-US" dirty="0" smtClean="0"/>
              <a:t>即可以</a:t>
            </a:r>
            <a:r>
              <a:rPr lang="zh-CN" altLang="en-US" dirty="0"/>
              <a:t>在一个列表中存储一个序列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元组和列表十分类似，只不过</a:t>
            </a:r>
            <a:r>
              <a:rPr lang="zh-CN" altLang="en-US" dirty="0" smtClean="0"/>
              <a:t>元组是</a:t>
            </a:r>
            <a:r>
              <a:rPr lang="zh-CN" altLang="en-US" dirty="0"/>
              <a:t>不可变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字典类似于你通过联系人名字查找地址和联系人详细情况的地址簿，</a:t>
            </a:r>
            <a:r>
              <a:rPr lang="zh-CN" altLang="en-US" dirty="0" smtClean="0"/>
              <a:t>即把键</a:t>
            </a:r>
            <a:r>
              <a:rPr lang="zh-CN" altLang="en-US" dirty="0"/>
              <a:t>（名字）和值（详细情况）联系在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/>
              <a:t>list1 = ['physics', 'chemistry', 1997, 2000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中的元素的数据类型可以不同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一旦创建</a:t>
            </a:r>
            <a:r>
              <a:rPr lang="zh-CN" altLang="en-US" dirty="0"/>
              <a:t>了一个列表</a:t>
            </a:r>
            <a:r>
              <a:rPr lang="zh-CN" altLang="en-US" dirty="0" smtClean="0"/>
              <a:t>，可以</a:t>
            </a:r>
            <a:r>
              <a:rPr lang="zh-CN" altLang="en-US" dirty="0"/>
              <a:t>添加、删除或是搜索列表中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 smtClean="0"/>
              <a:t>list1[0]</a:t>
            </a:r>
            <a:r>
              <a:rPr lang="zh-CN" altLang="en-US" dirty="0" smtClean="0"/>
              <a:t>，列表位置为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的元素（即</a:t>
            </a:r>
            <a:r>
              <a:rPr lang="en-US" altLang="zh-CN" dirty="0" smtClean="0"/>
              <a:t>‘physics’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开始排序的</a:t>
            </a:r>
            <a:endParaRPr lang="zh-CN" altLang="en-US" dirty="0"/>
          </a:p>
          <a:p>
            <a:pPr lvl="1"/>
            <a:r>
              <a:rPr lang="zh-CN" altLang="en-US" dirty="0" smtClean="0"/>
              <a:t>添加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list1.append(</a:t>
            </a:r>
            <a:r>
              <a:rPr lang="zh-CN" altLang="en-US" dirty="0" smtClean="0"/>
              <a:t>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，在列表末尾添加新元素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list1.insert(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，在列表指定位置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添加新元素</a:t>
            </a:r>
            <a:endParaRPr lang="en-US" altLang="zh-CN" dirty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list1.pop()</a:t>
            </a:r>
            <a:r>
              <a:rPr lang="zh-CN" altLang="en-US" dirty="0" smtClean="0"/>
              <a:t>，删除列表末尾的元素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删除</a:t>
            </a:r>
            <a:r>
              <a:rPr lang="zh-CN" altLang="en-US" dirty="0" smtClean="0"/>
              <a:t>列表位置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的元素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[]</a:t>
            </a:r>
            <a:r>
              <a:rPr lang="zh-CN" altLang="en-US" sz="2400" dirty="0" smtClean="0"/>
              <a:t>改成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就是元组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1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</a:t>
            </a:r>
            <a:r>
              <a:rPr lang="en-US" altLang="zh-CN" dirty="0" smtClean="0"/>
              <a:t>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</a:t>
            </a:r>
            <a:r>
              <a:rPr lang="en-US" altLang="zh-CN" dirty="0" smtClean="0"/>
              <a:t>c': </a:t>
            </a:r>
            <a:r>
              <a:rPr lang="en-US" altLang="zh-CN" dirty="0"/>
              <a:t>'3</a:t>
            </a:r>
            <a:r>
              <a:rPr lang="en-US" altLang="zh-CN" dirty="0" smtClean="0"/>
              <a:t>'}</a:t>
            </a:r>
          </a:p>
          <a:p>
            <a:pPr lvl="1"/>
            <a:r>
              <a:rPr lang="zh-CN" altLang="en-US" dirty="0"/>
              <a:t>值可以取任何数据类型</a:t>
            </a:r>
            <a:r>
              <a:rPr lang="zh-CN" altLang="en-US" dirty="0" smtClean="0"/>
              <a:t>，如</a:t>
            </a:r>
            <a:r>
              <a:rPr lang="zh-CN" altLang="en-US" dirty="0"/>
              <a:t>字符串，</a:t>
            </a:r>
            <a:r>
              <a:rPr lang="zh-CN" altLang="en-US" dirty="0" smtClean="0"/>
              <a:t>数字，列表，字典等，</a:t>
            </a:r>
            <a:r>
              <a:rPr lang="zh-CN" altLang="en-US" dirty="0"/>
              <a:t>同一个字典中的类型可以不同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键也可以取任何数据类型，除了列表</a:t>
            </a:r>
            <a:r>
              <a:rPr lang="zh-CN" altLang="en-US" dirty="0"/>
              <a:t>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 smtClean="0"/>
              <a:t>访问字典里面的值：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dirty="0"/>
              <a:t>'a</a:t>
            </a:r>
            <a:r>
              <a:rPr lang="en-US" altLang="zh-CN" dirty="0" smtClean="0"/>
              <a:t>']</a:t>
            </a:r>
          </a:p>
          <a:p>
            <a:pPr lvl="1"/>
            <a:r>
              <a:rPr lang="zh-CN" altLang="en-US" dirty="0" smtClean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</a:t>
            </a:r>
            <a:r>
              <a:rPr lang="en-US" altLang="zh-CN" dirty="0" smtClean="0"/>
              <a:t>']=5</a:t>
            </a:r>
          </a:p>
          <a:p>
            <a:pPr lvl="1"/>
            <a:r>
              <a:rPr lang="zh-CN" altLang="en-US" dirty="0" smtClean="0"/>
              <a:t>删除某个元素：</a:t>
            </a:r>
            <a:r>
              <a:rPr lang="en-US" altLang="zh-CN" dirty="0" smtClean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系统输入</a:t>
            </a:r>
            <a:endParaRPr lang="en-US" altLang="zh-CN" dirty="0" smtClean="0"/>
          </a:p>
          <a:p>
            <a:pPr lvl="1"/>
            <a:r>
              <a:rPr lang="en-US" altLang="zh-CN" dirty="0"/>
              <a:t>something = input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系统得到所输入的字符串</a:t>
            </a:r>
            <a:endParaRPr lang="en-US" altLang="zh-CN" dirty="0" smtClean="0"/>
          </a:p>
          <a:p>
            <a:r>
              <a:rPr lang="zh-CN" altLang="en-US" dirty="0" smtClean="0"/>
              <a:t>系统输出</a:t>
            </a:r>
            <a:endParaRPr lang="en-US" altLang="zh-CN" dirty="0"/>
          </a:p>
          <a:p>
            <a:pPr lvl="1"/>
            <a:r>
              <a:rPr lang="en-US" altLang="zh-CN" dirty="0" smtClean="0"/>
              <a:t>print()</a:t>
            </a:r>
            <a:endParaRPr lang="en-US" altLang="zh-CN" dirty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 smtClean="0"/>
              <a:t>文件输出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 </a:t>
            </a:r>
            <a:r>
              <a:rPr lang="en-US" altLang="zh-CN" dirty="0"/>
              <a:t>= open</a:t>
            </a:r>
            <a:r>
              <a:rPr lang="en-US" altLang="zh-CN" dirty="0" smtClean="0"/>
              <a:t>(</a:t>
            </a:r>
            <a:r>
              <a:rPr lang="en-US" altLang="zh-CN" dirty="0"/>
              <a:t>'filename', </a:t>
            </a:r>
            <a:r>
              <a:rPr lang="en-US" altLang="zh-CN" dirty="0" smtClean="0"/>
              <a:t>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 smtClean="0"/>
              <a:t>用</a:t>
            </a:r>
            <a:r>
              <a:rPr lang="zh-CN" altLang="en-US" dirty="0"/>
              <a:t>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当程序</a:t>
            </a:r>
            <a:r>
              <a:rPr lang="zh-CN" altLang="en-US" dirty="0"/>
              <a:t>中出现某些异常的状况的时候，异常就</a:t>
            </a:r>
            <a:r>
              <a:rPr lang="zh-CN" altLang="en-US" dirty="0" smtClean="0"/>
              <a:t>发生了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比如当</a:t>
            </a:r>
            <a:r>
              <a:rPr lang="zh-CN" altLang="en-US" dirty="0"/>
              <a:t>你想要读</a:t>
            </a:r>
            <a:r>
              <a:rPr lang="zh-CN" altLang="en-US" dirty="0" smtClean="0"/>
              <a:t>某个</a:t>
            </a:r>
            <a:r>
              <a:rPr lang="zh-CN" altLang="en-US" dirty="0"/>
              <a:t>文件的时候，而那个文件不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如果不对异常进行处理，那么程序就会终止运行</a:t>
            </a:r>
            <a:endParaRPr lang="en-US" altLang="zh-CN" dirty="0" smtClean="0"/>
          </a:p>
          <a:p>
            <a:r>
              <a:rPr lang="zh-CN" altLang="en-US" dirty="0" smtClean="0"/>
              <a:t>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try...expect</a:t>
            </a:r>
            <a:r>
              <a:rPr lang="zh-CN" altLang="en-US" dirty="0" smtClean="0"/>
              <a:t>语句来捕捉异常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异常准确处理完后，程序继续运行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如何从文本中提取出需要的信息？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下面这一段话中提取数据</a:t>
            </a:r>
            <a:endParaRPr lang="en-US" altLang="zh-CN" dirty="0" smtClean="0"/>
          </a:p>
          <a:p>
            <a:pPr lvl="2"/>
            <a:r>
              <a:rPr lang="zh-CN" altLang="en-US" i="1" dirty="0" smtClean="0"/>
              <a:t>初步核算，全年国内生产总值</a:t>
            </a:r>
            <a:r>
              <a:rPr lang="en-US" altLang="zh-CN" b="1" i="1" dirty="0" smtClean="0"/>
              <a:t>900309</a:t>
            </a:r>
            <a:r>
              <a:rPr lang="zh-CN" altLang="en-US" i="1" dirty="0" smtClean="0"/>
              <a:t>亿元，比上年增长</a:t>
            </a:r>
            <a:r>
              <a:rPr lang="en-US" altLang="zh-CN" b="1" i="1" dirty="0" smtClean="0"/>
              <a:t>6.6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。其中，第一产业增加值</a:t>
            </a:r>
            <a:r>
              <a:rPr lang="en-US" altLang="zh-CN" b="1" i="1" dirty="0" smtClean="0"/>
              <a:t>64734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3.5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；第二产业增加值</a:t>
            </a:r>
            <a:r>
              <a:rPr lang="en-US" altLang="zh-CN" b="1" i="1" dirty="0" smtClean="0"/>
              <a:t>366001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5.8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；第三产业增加值</a:t>
            </a:r>
            <a:r>
              <a:rPr lang="en-US" altLang="zh-CN" b="1" i="1" dirty="0" smtClean="0"/>
              <a:t>469575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7.6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。第一产业增加值占国内生产总值的比重为</a:t>
            </a:r>
            <a:r>
              <a:rPr lang="en-US" altLang="zh-CN" b="1" i="1" dirty="0" smtClean="0"/>
              <a:t>7.2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，第二产业增加值比重为</a:t>
            </a:r>
            <a:r>
              <a:rPr lang="en-US" altLang="zh-CN" b="1" i="1" dirty="0" smtClean="0"/>
              <a:t>40.7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，第三产业增加值比重为</a:t>
            </a:r>
            <a:r>
              <a:rPr lang="en-US" altLang="zh-CN" b="1" i="1" dirty="0" smtClean="0"/>
              <a:t>52.2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增加值占比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第二产业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第三产业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中需要先导入模块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(pattern[, </a:t>
            </a:r>
            <a:r>
              <a:rPr lang="en-US" altLang="zh-CN" dirty="0"/>
              <a:t>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 smtClean="0"/>
              <a:t>match(string)</a:t>
            </a:r>
            <a:r>
              <a:rPr lang="zh-CN" altLang="en-US" smtClean="0"/>
              <a:t>，</a:t>
            </a:r>
            <a:r>
              <a:rPr lang="en-US" altLang="zh-CN" smtClean="0"/>
              <a:t>search(string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atch()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search()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pPr lvl="3"/>
            <a:r>
              <a:rPr lang="en-US" altLang="zh-CN" dirty="0" smtClean="0"/>
              <a:t>search</a:t>
            </a:r>
            <a:r>
              <a:rPr lang="zh-CN" altLang="en-US" dirty="0"/>
              <a:t>匹配整个字符串，直到找到一个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 smtClean="0"/>
              <a:t>]])</a:t>
            </a:r>
            <a:r>
              <a:rPr lang="zh-CN" altLang="en-US" dirty="0" smtClean="0"/>
              <a:t>来找出字符串中的所有匹配项</a:t>
            </a:r>
            <a:endParaRPr lang="en-US" altLang="zh-CN" dirty="0" smtClean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计算机编程难学吗？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大家眼中的计算机编程：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实际上的计算机编程：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print</a:t>
            </a:r>
            <a:r>
              <a:rPr lang="en-US" altLang="zh-CN" dirty="0"/>
              <a:t>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.: </a:t>
            </a:r>
            <a:r>
              <a:rPr lang="zh-CN" altLang="en-US" dirty="0" smtClean="0"/>
              <a:t>除换行符</a:t>
            </a:r>
            <a:r>
              <a:rPr lang="en-US" altLang="zh-CN" dirty="0" smtClean="0"/>
              <a:t>\n</a:t>
            </a:r>
            <a:r>
              <a:rPr lang="zh-CN" altLang="en-US" dirty="0" smtClean="0"/>
              <a:t>外的任意字符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]: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中的任意一个字符，如果以</a:t>
            </a:r>
            <a:r>
              <a:rPr lang="en-US" altLang="zh-CN" dirty="0" smtClean="0"/>
              <a:t>^</a:t>
            </a:r>
            <a:r>
              <a:rPr lang="zh-CN" altLang="en-US" dirty="0" smtClean="0"/>
              <a:t>开头（</a:t>
            </a:r>
            <a:r>
              <a:rPr lang="en-US" altLang="zh-CN" dirty="0" smtClean="0"/>
              <a:t>[^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）表示非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[0-9]: </a:t>
            </a:r>
            <a:r>
              <a:rPr lang="zh-CN" altLang="en-US" dirty="0" smtClean="0"/>
              <a:t>任意一个数字，</a:t>
            </a:r>
            <a:r>
              <a:rPr lang="en-US" altLang="zh-CN" dirty="0" smtClean="0"/>
              <a:t>[1-5]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1-5</a:t>
            </a:r>
            <a:r>
              <a:rPr lang="zh-CN" altLang="en-US" dirty="0" smtClean="0"/>
              <a:t>的任意一个数字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\d: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[0-9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\D </a:t>
            </a:r>
            <a:r>
              <a:rPr lang="zh-CN" altLang="en-US" dirty="0" smtClean="0"/>
              <a:t>非数字（即</a:t>
            </a:r>
            <a:r>
              <a:rPr lang="en-US" altLang="zh-CN" dirty="0" smtClean="0"/>
              <a:t>[^\d]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\w: </a:t>
            </a:r>
            <a:r>
              <a:rPr lang="zh-CN" altLang="en-US" dirty="0" smtClean="0"/>
              <a:t>单词字母</a:t>
            </a:r>
            <a:r>
              <a:rPr lang="en-US" altLang="zh-CN" dirty="0" smtClean="0"/>
              <a:t>[a-zA-Z0-9_]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\W</a:t>
            </a:r>
            <a:r>
              <a:rPr lang="zh-CN" altLang="en-US" dirty="0" smtClean="0"/>
              <a:t>非单词字母</a:t>
            </a:r>
            <a:r>
              <a:rPr lang="zh-CN" altLang="en-US" dirty="0"/>
              <a:t>（即</a:t>
            </a:r>
            <a:r>
              <a:rPr lang="en-US" altLang="zh-CN" dirty="0" smtClean="0"/>
              <a:t>[^\W]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\s: </a:t>
            </a:r>
            <a:r>
              <a:rPr lang="zh-CN" altLang="en-US" dirty="0" smtClean="0"/>
              <a:t>空白字符，</a:t>
            </a:r>
            <a:r>
              <a:rPr lang="en-US" altLang="zh-CN" dirty="0" smtClean="0"/>
              <a:t>[&lt;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&gt;\t\r\n\f\v]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\S</a:t>
            </a:r>
            <a:r>
              <a:rPr lang="zh-CN" altLang="en-US" dirty="0" smtClean="0"/>
              <a:t>非空白字符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\: </a:t>
            </a:r>
            <a:r>
              <a:rPr lang="zh-CN" altLang="en-US" dirty="0" smtClean="0"/>
              <a:t>转义字符，如果字符串中需要匹配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*: </a:t>
            </a:r>
            <a:r>
              <a:rPr lang="zh-CN" altLang="en-US" dirty="0" smtClean="0"/>
              <a:t>前面一个字符出现大于等于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一个字符出现大于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2"/>
            <a:r>
              <a:rPr lang="en-US" altLang="zh-CN" dirty="0" smtClean="0"/>
              <a:t>?: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{m}:</a:t>
            </a:r>
            <a:r>
              <a:rPr lang="zh-CN" altLang="en-US" dirty="0"/>
              <a:t>前面一个字符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/>
              <a:t>m, n}:</a:t>
            </a:r>
            <a:r>
              <a:rPr lang="zh-CN" altLang="en-US" dirty="0"/>
              <a:t>前面一个字符出现</a:t>
            </a:r>
            <a:r>
              <a:rPr lang="en-US" altLang="zh-CN" dirty="0" smtClean="0"/>
              <a:t>m-n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分组、逻辑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(…): </a:t>
            </a:r>
            <a:r>
              <a:rPr lang="zh-CN" altLang="en-US" dirty="0" smtClean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 smtClean="0"/>
              <a:t>abc|bcd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匹配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bcd</a:t>
            </a:r>
            <a:endParaRPr lang="en-US" altLang="zh-CN" dirty="0"/>
          </a:p>
          <a:p>
            <a:pPr lvl="3"/>
            <a:r>
              <a:rPr lang="zh-CN" altLang="en-US" dirty="0" smtClean="0"/>
              <a:t>作用域为整个表达式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但是如果出现在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中，则作用范围仅限于</a:t>
            </a:r>
            <a:r>
              <a:rPr lang="en-US" altLang="zh-CN" dirty="0" smtClean="0"/>
              <a:t>(…)</a:t>
            </a:r>
            <a:endParaRPr lang="en-US" altLang="zh-CN" dirty="0"/>
          </a:p>
          <a:p>
            <a:pPr lvl="1"/>
            <a:r>
              <a:rPr lang="zh-CN" altLang="en-US" dirty="0" smtClean="0"/>
              <a:t>贪婪匹配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即在长度不确定的情况下，尽可能</a:t>
            </a:r>
            <a:r>
              <a:rPr lang="zh-CN" altLang="en-US" dirty="0"/>
              <a:t>多地匹配字符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abbbbbc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(b{1,3})</a:t>
            </a:r>
            <a:r>
              <a:rPr lang="zh-CN" altLang="en-US" dirty="0" smtClean="0"/>
              <a:t>就会返回</a:t>
            </a:r>
            <a:r>
              <a:rPr lang="en-US" altLang="zh-CN" dirty="0" err="1" smtClean="0"/>
              <a:t>bbb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将贪婪匹配转变为非贪婪匹配</a:t>
            </a:r>
            <a:r>
              <a:rPr lang="en-US" altLang="zh-CN" dirty="0" smtClean="0">
                <a:sym typeface="Wingdings" panose="05000000000000000000" pitchFamily="2" charset="2"/>
              </a:rPr>
              <a:t>: (b{1,3}?)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For more: https</a:t>
            </a:r>
            <a:r>
              <a:rPr lang="en-US" altLang="zh-CN" dirty="0"/>
              <a:t>://docs.python.org/3.7/library/re.html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 smtClean="0"/>
              <a:t>计算机语言的分类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机器语言（第一代计算机语言）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</a:t>
            </a:r>
            <a:r>
              <a:rPr lang="zh-CN" altLang="en-US" dirty="0"/>
              <a:t>一台计算机全部的指令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lvl="2"/>
            <a:r>
              <a:rPr lang="zh-CN" altLang="en-US" dirty="0" smtClean="0"/>
              <a:t>一串串</a:t>
            </a:r>
            <a:r>
              <a:rPr lang="zh-CN" altLang="en-US" dirty="0"/>
              <a:t>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台计算机的指令集合都不尽相同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汇编语言（第二代计算机语言）</a:t>
            </a:r>
            <a:endParaRPr lang="en-US" altLang="zh-CN" dirty="0" smtClean="0"/>
          </a:p>
          <a:p>
            <a:pPr lvl="2"/>
            <a:r>
              <a:rPr lang="zh-CN" altLang="en-US" dirty="0"/>
              <a:t>用一些简洁的英文字母、符号串来替代一个特定的指令的二进制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zh-CN" altLang="en-US" dirty="0"/>
              <a:t>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依赖</a:t>
            </a:r>
            <a:r>
              <a:rPr lang="zh-CN" altLang="en-US" dirty="0"/>
              <a:t>于机器硬件，移植性不好，但效率</a:t>
            </a:r>
            <a:r>
              <a:rPr lang="zh-CN" altLang="en-US" dirty="0" smtClean="0"/>
              <a:t>仍非常高，因此很多软件仍然使用汇编语言编写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高级语言（第三代计算机语言）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/>
          </a:p>
          <a:p>
            <a:pPr lvl="1"/>
            <a:r>
              <a:rPr lang="zh-CN" altLang="en-US" dirty="0" smtClean="0"/>
              <a:t>高级语言主要</a:t>
            </a:r>
            <a:r>
              <a:rPr lang="zh-CN" altLang="en-US" dirty="0"/>
              <a:t>是相对于汇编语言而言，它并不是特指某一种具体的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等都是高级语言</a:t>
            </a:r>
            <a:endParaRPr lang="en-US" altLang="zh-CN" dirty="0" smtClean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根据翻译过程的不同，高级语言又可以分成编译性语言和解释性语言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性语言需要先经过编译成为机器可直接执行指令（比如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zh-CN" altLang="en-US" dirty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ocx</a:t>
            </a:r>
            <a:r>
              <a:rPr lang="zh-CN" altLang="en-US" dirty="0" smtClean="0"/>
              <a:t>文件）才能运行，编译后的文件不可以跨平台运行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解释</a:t>
            </a:r>
            <a:r>
              <a:rPr lang="zh-CN" altLang="en-US" dirty="0" smtClean="0"/>
              <a:t>性语言则是有一个专门的解释器，一边运行一边解释，一般都可以跨平台运行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等，解释性语言有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部分语言如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兼具解释性和编译性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解释性语言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编译性语言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优点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缺点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 smtClean="0"/>
                        <a:t>C++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VB</a:t>
                      </a:r>
                      <a:r>
                        <a:rPr lang="zh-CN" altLang="en-US" sz="1800" dirty="0" smtClean="0"/>
                        <a:t>那样直接操作底层。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编程的思维：面向过程、面向对象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pPr lvl="2"/>
            <a:r>
              <a:rPr lang="zh-CN" altLang="en-US" dirty="0"/>
              <a:t>一种以过程为中心的编程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/>
              <a:t>是一种基础的顺序的思维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</a:t>
            </a:r>
            <a:r>
              <a:rPr lang="zh-CN" altLang="en-US" dirty="0" smtClean="0"/>
              <a:t>办法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面向对象编程（</a:t>
            </a:r>
            <a:r>
              <a:rPr lang="en-US" altLang="zh-CN" dirty="0" smtClean="0"/>
              <a:t>Object oriented programming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对象是人们要进行研究的任何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对象具有唯一性</a:t>
            </a:r>
            <a:endParaRPr lang="en-US" altLang="zh-CN" dirty="0" smtClean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具有相同特性（数据元素）和行为（功能）的对象的抽象就是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类具有抽象性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从类到对象的过程就叫做</a:t>
            </a:r>
            <a:r>
              <a:rPr lang="zh-CN" altLang="en-US" b="1" dirty="0" smtClean="0"/>
              <a:t>实例化</a:t>
            </a:r>
            <a:endParaRPr lang="en-US" altLang="zh-CN" dirty="0"/>
          </a:p>
          <a:p>
            <a:pPr lvl="1"/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类中操作的实现过程叫做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</a:t>
            </a:r>
            <a:r>
              <a:rPr lang="zh-CN" altLang="en-US" dirty="0"/>
              <a:t>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2020-9-23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5467</TotalTime>
  <Words>4789</Words>
  <Application>Microsoft Office PowerPoint</Application>
  <PresentationFormat>宽屏</PresentationFormat>
  <Paragraphs>652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Python基础语法-常量与变量</vt:lpstr>
      <vt:lpstr>Python基础语法：常量与变量</vt:lpstr>
      <vt:lpstr>Python基础语法</vt:lpstr>
      <vt:lpstr>Python基础语法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Python基础语法：数据结构</vt:lpstr>
      <vt:lpstr>Python基础语法：数据结构</vt:lpstr>
      <vt:lpstr>Python基础语法：数据结构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404</cp:revision>
  <cp:lastPrinted>2019-10-16T09:40:18Z</cp:lastPrinted>
  <dcterms:created xsi:type="dcterms:W3CDTF">2017-03-23T06:21:49Z</dcterms:created>
  <dcterms:modified xsi:type="dcterms:W3CDTF">2020-09-23T08:46:06Z</dcterms:modified>
</cp:coreProperties>
</file>