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326" r:id="rId7"/>
    <p:sldId id="291" r:id="rId8"/>
    <p:sldId id="313" r:id="rId9"/>
    <p:sldId id="341" r:id="rId10"/>
    <p:sldId id="293" r:id="rId11"/>
    <p:sldId id="318" r:id="rId12"/>
    <p:sldId id="339" r:id="rId13"/>
    <p:sldId id="338" r:id="rId14"/>
    <p:sldId id="319" r:id="rId15"/>
    <p:sldId id="295" r:id="rId16"/>
    <p:sldId id="266" r:id="rId17"/>
  </p:sldIdLst>
  <p:sldSz cx="18288000" cy="10287000"/>
  <p:notesSz cx="6858000" cy="9144000"/>
  <p:embeddedFontLst>
    <p:embeddedFont>
      <p:font typeface="微软雅黑" panose="020B0503020204020204" charset="-122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D7E4BD"/>
    <a:srgbClr val="FFFFFF"/>
    <a:srgbClr val="FCFDFB"/>
    <a:srgbClr val="5D8971"/>
    <a:srgbClr val="1A4A48"/>
    <a:srgbClr val="439711"/>
    <a:srgbClr val="31730D"/>
    <a:srgbClr val="435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9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67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difficulties: </a:t>
            </a:r>
            <a:r>
              <a:rPr lang="zh-CN" altLang="en-US"/>
              <a:t>1. Model generalization: the model needs strong generalization capabilities to adapt to various quantities of support positions for carrier-based aircraft. It must navigate complex constraints and prescribed task sequences during scheduling. 2. Action space: the more carrier-based aircraft there are, the more challenging the effectiveness of the algorithm there is. The total action space is equal to the number of carrier-based aircraft times tasks without considering resource constraints. 3. Cooperation form: the total completion time depends on the slowest task, so carrierbased aircraft must collaborate to minimize it during scheduling.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our works: 1. We model a decision scheduling of carrier-based aircraft support plan as a DecPOMDP problem, which can automatically learn solutions using a machine learningbased approach. 2. We propose the Multi-NPDQ method, particularly for the problem of the complex action space in single-agent reinforcement learning dynamic environments, which combines the MADRL basic QMIX algorithm and PER mechanism. 3. We use a heuristic strategy to block unavailable support positions regarding to resource-limited problems in the scheduling process. 4. We present a new strategy called Non-Stop, which together with the immediate reward strategy, thus makes it easier to obtain optimal solutions.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difficulties: </a:t>
            </a:r>
            <a:r>
              <a:rPr lang="zh-CN" altLang="en-US"/>
              <a:t>1. Model generalization: the model needs strong generalization capabilities to adapt to various quantities of support positions for carrier-based aircraft. It must navigate complex constraints and prescribed task sequences during scheduling. 2. Action space: the more carrier-based aircraft there are, the more challenging the effectiveness of the algorithm there is. The total action space is equal to the number of carrier-based aircraft times tasks without considering resource constraints. 3. Cooperation form: the total completion time depends on the slowest task, so carrierbased aircraft must collaborate to minimize it during scheduling.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our works: 1. We model a decision scheduling of carrier-based aircraft support plan as a DecPOMDP problem, which can automatically learn solutions using a machine learningbased approach. 2. We propose the Multi-NPDQ method, particularly for the problem of the complex action space in single-agent reinforcement learning dynamic environments, which combines the MADRL basic QMIX algorithm and PER mechanism. 3. We use a heuristic strategy to block unavailable support positions regarding to resource-limited problems in the scheduling process. 4. We present a new strategy called Non-Stop, which together with the immediate reward strategy, thus makes it easier to obtain optimal solutions.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This paper mainly focuses on the third step</a:t>
            </a:r>
            <a:r>
              <a:rPr lang="en-US" altLang="zh-CN"/>
              <a:t>. </a:t>
            </a:r>
            <a:r>
              <a:rPr lang="zh-CN" altLang="en-US"/>
              <a:t>The specific scheduling process is shown in</a:t>
            </a:r>
            <a:r>
              <a:rPr lang="en-US" altLang="zh-CN"/>
              <a:t> the next slide.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In this paper, we propose a MADRL algorithm called Multi-NPDQ, which combines the QMIX algorithm with the PER mechanism. The PER mechanism selects quality sample data for learning. We introduce a heuristic strategy to mask unsupported positions and propose a new strategy, Non-Stop, which enhances solution quality and stability in dynamic environments with immediate reward.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image" Target="../media/image1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image" Target="../media/image1.png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image" Target="../media/image1.png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image" Target="../media/image1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4.sv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tags" Target="../tags/tag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image" Target="../media/image1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png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4.sv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image" Target="../media/image1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1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image" Target="../media/image1.pn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1.png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309620"/>
          </a:xfrm>
          <a:custGeom>
            <a:avLst/>
            <a:gdLst/>
            <a:ahLst/>
            <a:cxnLst/>
            <a:rect l="l" t="t" r="r" b="b"/>
            <a:pathLst>
              <a:path w="4816592" h="871671">
                <a:moveTo>
                  <a:pt x="0" y="0"/>
                </a:moveTo>
                <a:lnTo>
                  <a:pt x="4816592" y="0"/>
                </a:lnTo>
                <a:lnTo>
                  <a:pt x="4816592" y="871671"/>
                </a:lnTo>
                <a:lnTo>
                  <a:pt x="0" y="871671"/>
                </a:lnTo>
                <a:close/>
              </a:path>
            </a:pathLst>
          </a:custGeom>
          <a:solidFill>
            <a:srgbClr val="5D8971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7729220" y="1851660"/>
            <a:ext cx="2829560" cy="2829560"/>
            <a:chOff x="0" y="0"/>
            <a:chExt cx="3773087" cy="3773087"/>
          </a:xfrm>
          <a:solidFill>
            <a:srgbClr val="5D8971"/>
          </a:solidFill>
        </p:grpSpPr>
        <p:grpSp>
          <p:nvGrpSpPr>
            <p:cNvPr id="6" name="Group 6"/>
            <p:cNvGrpSpPr/>
            <p:nvPr/>
          </p:nvGrpSpPr>
          <p:grpSpPr>
            <a:xfrm rot="0">
              <a:off x="0" y="0"/>
              <a:ext cx="3773087" cy="3773087"/>
              <a:chOff x="0" y="0"/>
              <a:chExt cx="812800" cy="812800"/>
            </a:xfrm>
            <a:grpFill/>
          </p:grpSpPr>
          <p:sp>
            <p:nvSpPr>
              <p:cNvPr id="7" name="Freeform 7"/>
              <p:cNvSpPr/>
              <p:nvPr/>
            </p:nvSpPr>
            <p:spPr>
              <a:xfrm>
                <a:off x="1813" y="0"/>
                <a:ext cx="809173" cy="812800"/>
              </a:xfrm>
              <a:prstGeom prst="ellipse">
                <a:avLst/>
              </a:prstGeom>
              <a:grpFill/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ellipse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20"/>
                  </a:lnSpc>
                </a:pPr>
              </a:p>
            </p:txBody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0">
              <a:off x="212222" y="212222"/>
              <a:ext cx="3348644" cy="3348644"/>
              <a:chOff x="-2540" y="-2540"/>
              <a:chExt cx="6355080" cy="635508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-2540" y="-2540"/>
                <a:ext cx="6355080" cy="6355080"/>
              </a:xfrm>
              <a:prstGeom prst="ellipse">
                <a:avLst/>
              </a:prstGeom>
              <a:grpFill/>
            </p:spPr>
          </p:sp>
        </p:grpSp>
        <p:sp>
          <p:nvSpPr>
            <p:cNvPr id="11" name="Freeform 11"/>
            <p:cNvSpPr/>
            <p:nvPr/>
          </p:nvSpPr>
          <p:spPr>
            <a:xfrm>
              <a:off x="329720" y="329720"/>
              <a:ext cx="3113648" cy="3113648"/>
            </a:xfrm>
            <a:prstGeom prst="ellipse">
              <a:avLst/>
            </a:prstGeom>
            <a:grpFill/>
          </p:spPr>
        </p:sp>
      </p:grpSp>
      <p:sp>
        <p:nvSpPr>
          <p:cNvPr id="15" name="椭圆 14"/>
          <p:cNvSpPr/>
          <p:nvPr/>
        </p:nvSpPr>
        <p:spPr>
          <a:xfrm>
            <a:off x="7948295" y="2080260"/>
            <a:ext cx="2386965" cy="23539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Freeform 12"/>
          <p:cNvSpPr/>
          <p:nvPr/>
        </p:nvSpPr>
        <p:spPr>
          <a:xfrm>
            <a:off x="8059420" y="2182495"/>
            <a:ext cx="2168525" cy="2168525"/>
          </a:xfrm>
          <a:custGeom>
            <a:avLst/>
            <a:gdLst/>
            <a:ahLst/>
            <a:cxnLst/>
            <a:rect l="l" t="t" r="r" b="b"/>
            <a:pathLst>
              <a:path w="2168589" h="2168589">
                <a:moveTo>
                  <a:pt x="0" y="0"/>
                </a:moveTo>
                <a:lnTo>
                  <a:pt x="2168588" y="0"/>
                </a:lnTo>
                <a:lnTo>
                  <a:pt x="2168588" y="2168588"/>
                </a:lnTo>
                <a:lnTo>
                  <a:pt x="0" y="216858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95087" y="4762387"/>
            <a:ext cx="15763866" cy="1661795"/>
          </a:xfrm>
          <a:prstGeom prst="rect">
            <a:avLst/>
          </a:prstGeom>
          <a:noFill/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Adaptive Nearest Neighbor Density Peak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Clustering Based On Fuzzy Logic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4445" y="7124700"/>
            <a:ext cx="18292445" cy="13036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Houshen Lin, Jian Hou and Huagiang Yuan. </a:t>
            </a:r>
            <a:endParaRPr lang="en-US" altLang="zh-CN" sz="2800" b="1" baseline="30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80365" y="8115300"/>
            <a:ext cx="1829498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School of Computer Science and Technology, Dongguan University of Technology,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Dongguan</a:t>
            </a:r>
            <a:endParaRPr lang="zh-CN" altLang="en-US" sz="2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66395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6200" y="8005445"/>
            <a:ext cx="3115310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3086100"/>
            <a:ext cx="10043160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66395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6200" y="8005445"/>
            <a:ext cx="3115310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497205"/>
            <a:ext cx="9714865" cy="7150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95800" y="7886700"/>
            <a:ext cx="12575540" cy="173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 the Spread series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datasets, 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algorithm can achieve a clustering accuracy of 1 under different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indicators.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 the Compound and Unbalance datasets, the performance of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algorithms involved in the experiment varies greatly, while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performs robustly on these datasets and has higher clustering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results.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he average clustering result of our proposed algorithm ranks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first in all indicators. This also shows that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algorithm  has excellent clustering ability, which is no less than the current excellent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improved algorithm.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66395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6200" y="8005445"/>
            <a:ext cx="3115310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647700"/>
            <a:ext cx="9464675" cy="68433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95800" y="7810500"/>
            <a:ext cx="12575540" cy="173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On the Dutchnumeral and Seeds datasets, 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and the comparative experimental algorithm can show a high clustering effect,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especially the algorithm proposed in this paper is better than other algorithms.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On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the DryBean and Olivertti datasets, the differences between the algorithms are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large.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algorithm performs robustly on these datasets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and has a high clustering result.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In the real data set, the average clustering results of our algorithm under different indicators are 0.7208, 0.5396, and 0.6367, respectively,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also ranking first.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7945755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71755" y="9334500"/>
            <a:ext cx="3155315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AutoShape 10"/>
          <p:cNvSpPr/>
          <p:nvPr>
            <p:custDataLst>
              <p:tags r:id="rId8"/>
            </p:custDataLst>
          </p:nvPr>
        </p:nvSpPr>
        <p:spPr>
          <a:xfrm>
            <a:off x="0" y="77599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文本框 12"/>
          <p:cNvSpPr txBox="1"/>
          <p:nvPr/>
        </p:nvSpPr>
        <p:spPr>
          <a:xfrm>
            <a:off x="4495800" y="1866900"/>
            <a:ext cx="12473305" cy="639318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primary contributions of this study are as follows: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(1) We introduce the ideas of shared nearest neighbor algorithm and natural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nearest neighbor into DPC algorithm and design a new method to calculate ρ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and δ so as to more easily identify cluster centers. In addition, the parameters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can be determined according to the situation of the dataset itself, thus avoiding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influence of human selection errors.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(2) Inspired by fuzzy logic, based on the original DPC algorithm allocation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strategy, we design appropriate allocation strategies according to data points of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different density types to ensure the robustness of the allocation process of data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points of different density types.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70000" cy="7718425"/>
          </a:xfrm>
          <a:custGeom>
            <a:avLst/>
            <a:gdLst/>
            <a:ahLst/>
            <a:cxnLst/>
            <a:rect l="l" t="t" r="r" b="b"/>
            <a:pathLst>
              <a:path w="4816592" h="2032800">
                <a:moveTo>
                  <a:pt x="0" y="0"/>
                </a:moveTo>
                <a:lnTo>
                  <a:pt x="4816592" y="0"/>
                </a:lnTo>
                <a:lnTo>
                  <a:pt x="4816592" y="2032800"/>
                </a:lnTo>
                <a:lnTo>
                  <a:pt x="0" y="2032800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2" name="TextBox 12"/>
          <p:cNvSpPr txBox="1"/>
          <p:nvPr/>
        </p:nvSpPr>
        <p:spPr>
          <a:xfrm>
            <a:off x="1218887" y="4762607"/>
            <a:ext cx="15763866" cy="1461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95"/>
              </a:lnSpc>
            </a:pPr>
            <a:r>
              <a:rPr lang="en-US" sz="10360" spc="507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 </a:t>
            </a:r>
            <a:endParaRPr lang="en-US" sz="10360" spc="507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Group 5"/>
          <p:cNvGrpSpPr/>
          <p:nvPr/>
        </p:nvGrpSpPr>
        <p:grpSpPr>
          <a:xfrm rot="0">
            <a:off x="7772400" y="1562100"/>
            <a:ext cx="2829560" cy="2829560"/>
            <a:chOff x="0" y="0"/>
            <a:chExt cx="3773087" cy="3773087"/>
          </a:xfrm>
          <a:solidFill>
            <a:srgbClr val="5D8971"/>
          </a:solidFill>
        </p:grpSpPr>
        <p:grpSp>
          <p:nvGrpSpPr>
            <p:cNvPr id="19" name="Group 6"/>
            <p:cNvGrpSpPr/>
            <p:nvPr/>
          </p:nvGrpSpPr>
          <p:grpSpPr>
            <a:xfrm rot="0">
              <a:off x="0" y="0"/>
              <a:ext cx="3773087" cy="3773087"/>
              <a:chOff x="0" y="0"/>
              <a:chExt cx="812800" cy="812800"/>
            </a:xfrm>
            <a:grpFill/>
          </p:grpSpPr>
          <p:sp>
            <p:nvSpPr>
              <p:cNvPr id="20" name="Freeform 7"/>
              <p:cNvSpPr/>
              <p:nvPr>
                <p:custDataLst>
                  <p:tags r:id="rId1"/>
                </p:custDataLst>
              </p:nvPr>
            </p:nvSpPr>
            <p:spPr>
              <a:xfrm>
                <a:off x="1813" y="0"/>
                <a:ext cx="809173" cy="812800"/>
              </a:xfrm>
              <a:prstGeom prst="ellipse">
                <a:avLst/>
              </a:prstGeom>
              <a:grpFill/>
            </p:spPr>
          </p:sp>
          <p:sp>
            <p:nvSpPr>
              <p:cNvPr id="21" name="TextBox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6200" y="38100"/>
                <a:ext cx="660400" cy="698500"/>
              </a:xfrm>
              <a:prstGeom prst="ellipse">
                <a:avLst/>
              </a:prstGeom>
              <a:grpFill/>
            </p:spPr>
            <p:txBody>
              <a:bodyPr lIns="50800" tIns="50800" rIns="50800" bIns="50800" rtlCol="0" anchor="ctr"/>
              <a:p>
                <a:pPr algn="ctr">
                  <a:lnSpc>
                    <a:spcPts val="2420"/>
                  </a:lnSpc>
                </a:pPr>
              </a:p>
            </p:txBody>
          </p:sp>
        </p:grpSp>
        <p:grpSp>
          <p:nvGrpSpPr>
            <p:cNvPr id="22" name="Group 9"/>
            <p:cNvGrpSpPr>
              <a:grpSpLocks noChangeAspect="1"/>
            </p:cNvGrpSpPr>
            <p:nvPr/>
          </p:nvGrpSpPr>
          <p:grpSpPr>
            <a:xfrm rot="0">
              <a:off x="212222" y="212222"/>
              <a:ext cx="3348644" cy="3348644"/>
              <a:chOff x="-2540" y="-2540"/>
              <a:chExt cx="6355080" cy="6355080"/>
            </a:xfrm>
            <a:grpFill/>
          </p:grpSpPr>
          <p:sp>
            <p:nvSpPr>
              <p:cNvPr id="23" name="Freeform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-2540" y="-2540"/>
                <a:ext cx="6355080" cy="6355080"/>
              </a:xfrm>
              <a:prstGeom prst="ellipse">
                <a:avLst/>
              </a:prstGeom>
              <a:grpFill/>
            </p:spPr>
          </p:sp>
        </p:grpSp>
        <p:sp>
          <p:nvSpPr>
            <p:cNvPr id="24" name="Freeform 11"/>
            <p:cNvSpPr/>
            <p:nvPr>
              <p:custDataLst>
                <p:tags r:id="rId4"/>
              </p:custDataLst>
            </p:nvPr>
          </p:nvSpPr>
          <p:spPr>
            <a:xfrm>
              <a:off x="329720" y="329720"/>
              <a:ext cx="3113648" cy="3113648"/>
            </a:xfrm>
            <a:prstGeom prst="ellipse">
              <a:avLst/>
            </a:prstGeom>
            <a:grpFill/>
          </p:spPr>
        </p:sp>
      </p:grpSp>
      <p:sp>
        <p:nvSpPr>
          <p:cNvPr id="25" name="椭圆 24"/>
          <p:cNvSpPr/>
          <p:nvPr>
            <p:custDataLst>
              <p:tags r:id="rId5"/>
            </p:custDataLst>
          </p:nvPr>
        </p:nvSpPr>
        <p:spPr>
          <a:xfrm>
            <a:off x="7991475" y="1790700"/>
            <a:ext cx="2386965" cy="23539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Freeform 12"/>
          <p:cNvSpPr/>
          <p:nvPr>
            <p:custDataLst>
              <p:tags r:id="rId6"/>
            </p:custDataLst>
          </p:nvPr>
        </p:nvSpPr>
        <p:spPr>
          <a:xfrm>
            <a:off x="8102600" y="1892935"/>
            <a:ext cx="2168525" cy="2168525"/>
          </a:xfrm>
          <a:custGeom>
            <a:avLst/>
            <a:gdLst/>
            <a:ahLst/>
            <a:cxnLst/>
            <a:rect l="l" t="t" r="r" b="b"/>
            <a:pathLst>
              <a:path w="2168589" h="2168589">
                <a:moveTo>
                  <a:pt x="0" y="0"/>
                </a:moveTo>
                <a:lnTo>
                  <a:pt x="2168588" y="0"/>
                </a:lnTo>
                <a:lnTo>
                  <a:pt x="2168588" y="2168588"/>
                </a:lnTo>
                <a:lnTo>
                  <a:pt x="0" y="21685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635"/>
            <a:ext cx="18288000" cy="2694940"/>
          </a:xfrm>
          <a:custGeom>
            <a:avLst/>
            <a:gdLst/>
            <a:ahLst/>
            <a:cxnLst/>
            <a:rect l="l" t="t" r="r" b="b"/>
            <a:pathLst>
              <a:path w="4816592" h="709923">
                <a:moveTo>
                  <a:pt x="0" y="0"/>
                </a:moveTo>
                <a:lnTo>
                  <a:pt x="4816592" y="0"/>
                </a:lnTo>
                <a:lnTo>
                  <a:pt x="4816592" y="709923"/>
                </a:lnTo>
                <a:lnTo>
                  <a:pt x="0" y="709923"/>
                </a:lnTo>
                <a:close/>
              </a:path>
            </a:pathLst>
          </a:custGeom>
          <a:solidFill>
            <a:srgbClr val="5D8971"/>
          </a:solidFill>
        </p:spPr>
      </p:sp>
      <p:pic>
        <p:nvPicPr>
          <p:cNvPr id="38" name="图片 37" descr="202030404抬头看-4"/>
          <p:cNvPicPr>
            <a:picLocks noChangeAspect="1"/>
          </p:cNvPicPr>
          <p:nvPr/>
        </p:nvPicPr>
        <p:blipFill>
          <a:blip r:embed="rId1">
            <a:alphaModFix amt="30000"/>
          </a:blip>
          <a:srcRect l="3704" t="2222" r="55556" b="11852"/>
          <a:stretch>
            <a:fillRect/>
          </a:stretch>
        </p:blipFill>
        <p:spPr>
          <a:xfrm>
            <a:off x="12001500" y="1557655"/>
            <a:ext cx="6286500" cy="88392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0">
            <a:off x="1000270" y="542304"/>
            <a:ext cx="1610879" cy="1610879"/>
            <a:chOff x="0" y="0"/>
            <a:chExt cx="2147839" cy="2147839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2147839" cy="2147839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75364" y="75364"/>
              <a:ext cx="1997111" cy="1997111"/>
            </a:xfrm>
            <a:custGeom>
              <a:avLst/>
              <a:gdLst/>
              <a:ahLst/>
              <a:cxnLst/>
              <a:rect l="l" t="t" r="r" b="b"/>
              <a:pathLst>
                <a:path w="1997111" h="1997111">
                  <a:moveTo>
                    <a:pt x="0" y="0"/>
                  </a:moveTo>
                  <a:lnTo>
                    <a:pt x="1997111" y="0"/>
                  </a:lnTo>
                  <a:lnTo>
                    <a:pt x="1997111" y="1997111"/>
                  </a:lnTo>
                  <a:lnTo>
                    <a:pt x="0" y="1997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9" name="椭圆 38"/>
          <p:cNvSpPr/>
          <p:nvPr>
            <p:custDataLst>
              <p:tags r:id="rId4"/>
            </p:custDataLst>
          </p:nvPr>
        </p:nvSpPr>
        <p:spPr>
          <a:xfrm>
            <a:off x="1004570" y="571500"/>
            <a:ext cx="1550670" cy="15519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Freeform 34"/>
          <p:cNvSpPr/>
          <p:nvPr/>
        </p:nvSpPr>
        <p:spPr>
          <a:xfrm>
            <a:off x="1099918" y="641952"/>
            <a:ext cx="1411583" cy="1411583"/>
          </a:xfrm>
          <a:custGeom>
            <a:avLst/>
            <a:gdLst/>
            <a:ahLst/>
            <a:cxnLst/>
            <a:rect l="l" t="t" r="r" b="b"/>
            <a:pathLst>
              <a:path w="1411583" h="1411583">
                <a:moveTo>
                  <a:pt x="0" y="0"/>
                </a:moveTo>
                <a:lnTo>
                  <a:pt x="1411583" y="0"/>
                </a:lnTo>
                <a:lnTo>
                  <a:pt x="1411583" y="1411583"/>
                </a:lnTo>
                <a:lnTo>
                  <a:pt x="0" y="1411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13008511" y="635474"/>
            <a:ext cx="4250789" cy="752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15"/>
              </a:lnSpc>
            </a:pPr>
            <a:r>
              <a:rPr lang="en-US" sz="4700" spc="234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sz="4700" spc="234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3008511" y="1557732"/>
            <a:ext cx="4250789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5"/>
              </a:lnSpc>
            </a:pPr>
            <a:r>
              <a:rPr lang="en-US" sz="3200" spc="256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CONTENTS</a:t>
            </a:r>
            <a:endParaRPr lang="en-US" sz="3200" spc="256">
              <a:solidFill>
                <a:srgbClr val="FFFFFF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6"/>
            </p:custDataLst>
          </p:nvPr>
        </p:nvSpPr>
        <p:spPr>
          <a:xfrm>
            <a:off x="3352800" y="4001135"/>
            <a:ext cx="3261995" cy="5092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Introduction</a:t>
            </a:r>
            <a:endParaRPr lang="zh-CN" altLang="en-US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364865" y="5849620"/>
            <a:ext cx="4836795" cy="48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3"/>
          <p:cNvSpPr txBox="1"/>
          <p:nvPr>
            <p:custDataLst>
              <p:tags r:id="rId7"/>
            </p:custDataLst>
          </p:nvPr>
        </p:nvSpPr>
        <p:spPr>
          <a:xfrm>
            <a:off x="3352800" y="7695565"/>
            <a:ext cx="4836795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</a:t>
            </a:r>
            <a:r>
              <a:rPr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reparatory </a:t>
            </a:r>
            <a:r>
              <a:rPr 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W</a:t>
            </a:r>
            <a:r>
              <a:rPr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ork</a:t>
            </a:r>
            <a:endParaRPr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8" name="TextBox 28"/>
          <p:cNvSpPr txBox="1"/>
          <p:nvPr>
            <p:custDataLst>
              <p:tags r:id="rId8"/>
            </p:custDataLst>
          </p:nvPr>
        </p:nvSpPr>
        <p:spPr>
          <a:xfrm>
            <a:off x="11744325" y="5805805"/>
            <a:ext cx="2811780" cy="4984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Experiment</a:t>
            </a:r>
            <a:endParaRPr lang="zh-CN" altLang="en-US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3" name="TextBox 33"/>
          <p:cNvSpPr txBox="1"/>
          <p:nvPr>
            <p:custDataLst>
              <p:tags r:id="rId9"/>
            </p:custDataLst>
          </p:nvPr>
        </p:nvSpPr>
        <p:spPr>
          <a:xfrm>
            <a:off x="11744325" y="7673340"/>
            <a:ext cx="2811780" cy="55435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Conclusion</a:t>
            </a:r>
            <a:endParaRPr lang="zh-CN" altLang="en-US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7" name="TextBox 37"/>
          <p:cNvSpPr txBox="1"/>
          <p:nvPr>
            <p:custDataLst>
              <p:tags r:id="rId10"/>
            </p:custDataLst>
          </p:nvPr>
        </p:nvSpPr>
        <p:spPr>
          <a:xfrm>
            <a:off x="3352800" y="5868670"/>
            <a:ext cx="6435090" cy="5149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Problem Statement</a:t>
            </a:r>
            <a:endParaRPr lang="zh-CN" altLang="en-US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椭圆 1"/>
          <p:cNvSpPr/>
          <p:nvPr>
            <p:custDataLst>
              <p:tags r:id="rId11"/>
            </p:custDataLst>
          </p:nvPr>
        </p:nvSpPr>
        <p:spPr>
          <a:xfrm>
            <a:off x="1905000" y="377190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2"/>
            </p:custDataLst>
          </p:nvPr>
        </p:nvSpPr>
        <p:spPr>
          <a:xfrm>
            <a:off x="1905000" y="557657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>
            <p:custDataLst>
              <p:tags r:id="rId13"/>
            </p:custDataLst>
          </p:nvPr>
        </p:nvSpPr>
        <p:spPr>
          <a:xfrm>
            <a:off x="1905000" y="755777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椭圆 40"/>
          <p:cNvSpPr/>
          <p:nvPr>
            <p:custDataLst>
              <p:tags r:id="rId14"/>
            </p:custDataLst>
          </p:nvPr>
        </p:nvSpPr>
        <p:spPr>
          <a:xfrm>
            <a:off x="10287000" y="557657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1"/>
          <p:cNvSpPr/>
          <p:nvPr>
            <p:custDataLst>
              <p:tags r:id="rId15"/>
            </p:custDataLst>
          </p:nvPr>
        </p:nvSpPr>
        <p:spPr>
          <a:xfrm>
            <a:off x="10287000" y="740537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28"/>
          <p:cNvSpPr txBox="1"/>
          <p:nvPr>
            <p:custDataLst>
              <p:tags r:id="rId16"/>
            </p:custDataLst>
          </p:nvPr>
        </p:nvSpPr>
        <p:spPr>
          <a:xfrm>
            <a:off x="11744325" y="4001135"/>
            <a:ext cx="5934075" cy="5041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椭圆 9"/>
          <p:cNvSpPr/>
          <p:nvPr>
            <p:custDataLst>
              <p:tags r:id="rId17"/>
            </p:custDataLst>
          </p:nvPr>
        </p:nvSpPr>
        <p:spPr>
          <a:xfrm>
            <a:off x="10287000" y="377190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4887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 rot="16200000">
            <a:off x="1007745" y="12293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32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91000" y="3467100"/>
            <a:ext cx="13356590" cy="321564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lvl="0" indent="457200" algn="just">
              <a:lnSpc>
                <a:spcPts val="4095"/>
              </a:lnSpc>
              <a:buClrTx/>
              <a:buSzTx/>
              <a:buFontTx/>
            </a:pP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Clustering is considered to be one of the key techniques of unsupervised learning, which requires dividing the samples of the dataset into different clusters.</a:t>
            </a:r>
            <a:r>
              <a:rPr lang="en-US" altLang="zh-CN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3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indent="457200" algn="just">
              <a:lnSpc>
                <a:spcPts val="4095"/>
              </a:lnSpc>
              <a:buClrTx/>
              <a:buSzTx/>
              <a:buFontTx/>
            </a:pP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</a:t>
            </a:r>
            <a:r>
              <a:rPr lang="en-US" altLang="zh-CN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density peak clustering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(DPC)</a:t>
            </a:r>
            <a:r>
              <a:rPr lang="en-US" altLang="zh-CN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algorithm is simple and practical, and can adapt to more complex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cluster shapes. Since its inception,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DPC has attracted attention in various fields.</a:t>
            </a:r>
            <a:endParaRPr lang="zh-CN" altLang="en-US" sz="3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indent="457200" algn="just">
              <a:lnSpc>
                <a:spcPts val="4095"/>
              </a:lnSpc>
              <a:buClrTx/>
              <a:buSzTx/>
              <a:buFontTx/>
            </a:pPr>
            <a:endParaRPr lang="zh-CN" altLang="en-US" sz="3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4887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 rot="16200000">
            <a:off x="1007745" y="12293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32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0" y="154940"/>
            <a:ext cx="12694285" cy="10132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26009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525" y="3691890"/>
            <a:ext cx="3326130" cy="105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7620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7200" y="3009900"/>
            <a:ext cx="1321943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DPC algorithm has some problems that need to be improved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indent="457200" algn="just">
              <a:lnSpc>
                <a:spcPts val="4095"/>
              </a:lnSpc>
              <a:buClrTx/>
              <a:buSzTx/>
              <a:buFontTx/>
            </a:pP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742950" lvl="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local density and the neighbor distance are easily contaminate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by noise.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742950" lvl="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algorithm is sensitive to the parameter and prior knowledge is required to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determine the specific value.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742950" lvl="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cluster center is affected by the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local density ρ and the neighbor distance δ.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742950" lvl="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allocation strategy may produce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"domino effect"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38963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3563284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0480" y="4991100"/>
            <a:ext cx="3315970" cy="105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  <a:buClrTx/>
              <a:buSzTx/>
              <a:buFontTx/>
            </a:pPr>
            <a:r>
              <a:rPr lang="zh-CN" altLang="en-US" sz="3200" b="1" spc="32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0600" y="2628900"/>
            <a:ext cx="11943715" cy="4878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By considering the distribution of shared neighbors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among data points to measure their similarity, it can more accurately reflect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density distribution of data points in their local neighbors.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Regarding the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value of the neighbor parameter k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algorithm proposed in this paper combines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natural nearest neighbor and can dynamically and adaptively determine the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optimal value of the neighbor parameter k according to the local characteristics of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data.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38963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3563284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0480" y="4991100"/>
            <a:ext cx="3315970" cy="105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  <a:buClrTx/>
              <a:buSzTx/>
              <a:buFontTx/>
            </a:pPr>
            <a:r>
              <a:rPr lang="zh-CN" altLang="en-US" sz="3200" b="1" spc="32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0600" y="3238500"/>
            <a:ext cx="11943715" cy="3725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Besides,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 no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longer manually determine cluster centers through decision graphs, but instead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achieve automatic identification of cluster centers in the dataset.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 divide the non-cluster center into three categories of density data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points, and design a fuzzy logic-based allocation strategy for each category of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density data points, which is more targeted.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52679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49659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795" y="6407150"/>
            <a:ext cx="3315970" cy="105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2000" y="2552700"/>
            <a:ext cx="11943715" cy="3725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algorithm steps are as follows: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Initializes the dataset X and calculates the distance matrix of the dataset.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Implement the natural nearest neighbor algorithm to obtain the natural neighbor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eigenvalue λ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Calculate the local density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and the neighbor distance.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Identify cluster centers and Initialize queue to store it.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Inspired by fuzzy logic, allocate data points based on their respective allocation strategies for different density types.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66395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6200" y="8005445"/>
            <a:ext cx="3115310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086100"/>
            <a:ext cx="12385040" cy="4119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11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12.xml><?xml version="1.0" encoding="utf-8"?>
<p:tagLst xmlns:p="http://schemas.openxmlformats.org/presentationml/2006/main">
  <p:tag name="KSO_WM_BEAUTIFY_FLAG" val=""/>
  <p:tag name="KSO_WM_DIAGRAM_VIRTUALLY_FRAME" val="{&quot;height&quot;:376.05275590551184,&quot;left&quot;:150,&quot;top&quot;:297,&quot;width&quot;:1242}"/>
</p:tagLst>
</file>

<file path=ppt/tags/tag13.xml><?xml version="1.0" encoding="utf-8"?>
<p:tagLst xmlns:p="http://schemas.openxmlformats.org/presentationml/2006/main">
  <p:tag name="KSO_WM_BEAUTIFY_FLAG" val=""/>
  <p:tag name="KSO_WM_DIAGRAM_VIRTUALLY_FRAME" val="{&quot;height&quot;:376.05275590551184,&quot;left&quot;:150,&quot;top&quot;:297,&quot;width&quot;:1242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2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30.xml><?xml version="1.0" encoding="utf-8"?>
<p:tagLst xmlns:p="http://schemas.openxmlformats.org/presentationml/2006/main">
  <p:tag name="RESOURCE_RECORD_KEY" val="{&quot;29&quot;:[20435158,20426272,20458326,20750907]}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RESOURCE_RECORD_KEY" val="{&quot;29&quot;:[20435158,20426272,20458326,20750907]}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5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PP_MARK_KEY" val="172bfb66-2daa-4d65-a4f6-86e079fe22a5"/>
  <p:tag name="COMMONDATA" val="eyJoZGlkIjoiYjk0NGExNTY0YTM4MzliZWY3MDA0MTQwYzc3MTM3OWMifQ=="/>
  <p:tag name="commondata" val="eyJoZGlkIjoiZmU3YWYyY2Q3MTQ4OTg5NmFkYzhkNTYwMDA0YTZlNDAifQ=="/>
  <p:tag name="resource_record_key" val="{&quot;29&quot;:[20435158,20426272,20458326,20750907]}"/>
</p:tagLst>
</file>

<file path=ppt/tags/tag7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8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9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5042</Words>
  <Application>WPS 演示</Application>
  <PresentationFormat>On-screen Show (4:3)</PresentationFormat>
  <Paragraphs>228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Wingdings</vt:lpstr>
      <vt:lpstr>Calibri</vt:lpstr>
      <vt:lpstr>Arial Unicode MS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蓝白色理工科课堂汇报展示大标题校园分享中文演示文稿</dc:title>
  <dc:creator/>
  <cp:lastModifiedBy>一生有悔</cp:lastModifiedBy>
  <cp:revision>86</cp:revision>
  <dcterms:created xsi:type="dcterms:W3CDTF">2024-06-02T11:23:00Z</dcterms:created>
  <dcterms:modified xsi:type="dcterms:W3CDTF">2024-11-25T11:59:23Z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1F8C073C0CF54D6FB4C70E15F30AC092_13</vt:lpwstr>
  </property>
  <property fmtid="{D5CDD505-2E9C-101B-9397-08002B2CF9AE}" pid="3" name="KSOProductBuildVer">
    <vt:lpwstr>2052-12.1.0.18345</vt:lpwstr>
  </property>
</Properties>
</file>