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3" r:id="rId7"/>
    <p:sldId id="266" r:id="rId8"/>
    <p:sldId id="267" r:id="rId9"/>
    <p:sldId id="268" r:id="rId10"/>
    <p:sldId id="284" r:id="rId11"/>
    <p:sldId id="285" r:id="rId12"/>
    <p:sldId id="286" r:id="rId13"/>
    <p:sldId id="288" r:id="rId14"/>
    <p:sldId id="289" r:id="rId15"/>
    <p:sldId id="290" r:id="rId16"/>
    <p:sldId id="293" r:id="rId17"/>
    <p:sldId id="294" r:id="rId18"/>
    <p:sldId id="295" r:id="rId19"/>
    <p:sldId id="314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7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07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7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6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00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7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1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E4F1-3FB3-43D1-BEA1-48B3EF84B4C0}" type="datetimeFigureOut">
              <a:rPr lang="en-GB" smtClean="0"/>
              <a:t>09/01/2015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471D-637E-4A83-9345-1D34DCBAD96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1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Endpunkt: Loko-reg. Kontrolle</a:t>
            </a:r>
            <a:br>
              <a:rPr lang="de-DE" sz="2800" dirty="0" smtClean="0"/>
            </a:br>
            <a:r>
              <a:rPr lang="de-DE" sz="2800" dirty="0" smtClean="0"/>
              <a:t>Alle Lokalisationen, alle Patienten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216" y="1844824"/>
            <a:ext cx="4333875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046820" y="5517232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  </a:t>
            </a:r>
            <a:endParaRPr lang="de-DE" dirty="0" smtClean="0"/>
          </a:p>
          <a:p>
            <a:r>
              <a:rPr lang="de-DE" dirty="0" smtClean="0"/>
              <a:t>Log-Rank, p=0.008 			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98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Endpunkt: Loko-reg. Kontrolle</a:t>
            </a:r>
            <a:br>
              <a:rPr lang="de-DE" sz="2800" dirty="0" smtClean="0"/>
            </a:br>
            <a:r>
              <a:rPr lang="de-DE" sz="2800" dirty="0" smtClean="0"/>
              <a:t>Alle Patienten, nur </a:t>
            </a:r>
            <a:r>
              <a:rPr lang="de-DE" sz="2800" dirty="0" err="1" smtClean="0"/>
              <a:t>Oropharynx</a:t>
            </a:r>
            <a:endParaRPr lang="en-GB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3216484" y="5517232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    </a:t>
            </a:r>
          </a:p>
          <a:p>
            <a:r>
              <a:rPr lang="de-DE" dirty="0" smtClean="0"/>
              <a:t>Log-Rank, p=0.009 			    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3216484" y="6381328"/>
            <a:ext cx="31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 Cox-Modell nicht signifikant.</a:t>
            </a:r>
            <a:endParaRPr lang="en-GB" dirty="0"/>
          </a:p>
        </p:txBody>
      </p:sp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06" y="1844824"/>
            <a:ext cx="4148455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98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Loko-reg. Kontrolle</a:t>
            </a:r>
            <a:br>
              <a:rPr lang="de-DE" sz="2800" dirty="0" smtClean="0"/>
            </a:br>
            <a:r>
              <a:rPr lang="de-DE" sz="2800" dirty="0" err="1" smtClean="0"/>
              <a:t>Oropharynx</a:t>
            </a:r>
            <a:r>
              <a:rPr lang="de-DE" sz="2800" dirty="0" smtClean="0"/>
              <a:t>, nur HPV16 DNA neg.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988017" y="5517232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</a:t>
            </a:r>
          </a:p>
          <a:p>
            <a:r>
              <a:rPr lang="de-DE" dirty="0" smtClean="0"/>
              <a:t>Log-Rank, p=0.157 			    </a:t>
            </a:r>
            <a:endParaRPr lang="en-GB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93" y="1772816"/>
            <a:ext cx="3816424" cy="307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54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Loko-reg. Kontrolle</a:t>
            </a:r>
          </a:p>
          <a:p>
            <a:r>
              <a:rPr lang="de-DE" sz="2800" dirty="0" err="1" smtClean="0"/>
              <a:t>Oropharynx</a:t>
            </a:r>
            <a:r>
              <a:rPr lang="de-DE" sz="2800" dirty="0" smtClean="0"/>
              <a:t>, nur HPV16 DNA pos.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190836" y="5517232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   </a:t>
            </a:r>
            <a:endParaRPr lang="de-DE" dirty="0" smtClean="0"/>
          </a:p>
          <a:p>
            <a:r>
              <a:rPr lang="de-DE" dirty="0" smtClean="0"/>
              <a:t>Log-Rank, p=0.317 			         </a:t>
            </a:r>
            <a:endParaRPr lang="en-GB" dirty="0"/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88" y="1485902"/>
            <a:ext cx="4176464" cy="3495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43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Endpunkt: (Fern-)Metastasen</a:t>
            </a:r>
            <a:br>
              <a:rPr lang="de-DE" sz="2800" dirty="0" smtClean="0"/>
            </a:br>
            <a:r>
              <a:rPr lang="de-DE" sz="2800" dirty="0" err="1" smtClean="0"/>
              <a:t>Oropharynx</a:t>
            </a:r>
            <a:r>
              <a:rPr lang="de-DE" sz="2800" dirty="0" smtClean="0"/>
              <a:t>, alle Patienten</a:t>
            </a:r>
            <a:endParaRPr lang="en-GB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3262844" y="5517232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CD44Int01			      </a:t>
            </a:r>
          </a:p>
          <a:p>
            <a:r>
              <a:rPr lang="de-DE" dirty="0" smtClean="0">
                <a:solidFill>
                  <a:prstClr val="black"/>
                </a:solidFill>
              </a:rPr>
              <a:t>Log-Rank, p=0.417 			        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262844" y="6381328"/>
            <a:ext cx="31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Im Cox-Modell nicht signifikant.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9" name="Grafik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796" y="1844824"/>
            <a:ext cx="425577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7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Endpunkt: (Fern-)Metastasen</a:t>
            </a:r>
            <a:r>
              <a:rPr lang="de-DE" sz="2800" dirty="0" smtClean="0">
                <a:solidFill>
                  <a:prstClr val="black"/>
                </a:solidFill>
              </a:rPr>
              <a:t/>
            </a:r>
            <a:br>
              <a:rPr lang="de-DE" sz="2800" dirty="0" smtClean="0">
                <a:solidFill>
                  <a:prstClr val="black"/>
                </a:solidFill>
              </a:rPr>
            </a:br>
            <a:r>
              <a:rPr lang="de-DE" sz="2800" dirty="0" err="1" smtClean="0">
                <a:solidFill>
                  <a:prstClr val="black"/>
                </a:solidFill>
              </a:rPr>
              <a:t>Oropharynx</a:t>
            </a:r>
            <a:r>
              <a:rPr lang="de-DE" sz="2800" dirty="0" smtClean="0">
                <a:solidFill>
                  <a:prstClr val="black"/>
                </a:solidFill>
              </a:rPr>
              <a:t>, nur HPV16 DNA neg.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276049" y="5517232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CD44Int01			    </a:t>
            </a:r>
          </a:p>
          <a:p>
            <a:r>
              <a:rPr lang="de-DE" dirty="0" smtClean="0">
                <a:solidFill>
                  <a:prstClr val="black"/>
                </a:solidFill>
              </a:rPr>
              <a:t>Log-Rank, p=0.545 			  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65" y="1766551"/>
            <a:ext cx="407670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51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Endpunkt: (Fern-)Metastasen </a:t>
            </a:r>
            <a:endParaRPr lang="de-DE" sz="2800" dirty="0" smtClean="0"/>
          </a:p>
          <a:p>
            <a:r>
              <a:rPr lang="de-DE" sz="2800" dirty="0" err="1" smtClean="0">
                <a:solidFill>
                  <a:prstClr val="black"/>
                </a:solidFill>
              </a:rPr>
              <a:t>Oropharynx</a:t>
            </a:r>
            <a:r>
              <a:rPr lang="de-DE" sz="2800" dirty="0" smtClean="0">
                <a:solidFill>
                  <a:prstClr val="black"/>
                </a:solidFill>
              </a:rPr>
              <a:t>, nur HPV16 DNA pos.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60025" y="5517232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CD44Int01			   </a:t>
            </a:r>
          </a:p>
          <a:p>
            <a:r>
              <a:rPr lang="de-DE" dirty="0" smtClean="0">
                <a:solidFill>
                  <a:prstClr val="black"/>
                </a:solidFill>
              </a:rPr>
              <a:t>Log-Rank, p=0.464 			       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38" y="1709147"/>
            <a:ext cx="3905250" cy="311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13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Endpunkt: Gesamtüberleben</a:t>
            </a:r>
            <a:br>
              <a:rPr lang="de-DE" sz="2800" dirty="0" smtClean="0"/>
            </a:br>
            <a:r>
              <a:rPr lang="de-DE" sz="2800" dirty="0" err="1" smtClean="0"/>
              <a:t>Oropharynx</a:t>
            </a:r>
            <a:r>
              <a:rPr lang="de-DE" sz="2800" dirty="0" smtClean="0"/>
              <a:t>, alle Patienten</a:t>
            </a:r>
            <a:endParaRPr lang="en-GB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3348057" y="5517232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CD44Int01			 </a:t>
            </a:r>
          </a:p>
          <a:p>
            <a:r>
              <a:rPr lang="de-DE" dirty="0" smtClean="0">
                <a:solidFill>
                  <a:prstClr val="black"/>
                </a:solidFill>
              </a:rPr>
              <a:t>Log-Rank, p=0.225 			    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86" y="1861502"/>
            <a:ext cx="3924300" cy="3134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37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Endpunkt: </a:t>
            </a:r>
            <a:r>
              <a:rPr lang="de-DE" sz="2800" dirty="0" smtClean="0"/>
              <a:t>Gesamtüberleben</a:t>
            </a:r>
            <a:r>
              <a:rPr lang="de-DE" sz="2800" dirty="0" smtClean="0">
                <a:solidFill>
                  <a:prstClr val="black"/>
                </a:solidFill>
              </a:rPr>
              <a:t/>
            </a:r>
            <a:br>
              <a:rPr lang="de-DE" sz="2800" dirty="0" smtClean="0">
                <a:solidFill>
                  <a:prstClr val="black"/>
                </a:solidFill>
              </a:rPr>
            </a:br>
            <a:r>
              <a:rPr lang="de-DE" sz="2800" dirty="0" err="1" smtClean="0">
                <a:solidFill>
                  <a:prstClr val="black"/>
                </a:solidFill>
              </a:rPr>
              <a:t>Oropharynx</a:t>
            </a:r>
            <a:r>
              <a:rPr lang="de-DE" sz="2800" dirty="0" smtClean="0">
                <a:solidFill>
                  <a:prstClr val="black"/>
                </a:solidFill>
              </a:rPr>
              <a:t>, nur HPV16 DNA neg.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928452" y="5517232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CD44Int01			    </a:t>
            </a:r>
          </a:p>
          <a:p>
            <a:r>
              <a:rPr lang="de-DE" dirty="0" smtClean="0">
                <a:solidFill>
                  <a:prstClr val="black"/>
                </a:solidFill>
              </a:rPr>
              <a:t>Log-Rank, p=0.361 			         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28" y="1765943"/>
            <a:ext cx="4076700" cy="329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53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Endpunkt: </a:t>
            </a:r>
            <a:r>
              <a:rPr lang="de-DE" sz="2800" dirty="0" smtClean="0"/>
              <a:t>Gesamtüberleben</a:t>
            </a:r>
          </a:p>
          <a:p>
            <a:r>
              <a:rPr lang="de-DE" sz="2800" dirty="0" err="1" smtClean="0">
                <a:solidFill>
                  <a:prstClr val="black"/>
                </a:solidFill>
              </a:rPr>
              <a:t>Oropharynx</a:t>
            </a:r>
            <a:r>
              <a:rPr lang="de-DE" sz="2800" dirty="0" smtClean="0">
                <a:solidFill>
                  <a:prstClr val="black"/>
                </a:solidFill>
              </a:rPr>
              <a:t>, nur HPV16 DNA pos.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199614" y="5517232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prstClr val="black"/>
                </a:solidFill>
              </a:rPr>
              <a:t>CD44Int01		</a:t>
            </a:r>
          </a:p>
          <a:p>
            <a:r>
              <a:rPr lang="de-DE" dirty="0" smtClean="0">
                <a:solidFill>
                  <a:prstClr val="black"/>
                </a:solidFill>
              </a:rPr>
              <a:t>Log-Rank, p=0.689			   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66" y="1713407"/>
            <a:ext cx="4000500" cy="3195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287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541463"/>
            <a:ext cx="7578725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82638" y="692696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Kreuztabellen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5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Loko-reg. Kontrolle</a:t>
            </a:r>
            <a:br>
              <a:rPr lang="de-DE" sz="2800" dirty="0" smtClean="0"/>
            </a:br>
            <a:r>
              <a:rPr lang="de-DE" sz="2800" dirty="0" smtClean="0"/>
              <a:t>Alle Lokalisationen, nur HPV16 DNA neg.</a:t>
            </a:r>
            <a:endParaRPr lang="en-GB" sz="2800" dirty="0"/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84" y="1616075"/>
            <a:ext cx="4537710" cy="36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/>
          <p:cNvSpPr txBox="1"/>
          <p:nvPr/>
        </p:nvSpPr>
        <p:spPr>
          <a:xfrm>
            <a:off x="3072468" y="5517232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</a:t>
            </a:r>
          </a:p>
          <a:p>
            <a:r>
              <a:rPr lang="de-DE" dirty="0" smtClean="0"/>
              <a:t>Log-Rank, p=0.053 			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4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10826"/>
              </p:ext>
            </p:extLst>
          </p:nvPr>
        </p:nvGraphicFramePr>
        <p:xfrm>
          <a:off x="827584" y="1124744"/>
          <a:ext cx="3362326" cy="1422400"/>
        </p:xfrm>
        <a:graphic>
          <a:graphicData uri="http://schemas.openxmlformats.org/drawingml/2006/table">
            <a:tbl>
              <a:tblPr/>
              <a:tblGrid>
                <a:gridCol w="742026"/>
                <a:gridCol w="712777"/>
                <a:gridCol w="635841"/>
                <a:gridCol w="635841"/>
                <a:gridCol w="635841"/>
              </a:tblGrid>
              <a:tr h="0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CD44Int01 * LRRK Kreuztabelle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Calibri"/>
                          <a:cs typeface="Times New Roman"/>
                        </a:rPr>
                        <a:t>Anzahl  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LRRK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Gesamt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CD44Int01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CD44 neg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44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CD44 pos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123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28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151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Gesamt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166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29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195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00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Loko-reg. Kontrolle</a:t>
            </a:r>
          </a:p>
          <a:p>
            <a:r>
              <a:rPr lang="de-DE" sz="2800" dirty="0" smtClean="0"/>
              <a:t>Alle Lokalisationen, nur HPV16 DNA pos.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988017" y="5517232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  </a:t>
            </a:r>
          </a:p>
          <a:p>
            <a:r>
              <a:rPr lang="de-DE" dirty="0" smtClean="0"/>
              <a:t>Log-Rank, p=0.952 			     </a:t>
            </a:r>
            <a:endParaRPr lang="en-GB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37" y="1506997"/>
            <a:ext cx="4647441" cy="374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8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(Fern-)</a:t>
            </a:r>
            <a:r>
              <a:rPr lang="de-DE" sz="2800" dirty="0"/>
              <a:t>M</a:t>
            </a:r>
            <a:r>
              <a:rPr lang="de-DE" sz="2800" dirty="0" smtClean="0"/>
              <a:t>etastasen</a:t>
            </a:r>
            <a:br>
              <a:rPr lang="de-DE" sz="2800" dirty="0" smtClean="0"/>
            </a:br>
            <a:r>
              <a:rPr lang="de-DE" sz="2800" dirty="0" smtClean="0"/>
              <a:t>Alle Lokalisationen, alle Patienten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19872" y="5517232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 </a:t>
            </a:r>
          </a:p>
          <a:p>
            <a:r>
              <a:rPr lang="de-DE" dirty="0" smtClean="0"/>
              <a:t>Log-Rank, p=0.075 			       </a:t>
            </a:r>
            <a:endParaRPr lang="en-GB" dirty="0"/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4219575" cy="337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(Fern-)Metastasen</a:t>
            </a:r>
          </a:p>
          <a:p>
            <a:r>
              <a:rPr lang="de-DE" sz="2800" dirty="0" smtClean="0"/>
              <a:t>Alle Lokalisationen, nur HPV16 DNA neg.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000460" y="5517232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</a:t>
            </a:r>
            <a:endParaRPr lang="de-DE" dirty="0" smtClean="0"/>
          </a:p>
          <a:p>
            <a:r>
              <a:rPr lang="de-DE" dirty="0" smtClean="0"/>
              <a:t>Log-Rank, p=0.269 			        </a:t>
            </a:r>
            <a:endParaRPr lang="en-GB" dirty="0"/>
          </a:p>
        </p:txBody>
      </p:sp>
      <p:pic>
        <p:nvPicPr>
          <p:cNvPr id="11" name="Grafik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13" y="1801361"/>
            <a:ext cx="4231640" cy="338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prstClr val="black"/>
                </a:solidFill>
              </a:rPr>
              <a:t>Endpunkt: Loko-reg. Kontrolle</a:t>
            </a:r>
            <a:r>
              <a:rPr lang="de-DE" sz="2800" dirty="0">
                <a:solidFill>
                  <a:prstClr val="black"/>
                </a:solidFill>
              </a:rPr>
              <a:t/>
            </a:r>
            <a:br>
              <a:rPr lang="de-DE" sz="2800" dirty="0">
                <a:solidFill>
                  <a:prstClr val="black"/>
                </a:solidFill>
              </a:rPr>
            </a:br>
            <a:r>
              <a:rPr lang="de-DE" sz="2800" dirty="0">
                <a:solidFill>
                  <a:prstClr val="black"/>
                </a:solidFill>
              </a:rPr>
              <a:t>Alle Lokalisationen, nur HPV16 DNA </a:t>
            </a:r>
            <a:r>
              <a:rPr lang="de-DE" sz="2800" dirty="0" smtClean="0">
                <a:solidFill>
                  <a:prstClr val="black"/>
                </a:solidFill>
              </a:rPr>
              <a:t>pos.</a:t>
            </a:r>
            <a:endParaRPr lang="en-GB" sz="2800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190836" y="5517232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prstClr val="black"/>
                </a:solidFill>
              </a:rPr>
              <a:t>CD44Int01			         </a:t>
            </a:r>
            <a:endParaRPr lang="de-DE" dirty="0" smtClean="0">
              <a:solidFill>
                <a:prstClr val="black"/>
              </a:solidFill>
            </a:endParaRPr>
          </a:p>
          <a:p>
            <a:r>
              <a:rPr lang="de-DE" dirty="0" smtClean="0">
                <a:solidFill>
                  <a:prstClr val="black"/>
                </a:solidFill>
              </a:rPr>
              <a:t>Log-Rank, p=0.818 			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35" y="1916832"/>
            <a:ext cx="4148455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65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Endpunkt: Gesamtüberleben</a:t>
            </a:r>
            <a:br>
              <a:rPr lang="de-DE" sz="2800" dirty="0" smtClean="0"/>
            </a:br>
            <a:r>
              <a:rPr lang="de-DE" sz="2800" dirty="0" smtClean="0"/>
              <a:t>Alle Patienten, alle Lokalisationen</a:t>
            </a:r>
            <a:endParaRPr lang="en-GB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2988017" y="5517232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prstClr val="black"/>
                </a:solidFill>
              </a:rPr>
              <a:t>CD44Int01			    </a:t>
            </a:r>
          </a:p>
          <a:p>
            <a:r>
              <a:rPr lang="de-DE" dirty="0">
                <a:solidFill>
                  <a:prstClr val="black"/>
                </a:solidFill>
              </a:rPr>
              <a:t>Log-Rank, </a:t>
            </a:r>
            <a:r>
              <a:rPr lang="de-DE" dirty="0" smtClean="0">
                <a:solidFill>
                  <a:prstClr val="black"/>
                </a:solidFill>
              </a:rPr>
              <a:t>p=0.089</a:t>
            </a:r>
            <a:r>
              <a:rPr lang="de-DE" dirty="0">
                <a:solidFill>
                  <a:prstClr val="black"/>
                </a:solidFill>
              </a:rPr>
              <a:t>			 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77" y="1844824"/>
            <a:ext cx="4032448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66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Gesamtüberleben</a:t>
            </a:r>
            <a:br>
              <a:rPr lang="de-DE" sz="2800" dirty="0" smtClean="0"/>
            </a:br>
            <a:r>
              <a:rPr lang="de-DE" sz="2800" dirty="0" smtClean="0"/>
              <a:t>Alle Lokalisationen, nur HPV16 DNA neg.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712428" y="5517232"/>
            <a:ext cx="445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  </a:t>
            </a:r>
          </a:p>
          <a:p>
            <a:r>
              <a:rPr lang="de-DE" dirty="0" smtClean="0"/>
              <a:t>Log-Rank, p=0.423			         </a:t>
            </a:r>
            <a:endParaRPr lang="en-GB" dirty="0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412" y="1916832"/>
            <a:ext cx="3888432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30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/>
              <a:t>Endpunkt: Gesamtüberleben</a:t>
            </a:r>
          </a:p>
          <a:p>
            <a:r>
              <a:rPr lang="de-DE" sz="2800" dirty="0" smtClean="0"/>
              <a:t>Alle Lokalisationen, nur HPV16 DNA neg.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916009" y="5517232"/>
            <a:ext cx="424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CD44Int01			   </a:t>
            </a:r>
          </a:p>
          <a:p>
            <a:r>
              <a:rPr lang="de-DE" dirty="0" smtClean="0"/>
              <a:t>Log-Rank, p=0.615 			       </a:t>
            </a:r>
            <a:endParaRPr lang="en-GB" dirty="0"/>
          </a:p>
        </p:txBody>
      </p:sp>
      <p:pic>
        <p:nvPicPr>
          <p:cNvPr id="8" name="Grafik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17" y="1844825"/>
            <a:ext cx="3870708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7558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Bildschirmpräsentation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Endpunkt: Loko-reg. Kontrolle Alle Lokalisationen, alle Patienten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Endpunkt: Gesamtüberleben Alle Patienten, alle Lokalisationen</vt:lpstr>
      <vt:lpstr>PowerPoint-Präsentation</vt:lpstr>
      <vt:lpstr>PowerPoint-Präsentation</vt:lpstr>
      <vt:lpstr>Endpunkt: Loko-reg. Kontrolle Alle Patienten, nur Oropharynx</vt:lpstr>
      <vt:lpstr>PowerPoint-Präsentation</vt:lpstr>
      <vt:lpstr>PowerPoint-Präsentation</vt:lpstr>
      <vt:lpstr>Endpunkt: (Fern-)Metastasen Oropharynx, alle Patienten</vt:lpstr>
      <vt:lpstr>PowerPoint-Präsentation</vt:lpstr>
      <vt:lpstr>PowerPoint-Präsentation</vt:lpstr>
      <vt:lpstr>Endpunkt: Gesamtüberleben Oropharynx, alle Patienten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Endpoint: locoregional control Alle Patienten, alle Lokalisationen</dc:title>
  <dc:creator>Annett Linge</dc:creator>
  <cp:lastModifiedBy>Annett Linge</cp:lastModifiedBy>
  <cp:revision>27</cp:revision>
  <dcterms:created xsi:type="dcterms:W3CDTF">2014-11-30T23:35:31Z</dcterms:created>
  <dcterms:modified xsi:type="dcterms:W3CDTF">2015-01-09T16:10:58Z</dcterms:modified>
</cp:coreProperties>
</file>