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6" r:id="rId2"/>
    <p:sldId id="398" r:id="rId3"/>
    <p:sldId id="399" r:id="rId4"/>
    <p:sldId id="432" r:id="rId5"/>
    <p:sldId id="448" r:id="rId6"/>
    <p:sldId id="401" r:id="rId7"/>
    <p:sldId id="402" r:id="rId8"/>
    <p:sldId id="403" r:id="rId9"/>
    <p:sldId id="434" r:id="rId10"/>
    <p:sldId id="433" r:id="rId11"/>
    <p:sldId id="437" r:id="rId12"/>
    <p:sldId id="438" r:id="rId13"/>
    <p:sldId id="404" r:id="rId14"/>
    <p:sldId id="453" r:id="rId15"/>
    <p:sldId id="435" r:id="rId16"/>
    <p:sldId id="441" r:id="rId17"/>
    <p:sldId id="442" r:id="rId18"/>
    <p:sldId id="449" r:id="rId19"/>
    <p:sldId id="450" r:id="rId20"/>
    <p:sldId id="451" r:id="rId21"/>
    <p:sldId id="452" r:id="rId22"/>
    <p:sldId id="454" r:id="rId23"/>
    <p:sldId id="455" r:id="rId24"/>
    <p:sldId id="456" r:id="rId25"/>
    <p:sldId id="457" r:id="rId26"/>
    <p:sldId id="458" r:id="rId27"/>
    <p:sldId id="424" r:id="rId28"/>
    <p:sldId id="410" r:id="rId2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EF4"/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122" d="100"/>
          <a:sy n="122" d="100"/>
        </p:scale>
        <p:origin x="-125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notesViewPr>
    <p:cSldViewPr snapToGrid="0" snapToObjects="1">
      <p:cViewPr varScale="1">
        <p:scale>
          <a:sx n="82" d="100"/>
          <a:sy n="82" d="100"/>
        </p:scale>
        <p:origin x="-3904" y="-1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2C54E-E3EE-49E6-B039-F582F111597B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246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DB2F89-0D9A-4BC4-AA21-6112D00B8003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667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DB2F89-0D9A-4BC4-AA21-6112D00B8003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763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07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F8A1A-6346-704F-A536-246E52BB48F9}" type="slidenum">
              <a:rPr lang="en-US"/>
              <a:pPr/>
              <a:t>23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9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352A0-0295-DF4C-AEC6-B2C17333C24A}" type="slidenum">
              <a:rPr lang="en-US"/>
              <a:pPr/>
              <a:t>24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8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352A0-0295-DF4C-AEC6-B2C17333C24A}" type="slidenum">
              <a:rPr lang="en-US"/>
              <a:pPr/>
              <a:t>25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3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0EDE-5FBF-E74B-A2E3-6007EED10FAA}" type="slidenum">
              <a:rPr lang="en-US"/>
              <a:pPr/>
              <a:t>26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9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23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60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2E72D-330E-42FA-B434-69F4FC06D920}" type="slidenum">
              <a:rPr lang="en-US" sz="1200">
                <a:latin typeface="Times New Roman" pitchFamily="18" charset="0"/>
              </a:rPr>
              <a:pPr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015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C528F5-6CED-4870-80AF-4B1707C84D73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526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721257-CD24-410A-862E-D6A4E9DDD0B8}" type="slidenum">
              <a:rPr lang="en-US" sz="120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730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721257-CD24-410A-862E-D6A4E9DDD0B8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554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9EFEBF9-9C93-45A3-B170-4B64726D636A}" type="slidenum">
              <a:rPr lang="en-US" sz="1200">
                <a:latin typeface="Times New Roman" pitchFamily="18" charset="0"/>
              </a:rPr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87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1C2021-ABD8-478D-8303-E3D45F3390A7}" type="slidenum">
              <a:rPr lang="en-US" sz="120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05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643B4-02C9-4241-AA42-D7EBBE2D7D72}" type="slidenum">
              <a:rPr lang="en-US" sz="120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431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778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 smtClean="0"/>
              <a:t>Web Development 1</a:t>
            </a:r>
            <a:endParaRPr lang="en-GB" sz="2800" dirty="0" smtClean="0"/>
          </a:p>
        </p:txBody>
      </p:sp>
      <p:pic>
        <p:nvPicPr>
          <p:cNvPr id="4099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556792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323528" y="4941168"/>
            <a:ext cx="8316415" cy="1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800" dirty="0"/>
              <a:t>Lecture </a:t>
            </a:r>
            <a:r>
              <a:rPr lang="en-IE" sz="2800" dirty="0" smtClean="0"/>
              <a:t>1c (THEORY)</a:t>
            </a:r>
          </a:p>
          <a:p>
            <a:r>
              <a:rPr lang="en-US" sz="2800" dirty="0"/>
              <a:t>–</a:t>
            </a:r>
            <a:r>
              <a:rPr lang="en-IE" sz="2800" dirty="0"/>
              <a:t> Introduction to mark-up</a:t>
            </a:r>
            <a:endParaRPr lang="en-GB" sz="2000" dirty="0"/>
          </a:p>
          <a:p>
            <a:r>
              <a:rPr lang="en-US" sz="2800" dirty="0"/>
              <a:t>–</a:t>
            </a:r>
            <a:r>
              <a:rPr lang="en-IE" sz="2800" dirty="0"/>
              <a:t> </a:t>
            </a:r>
            <a:r>
              <a:rPr lang="en-IE" sz="2800" dirty="0" smtClean="0"/>
              <a:t>Understanding browser-server communications</a:t>
            </a:r>
          </a:p>
          <a:p>
            <a:r>
              <a:rPr lang="en-US" sz="2800" dirty="0"/>
              <a:t>–</a:t>
            </a:r>
            <a:r>
              <a:rPr lang="en-IE" sz="2800" dirty="0"/>
              <a:t> BLOCK level and INLINE page elements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</a:t>
            </a:r>
            <a:r>
              <a:rPr lang="en-US" sz="1800" b="1" dirty="0" smtClean="0"/>
              <a:t>2015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39552" y="3429000"/>
            <a:ext cx="8132652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An example involving 4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23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25144"/>
            <a:ext cx="8178800" cy="1224136"/>
          </a:xfrm>
        </p:spPr>
        <p:txBody>
          <a:bodyPr/>
          <a:lstStyle/>
          <a:p>
            <a:r>
              <a:rPr lang="en-GB" dirty="0" smtClean="0"/>
              <a:t>This Jen’s Kitchen page shows text, 2 images, and has been styled </a:t>
            </a:r>
            <a:r>
              <a:rPr lang="en-GB" dirty="0" err="1" smtClean="0"/>
              <a:t>fr</a:t>
            </a:r>
            <a:r>
              <a:rPr lang="en-US" dirty="0" err="1" smtClean="0"/>
              <a:t>om</a:t>
            </a:r>
            <a:r>
              <a:rPr lang="en-GB" dirty="0" smtClean="0"/>
              <a:t> a CSS style sheet 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(from the recommended book …)</a:t>
            </a:r>
            <a:endParaRPr lang="en-GB" dirty="0"/>
          </a:p>
        </p:txBody>
      </p:sp>
      <p:pic>
        <p:nvPicPr>
          <p:cNvPr id="4" name="Content Placeholder 3" descr="Screen shot 2012-09-17 at 18.4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67" b="-8667"/>
          <a:stretch>
            <a:fillRect/>
          </a:stretch>
        </p:blipFill>
        <p:spPr bwMode="auto">
          <a:xfrm>
            <a:off x="-8514" y="-387424"/>
            <a:ext cx="915096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19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the CSS style rules come from?</a:t>
            </a:r>
          </a:p>
          <a:p>
            <a:endParaRPr lang="en-US" dirty="0"/>
          </a:p>
          <a:p>
            <a:r>
              <a:rPr lang="en-US" dirty="0" smtClean="0"/>
              <a:t>Where do the images come from?</a:t>
            </a:r>
          </a:p>
          <a:p>
            <a:pPr lvl="1"/>
            <a:r>
              <a:rPr lang="en-GB" dirty="0" smtClean="0"/>
              <a:t>there are no images in t</a:t>
            </a:r>
            <a:r>
              <a:rPr lang="en-US" dirty="0" smtClean="0"/>
              <a:t>he</a:t>
            </a:r>
            <a:r>
              <a:rPr lang="en-GB" dirty="0" smtClean="0"/>
              <a:t> HTML file</a:t>
            </a:r>
          </a:p>
          <a:p>
            <a:pPr lvl="1"/>
            <a:r>
              <a:rPr lang="en-US" dirty="0" smtClean="0"/>
              <a:t>S</a:t>
            </a:r>
            <a:r>
              <a:rPr lang="en-GB" dirty="0" smtClean="0"/>
              <a:t>o where are the pictures?</a:t>
            </a:r>
          </a:p>
          <a:p>
            <a:pPr lvl="1"/>
            <a:r>
              <a:rPr lang="en-US" dirty="0" smtClean="0"/>
              <a:t>A</a:t>
            </a:r>
            <a:r>
              <a:rPr lang="en-GB" dirty="0" err="1" smtClean="0"/>
              <a:t>nd</a:t>
            </a:r>
            <a:r>
              <a:rPr lang="en-GB" dirty="0" smtClean="0"/>
              <a:t> how does the browser know which pictures to put where when it draws the web page?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59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Telling browser to fetch a CSS file</a:t>
            </a:r>
            <a:endParaRPr lang="en-GB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013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R</a:t>
            </a:r>
            <a:r>
              <a:rPr lang="en-GB" dirty="0" err="1" smtClean="0"/>
              <a:t>emember</a:t>
            </a:r>
            <a:r>
              <a:rPr lang="en-GB" dirty="0" smtClean="0"/>
              <a:t> for the image the browser had to make another REQUEST to the server for the image file </a:t>
            </a:r>
            <a:r>
              <a:rPr lang="en-US" dirty="0" smtClean="0"/>
              <a:t>….</a:t>
            </a: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Same thing happens when browser sees &lt;link&gt; or </a:t>
            </a:r>
            <a:r>
              <a:rPr lang="en-GB" dirty="0"/>
              <a:t>@</a:t>
            </a:r>
            <a:r>
              <a:rPr lang="en-GB" dirty="0" smtClean="0"/>
              <a:t>import in the &lt;head&gt; part of the HTML document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GB" sz="2400" dirty="0" smtClean="0"/>
              <a:t> </a:t>
            </a:r>
            <a:r>
              <a:rPr lang="en-US" sz="2400" dirty="0" smtClean="0"/>
              <a:t>I</a:t>
            </a:r>
            <a:r>
              <a:rPr lang="en-GB" sz="2400" dirty="0" smtClean="0"/>
              <a:t>t </a:t>
            </a:r>
            <a:r>
              <a:rPr lang="en-GB" sz="2400" dirty="0"/>
              <a:t>makes ANOTHER request to the SERVER asking for that </a:t>
            </a:r>
            <a:r>
              <a:rPr lang="en-GB" sz="2400" dirty="0" smtClean="0"/>
              <a:t>CSS </a:t>
            </a:r>
            <a:r>
              <a:rPr lang="en-GB" sz="2400" dirty="0" err="1" smtClean="0"/>
              <a:t>stylesheet</a:t>
            </a:r>
            <a:r>
              <a:rPr lang="en-GB" sz="2400" dirty="0" smtClean="0"/>
              <a:t> text file</a:t>
            </a:r>
            <a:endParaRPr lang="en-GB" sz="2400" dirty="0"/>
          </a:p>
          <a:p>
            <a:pPr marL="857250" lvl="1" indent="-457200">
              <a:buFont typeface="Arial" charset="0"/>
              <a:buChar char="•"/>
            </a:pPr>
            <a:r>
              <a:rPr lang="en-US" sz="2400" dirty="0"/>
              <a:t>E</a:t>
            </a:r>
            <a:r>
              <a:rPr lang="en-GB" sz="2400" dirty="0"/>
              <a:t>.g.</a:t>
            </a:r>
          </a:p>
          <a:p>
            <a:pPr marL="800100" lvl="2" indent="0">
              <a:buNone/>
            </a:pP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</a:rPr>
              <a:t>&lt;style&gt;</a:t>
            </a:r>
          </a:p>
          <a:p>
            <a:pPr marL="800100" lvl="2" indent="0">
              <a:buNone/>
            </a:pPr>
            <a:r>
              <a:rPr lang="en-GB" b="1" dirty="0" smtClean="0">
                <a:latin typeface="Courier New" pitchFamily="49" charset="0"/>
              </a:rPr>
              <a:t>		@import "style.css";</a:t>
            </a:r>
          </a:p>
          <a:p>
            <a:pPr marL="800100" lvl="2" indent="0">
              <a:buNone/>
            </a:pPr>
            <a:r>
              <a:rPr lang="en-GB" b="1" dirty="0" smtClean="0">
                <a:latin typeface="Courier New" pitchFamily="49" charset="0"/>
              </a:rPr>
              <a:t> &lt;/style&gt;</a:t>
            </a:r>
          </a:p>
          <a:p>
            <a:pPr marL="0" indent="0">
              <a:buNone/>
            </a:pPr>
            <a:endParaRPr lang="en-GB" b="1" dirty="0" smtClean="0">
              <a:latin typeface="Courier New" pitchFamily="49" charset="0"/>
            </a:endParaRPr>
          </a:p>
          <a:p>
            <a:pPr marL="1257300" lvl="2" indent="-342900">
              <a:buFont typeface="Symbol" pitchFamily="18" charset="2"/>
              <a:buNone/>
            </a:pPr>
            <a:endParaRPr lang="en-GB" sz="1800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Telling browser to fetch an image</a:t>
            </a:r>
            <a:endParaRPr lang="en-GB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013325"/>
          </a:xfrm>
        </p:spPr>
        <p:txBody>
          <a:bodyPr/>
          <a:lstStyle/>
          <a:p>
            <a:r>
              <a:rPr lang="en-IE" dirty="0" smtClean="0"/>
              <a:t>Look inside the &lt;</a:t>
            </a:r>
            <a:r>
              <a:rPr lang="en-IE" dirty="0" err="1" smtClean="0"/>
              <a:t>img</a:t>
            </a:r>
            <a:r>
              <a:rPr lang="en-IE" dirty="0" smtClean="0"/>
              <a:t>&gt; elements to see how the browser knows which image files to request from the server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800" b="1" dirty="0" smtClean="0">
                <a:latin typeface="Courier New" pitchFamily="49" charset="0"/>
              </a:rPr>
              <a:t>&lt;</a:t>
            </a:r>
            <a:r>
              <a:rPr lang="en-GB" sz="1800" b="1" dirty="0" err="1">
                <a:latin typeface="Courier New" pitchFamily="49" charset="0"/>
              </a:rPr>
              <a:t>img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</a:rPr>
              <a:t>src</a:t>
            </a:r>
            <a:r>
              <a:rPr lang="en-GB" sz="1800" b="1" dirty="0">
                <a:latin typeface="Courier New" pitchFamily="49" charset="0"/>
              </a:rPr>
              <a:t>="images/kitchen.gif" alt="Jen's Kitchen banner</a:t>
            </a:r>
            <a:r>
              <a:rPr lang="en-GB" sz="1800" b="1" dirty="0" smtClean="0">
                <a:latin typeface="Courier New" pitchFamily="49" charset="0"/>
              </a:rPr>
              <a:t>"&gt;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</a:rPr>
              <a:t>&lt;</a:t>
            </a:r>
            <a:r>
              <a:rPr lang="en-GB" sz="1800" b="1" dirty="0" err="1">
                <a:latin typeface="Courier New" pitchFamily="49" charset="0"/>
              </a:rPr>
              <a:t>img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</a:rPr>
              <a:t>src</a:t>
            </a:r>
            <a:r>
              <a:rPr lang="en-GB" sz="1800" b="1" dirty="0">
                <a:latin typeface="Courier New" pitchFamily="49" charset="0"/>
              </a:rPr>
              <a:t>="images/spoon.gif" alt="spoon illustration</a:t>
            </a:r>
            <a:r>
              <a:rPr lang="en-GB" sz="1800" b="1" dirty="0" smtClean="0">
                <a:latin typeface="Courier New" pitchFamily="49" charset="0"/>
              </a:rPr>
              <a:t>"&gt;</a:t>
            </a:r>
          </a:p>
          <a:p>
            <a:pPr marL="0" indent="0">
              <a:buNone/>
            </a:pPr>
            <a:endParaRPr lang="en-GB" sz="1800" b="1" dirty="0">
              <a:latin typeface="Courier New" pitchFamily="49" charset="0"/>
            </a:endParaRPr>
          </a:p>
          <a:p>
            <a:pPr marL="457200" lvl="1" indent="-457200">
              <a:buFont typeface="Arial" charset="0"/>
              <a:buChar char="•"/>
            </a:pPr>
            <a:endParaRPr lang="en-GB" sz="2400" dirty="0" smtClean="0"/>
          </a:p>
          <a:p>
            <a:pPr marL="342900" lvl="1" indent="-342900"/>
            <a:r>
              <a:rPr lang="en-US" sz="2400" dirty="0" smtClean="0"/>
              <a:t>So Google Chrome browser has to </a:t>
            </a:r>
            <a:r>
              <a:rPr lang="en-GB" sz="2400" dirty="0" smtClean="0"/>
              <a:t>make 2 MORE requests </a:t>
            </a:r>
            <a:r>
              <a:rPr lang="en-GB" sz="2400" dirty="0"/>
              <a:t>to the SERVER asking for </a:t>
            </a:r>
            <a:r>
              <a:rPr lang="en-GB" sz="2400" dirty="0" smtClean="0"/>
              <a:t>images:</a:t>
            </a:r>
          </a:p>
          <a:p>
            <a:pPr marL="857250" lvl="2" indent="-457200">
              <a:buFont typeface="Wingdings" panose="05000000000000000000" pitchFamily="2" charset="2"/>
              <a:buChar char="§"/>
            </a:pPr>
            <a:r>
              <a:rPr lang="en-GB" sz="2800" dirty="0">
                <a:ea typeface="+mn-ea"/>
                <a:cs typeface="+mn-cs"/>
              </a:rPr>
              <a:t>k</a:t>
            </a:r>
            <a:r>
              <a:rPr lang="en-GB" sz="2800" dirty="0" smtClean="0">
                <a:ea typeface="+mn-ea"/>
                <a:cs typeface="+mn-cs"/>
              </a:rPr>
              <a:t>itchen.gif</a:t>
            </a:r>
          </a:p>
          <a:p>
            <a:pPr marL="857250" lvl="2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ea typeface="+mn-ea"/>
                <a:cs typeface="+mn-cs"/>
              </a:rPr>
              <a:t>spoon.gif</a:t>
            </a:r>
            <a:endParaRPr lang="en-GB" sz="2800" dirty="0">
              <a:ea typeface="+mn-ea"/>
              <a:cs typeface="+mn-cs"/>
            </a:endParaRPr>
          </a:p>
          <a:p>
            <a:pPr marL="0" indent="0">
              <a:buNone/>
            </a:pPr>
            <a:endParaRPr lang="en-GB" sz="1800" b="1" dirty="0" smtClean="0">
              <a:latin typeface="Courier New" pitchFamily="49" charset="0"/>
            </a:endParaRPr>
          </a:p>
          <a:p>
            <a:pPr marL="0" indent="0">
              <a:buNone/>
            </a:pPr>
            <a:endParaRPr lang="en-GB" b="1" dirty="0" smtClean="0">
              <a:latin typeface="Courier New" pitchFamily="49" charset="0"/>
            </a:endParaRPr>
          </a:p>
          <a:p>
            <a:pPr marL="1257300" lvl="2" indent="-342900">
              <a:buFont typeface="Symbol" pitchFamily="18" charset="2"/>
              <a:buNone/>
            </a:pPr>
            <a:endParaRPr lang="en-GB" sz="2000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creen shot 2012-09-17 at 18.39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4" r="-20874"/>
          <a:stretch>
            <a:fillRect/>
          </a:stretch>
        </p:blipFill>
        <p:spPr>
          <a:xfrm>
            <a:off x="-1692696" y="0"/>
            <a:ext cx="11809312" cy="687654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73346" y="466635"/>
            <a:ext cx="231345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dirty="0" smtClean="0"/>
              <a:t>There are </a:t>
            </a:r>
          </a:p>
          <a:p>
            <a:r>
              <a:rPr lang="en-IE" dirty="0" smtClean="0"/>
              <a:t>4 files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21602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00" dirty="0" smtClean="0"/>
              <a:t>1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005064"/>
            <a:ext cx="21602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00" dirty="0" smtClean="0"/>
              <a:t>2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589240"/>
            <a:ext cx="21602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00" dirty="0" smtClean="0"/>
              <a:t>3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4103948" y="5661248"/>
            <a:ext cx="21602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00" dirty="0" smtClean="0"/>
              <a:t>4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472514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25905"/>
            <a:ext cx="4377300" cy="430887"/>
          </a:xfrm>
          <a:prstGeom prst="rect">
            <a:avLst/>
          </a:prstGeom>
          <a:solidFill>
            <a:srgbClr val="D5EEF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I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@</a:t>
            </a:r>
            <a:r>
              <a:rPr lang="en-I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en-IE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I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/kitchen.css</a:t>
            </a:r>
            <a:r>
              <a:rPr lang="en-I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&lt;/</a:t>
            </a:r>
            <a:r>
              <a:rPr lang="en-I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I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IE" sz="1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REQUEST to Server </a:t>
            </a:r>
            <a:r>
              <a:rPr lang="en-US" dirty="0" smtClean="0"/>
              <a:t>–</a:t>
            </a:r>
            <a:r>
              <a:rPr lang="en-GB" dirty="0" smtClean="0"/>
              <a:t> receive HTML</a:t>
            </a:r>
            <a:endParaRPr lang="en-GB" dirty="0"/>
          </a:p>
        </p:txBody>
      </p:sp>
      <p:pic>
        <p:nvPicPr>
          <p:cNvPr id="4" name="Content Placeholder 3" descr="Screen shot 2012-09-17 at 18.54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60" b="-9260"/>
          <a:stretch>
            <a:fillRect/>
          </a:stretch>
        </p:blipFill>
        <p:spPr>
          <a:xfrm>
            <a:off x="49897" y="908720"/>
            <a:ext cx="9274631" cy="5400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5917337"/>
            <a:ext cx="194421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 smtClean="0"/>
              <a:t>The dreaded 404 error!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71071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8630096" cy="838200"/>
          </a:xfrm>
        </p:spPr>
        <p:txBody>
          <a:bodyPr/>
          <a:lstStyle/>
          <a:p>
            <a:r>
              <a:rPr lang="en-GB" u="sng" dirty="0" smtClean="0"/>
              <a:t>Browser parse HTML</a:t>
            </a:r>
            <a:r>
              <a:rPr lang="en-GB" dirty="0" smtClean="0"/>
              <a:t>, make more REQUESTs to Server </a:t>
            </a:r>
            <a:r>
              <a:rPr lang="en-US" dirty="0" smtClean="0"/>
              <a:t>–</a:t>
            </a:r>
            <a:r>
              <a:rPr lang="en-GB" dirty="0" smtClean="0"/>
              <a:t> to receive CSS, images, JS, etc.</a:t>
            </a:r>
            <a:endParaRPr lang="en-GB" dirty="0"/>
          </a:p>
        </p:txBody>
      </p:sp>
      <p:pic>
        <p:nvPicPr>
          <p:cNvPr id="5" name="Content Placeholder 4" descr="Screen shot 2012-09-17 at 18.54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1" b="-1351"/>
          <a:stretch>
            <a:fillRect/>
          </a:stretch>
        </p:blipFill>
        <p:spPr>
          <a:xfrm>
            <a:off x="-214552" y="908720"/>
            <a:ext cx="9539079" cy="5554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88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See browser – server messages</a:t>
            </a:r>
          </a:p>
          <a:p>
            <a:r>
              <a:rPr lang="en-IE" dirty="0" smtClean="0"/>
              <a:t>and file communications</a:t>
            </a:r>
          </a:p>
          <a:p>
            <a:r>
              <a:rPr lang="en-IE" dirty="0" smtClean="0"/>
              <a:t>using Google Chrome dev. Tools ..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07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630096" cy="609600"/>
          </a:xfrm>
        </p:spPr>
        <p:txBody>
          <a:bodyPr/>
          <a:lstStyle/>
          <a:p>
            <a:r>
              <a:rPr lang="en-IE" dirty="0" smtClean="0"/>
              <a:t>Modern browsers provide DEVELOPER TOOLS</a:t>
            </a:r>
            <a:br>
              <a:rPr lang="en-IE" dirty="0" smtClean="0"/>
            </a:br>
            <a:r>
              <a:rPr lang="en-IE" dirty="0" smtClean="0"/>
              <a:t>to help technical web developers (like US!)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Google Chrome provides some great web developer tools built-in to the browser:</a:t>
            </a:r>
          </a:p>
          <a:p>
            <a:r>
              <a:rPr lang="en-IE" dirty="0" smtClean="0"/>
              <a:t>Choose menu:</a:t>
            </a:r>
          </a:p>
          <a:p>
            <a:pPr lvl="1"/>
            <a:r>
              <a:rPr lang="en-IE" sz="2400" b="1" dirty="0" smtClean="0"/>
              <a:t>Tools | Developer tools</a:t>
            </a:r>
          </a:p>
          <a:p>
            <a:pPr lvl="1"/>
            <a:r>
              <a:rPr lang="en-IE" sz="2400" dirty="0" smtClean="0"/>
              <a:t>Then click </a:t>
            </a:r>
            <a:r>
              <a:rPr lang="en-IE" sz="2400" b="1" dirty="0" smtClean="0"/>
              <a:t>network</a:t>
            </a:r>
          </a:p>
          <a:p>
            <a:pPr lvl="1"/>
            <a:r>
              <a:rPr lang="en-IE" sz="2400" dirty="0" smtClean="0"/>
              <a:t>And you can SEE the HTTP requests from browser</a:t>
            </a:r>
          </a:p>
          <a:p>
            <a:pPr lvl="1"/>
            <a:r>
              <a:rPr lang="en-IE" sz="2400" dirty="0" smtClean="0"/>
              <a:t>And you can SEE the HTTP responses received from server</a:t>
            </a:r>
          </a:p>
          <a:p>
            <a:pPr lvl="1"/>
            <a:r>
              <a:rPr lang="en-IE" sz="2400" dirty="0" smtClean="0"/>
              <a:t>Timing information, method (GET or POST), content of messages received etc.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06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_ma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6358698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Anatomy of a Web Page</a:t>
            </a:r>
            <a:endParaRPr lang="en-GB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0553" y="3212976"/>
            <a:ext cx="6656288" cy="19895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Now a brief look at what an HTML page looks like.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We’ll return to the earlier example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This is what it looks like in a browser.</a:t>
            </a:r>
          </a:p>
          <a:p>
            <a:pPr marL="457200" indent="-457200"/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8388424" cy="6370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25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" y="7505"/>
            <a:ext cx="9144000" cy="5612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73216"/>
            <a:ext cx="9144000" cy="1053480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We see the 4 files received: </a:t>
            </a:r>
            <a:r>
              <a:rPr lang="en-IE" b="1" dirty="0"/>
              <a:t>index.html</a:t>
            </a:r>
            <a:r>
              <a:rPr lang="en-IE" dirty="0"/>
              <a:t> loaded first (in </a:t>
            </a:r>
            <a:r>
              <a:rPr lang="en-IE" dirty="0" smtClean="0"/>
              <a:t>11ms) </a:t>
            </a:r>
          </a:p>
          <a:p>
            <a:pPr marL="0" indent="0">
              <a:buNone/>
            </a:pPr>
            <a:r>
              <a:rPr lang="en-IE" b="1" dirty="0" smtClean="0"/>
              <a:t>kitchen.css</a:t>
            </a:r>
            <a:r>
              <a:rPr lang="en-IE" dirty="0" smtClean="0"/>
              <a:t> (just over 32ms), then 2 images loaded in parallel …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281454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HTML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281454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CSS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473032" y="37890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images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9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6579343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BLOCK level and </a:t>
            </a:r>
          </a:p>
          <a:p>
            <a:r>
              <a:rPr lang="en-US" sz="4400" b="1" dirty="0" smtClean="0">
                <a:latin typeface="Tahoma" pitchFamily="34" charset="0"/>
              </a:rPr>
              <a:t>INLINE page 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40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BLOCK LEVEL and INLINE elements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BLOCK LEVEL elements</a:t>
            </a:r>
            <a:endParaRPr lang="en-GB" b="1" dirty="0"/>
          </a:p>
          <a:p>
            <a:pPr marL="457200" indent="-457200"/>
            <a:r>
              <a:rPr lang="en-GB" dirty="0" smtClean="0"/>
              <a:t>BLOCK level elements start </a:t>
            </a:r>
            <a:r>
              <a:rPr lang="en-GB" dirty="0"/>
              <a:t>on new lines and do not run </a:t>
            </a:r>
            <a:r>
              <a:rPr lang="en-GB" dirty="0" smtClean="0"/>
              <a:t>together</a:t>
            </a:r>
          </a:p>
          <a:p>
            <a:pPr marL="857250" lvl="1" indent="-457200"/>
            <a:r>
              <a:rPr lang="en-GB" sz="2400" dirty="0">
                <a:ea typeface="+mn-ea"/>
                <a:cs typeface="+mn-cs"/>
              </a:rPr>
              <a:t>E.g. heading and paragraph elements </a:t>
            </a:r>
          </a:p>
          <a:p>
            <a:pPr marL="457200" indent="-457200"/>
            <a:r>
              <a:rPr lang="en-GB" dirty="0" smtClean="0"/>
              <a:t>Browsers </a:t>
            </a:r>
            <a:r>
              <a:rPr lang="en-GB" dirty="0"/>
              <a:t>treat block-level elements like they are enclosed in rectangular boxes, stacked up on the page.</a:t>
            </a:r>
          </a:p>
          <a:p>
            <a:pPr marL="457200" indent="-457200"/>
            <a:r>
              <a:rPr lang="en-GB" dirty="0"/>
              <a:t>Each one begins on a new line and there is space above and below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9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BLOCK LEVEL and INLINE elements</a:t>
            </a:r>
            <a:endParaRPr lang="en-GB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87045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INLINE elements</a:t>
            </a:r>
            <a:endParaRPr lang="en-GB" dirty="0" smtClean="0"/>
          </a:p>
          <a:p>
            <a:pPr marL="457200" indent="-457200"/>
            <a:r>
              <a:rPr lang="en-GB" dirty="0" smtClean="0"/>
              <a:t>INLINE elements do NOT start a new line</a:t>
            </a:r>
          </a:p>
          <a:p>
            <a:pPr marL="857250" lvl="1" indent="-457200"/>
            <a:r>
              <a:rPr lang="en-GB" sz="2400" dirty="0" smtClean="0"/>
              <a:t>they stays </a:t>
            </a:r>
            <a:r>
              <a:rPr lang="en-GB" sz="2400" dirty="0"/>
              <a:t>within the flow of the paragraph</a:t>
            </a:r>
          </a:p>
          <a:p>
            <a:pPr marL="857250" lvl="1" indent="-457200"/>
            <a:r>
              <a:rPr lang="en-GB" sz="2400" dirty="0" smtClean="0"/>
              <a:t>look </a:t>
            </a:r>
            <a:r>
              <a:rPr lang="en-GB" sz="2400" dirty="0"/>
              <a:t>at </a:t>
            </a:r>
            <a:r>
              <a:rPr lang="en-GB" sz="2400" dirty="0" smtClean="0"/>
              <a:t>text </a:t>
            </a:r>
            <a:r>
              <a:rPr lang="en-GB" sz="2400" dirty="0"/>
              <a:t>marked up as emphasised (</a:t>
            </a:r>
            <a:r>
              <a:rPr lang="en-GB" sz="2400" b="1" dirty="0" err="1">
                <a:solidFill>
                  <a:srgbClr val="336666"/>
                </a:solidFill>
              </a:rPr>
              <a:t>em</a:t>
            </a:r>
            <a:r>
              <a:rPr lang="en-GB" sz="2400" dirty="0" smtClean="0"/>
              <a:t>).</a:t>
            </a:r>
          </a:p>
          <a:p>
            <a:pPr marL="857250" lvl="1" indent="-457200"/>
            <a:endParaRPr lang="en-GB" sz="2400" dirty="0"/>
          </a:p>
          <a:p>
            <a:pPr marL="457200" indent="-457200"/>
            <a:r>
              <a:rPr lang="en-GB" dirty="0" smtClean="0"/>
              <a:t>For example, weakly emphasises elements &lt;</a:t>
            </a:r>
            <a:r>
              <a:rPr lang="en-GB" dirty="0" err="1" smtClean="0"/>
              <a:t>em</a:t>
            </a:r>
            <a:r>
              <a:rPr lang="en-GB" dirty="0" smtClean="0"/>
              <a:t>&gt;</a:t>
            </a:r>
          </a:p>
          <a:p>
            <a:pPr marL="857250" lvl="1" indent="-457200"/>
            <a:endParaRPr lang="en-GB" sz="2400" dirty="0" smtClean="0"/>
          </a:p>
          <a:p>
            <a:pPr marL="457200" indent="-457200"/>
            <a:r>
              <a:rPr lang="en-GB" dirty="0" smtClean="0"/>
              <a:t>Inline </a:t>
            </a:r>
            <a:r>
              <a:rPr lang="en-GB" dirty="0"/>
              <a:t>elements do not start new lines,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they continue the 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87045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/>
              <a:t>BLOCK LEVEL &amp; INLINE elements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GB" dirty="0" smtClean="0"/>
              <a:t>Next </a:t>
            </a:r>
            <a:r>
              <a:rPr lang="en-GB" dirty="0"/>
              <a:t>slide shows the page </a:t>
            </a:r>
            <a:r>
              <a:rPr lang="en-GB" dirty="0" smtClean="0"/>
              <a:t>with:</a:t>
            </a:r>
          </a:p>
          <a:p>
            <a:pPr marL="857250" lvl="1" indent="-457200"/>
            <a:r>
              <a:rPr lang="en-US" sz="2400" u="sng" dirty="0" smtClean="0"/>
              <a:t>B</a:t>
            </a:r>
            <a:r>
              <a:rPr lang="en-GB" sz="2400" u="sng" dirty="0" smtClean="0"/>
              <a:t>lock level </a:t>
            </a:r>
            <a:r>
              <a:rPr lang="en-GB" sz="2400" dirty="0"/>
              <a:t>elements on a </a:t>
            </a:r>
            <a:r>
              <a:rPr lang="en-GB" sz="2400" u="sng" dirty="0"/>
              <a:t>blue</a:t>
            </a:r>
            <a:r>
              <a:rPr lang="en-GB" sz="2400" dirty="0"/>
              <a:t> background </a:t>
            </a:r>
            <a:endParaRPr lang="en-GB" sz="2400" dirty="0" smtClean="0"/>
          </a:p>
          <a:p>
            <a:pPr marL="857250" lvl="1" indent="-457200"/>
            <a:r>
              <a:rPr lang="en-GB" sz="2400" u="sng" dirty="0" smtClean="0"/>
              <a:t>inline </a:t>
            </a:r>
            <a:r>
              <a:rPr lang="en-GB" sz="2400" u="sng" dirty="0"/>
              <a:t>elements </a:t>
            </a:r>
            <a:r>
              <a:rPr lang="en-GB" sz="2400" dirty="0"/>
              <a:t>on a </a:t>
            </a:r>
            <a:r>
              <a:rPr lang="en-GB" sz="2400" u="sng" dirty="0"/>
              <a:t>green</a:t>
            </a:r>
            <a:r>
              <a:rPr lang="en-GB" sz="2400" dirty="0"/>
              <a:t> background </a:t>
            </a:r>
            <a:endParaRPr lang="en-GB" sz="2400" dirty="0" smtClean="0"/>
          </a:p>
          <a:p>
            <a:pPr marL="857250" lvl="1" indent="-457200"/>
            <a:endParaRPr lang="en-GB" sz="2400" dirty="0" smtClean="0"/>
          </a:p>
          <a:p>
            <a:pPr marL="457200" indent="-457200"/>
            <a:r>
              <a:rPr lang="en-GB" dirty="0" smtClean="0"/>
              <a:t>Note </a:t>
            </a:r>
            <a:r>
              <a:rPr lang="en-GB" dirty="0"/>
              <a:t>the space that the browser automatically places around the block elements</a:t>
            </a:r>
            <a:r>
              <a:rPr lang="en-GB" dirty="0" smtClean="0"/>
              <a:t>.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GB" dirty="0" smtClean="0"/>
              <a:t>Learn more about BLOCK level and INLINE in next few lectures … simply but important distinction …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73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Step 3: Identify Text Elements</a:t>
            </a:r>
            <a:endParaRPr lang="en-GB"/>
          </a:p>
        </p:txBody>
      </p:sp>
      <p:pic>
        <p:nvPicPr>
          <p:cNvPr id="485381" name="Picture 5" descr="Lec2Ex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01012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5123161"/>
            <a:ext cx="8178800" cy="1341512"/>
          </a:xfrm>
        </p:spPr>
        <p:txBody>
          <a:bodyPr/>
          <a:lstStyle/>
          <a:p>
            <a:pPr marL="857250" lvl="1" indent="-457200"/>
            <a:r>
              <a:rPr lang="en-US" sz="2400" u="sng" dirty="0" smtClean="0"/>
              <a:t>BLOCK LEVEL</a:t>
            </a:r>
            <a:r>
              <a:rPr lang="en-US" sz="2400" dirty="0" smtClean="0"/>
              <a:t> </a:t>
            </a:r>
            <a:r>
              <a:rPr lang="en-GB" sz="2400" dirty="0" smtClean="0"/>
              <a:t>elements </a:t>
            </a:r>
            <a:r>
              <a:rPr lang="en-GB" sz="2400" dirty="0"/>
              <a:t>on a </a:t>
            </a:r>
            <a:r>
              <a:rPr lang="en-GB" sz="2400" u="sng" dirty="0"/>
              <a:t>blue</a:t>
            </a:r>
            <a:r>
              <a:rPr lang="en-GB" sz="2400" dirty="0"/>
              <a:t> background </a:t>
            </a:r>
          </a:p>
          <a:p>
            <a:pPr marL="857250" lvl="1" indent="-457200"/>
            <a:r>
              <a:rPr lang="en-GB" sz="2400" u="sng" dirty="0" smtClean="0"/>
              <a:t>INLINE elements </a:t>
            </a:r>
            <a:r>
              <a:rPr lang="en-GB" sz="2400" dirty="0"/>
              <a:t>on a </a:t>
            </a:r>
            <a:r>
              <a:rPr lang="en-GB" sz="2400" u="sng" dirty="0"/>
              <a:t>green</a:t>
            </a:r>
            <a:r>
              <a:rPr lang="en-GB" sz="2400" dirty="0"/>
              <a:t> background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1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84845"/>
            <a:ext cx="8964488" cy="56285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E" sz="2800" dirty="0" smtClean="0"/>
              <a:t>HTML: </a:t>
            </a:r>
            <a:r>
              <a:rPr lang="en-IE" dirty="0" smtClean="0"/>
              <a:t>Language to mark-up text content</a:t>
            </a:r>
          </a:p>
          <a:p>
            <a:pPr lvl="1"/>
            <a:r>
              <a:rPr lang="en-IE" dirty="0" smtClean="0"/>
              <a:t>Also to indicate what other files the browser needs to request from the server: CSS </a:t>
            </a:r>
            <a:r>
              <a:rPr lang="en-IE" dirty="0" err="1" smtClean="0"/>
              <a:t>rulesets</a:t>
            </a:r>
            <a:r>
              <a:rPr lang="en-IE" dirty="0" smtClean="0"/>
              <a:t>, images etc.</a:t>
            </a:r>
          </a:p>
          <a:p>
            <a:pPr lvl="1"/>
            <a:endParaRPr lang="en-IE" sz="1200" dirty="0" smtClean="0"/>
          </a:p>
          <a:p>
            <a:r>
              <a:rPr lang="en-GB" dirty="0" smtClean="0"/>
              <a:t>HTML mark-up</a:t>
            </a:r>
          </a:p>
          <a:p>
            <a:pPr lvl="1"/>
            <a:r>
              <a:rPr lang="en-GB" dirty="0" smtClean="0"/>
              <a:t>Elements made up of TAGS + CONTENT</a:t>
            </a: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&lt;h1&gt;Chapter 1&lt;/h1&gt;</a:t>
            </a:r>
          </a:p>
          <a:p>
            <a:pPr marL="457200" lvl="1" indent="0">
              <a:buNone/>
            </a:pPr>
            <a:r>
              <a:rPr lang="en-GB" dirty="0" smtClean="0"/>
              <a:t>Content:				“Chapter 1”</a:t>
            </a:r>
          </a:p>
          <a:p>
            <a:pPr marL="457200" lvl="1" indent="0">
              <a:buNone/>
            </a:pPr>
            <a:r>
              <a:rPr lang="en-GB" dirty="0" smtClean="0"/>
              <a:t>Beginning and ending tags:		&lt;h1&gt; &lt;/h1&gt;</a:t>
            </a:r>
          </a:p>
          <a:p>
            <a:pPr marL="457200" lvl="1" indent="0">
              <a:buNone/>
            </a:pPr>
            <a:r>
              <a:rPr lang="en-GB" dirty="0" smtClean="0"/>
              <a:t>Tags + content make up an ‘h1’ element in the document</a:t>
            </a:r>
          </a:p>
          <a:p>
            <a:pPr lvl="1"/>
            <a:endParaRPr lang="en-IE" sz="1200" dirty="0"/>
          </a:p>
          <a:p>
            <a:r>
              <a:rPr lang="en-GB" dirty="0" smtClean="0"/>
              <a:t>Web page composed of multiple files</a:t>
            </a:r>
          </a:p>
          <a:p>
            <a:pPr lvl="1"/>
            <a:r>
              <a:rPr lang="en-GB" dirty="0" smtClean="0"/>
              <a:t>HTML, CSS, images etc.)</a:t>
            </a:r>
          </a:p>
          <a:p>
            <a:pPr lvl="1"/>
            <a:endParaRPr lang="en-GB" sz="1200" dirty="0"/>
          </a:p>
          <a:p>
            <a:r>
              <a:rPr lang="en-GB" dirty="0" smtClean="0"/>
              <a:t>BLOCK level and INLINE elements in a page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0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Anatomy of a Web Page</a:t>
            </a:r>
            <a:endParaRPr lang="en-GB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It’s actually made up of two different files:</a:t>
            </a:r>
          </a:p>
          <a:p>
            <a:pPr marL="838200" lvl="1" indent="-381000"/>
            <a:r>
              <a:rPr lang="en-GB" dirty="0" err="1" smtClean="0">
                <a:latin typeface="Courier New" pitchFamily="49" charset="0"/>
              </a:rPr>
              <a:t>matt.html</a:t>
            </a:r>
            <a:endParaRPr lang="en-GB" dirty="0" smtClean="0">
              <a:latin typeface="Courier New" pitchFamily="49" charset="0"/>
            </a:endParaRPr>
          </a:p>
          <a:p>
            <a:pPr marL="838200" lvl="1" indent="-381000"/>
            <a:r>
              <a:rPr lang="en-GB" dirty="0" err="1" smtClean="0">
                <a:latin typeface="Courier New" pitchFamily="49" charset="0"/>
              </a:rPr>
              <a:t>matt.jpg</a:t>
            </a:r>
            <a:endParaRPr lang="en-GB" dirty="0" smtClean="0">
              <a:latin typeface="Courier New" pitchFamily="49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The first one contains the HTML code.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The second one contains the image.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The one containing the HTML controls everything.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HTML documents are simple text files and can be created in any software program that can edit text.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We will be using </a:t>
            </a:r>
            <a:r>
              <a:rPr lang="en-GB" i="1" dirty="0" err="1" smtClean="0"/>
              <a:t>TextPad</a:t>
            </a:r>
            <a:r>
              <a:rPr lang="en-GB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Let’s have a brief look at the HTML code.</a:t>
            </a:r>
          </a:p>
          <a:p>
            <a:pPr marL="457200" indent="-457200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" y="-27384"/>
            <a:ext cx="9143999" cy="74811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 smtClean="0">
                <a:latin typeface="Courier New" pitchFamily="49" charset="0"/>
              </a:rPr>
              <a:t>!doctype html</a:t>
            </a:r>
            <a:r>
              <a:rPr lang="en-IE" sz="2400" b="1" dirty="0" smtClean="0"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latin typeface="Courier New" pitchFamily="49" charset="0"/>
              </a:rPr>
              <a:t>&lt;html lang="en"&gt;</a:t>
            </a:r>
          </a:p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>
                <a:latin typeface="Courier New" pitchFamily="49" charset="0"/>
              </a:rPr>
              <a:t>head&gt;</a:t>
            </a:r>
          </a:p>
          <a:p>
            <a:r>
              <a:rPr lang="en-IE" sz="2400" b="1" dirty="0">
                <a:latin typeface="Courier New" pitchFamily="49" charset="0"/>
              </a:rPr>
              <a:t>	&lt;meta charset="utf-8"&gt;</a:t>
            </a:r>
          </a:p>
          <a:p>
            <a:r>
              <a:rPr lang="en-IE" sz="2400" b="1" dirty="0">
                <a:latin typeface="Courier New" pitchFamily="49" charset="0"/>
              </a:rPr>
              <a:t>	&lt;title&gt;Matt's web page&lt;/title&gt;</a:t>
            </a:r>
          </a:p>
          <a:p>
            <a:r>
              <a:rPr lang="en-IE" sz="2400" b="1" dirty="0">
                <a:latin typeface="Courier New" pitchFamily="49" charset="0"/>
              </a:rPr>
              <a:t>&lt;/head</a:t>
            </a:r>
            <a:r>
              <a:rPr lang="en-IE" sz="2400" b="1" dirty="0" smtClean="0"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>
                <a:latin typeface="Courier New" pitchFamily="49" charset="0"/>
              </a:rPr>
              <a:t>body&gt;</a:t>
            </a:r>
          </a:p>
          <a:p>
            <a:endParaRPr lang="en-IE" sz="1200" b="1" dirty="0" smtClean="0">
              <a:latin typeface="Courier New" pitchFamily="49" charset="0"/>
            </a:endParaRPr>
          </a:p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 err="1">
                <a:latin typeface="Courier New" pitchFamily="49" charset="0"/>
              </a:rPr>
              <a:t>img</a:t>
            </a:r>
            <a:r>
              <a:rPr lang="en-IE" sz="2400" b="1" dirty="0">
                <a:latin typeface="Courier New" pitchFamily="49" charset="0"/>
              </a:rPr>
              <a:t> </a:t>
            </a:r>
            <a:r>
              <a:rPr lang="en-IE" sz="2400" b="1" dirty="0" err="1" smtClean="0">
                <a:latin typeface="Courier New" pitchFamily="49" charset="0"/>
              </a:rPr>
              <a:t>src</a:t>
            </a:r>
            <a:r>
              <a:rPr lang="en-IE" sz="2400" b="1" dirty="0" smtClean="0">
                <a:latin typeface="Courier New" pitchFamily="49" charset="0"/>
              </a:rPr>
              <a:t>="images/matt.jpg</a:t>
            </a:r>
            <a:r>
              <a:rPr lang="en-IE" sz="2400" b="1" dirty="0">
                <a:latin typeface="Courier New" pitchFamily="49" charset="0"/>
              </a:rPr>
              <a:t>" alt="picture of </a:t>
            </a:r>
            <a:r>
              <a:rPr lang="en-IE" sz="2400" b="1" dirty="0" smtClean="0">
                <a:latin typeface="Courier New" pitchFamily="49" charset="0"/>
              </a:rPr>
              <a:t>Matt”&gt;</a:t>
            </a:r>
            <a:endParaRPr lang="en-IE" sz="2400" b="1" dirty="0">
              <a:latin typeface="Courier New" pitchFamily="49" charset="0"/>
            </a:endParaRPr>
          </a:p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>
                <a:latin typeface="Courier New" pitchFamily="49" charset="0"/>
              </a:rPr>
              <a:t>h1&gt;Matt Smith&lt;/h1&gt;</a:t>
            </a:r>
          </a:p>
          <a:p>
            <a:r>
              <a:rPr lang="en-IE" sz="2400" b="1" dirty="0">
                <a:latin typeface="Courier New" pitchFamily="49" charset="0"/>
              </a:rPr>
              <a:t>&lt;p&gt;</a:t>
            </a:r>
          </a:p>
          <a:p>
            <a:r>
              <a:rPr lang="en-IE" sz="2400" b="1" dirty="0">
                <a:latin typeface="Courier New" pitchFamily="49" charset="0"/>
              </a:rPr>
              <a:t>Matt is senior lecturer at ITB.</a:t>
            </a:r>
          </a:p>
          <a:p>
            <a:r>
              <a:rPr lang="en-IE" sz="2400" b="1" dirty="0">
                <a:latin typeface="Courier New" pitchFamily="49" charset="0"/>
              </a:rPr>
              <a:t>He is one of the Web </a:t>
            </a:r>
            <a:r>
              <a:rPr lang="en-IE" sz="2400" b="1" dirty="0" err="1">
                <a:latin typeface="Courier New" pitchFamily="49" charset="0"/>
              </a:rPr>
              <a:t>Dev</a:t>
            </a:r>
            <a:r>
              <a:rPr lang="en-IE" sz="2400" b="1" dirty="0">
                <a:latin typeface="Courier New" pitchFamily="49" charset="0"/>
              </a:rPr>
              <a:t> 1 lecturers this year.</a:t>
            </a:r>
          </a:p>
          <a:p>
            <a:r>
              <a:rPr lang="en-IE" sz="2400" b="1" dirty="0">
                <a:latin typeface="Courier New" pitchFamily="49" charset="0"/>
              </a:rPr>
              <a:t>&lt;/p&gt;</a:t>
            </a:r>
          </a:p>
          <a:p>
            <a:endParaRPr lang="en-IE" sz="1400" b="1" dirty="0">
              <a:latin typeface="Courier New" pitchFamily="49" charset="0"/>
            </a:endParaRPr>
          </a:p>
          <a:p>
            <a:r>
              <a:rPr lang="en-IE" sz="2400" b="1" dirty="0" smtClean="0">
                <a:latin typeface="Courier New" pitchFamily="49" charset="0"/>
              </a:rPr>
              <a:t>&lt;</a:t>
            </a:r>
            <a:r>
              <a:rPr lang="en-IE" sz="2400" b="1" dirty="0" err="1" smtClean="0">
                <a:latin typeface="Courier New" pitchFamily="49" charset="0"/>
              </a:rPr>
              <a:t>hr</a:t>
            </a:r>
            <a:r>
              <a:rPr lang="en-IE" sz="2400" b="1" dirty="0" smtClean="0">
                <a:latin typeface="Courier New" pitchFamily="49" charset="0"/>
              </a:rPr>
              <a:t>&gt;</a:t>
            </a:r>
            <a:endParaRPr lang="en-IE" sz="2400" b="1" dirty="0">
              <a:latin typeface="Courier New" pitchFamily="49" charset="0"/>
            </a:endParaRPr>
          </a:p>
          <a:p>
            <a:r>
              <a:rPr lang="en-IE" sz="2400" b="1" dirty="0">
                <a:latin typeface="Courier New" pitchFamily="49" charset="0"/>
              </a:rPr>
              <a:t>&lt;footer&gt;Copyright 2012&lt;/footer</a:t>
            </a:r>
            <a:r>
              <a:rPr lang="en-IE" sz="2400" b="1" dirty="0" smtClean="0">
                <a:latin typeface="Courier New" pitchFamily="49" charset="0"/>
              </a:rPr>
              <a:t>&gt;</a:t>
            </a:r>
          </a:p>
          <a:p>
            <a:endParaRPr lang="en-IE" sz="1600" b="1" dirty="0" smtClean="0">
              <a:latin typeface="Courier New" pitchFamily="49" charset="0"/>
            </a:endParaRPr>
          </a:p>
          <a:p>
            <a:r>
              <a:rPr lang="en-IE" sz="2400" b="1" dirty="0" smtClean="0">
                <a:latin typeface="Courier New" pitchFamily="49" charset="0"/>
              </a:rPr>
              <a:t>&lt;/</a:t>
            </a:r>
            <a:r>
              <a:rPr lang="en-IE" sz="2400" b="1" dirty="0">
                <a:latin typeface="Courier New" pitchFamily="49" charset="0"/>
              </a:rPr>
              <a:t>body</a:t>
            </a:r>
            <a:r>
              <a:rPr lang="en-IE" sz="2400" b="1" dirty="0" smtClean="0"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latin typeface="Courier New" pitchFamily="49" charset="0"/>
              </a:rPr>
              <a:t>&lt;/</a:t>
            </a:r>
            <a:r>
              <a:rPr lang="en-IE" sz="2400" b="1" dirty="0">
                <a:latin typeface="Courier New" pitchFamily="49" charset="0"/>
              </a:rPr>
              <a:t>html&gt;</a:t>
            </a:r>
          </a:p>
          <a:p>
            <a:endParaRPr lang="en-IE" sz="20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84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" y="44624"/>
            <a:ext cx="9143999" cy="68348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!doctype html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&lt;html lang="en"&gt;</a:t>
            </a: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head&gt;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	&lt;meta charset="utf-8"&gt;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	&lt;title&gt;</a:t>
            </a:r>
            <a:r>
              <a:rPr lang="en-IE" sz="2400" b="1" dirty="0">
                <a:latin typeface="Courier New" pitchFamily="49" charset="0"/>
              </a:rPr>
              <a:t>Matt's web page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&lt;/title&gt;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&lt;/head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body&gt;</a:t>
            </a:r>
          </a:p>
          <a:p>
            <a:endParaRPr lang="en-IE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IE" sz="2400" b="1" dirty="0" err="1" smtClean="0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="images/matt.jpg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" alt="picture of 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Matt”&gt;</a:t>
            </a:r>
            <a:endParaRPr lang="en-IE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h1&gt;</a:t>
            </a:r>
            <a:r>
              <a:rPr lang="en-IE" sz="2400" b="1" dirty="0">
                <a:latin typeface="Courier New" pitchFamily="49" charset="0"/>
              </a:rPr>
              <a:t>Matt Smith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&lt;/h1&gt;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&lt;p&gt;</a:t>
            </a:r>
          </a:p>
          <a:p>
            <a:r>
              <a:rPr lang="en-IE" sz="2400" b="1" dirty="0">
                <a:latin typeface="Courier New" pitchFamily="49" charset="0"/>
              </a:rPr>
              <a:t>Matt is senior lecturer at ITB.</a:t>
            </a:r>
          </a:p>
          <a:p>
            <a:r>
              <a:rPr lang="en-IE" sz="2400" b="1" dirty="0">
                <a:latin typeface="Courier New" pitchFamily="49" charset="0"/>
              </a:rPr>
              <a:t>He is one of the Web </a:t>
            </a:r>
            <a:r>
              <a:rPr lang="en-IE" sz="2400" b="1" dirty="0" err="1">
                <a:latin typeface="Courier New" pitchFamily="49" charset="0"/>
              </a:rPr>
              <a:t>Dev</a:t>
            </a:r>
            <a:r>
              <a:rPr lang="en-IE" sz="2400" b="1" dirty="0">
                <a:latin typeface="Courier New" pitchFamily="49" charset="0"/>
              </a:rPr>
              <a:t> 1 lecturers this year.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&lt;/p&gt;</a:t>
            </a: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IE" sz="2400" b="1" dirty="0" err="1" smtClean="0">
                <a:solidFill>
                  <a:srgbClr val="FF0000"/>
                </a:solidFill>
                <a:latin typeface="Courier New" pitchFamily="49" charset="0"/>
              </a:rPr>
              <a:t>hr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IE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&lt;footer&gt;</a:t>
            </a:r>
            <a:r>
              <a:rPr lang="en-IE" sz="2400" b="1" dirty="0">
                <a:latin typeface="Courier New" pitchFamily="49" charset="0"/>
              </a:rPr>
              <a:t>Copyright 2012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&lt;/footer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endParaRPr lang="en-IE" sz="1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body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&lt;/</a:t>
            </a:r>
            <a:r>
              <a:rPr lang="en-IE" sz="2400" b="1" dirty="0">
                <a:solidFill>
                  <a:srgbClr val="FF0000"/>
                </a:solidFill>
                <a:latin typeface="Courier New" pitchFamily="49" charset="0"/>
              </a:rPr>
              <a:t>html</a:t>
            </a:r>
            <a:r>
              <a:rPr lang="en-IE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IE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44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Mark-up: content and tags</a:t>
            </a:r>
            <a:endParaRPr lang="en-GB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84976" cy="5013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Note that it consists of two things:</a:t>
            </a:r>
          </a:p>
          <a:p>
            <a:pPr marL="457200" lvl="1" indent="0">
              <a:buNone/>
            </a:pPr>
            <a:r>
              <a:rPr lang="en-GB" sz="2400" dirty="0" smtClean="0"/>
              <a:t>1. The textual content of the page (“Matt is senior” etc.)</a:t>
            </a:r>
          </a:p>
          <a:p>
            <a:pPr marL="457200" lvl="1" indent="0">
              <a:buNone/>
            </a:pPr>
            <a:r>
              <a:rPr lang="en-GB" sz="2400" dirty="0" smtClean="0"/>
              <a:t>2. Special </a:t>
            </a:r>
            <a:r>
              <a:rPr lang="en-GB" sz="2400" i="1" dirty="0" smtClean="0"/>
              <a:t>tags</a:t>
            </a:r>
            <a:r>
              <a:rPr lang="en-GB" sz="2400" dirty="0" smtClean="0"/>
              <a:t> that describe each text element</a:t>
            </a:r>
          </a:p>
          <a:p>
            <a:pPr marL="838200" lvl="1" indent="-381000"/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These </a:t>
            </a:r>
            <a:r>
              <a:rPr lang="en-GB" b="1" dirty="0" smtClean="0"/>
              <a:t>tags</a:t>
            </a:r>
            <a:r>
              <a:rPr lang="en-GB" dirty="0" smtClean="0"/>
              <a:t> are core to everything in </a:t>
            </a:r>
            <a:r>
              <a:rPr lang="en-GB" i="1" dirty="0" smtClean="0"/>
              <a:t>Web Development.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Tags are always enclosed by angle brackets (</a:t>
            </a:r>
            <a:r>
              <a:rPr lang="en-GB" b="1" dirty="0" smtClean="0">
                <a:solidFill>
                  <a:srgbClr val="723C56"/>
                </a:solidFill>
              </a:rPr>
              <a:t>&lt;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723C56"/>
                </a:solidFill>
              </a:rPr>
              <a:t>&gt;</a:t>
            </a:r>
            <a:r>
              <a:rPr lang="en-GB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Examples:</a:t>
            </a:r>
          </a:p>
          <a:p>
            <a:pPr marL="1714500" lvl="4" indent="0">
              <a:buNone/>
            </a:pPr>
            <a:r>
              <a:rPr lang="en-GB" sz="2400" b="1" dirty="0">
                <a:latin typeface="Courier New" pitchFamily="49" charset="0"/>
              </a:rPr>
              <a:t>&lt;html&gt;</a:t>
            </a:r>
          </a:p>
          <a:p>
            <a:pPr marL="1771650" lvl="4" indent="0">
              <a:buNone/>
            </a:pPr>
            <a:r>
              <a:rPr lang="en-GB" sz="2400" b="1" dirty="0">
                <a:latin typeface="Courier New" pitchFamily="49" charset="0"/>
              </a:rPr>
              <a:t>&lt;</a:t>
            </a:r>
            <a:r>
              <a:rPr lang="en-GB" sz="2400" b="1" dirty="0" err="1">
                <a:latin typeface="Courier New" pitchFamily="49" charset="0"/>
              </a:rPr>
              <a:t>img</a:t>
            </a:r>
            <a:r>
              <a:rPr lang="en-GB" sz="2400" b="1" dirty="0">
                <a:latin typeface="Courier New" pitchFamily="49" charset="0"/>
              </a:rPr>
              <a:t>&gt;</a:t>
            </a:r>
          </a:p>
          <a:p>
            <a:pPr marL="1771650" lvl="4" indent="0">
              <a:buNone/>
            </a:pPr>
            <a:r>
              <a:rPr lang="en-GB" sz="2400" b="1" dirty="0">
                <a:latin typeface="Courier New" pitchFamily="49" charset="0"/>
              </a:rPr>
              <a:t>&lt;p&gt;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=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Adding these descriptive tags to a document is known as “marking up” the document.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Web pages use a </a:t>
            </a:r>
            <a:r>
              <a:rPr lang="en-GB" dirty="0" err="1" smtClean="0"/>
              <a:t>markup</a:t>
            </a:r>
            <a:r>
              <a:rPr lang="en-GB" dirty="0" smtClean="0"/>
              <a:t> language called </a:t>
            </a:r>
            <a:r>
              <a:rPr lang="en-GB" i="1" dirty="0" err="1" smtClean="0"/>
              <a:t>HyperText</a:t>
            </a:r>
            <a:r>
              <a:rPr lang="en-GB" i="1" dirty="0" smtClean="0"/>
              <a:t> </a:t>
            </a:r>
            <a:r>
              <a:rPr lang="en-GB" i="1" dirty="0" err="1" smtClean="0"/>
              <a:t>Markup</a:t>
            </a:r>
            <a:r>
              <a:rPr lang="en-GB" i="1" dirty="0" smtClean="0"/>
              <a:t> Language</a:t>
            </a:r>
            <a:r>
              <a:rPr lang="en-GB" dirty="0" smtClean="0"/>
              <a:t> (HTML for short)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HTML contains dozens of tags that allow us to:</a:t>
            </a:r>
          </a:p>
          <a:p>
            <a:pPr marL="838200" lvl="1" indent="-381000">
              <a:buFont typeface="Arial" charset="0"/>
              <a:buChar char="•"/>
            </a:pPr>
            <a:r>
              <a:rPr lang="en-GB" dirty="0" smtClean="0"/>
              <a:t>Mark text elements as being headings, paragraphs etc.</a:t>
            </a:r>
          </a:p>
          <a:p>
            <a:pPr marL="838200" lvl="1" indent="-381000">
              <a:buFont typeface="Arial" charset="0"/>
              <a:buChar char="•"/>
            </a:pPr>
            <a:r>
              <a:rPr lang="en-GB" dirty="0" smtClean="0"/>
              <a:t>Mark text elements as being links</a:t>
            </a:r>
          </a:p>
          <a:p>
            <a:pPr marL="838200" lvl="1" indent="-381000">
              <a:buFont typeface="Arial" charset="0"/>
              <a:buChar char="•"/>
            </a:pPr>
            <a:r>
              <a:rPr lang="en-GB" dirty="0" smtClean="0"/>
              <a:t>Add information about the document (its title for example)</a:t>
            </a:r>
          </a:p>
          <a:p>
            <a:pPr marL="838200" lvl="1" indent="-381000">
              <a:buFont typeface="Arial" charset="0"/>
              <a:buChar char="•"/>
            </a:pPr>
            <a:r>
              <a:rPr lang="en-GB" dirty="0" smtClean="0"/>
              <a:t>Add media such as images</a:t>
            </a:r>
          </a:p>
          <a:p>
            <a:pPr marL="838200" lvl="1" indent="-381000">
              <a:buFont typeface="Arial" charset="0"/>
              <a:buChar char="•"/>
            </a:pPr>
            <a:r>
              <a:rPr lang="en-GB" dirty="0" smtClean="0"/>
              <a:t>Mark up GROUPS of elements</a:t>
            </a:r>
          </a:p>
          <a:p>
            <a:pPr marL="1238250" lvl="2" indent="-381000">
              <a:buFont typeface="Arial" charset="0"/>
              <a:buChar char="•"/>
            </a:pPr>
            <a:r>
              <a:rPr lang="en-GB" sz="2000" dirty="0" smtClean="0"/>
              <a:t>Page header / footer / navigation 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133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GB" dirty="0" smtClean="0"/>
              <a:t>Read through the HTML and try and match tags with what appears in the browser.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You should note the following things ..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i="1" dirty="0" smtClean="0"/>
              <a:t>Firstly</a:t>
            </a:r>
            <a:r>
              <a:rPr lang="en-GB" dirty="0" smtClean="0"/>
              <a:t> the text inside the tags does not display on the final page </a:t>
            </a:r>
            <a:r>
              <a:rPr lang="en-GB" dirty="0" smtClean="0">
                <a:latin typeface="Courier New" pitchFamily="49" charset="0"/>
              </a:rPr>
              <a:t>(&lt;body&gt;</a:t>
            </a:r>
            <a:r>
              <a:rPr lang="en-GB" dirty="0" smtClean="0"/>
              <a:t> for example).</a:t>
            </a:r>
          </a:p>
          <a:p>
            <a:pPr marL="457200" indent="-457200">
              <a:buFont typeface="Arial" charset="0"/>
              <a:buChar char="•"/>
            </a:pPr>
            <a:r>
              <a:rPr lang="en-GB" dirty="0" smtClean="0"/>
              <a:t>This is because they are instructions to the browser (</a:t>
            </a:r>
            <a:r>
              <a:rPr lang="en-GB" dirty="0" err="1" smtClean="0"/>
              <a:t>markup</a:t>
            </a:r>
            <a:r>
              <a:rPr lang="en-GB" dirty="0" smtClean="0"/>
              <a:t>), not content.</a:t>
            </a:r>
          </a:p>
          <a:p>
            <a:pPr marL="457200" indent="-457200">
              <a:buFont typeface="Arial" charset="0"/>
              <a:buChar char="•"/>
            </a:pPr>
            <a:endParaRPr lang="en-GB" dirty="0" smtClean="0"/>
          </a:p>
          <a:p>
            <a:pPr marL="457200" indent="-457200">
              <a:buFont typeface="Arial" charset="0"/>
              <a:buChar char="•"/>
            </a:pPr>
            <a:r>
              <a:rPr lang="en-GB" i="1" dirty="0" smtClean="0"/>
              <a:t>Secondly</a:t>
            </a:r>
            <a:r>
              <a:rPr lang="en-GB" dirty="0" smtClean="0"/>
              <a:t>, note that </a:t>
            </a:r>
            <a:r>
              <a:rPr lang="en-GB" i="1" u="sng" dirty="0" smtClean="0"/>
              <a:t>most</a:t>
            </a:r>
            <a:r>
              <a:rPr lang="en-GB" dirty="0" smtClean="0"/>
              <a:t> of the tags occur in pairs.</a:t>
            </a:r>
          </a:p>
          <a:p>
            <a:pPr marL="1257300" lvl="2" indent="-342900">
              <a:buFont typeface="Symbol" pitchFamily="18" charset="2"/>
              <a:buNone/>
            </a:pPr>
            <a:endParaRPr lang="en-GB" sz="1800" dirty="0" smtClean="0">
              <a:latin typeface="Courier New" pitchFamily="49" charset="0"/>
            </a:endParaRPr>
          </a:p>
          <a:p>
            <a:pPr marL="1257300" lvl="2" indent="-342900">
              <a:buFont typeface="Symbol" pitchFamily="18" charset="2"/>
              <a:buNone/>
            </a:pPr>
            <a:r>
              <a:rPr lang="en-GB" sz="3200" b="1" dirty="0" smtClean="0">
                <a:latin typeface="Courier New" pitchFamily="49" charset="0"/>
              </a:rPr>
              <a:t>&lt;h1&gt;</a:t>
            </a:r>
            <a:r>
              <a:rPr lang="en-GB" sz="3200" dirty="0" smtClean="0">
                <a:latin typeface="Courier New" pitchFamily="49" charset="0"/>
              </a:rPr>
              <a:t>M</a:t>
            </a:r>
            <a:r>
              <a:rPr lang="en-US" sz="3200" dirty="0" smtClean="0">
                <a:latin typeface="Courier New" pitchFamily="49" charset="0"/>
              </a:rPr>
              <a:t>a</a:t>
            </a:r>
            <a:r>
              <a:rPr lang="en-GB" sz="3200" dirty="0" err="1" smtClean="0">
                <a:latin typeface="Courier New" pitchFamily="49" charset="0"/>
              </a:rPr>
              <a:t>tt</a:t>
            </a:r>
            <a:r>
              <a:rPr lang="en-GB" sz="3200" dirty="0" smtClean="0">
                <a:latin typeface="Courier New" pitchFamily="49" charset="0"/>
              </a:rPr>
              <a:t> Smith</a:t>
            </a:r>
            <a:r>
              <a:rPr lang="en-GB" sz="3200" b="1" dirty="0" smtClean="0">
                <a:latin typeface="Courier New" pitchFamily="49" charset="0"/>
              </a:rPr>
              <a:t>&lt;/h1&gt;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999373" y="3893574"/>
            <a:ext cx="7703498" cy="2352926"/>
          </a:xfrm>
          <a:custGeom>
            <a:avLst/>
            <a:gdLst>
              <a:gd name="connsiteX0" fmla="*/ 0 w 7703498"/>
              <a:gd name="connsiteY0" fmla="*/ 520532 h 2352926"/>
              <a:gd name="connsiteX1" fmla="*/ 0 w 7703498"/>
              <a:gd name="connsiteY1" fmla="*/ 520532 h 2352926"/>
              <a:gd name="connsiteX2" fmla="*/ 93691 w 7703498"/>
              <a:gd name="connsiteY2" fmla="*/ 478889 h 2352926"/>
              <a:gd name="connsiteX3" fmla="*/ 176972 w 7703498"/>
              <a:gd name="connsiteY3" fmla="*/ 437246 h 2352926"/>
              <a:gd name="connsiteX4" fmla="*/ 229023 w 7703498"/>
              <a:gd name="connsiteY4" fmla="*/ 416425 h 2352926"/>
              <a:gd name="connsiteX5" fmla="*/ 260253 w 7703498"/>
              <a:gd name="connsiteY5" fmla="*/ 406015 h 2352926"/>
              <a:gd name="connsiteX6" fmla="*/ 343534 w 7703498"/>
              <a:gd name="connsiteY6" fmla="*/ 364372 h 2352926"/>
              <a:gd name="connsiteX7" fmla="*/ 395585 w 7703498"/>
              <a:gd name="connsiteY7" fmla="*/ 353961 h 2352926"/>
              <a:gd name="connsiteX8" fmla="*/ 499686 w 7703498"/>
              <a:gd name="connsiteY8" fmla="*/ 312319 h 2352926"/>
              <a:gd name="connsiteX9" fmla="*/ 572557 w 7703498"/>
              <a:gd name="connsiteY9" fmla="*/ 291498 h 2352926"/>
              <a:gd name="connsiteX10" fmla="*/ 843220 w 7703498"/>
              <a:gd name="connsiteY10" fmla="*/ 218623 h 2352926"/>
              <a:gd name="connsiteX11" fmla="*/ 916091 w 7703498"/>
              <a:gd name="connsiteY11" fmla="*/ 197802 h 2352926"/>
              <a:gd name="connsiteX12" fmla="*/ 1020193 w 7703498"/>
              <a:gd name="connsiteY12" fmla="*/ 176981 h 2352926"/>
              <a:gd name="connsiteX13" fmla="*/ 1124294 w 7703498"/>
              <a:gd name="connsiteY13" fmla="*/ 187391 h 2352926"/>
              <a:gd name="connsiteX14" fmla="*/ 1165935 w 7703498"/>
              <a:gd name="connsiteY14" fmla="*/ 208213 h 2352926"/>
              <a:gd name="connsiteX15" fmla="*/ 1228395 w 7703498"/>
              <a:gd name="connsiteY15" fmla="*/ 229034 h 2352926"/>
              <a:gd name="connsiteX16" fmla="*/ 1322087 w 7703498"/>
              <a:gd name="connsiteY16" fmla="*/ 270676 h 2352926"/>
              <a:gd name="connsiteX17" fmla="*/ 1405368 w 7703498"/>
              <a:gd name="connsiteY17" fmla="*/ 322730 h 2352926"/>
              <a:gd name="connsiteX18" fmla="*/ 1499059 w 7703498"/>
              <a:gd name="connsiteY18" fmla="*/ 374783 h 2352926"/>
              <a:gd name="connsiteX19" fmla="*/ 1540699 w 7703498"/>
              <a:gd name="connsiteY19" fmla="*/ 385193 h 2352926"/>
              <a:gd name="connsiteX20" fmla="*/ 1582340 w 7703498"/>
              <a:gd name="connsiteY20" fmla="*/ 426836 h 2352926"/>
              <a:gd name="connsiteX21" fmla="*/ 1686441 w 7703498"/>
              <a:gd name="connsiteY21" fmla="*/ 447657 h 2352926"/>
              <a:gd name="connsiteX22" fmla="*/ 1884234 w 7703498"/>
              <a:gd name="connsiteY22" fmla="*/ 447657 h 2352926"/>
              <a:gd name="connsiteX23" fmla="*/ 1946694 w 7703498"/>
              <a:gd name="connsiteY23" fmla="*/ 426836 h 2352926"/>
              <a:gd name="connsiteX24" fmla="*/ 1998745 w 7703498"/>
              <a:gd name="connsiteY24" fmla="*/ 416425 h 2352926"/>
              <a:gd name="connsiteX25" fmla="*/ 2040386 w 7703498"/>
              <a:gd name="connsiteY25" fmla="*/ 406015 h 2352926"/>
              <a:gd name="connsiteX26" fmla="*/ 2102846 w 7703498"/>
              <a:gd name="connsiteY26" fmla="*/ 374783 h 2352926"/>
              <a:gd name="connsiteX27" fmla="*/ 2154897 w 7703498"/>
              <a:gd name="connsiteY27" fmla="*/ 353961 h 2352926"/>
              <a:gd name="connsiteX28" fmla="*/ 2206948 w 7703498"/>
              <a:gd name="connsiteY28" fmla="*/ 322730 h 2352926"/>
              <a:gd name="connsiteX29" fmla="*/ 2258998 w 7703498"/>
              <a:gd name="connsiteY29" fmla="*/ 301908 h 2352926"/>
              <a:gd name="connsiteX30" fmla="*/ 2321459 w 7703498"/>
              <a:gd name="connsiteY30" fmla="*/ 270676 h 2352926"/>
              <a:gd name="connsiteX31" fmla="*/ 2404740 w 7703498"/>
              <a:gd name="connsiteY31" fmla="*/ 239445 h 2352926"/>
              <a:gd name="connsiteX32" fmla="*/ 2467201 w 7703498"/>
              <a:gd name="connsiteY32" fmla="*/ 218623 h 2352926"/>
              <a:gd name="connsiteX33" fmla="*/ 2727454 w 7703498"/>
              <a:gd name="connsiteY33" fmla="*/ 104106 h 2352926"/>
              <a:gd name="connsiteX34" fmla="*/ 2894016 w 7703498"/>
              <a:gd name="connsiteY34" fmla="*/ 41643 h 2352926"/>
              <a:gd name="connsiteX35" fmla="*/ 2946067 w 7703498"/>
              <a:gd name="connsiteY35" fmla="*/ 31232 h 2352926"/>
              <a:gd name="connsiteX36" fmla="*/ 2977298 w 7703498"/>
              <a:gd name="connsiteY36" fmla="*/ 20821 h 2352926"/>
              <a:gd name="connsiteX37" fmla="*/ 3081399 w 7703498"/>
              <a:gd name="connsiteY37" fmla="*/ 0 h 2352926"/>
              <a:gd name="connsiteX38" fmla="*/ 3435343 w 7703498"/>
              <a:gd name="connsiteY38" fmla="*/ 31232 h 2352926"/>
              <a:gd name="connsiteX39" fmla="*/ 3487394 w 7703498"/>
              <a:gd name="connsiteY39" fmla="*/ 41643 h 2352926"/>
              <a:gd name="connsiteX40" fmla="*/ 3591495 w 7703498"/>
              <a:gd name="connsiteY40" fmla="*/ 93696 h 2352926"/>
              <a:gd name="connsiteX41" fmla="*/ 3653956 w 7703498"/>
              <a:gd name="connsiteY41" fmla="*/ 124928 h 2352926"/>
              <a:gd name="connsiteX42" fmla="*/ 3716417 w 7703498"/>
              <a:gd name="connsiteY42" fmla="*/ 145749 h 2352926"/>
              <a:gd name="connsiteX43" fmla="*/ 3778878 w 7703498"/>
              <a:gd name="connsiteY43" fmla="*/ 187391 h 2352926"/>
              <a:gd name="connsiteX44" fmla="*/ 3903799 w 7703498"/>
              <a:gd name="connsiteY44" fmla="*/ 239445 h 2352926"/>
              <a:gd name="connsiteX45" fmla="*/ 3924620 w 7703498"/>
              <a:gd name="connsiteY45" fmla="*/ 260266 h 2352926"/>
              <a:gd name="connsiteX46" fmla="*/ 4049541 w 7703498"/>
              <a:gd name="connsiteY46" fmla="*/ 281087 h 2352926"/>
              <a:gd name="connsiteX47" fmla="*/ 4164053 w 7703498"/>
              <a:gd name="connsiteY47" fmla="*/ 312319 h 2352926"/>
              <a:gd name="connsiteX48" fmla="*/ 4205693 w 7703498"/>
              <a:gd name="connsiteY48" fmla="*/ 322730 h 2352926"/>
              <a:gd name="connsiteX49" fmla="*/ 4320205 w 7703498"/>
              <a:gd name="connsiteY49" fmla="*/ 343551 h 2352926"/>
              <a:gd name="connsiteX50" fmla="*/ 4694969 w 7703498"/>
              <a:gd name="connsiteY50" fmla="*/ 333140 h 2352926"/>
              <a:gd name="connsiteX51" fmla="*/ 4747020 w 7703498"/>
              <a:gd name="connsiteY51" fmla="*/ 312319 h 2352926"/>
              <a:gd name="connsiteX52" fmla="*/ 4819891 w 7703498"/>
              <a:gd name="connsiteY52" fmla="*/ 281087 h 2352926"/>
              <a:gd name="connsiteX53" fmla="*/ 4851121 w 7703498"/>
              <a:gd name="connsiteY53" fmla="*/ 260266 h 2352926"/>
              <a:gd name="connsiteX54" fmla="*/ 4955223 w 7703498"/>
              <a:gd name="connsiteY54" fmla="*/ 229034 h 2352926"/>
              <a:gd name="connsiteX55" fmla="*/ 5121785 w 7703498"/>
              <a:gd name="connsiteY55" fmla="*/ 218623 h 2352926"/>
              <a:gd name="connsiteX56" fmla="*/ 5871314 w 7703498"/>
              <a:gd name="connsiteY56" fmla="*/ 249855 h 2352926"/>
              <a:gd name="connsiteX57" fmla="*/ 5912955 w 7703498"/>
              <a:gd name="connsiteY57" fmla="*/ 260266 h 2352926"/>
              <a:gd name="connsiteX58" fmla="*/ 6027466 w 7703498"/>
              <a:gd name="connsiteY58" fmla="*/ 333140 h 2352926"/>
              <a:gd name="connsiteX59" fmla="*/ 6079517 w 7703498"/>
              <a:gd name="connsiteY59" fmla="*/ 374783 h 2352926"/>
              <a:gd name="connsiteX60" fmla="*/ 6121158 w 7703498"/>
              <a:gd name="connsiteY60" fmla="*/ 395604 h 2352926"/>
              <a:gd name="connsiteX61" fmla="*/ 6152388 w 7703498"/>
              <a:gd name="connsiteY61" fmla="*/ 416425 h 2352926"/>
              <a:gd name="connsiteX62" fmla="*/ 6204439 w 7703498"/>
              <a:gd name="connsiteY62" fmla="*/ 406015 h 2352926"/>
              <a:gd name="connsiteX63" fmla="*/ 6235669 w 7703498"/>
              <a:gd name="connsiteY63" fmla="*/ 395604 h 2352926"/>
              <a:gd name="connsiteX64" fmla="*/ 6308540 w 7703498"/>
              <a:gd name="connsiteY64" fmla="*/ 385193 h 2352926"/>
              <a:gd name="connsiteX65" fmla="*/ 6485512 w 7703498"/>
              <a:gd name="connsiteY65" fmla="*/ 353961 h 2352926"/>
              <a:gd name="connsiteX66" fmla="*/ 6558383 w 7703498"/>
              <a:gd name="connsiteY66" fmla="*/ 333140 h 2352926"/>
              <a:gd name="connsiteX67" fmla="*/ 6641664 w 7703498"/>
              <a:gd name="connsiteY67" fmla="*/ 312319 h 2352926"/>
              <a:gd name="connsiteX68" fmla="*/ 6704125 w 7703498"/>
              <a:gd name="connsiteY68" fmla="*/ 301908 h 2352926"/>
              <a:gd name="connsiteX69" fmla="*/ 6756176 w 7703498"/>
              <a:gd name="connsiteY69" fmla="*/ 291498 h 2352926"/>
              <a:gd name="connsiteX70" fmla="*/ 6818636 w 7703498"/>
              <a:gd name="connsiteY70" fmla="*/ 281087 h 2352926"/>
              <a:gd name="connsiteX71" fmla="*/ 6891507 w 7703498"/>
              <a:gd name="connsiteY71" fmla="*/ 260266 h 2352926"/>
              <a:gd name="connsiteX72" fmla="*/ 6943558 w 7703498"/>
              <a:gd name="connsiteY72" fmla="*/ 249855 h 2352926"/>
              <a:gd name="connsiteX73" fmla="*/ 7349553 w 7703498"/>
              <a:gd name="connsiteY73" fmla="*/ 260266 h 2352926"/>
              <a:gd name="connsiteX74" fmla="*/ 7443244 w 7703498"/>
              <a:gd name="connsiteY74" fmla="*/ 322730 h 2352926"/>
              <a:gd name="connsiteX75" fmla="*/ 7516115 w 7703498"/>
              <a:gd name="connsiteY75" fmla="*/ 374783 h 2352926"/>
              <a:gd name="connsiteX76" fmla="*/ 7568166 w 7703498"/>
              <a:gd name="connsiteY76" fmla="*/ 468478 h 2352926"/>
              <a:gd name="connsiteX77" fmla="*/ 7588986 w 7703498"/>
              <a:gd name="connsiteY77" fmla="*/ 520532 h 2352926"/>
              <a:gd name="connsiteX78" fmla="*/ 7609806 w 7703498"/>
              <a:gd name="connsiteY78" fmla="*/ 562174 h 2352926"/>
              <a:gd name="connsiteX79" fmla="*/ 7651447 w 7703498"/>
              <a:gd name="connsiteY79" fmla="*/ 676691 h 2352926"/>
              <a:gd name="connsiteX80" fmla="*/ 7682677 w 7703498"/>
              <a:gd name="connsiteY80" fmla="*/ 822440 h 2352926"/>
              <a:gd name="connsiteX81" fmla="*/ 7693088 w 7703498"/>
              <a:gd name="connsiteY81" fmla="*/ 895314 h 2352926"/>
              <a:gd name="connsiteX82" fmla="*/ 7703498 w 7703498"/>
              <a:gd name="connsiteY82" fmla="*/ 957778 h 2352926"/>
              <a:gd name="connsiteX83" fmla="*/ 7672267 w 7703498"/>
              <a:gd name="connsiteY83" fmla="*/ 1218043 h 2352926"/>
              <a:gd name="connsiteX84" fmla="*/ 7630627 w 7703498"/>
              <a:gd name="connsiteY84" fmla="*/ 1342971 h 2352926"/>
              <a:gd name="connsiteX85" fmla="*/ 7599396 w 7703498"/>
              <a:gd name="connsiteY85" fmla="*/ 1457488 h 2352926"/>
              <a:gd name="connsiteX86" fmla="*/ 7432834 w 7703498"/>
              <a:gd name="connsiteY86" fmla="*/ 1759396 h 2352926"/>
              <a:gd name="connsiteX87" fmla="*/ 7182991 w 7703498"/>
              <a:gd name="connsiteY87" fmla="*/ 1946787 h 2352926"/>
              <a:gd name="connsiteX88" fmla="*/ 6985199 w 7703498"/>
              <a:gd name="connsiteY88" fmla="*/ 2040483 h 2352926"/>
              <a:gd name="connsiteX89" fmla="*/ 6412641 w 7703498"/>
              <a:gd name="connsiteY89" fmla="*/ 2227874 h 2352926"/>
              <a:gd name="connsiteX90" fmla="*/ 6131568 w 7703498"/>
              <a:gd name="connsiteY90" fmla="*/ 2269517 h 2352926"/>
              <a:gd name="connsiteX91" fmla="*/ 5767213 w 7703498"/>
              <a:gd name="connsiteY91" fmla="*/ 2342391 h 2352926"/>
              <a:gd name="connsiteX92" fmla="*/ 5683932 w 7703498"/>
              <a:gd name="connsiteY92" fmla="*/ 2352802 h 2352926"/>
              <a:gd name="connsiteX93" fmla="*/ 2644173 w 7703498"/>
              <a:gd name="connsiteY93" fmla="*/ 1447077 h 235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703498" h="2352926">
                <a:moveTo>
                  <a:pt x="0" y="520532"/>
                </a:moveTo>
                <a:lnTo>
                  <a:pt x="0" y="520532"/>
                </a:lnTo>
                <a:cubicBezTo>
                  <a:pt x="31230" y="506651"/>
                  <a:pt x="62768" y="493442"/>
                  <a:pt x="93691" y="478889"/>
                </a:cubicBezTo>
                <a:cubicBezTo>
                  <a:pt x="121774" y="465673"/>
                  <a:pt x="148155" y="448773"/>
                  <a:pt x="176972" y="437246"/>
                </a:cubicBezTo>
                <a:cubicBezTo>
                  <a:pt x="194322" y="430306"/>
                  <a:pt x="211526" y="422987"/>
                  <a:pt x="229023" y="416425"/>
                </a:cubicBezTo>
                <a:cubicBezTo>
                  <a:pt x="239297" y="412572"/>
                  <a:pt x="250264" y="410556"/>
                  <a:pt x="260253" y="406015"/>
                </a:cubicBezTo>
                <a:cubicBezTo>
                  <a:pt x="288508" y="393171"/>
                  <a:pt x="313099" y="370459"/>
                  <a:pt x="343534" y="364372"/>
                </a:cubicBezTo>
                <a:cubicBezTo>
                  <a:pt x="360884" y="360902"/>
                  <a:pt x="378799" y="359557"/>
                  <a:pt x="395585" y="353961"/>
                </a:cubicBezTo>
                <a:cubicBezTo>
                  <a:pt x="431041" y="342142"/>
                  <a:pt x="463750" y="322587"/>
                  <a:pt x="499686" y="312319"/>
                </a:cubicBezTo>
                <a:cubicBezTo>
                  <a:pt x="523976" y="305379"/>
                  <a:pt x="548591" y="299487"/>
                  <a:pt x="572557" y="291498"/>
                </a:cubicBezTo>
                <a:cubicBezTo>
                  <a:pt x="797392" y="216550"/>
                  <a:pt x="678197" y="236961"/>
                  <a:pt x="843220" y="218623"/>
                </a:cubicBezTo>
                <a:cubicBezTo>
                  <a:pt x="867510" y="211683"/>
                  <a:pt x="891389" y="203095"/>
                  <a:pt x="916091" y="197802"/>
                </a:cubicBezTo>
                <a:cubicBezTo>
                  <a:pt x="1050074" y="169090"/>
                  <a:pt x="943212" y="202641"/>
                  <a:pt x="1020193" y="176981"/>
                </a:cubicBezTo>
                <a:cubicBezTo>
                  <a:pt x="1054893" y="180451"/>
                  <a:pt x="1090195" y="180084"/>
                  <a:pt x="1124294" y="187391"/>
                </a:cubicBezTo>
                <a:cubicBezTo>
                  <a:pt x="1139468" y="190643"/>
                  <a:pt x="1151526" y="202449"/>
                  <a:pt x="1165935" y="208213"/>
                </a:cubicBezTo>
                <a:cubicBezTo>
                  <a:pt x="1186311" y="216364"/>
                  <a:pt x="1208137" y="220593"/>
                  <a:pt x="1228395" y="229034"/>
                </a:cubicBezTo>
                <a:cubicBezTo>
                  <a:pt x="1372922" y="289257"/>
                  <a:pt x="1234713" y="241552"/>
                  <a:pt x="1322087" y="270676"/>
                </a:cubicBezTo>
                <a:cubicBezTo>
                  <a:pt x="1394395" y="324911"/>
                  <a:pt x="1331882" y="281903"/>
                  <a:pt x="1405368" y="322730"/>
                </a:cubicBezTo>
                <a:cubicBezTo>
                  <a:pt x="1432883" y="338017"/>
                  <a:pt x="1468345" y="363265"/>
                  <a:pt x="1499059" y="374783"/>
                </a:cubicBezTo>
                <a:cubicBezTo>
                  <a:pt x="1512455" y="379807"/>
                  <a:pt x="1526819" y="381723"/>
                  <a:pt x="1540699" y="385193"/>
                </a:cubicBezTo>
                <a:cubicBezTo>
                  <a:pt x="1554579" y="399074"/>
                  <a:pt x="1566366" y="415426"/>
                  <a:pt x="1582340" y="426836"/>
                </a:cubicBezTo>
                <a:cubicBezTo>
                  <a:pt x="1600508" y="439813"/>
                  <a:pt x="1683968" y="447304"/>
                  <a:pt x="1686441" y="447657"/>
                </a:cubicBezTo>
                <a:cubicBezTo>
                  <a:pt x="1764939" y="473825"/>
                  <a:pt x="1734635" y="468058"/>
                  <a:pt x="1884234" y="447657"/>
                </a:cubicBezTo>
                <a:cubicBezTo>
                  <a:pt x="1905979" y="444692"/>
                  <a:pt x="1925521" y="432611"/>
                  <a:pt x="1946694" y="426836"/>
                </a:cubicBezTo>
                <a:cubicBezTo>
                  <a:pt x="1963764" y="422180"/>
                  <a:pt x="1981472" y="420263"/>
                  <a:pt x="1998745" y="416425"/>
                </a:cubicBezTo>
                <a:cubicBezTo>
                  <a:pt x="2012712" y="413321"/>
                  <a:pt x="2026506" y="409485"/>
                  <a:pt x="2040386" y="406015"/>
                </a:cubicBezTo>
                <a:cubicBezTo>
                  <a:pt x="2061206" y="395604"/>
                  <a:pt x="2081655" y="384416"/>
                  <a:pt x="2102846" y="374783"/>
                </a:cubicBezTo>
                <a:cubicBezTo>
                  <a:pt x="2119858" y="367050"/>
                  <a:pt x="2138183" y="362318"/>
                  <a:pt x="2154897" y="353961"/>
                </a:cubicBezTo>
                <a:cubicBezTo>
                  <a:pt x="2172995" y="344912"/>
                  <a:pt x="2188850" y="331779"/>
                  <a:pt x="2206948" y="322730"/>
                </a:cubicBezTo>
                <a:cubicBezTo>
                  <a:pt x="2223662" y="314373"/>
                  <a:pt x="2241986" y="309641"/>
                  <a:pt x="2258998" y="301908"/>
                </a:cubicBezTo>
                <a:cubicBezTo>
                  <a:pt x="2280189" y="292275"/>
                  <a:pt x="2300063" y="279846"/>
                  <a:pt x="2321459" y="270676"/>
                </a:cubicBezTo>
                <a:cubicBezTo>
                  <a:pt x="2348710" y="258997"/>
                  <a:pt x="2376819" y="249417"/>
                  <a:pt x="2404740" y="239445"/>
                </a:cubicBezTo>
                <a:cubicBezTo>
                  <a:pt x="2425408" y="232063"/>
                  <a:pt x="2447222" y="227705"/>
                  <a:pt x="2467201" y="218623"/>
                </a:cubicBezTo>
                <a:cubicBezTo>
                  <a:pt x="2838562" y="49813"/>
                  <a:pt x="2481879" y="192517"/>
                  <a:pt x="2727454" y="104106"/>
                </a:cubicBezTo>
                <a:cubicBezTo>
                  <a:pt x="2783245" y="84020"/>
                  <a:pt x="2835871" y="53273"/>
                  <a:pt x="2894016" y="41643"/>
                </a:cubicBezTo>
                <a:cubicBezTo>
                  <a:pt x="2911366" y="38173"/>
                  <a:pt x="2928901" y="35524"/>
                  <a:pt x="2946067" y="31232"/>
                </a:cubicBezTo>
                <a:cubicBezTo>
                  <a:pt x="2956713" y="28570"/>
                  <a:pt x="2966606" y="23289"/>
                  <a:pt x="2977298" y="20821"/>
                </a:cubicBezTo>
                <a:cubicBezTo>
                  <a:pt x="3011779" y="12863"/>
                  <a:pt x="3081399" y="0"/>
                  <a:pt x="3081399" y="0"/>
                </a:cubicBezTo>
                <a:lnTo>
                  <a:pt x="3435343" y="31232"/>
                </a:lnTo>
                <a:cubicBezTo>
                  <a:pt x="3452945" y="33037"/>
                  <a:pt x="3470966" y="35071"/>
                  <a:pt x="3487394" y="41643"/>
                </a:cubicBezTo>
                <a:cubicBezTo>
                  <a:pt x="3523415" y="56052"/>
                  <a:pt x="3556795" y="76345"/>
                  <a:pt x="3591495" y="93696"/>
                </a:cubicBezTo>
                <a:cubicBezTo>
                  <a:pt x="3612315" y="104107"/>
                  <a:pt x="3631873" y="117567"/>
                  <a:pt x="3653956" y="124928"/>
                </a:cubicBezTo>
                <a:cubicBezTo>
                  <a:pt x="3674776" y="131868"/>
                  <a:pt x="3696787" y="135934"/>
                  <a:pt x="3716417" y="145749"/>
                </a:cubicBezTo>
                <a:cubicBezTo>
                  <a:pt x="3738798" y="156940"/>
                  <a:pt x="3757264" y="174782"/>
                  <a:pt x="3778878" y="187391"/>
                </a:cubicBezTo>
                <a:cubicBezTo>
                  <a:pt x="3833604" y="219316"/>
                  <a:pt x="3845054" y="219862"/>
                  <a:pt x="3903799" y="239445"/>
                </a:cubicBezTo>
                <a:cubicBezTo>
                  <a:pt x="3910739" y="246385"/>
                  <a:pt x="3915183" y="257569"/>
                  <a:pt x="3924620" y="260266"/>
                </a:cubicBezTo>
                <a:cubicBezTo>
                  <a:pt x="3965210" y="271864"/>
                  <a:pt x="4049541" y="281087"/>
                  <a:pt x="4049541" y="281087"/>
                </a:cubicBezTo>
                <a:cubicBezTo>
                  <a:pt x="4133128" y="314523"/>
                  <a:pt x="4069675" y="293442"/>
                  <a:pt x="4164053" y="312319"/>
                </a:cubicBezTo>
                <a:cubicBezTo>
                  <a:pt x="4178082" y="315125"/>
                  <a:pt x="4191726" y="319626"/>
                  <a:pt x="4205693" y="322730"/>
                </a:cubicBezTo>
                <a:cubicBezTo>
                  <a:pt x="4249324" y="332426"/>
                  <a:pt x="4275027" y="336021"/>
                  <a:pt x="4320205" y="343551"/>
                </a:cubicBezTo>
                <a:cubicBezTo>
                  <a:pt x="4445126" y="340081"/>
                  <a:pt x="4570333" y="342260"/>
                  <a:pt x="4694969" y="333140"/>
                </a:cubicBezTo>
                <a:cubicBezTo>
                  <a:pt x="4713606" y="331776"/>
                  <a:pt x="4729523" y="318881"/>
                  <a:pt x="4747020" y="312319"/>
                </a:cubicBezTo>
                <a:cubicBezTo>
                  <a:pt x="4789485" y="296394"/>
                  <a:pt x="4773367" y="307673"/>
                  <a:pt x="4819891" y="281087"/>
                </a:cubicBezTo>
                <a:cubicBezTo>
                  <a:pt x="4830754" y="274879"/>
                  <a:pt x="4839688" y="265348"/>
                  <a:pt x="4851121" y="260266"/>
                </a:cubicBezTo>
                <a:cubicBezTo>
                  <a:pt x="4860587" y="256059"/>
                  <a:pt x="4935688" y="230988"/>
                  <a:pt x="4955223" y="229034"/>
                </a:cubicBezTo>
                <a:cubicBezTo>
                  <a:pt x="5010576" y="223498"/>
                  <a:pt x="5066264" y="222093"/>
                  <a:pt x="5121785" y="218623"/>
                </a:cubicBezTo>
                <a:cubicBezTo>
                  <a:pt x="5589880" y="226425"/>
                  <a:pt x="5581282" y="195471"/>
                  <a:pt x="5871314" y="249855"/>
                </a:cubicBezTo>
                <a:cubicBezTo>
                  <a:pt x="5885376" y="252492"/>
                  <a:pt x="5899075" y="256796"/>
                  <a:pt x="5912955" y="260266"/>
                </a:cubicBezTo>
                <a:cubicBezTo>
                  <a:pt x="5951125" y="284557"/>
                  <a:pt x="5992137" y="304875"/>
                  <a:pt x="6027466" y="333140"/>
                </a:cubicBezTo>
                <a:cubicBezTo>
                  <a:pt x="6044816" y="347021"/>
                  <a:pt x="6061029" y="362457"/>
                  <a:pt x="6079517" y="374783"/>
                </a:cubicBezTo>
                <a:cubicBezTo>
                  <a:pt x="6092429" y="383392"/>
                  <a:pt x="6107684" y="387904"/>
                  <a:pt x="6121158" y="395604"/>
                </a:cubicBezTo>
                <a:cubicBezTo>
                  <a:pt x="6132021" y="401812"/>
                  <a:pt x="6141978" y="409485"/>
                  <a:pt x="6152388" y="416425"/>
                </a:cubicBezTo>
                <a:cubicBezTo>
                  <a:pt x="6169738" y="412955"/>
                  <a:pt x="6187273" y="410307"/>
                  <a:pt x="6204439" y="406015"/>
                </a:cubicBezTo>
                <a:cubicBezTo>
                  <a:pt x="6215085" y="403354"/>
                  <a:pt x="6224909" y="397756"/>
                  <a:pt x="6235669" y="395604"/>
                </a:cubicBezTo>
                <a:cubicBezTo>
                  <a:pt x="6259729" y="390792"/>
                  <a:pt x="6284250" y="388663"/>
                  <a:pt x="6308540" y="385193"/>
                </a:cubicBezTo>
                <a:cubicBezTo>
                  <a:pt x="6419157" y="340945"/>
                  <a:pt x="6297761" y="383607"/>
                  <a:pt x="6485512" y="353961"/>
                </a:cubicBezTo>
                <a:cubicBezTo>
                  <a:pt x="6510465" y="350021"/>
                  <a:pt x="6533974" y="339649"/>
                  <a:pt x="6558383" y="333140"/>
                </a:cubicBezTo>
                <a:cubicBezTo>
                  <a:pt x="6586032" y="325767"/>
                  <a:pt x="6613684" y="318315"/>
                  <a:pt x="6641664" y="312319"/>
                </a:cubicBezTo>
                <a:cubicBezTo>
                  <a:pt x="6662303" y="307896"/>
                  <a:pt x="6683358" y="305684"/>
                  <a:pt x="6704125" y="301908"/>
                </a:cubicBezTo>
                <a:cubicBezTo>
                  <a:pt x="6721534" y="298743"/>
                  <a:pt x="6738768" y="294663"/>
                  <a:pt x="6756176" y="291498"/>
                </a:cubicBezTo>
                <a:cubicBezTo>
                  <a:pt x="6776943" y="287722"/>
                  <a:pt x="6797939" y="285227"/>
                  <a:pt x="6818636" y="281087"/>
                </a:cubicBezTo>
                <a:cubicBezTo>
                  <a:pt x="6915996" y="261613"/>
                  <a:pt x="6812135" y="280110"/>
                  <a:pt x="6891507" y="260266"/>
                </a:cubicBezTo>
                <a:cubicBezTo>
                  <a:pt x="6908673" y="255974"/>
                  <a:pt x="6926208" y="253325"/>
                  <a:pt x="6943558" y="249855"/>
                </a:cubicBezTo>
                <a:cubicBezTo>
                  <a:pt x="7078890" y="253325"/>
                  <a:pt x="7214323" y="253976"/>
                  <a:pt x="7349553" y="260266"/>
                </a:cubicBezTo>
                <a:cubicBezTo>
                  <a:pt x="7417140" y="263410"/>
                  <a:pt x="7377406" y="283227"/>
                  <a:pt x="7443244" y="322730"/>
                </a:cubicBezTo>
                <a:cubicBezTo>
                  <a:pt x="7467510" y="337290"/>
                  <a:pt x="7498549" y="350189"/>
                  <a:pt x="7516115" y="374783"/>
                </a:cubicBezTo>
                <a:cubicBezTo>
                  <a:pt x="7531574" y="396427"/>
                  <a:pt x="7556517" y="442266"/>
                  <a:pt x="7568166" y="468478"/>
                </a:cubicBezTo>
                <a:cubicBezTo>
                  <a:pt x="7575755" y="485555"/>
                  <a:pt x="7581397" y="503455"/>
                  <a:pt x="7588986" y="520532"/>
                </a:cubicBezTo>
                <a:cubicBezTo>
                  <a:pt x="7595288" y="534714"/>
                  <a:pt x="7603503" y="547993"/>
                  <a:pt x="7609806" y="562174"/>
                </a:cubicBezTo>
                <a:cubicBezTo>
                  <a:pt x="7629124" y="605641"/>
                  <a:pt x="7636056" y="630515"/>
                  <a:pt x="7651447" y="676691"/>
                </a:cubicBezTo>
                <a:cubicBezTo>
                  <a:pt x="7678812" y="868253"/>
                  <a:pt x="7641339" y="629522"/>
                  <a:pt x="7682677" y="822440"/>
                </a:cubicBezTo>
                <a:cubicBezTo>
                  <a:pt x="7687818" y="846433"/>
                  <a:pt x="7689357" y="871061"/>
                  <a:pt x="7693088" y="895314"/>
                </a:cubicBezTo>
                <a:cubicBezTo>
                  <a:pt x="7696298" y="916177"/>
                  <a:pt x="7700028" y="936957"/>
                  <a:pt x="7703498" y="957778"/>
                </a:cubicBezTo>
                <a:cubicBezTo>
                  <a:pt x="7696119" y="1068476"/>
                  <a:pt x="7699666" y="1117574"/>
                  <a:pt x="7672267" y="1218043"/>
                </a:cubicBezTo>
                <a:cubicBezTo>
                  <a:pt x="7660718" y="1260391"/>
                  <a:pt x="7643407" y="1300978"/>
                  <a:pt x="7630627" y="1342971"/>
                </a:cubicBezTo>
                <a:cubicBezTo>
                  <a:pt x="7619107" y="1380823"/>
                  <a:pt x="7614287" y="1420831"/>
                  <a:pt x="7599396" y="1457488"/>
                </a:cubicBezTo>
                <a:cubicBezTo>
                  <a:pt x="7561061" y="1551855"/>
                  <a:pt x="7509033" y="1678430"/>
                  <a:pt x="7432834" y="1759396"/>
                </a:cubicBezTo>
                <a:cubicBezTo>
                  <a:pt x="7360186" y="1836589"/>
                  <a:pt x="7275990" y="1896058"/>
                  <a:pt x="7182991" y="1946787"/>
                </a:cubicBezTo>
                <a:cubicBezTo>
                  <a:pt x="7118946" y="1981722"/>
                  <a:pt x="7052835" y="2013139"/>
                  <a:pt x="6985199" y="2040483"/>
                </a:cubicBezTo>
                <a:cubicBezTo>
                  <a:pt x="6864210" y="2089396"/>
                  <a:pt x="6543996" y="2198683"/>
                  <a:pt x="6412641" y="2227874"/>
                </a:cubicBezTo>
                <a:cubicBezTo>
                  <a:pt x="6320183" y="2248421"/>
                  <a:pt x="6224825" y="2252971"/>
                  <a:pt x="6131568" y="2269517"/>
                </a:cubicBezTo>
                <a:cubicBezTo>
                  <a:pt x="6009616" y="2291155"/>
                  <a:pt x="5888665" y="2318100"/>
                  <a:pt x="5767213" y="2342391"/>
                </a:cubicBezTo>
                <a:cubicBezTo>
                  <a:pt x="5704952" y="2354844"/>
                  <a:pt x="5732857" y="2352802"/>
                  <a:pt x="5683932" y="2352802"/>
                </a:cubicBezTo>
                <a:lnTo>
                  <a:pt x="2644173" y="1447077"/>
                </a:lnTo>
              </a:path>
            </a:pathLst>
          </a:custGeom>
          <a:ln w="133350" cmpd="sng">
            <a:solidFill>
              <a:srgbClr val="FF0000"/>
            </a:solidFill>
            <a:prstDash val="sysDash"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“beads on a string”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GB" dirty="0" smtClean="0"/>
              <a:t>n way to think of the way the special HTML characters work is that they follow a special pattern sequence</a:t>
            </a:r>
          </a:p>
          <a:p>
            <a:pPr lvl="1"/>
            <a:r>
              <a:rPr lang="en-US" sz="2400" dirty="0" smtClean="0"/>
              <a:t>L</a:t>
            </a:r>
            <a:r>
              <a:rPr lang="en-GB" sz="2400" dirty="0" err="1" smtClean="0"/>
              <a:t>ike</a:t>
            </a:r>
            <a:r>
              <a:rPr lang="en-GB" sz="2400" dirty="0" smtClean="0"/>
              <a:t> a bracelet with a pattern made from beads on a string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861048"/>
            <a:ext cx="4542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&lt;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861048"/>
            <a:ext cx="6981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3861048"/>
            <a:ext cx="4542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3789040"/>
            <a:ext cx="3129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3861048"/>
            <a:ext cx="6981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28384" y="3933056"/>
            <a:ext cx="4542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6176" y="3717032"/>
            <a:ext cx="4542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&lt;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3645024"/>
            <a:ext cx="23908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Matt Smith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4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1200</Words>
  <Application>Microsoft Macintosh PowerPoint</Application>
  <PresentationFormat>On-screen Show (4:3)</PresentationFormat>
  <Paragraphs>251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AnimationLecture</vt:lpstr>
      <vt:lpstr>Web Development 1</vt:lpstr>
      <vt:lpstr>Anatomy of a Web Page</vt:lpstr>
      <vt:lpstr>Anatomy of a Web Page</vt:lpstr>
      <vt:lpstr>PowerPoint Presentation</vt:lpstr>
      <vt:lpstr>PowerPoint Presentation</vt:lpstr>
      <vt:lpstr>Mark-up: content and tags</vt:lpstr>
      <vt:lpstr>HTML = HyperText Markup Language</vt:lpstr>
      <vt:lpstr>PowerPoint Presentation</vt:lpstr>
      <vt:lpstr>“beads on a string”</vt:lpstr>
      <vt:lpstr>PowerPoint Presentation</vt:lpstr>
      <vt:lpstr>PowerPoint Presentation</vt:lpstr>
      <vt:lpstr>PowerPoint Presentation</vt:lpstr>
      <vt:lpstr>Telling browser to fetch a CSS file</vt:lpstr>
      <vt:lpstr>Telling browser to fetch an image</vt:lpstr>
      <vt:lpstr>PowerPoint Presentation</vt:lpstr>
      <vt:lpstr>Browser REQUEST to Server – receive HTML</vt:lpstr>
      <vt:lpstr>Browser parse HTML, make more REQUESTs to Server – to receive CSS, images, JS, etc.</vt:lpstr>
      <vt:lpstr>PowerPoint Presentation</vt:lpstr>
      <vt:lpstr>Modern browsers provide DEVELOPER TOOLS to help technical web developers (like US!)</vt:lpstr>
      <vt:lpstr>PowerPoint Presentation</vt:lpstr>
      <vt:lpstr>PowerPoint Presentation</vt:lpstr>
      <vt:lpstr>PowerPoint Presentation</vt:lpstr>
      <vt:lpstr>BLOCK LEVEL and INLINE elements</vt:lpstr>
      <vt:lpstr>BLOCK LEVEL and INLINE elements</vt:lpstr>
      <vt:lpstr>Step 3: Identify Text Elements</vt:lpstr>
      <vt:lpstr>Step 3: Identify Text Elements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118</cp:revision>
  <cp:lastPrinted>2014-09-08T10:26:58Z</cp:lastPrinted>
  <dcterms:modified xsi:type="dcterms:W3CDTF">2015-09-25T18:47:36Z</dcterms:modified>
</cp:coreProperties>
</file>