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62"/>
  </p:notesMasterIdLst>
  <p:handoutMasterIdLst>
    <p:handoutMasterId r:id="rId63"/>
  </p:handoutMasterIdLst>
  <p:sldIdLst>
    <p:sldId id="411" r:id="rId2"/>
    <p:sldId id="412" r:id="rId3"/>
    <p:sldId id="413" r:id="rId4"/>
    <p:sldId id="443" r:id="rId5"/>
    <p:sldId id="414" r:id="rId6"/>
    <p:sldId id="415" r:id="rId7"/>
    <p:sldId id="416" r:id="rId8"/>
    <p:sldId id="444" r:id="rId9"/>
    <p:sldId id="417" r:id="rId10"/>
    <p:sldId id="452" r:id="rId11"/>
    <p:sldId id="418" r:id="rId12"/>
    <p:sldId id="419" r:id="rId13"/>
    <p:sldId id="420" r:id="rId14"/>
    <p:sldId id="421" r:id="rId15"/>
    <p:sldId id="422" r:id="rId16"/>
    <p:sldId id="423" r:id="rId17"/>
    <p:sldId id="466" r:id="rId18"/>
    <p:sldId id="468" r:id="rId19"/>
    <p:sldId id="448" r:id="rId20"/>
    <p:sldId id="469" r:id="rId21"/>
    <p:sldId id="445" r:id="rId22"/>
    <p:sldId id="425" r:id="rId23"/>
    <p:sldId id="431" r:id="rId24"/>
    <p:sldId id="485" r:id="rId25"/>
    <p:sldId id="426" r:id="rId26"/>
    <p:sldId id="483" r:id="rId27"/>
    <p:sldId id="484" r:id="rId28"/>
    <p:sldId id="478" r:id="rId29"/>
    <p:sldId id="479" r:id="rId30"/>
    <p:sldId id="482" r:id="rId31"/>
    <p:sldId id="480" r:id="rId32"/>
    <p:sldId id="481" r:id="rId33"/>
    <p:sldId id="459" r:id="rId34"/>
    <p:sldId id="432" r:id="rId35"/>
    <p:sldId id="446" r:id="rId36"/>
    <p:sldId id="462" r:id="rId37"/>
    <p:sldId id="433" r:id="rId38"/>
    <p:sldId id="434" r:id="rId39"/>
    <p:sldId id="435" r:id="rId40"/>
    <p:sldId id="436" r:id="rId41"/>
    <p:sldId id="437" r:id="rId42"/>
    <p:sldId id="438" r:id="rId43"/>
    <p:sldId id="450" r:id="rId44"/>
    <p:sldId id="447" r:id="rId45"/>
    <p:sldId id="439" r:id="rId46"/>
    <p:sldId id="440" r:id="rId47"/>
    <p:sldId id="463" r:id="rId48"/>
    <p:sldId id="441" r:id="rId49"/>
    <p:sldId id="451" r:id="rId50"/>
    <p:sldId id="454" r:id="rId51"/>
    <p:sldId id="455" r:id="rId52"/>
    <p:sldId id="456" r:id="rId53"/>
    <p:sldId id="457" r:id="rId54"/>
    <p:sldId id="458" r:id="rId55"/>
    <p:sldId id="475" r:id="rId56"/>
    <p:sldId id="476" r:id="rId57"/>
    <p:sldId id="465" r:id="rId58"/>
    <p:sldId id="477" r:id="rId59"/>
    <p:sldId id="453" r:id="rId60"/>
    <p:sldId id="442" r:id="rId61"/>
  </p:sldIdLst>
  <p:sldSz cx="9144000" cy="6858000" type="screen4x3"/>
  <p:notesSz cx="6797675" cy="987425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3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3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3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36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20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E3EA"/>
    <a:srgbClr val="336666"/>
    <a:srgbClr val="723C56"/>
    <a:srgbClr val="81AD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76" autoAdjust="0"/>
    <p:restoredTop sz="94660"/>
  </p:normalViewPr>
  <p:slideViewPr>
    <p:cSldViewPr>
      <p:cViewPr varScale="1">
        <p:scale>
          <a:sx n="111" d="100"/>
          <a:sy n="111" d="100"/>
        </p:scale>
        <p:origin x="-1504" y="-112"/>
      </p:cViewPr>
      <p:guideLst>
        <p:guide orient="horz" pos="220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76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handoutMaster" Target="handoutMasters/handoutMaster1.xml"/><Relationship Id="rId64" Type="http://schemas.openxmlformats.org/officeDocument/2006/relationships/printerSettings" Target="printerSettings/printerSettings1.bin"/><Relationship Id="rId65" Type="http://schemas.openxmlformats.org/officeDocument/2006/relationships/presProps" Target="presProps.xml"/><Relationship Id="rId66" Type="http://schemas.openxmlformats.org/officeDocument/2006/relationships/viewProps" Target="viewProps.xml"/><Relationship Id="rId67" Type="http://schemas.openxmlformats.org/officeDocument/2006/relationships/theme" Target="theme/theme1.xml"/><Relationship Id="rId68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5553" cy="4802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14" tIns="45807" rIns="91614" bIns="45807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122" y="1"/>
            <a:ext cx="2945553" cy="4802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14" tIns="45807" rIns="91614" bIns="45807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31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1712"/>
            <a:ext cx="2945553" cy="4802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14" tIns="45807" rIns="91614" bIns="45807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31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2122" y="9371712"/>
            <a:ext cx="2945553" cy="4802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14" tIns="45807" rIns="91614" bIns="45807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5ED3BA8D-7146-438E-9B43-18E13C13483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651727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553" cy="49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14" tIns="45807" rIns="91614" bIns="45807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122" y="0"/>
            <a:ext cx="2945553" cy="49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14" tIns="45807" rIns="91614" bIns="45807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41363"/>
            <a:ext cx="4937125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979" y="4691421"/>
            <a:ext cx="4987718" cy="4441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14" tIns="45807" rIns="91614" bIns="4580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81254"/>
            <a:ext cx="2945553" cy="492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14" tIns="45807" rIns="91614" bIns="45807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122" y="9381254"/>
            <a:ext cx="2945553" cy="492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14" tIns="45807" rIns="91614" bIns="45807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D0196355-5450-4D66-87B5-795DBB1687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1996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9BED7FD-74B6-164B-BAF1-709705ACFF50}" type="slidenum">
              <a:rPr lang="en-US"/>
              <a:pPr/>
              <a:t>1</a:t>
            </a:fld>
            <a:endParaRPr lang="en-US"/>
          </a:p>
        </p:txBody>
      </p:sp>
      <p:sp>
        <p:nvSpPr>
          <p:cNvPr id="275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75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70061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177B72D-510A-1746-ACB1-E611AE2B5B62}" type="slidenum">
              <a:rPr lang="en-US"/>
              <a:pPr/>
              <a:t>12</a:t>
            </a:fld>
            <a:endParaRPr lang="en-US"/>
          </a:p>
        </p:txBody>
      </p:sp>
      <p:sp>
        <p:nvSpPr>
          <p:cNvPr id="461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06833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CD6454-BDEC-F34D-94C1-599F629BB792}" type="slidenum">
              <a:rPr lang="en-US"/>
              <a:pPr/>
              <a:t>13</a:t>
            </a:fld>
            <a:endParaRPr lang="en-US"/>
          </a:p>
        </p:txBody>
      </p:sp>
      <p:sp>
        <p:nvSpPr>
          <p:cNvPr id="463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63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96846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51A9EE-2999-9247-A1BA-97239A2D977A}" type="slidenum">
              <a:rPr lang="en-US"/>
              <a:pPr/>
              <a:t>14</a:t>
            </a:fld>
            <a:endParaRPr lang="en-US"/>
          </a:p>
        </p:txBody>
      </p:sp>
      <p:sp>
        <p:nvSpPr>
          <p:cNvPr id="465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65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96312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1D7974A-D901-3841-B0CD-83A96086F5E4}" type="slidenum">
              <a:rPr lang="en-US"/>
              <a:pPr/>
              <a:t>15</a:t>
            </a:fld>
            <a:endParaRPr lang="en-US"/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70523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85598E6-DB40-5242-BB64-57BAA7811ED8}" type="slidenum">
              <a:rPr lang="en-US"/>
              <a:pPr/>
              <a:t>16</a:t>
            </a:fld>
            <a:endParaRPr lang="en-US"/>
          </a:p>
        </p:txBody>
      </p:sp>
      <p:sp>
        <p:nvSpPr>
          <p:cNvPr id="470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70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05801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4287" indent="-286264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5057" indent="-229011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3080" indent="-229011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61103" indent="-229011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9126" indent="-22901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7149" indent="-22901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35172" indent="-22901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93195" indent="-22901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2FF64AE-F011-8046-8021-4ACF29C7B8D4}" type="slidenum">
              <a:rPr lang="en-US" sz="1200">
                <a:latin typeface="Times New Roman" charset="0"/>
              </a:rPr>
              <a:pPr/>
              <a:t>19</a:t>
            </a:fld>
            <a:endParaRPr lang="en-US" sz="1200">
              <a:latin typeface="Times New Roman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GB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73861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215651A-16AF-AF44-AC4A-91FE47B9B189}" type="slidenum">
              <a:rPr lang="en-US"/>
              <a:pPr/>
              <a:t>22</a:t>
            </a:fld>
            <a:endParaRPr lang="en-US"/>
          </a:p>
        </p:txBody>
      </p:sp>
      <p:sp>
        <p:nvSpPr>
          <p:cNvPr id="474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74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58047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930EDE-5FBF-E74B-A2E3-6007EED10FAA}" type="slidenum">
              <a:rPr lang="en-US"/>
              <a:pPr/>
              <a:t>23</a:t>
            </a:fld>
            <a:endParaRPr lang="en-US"/>
          </a:p>
        </p:txBody>
      </p:sp>
      <p:sp>
        <p:nvSpPr>
          <p:cNvPr id="486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6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75447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977247-2FD9-7742-BC49-05369D4E57D4}" type="slidenum">
              <a:rPr lang="en-US"/>
              <a:pPr/>
              <a:t>24</a:t>
            </a:fld>
            <a:endParaRPr lang="en-US"/>
          </a:p>
        </p:txBody>
      </p:sp>
      <p:sp>
        <p:nvSpPr>
          <p:cNvPr id="480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0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30935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25B8548-2F3B-9949-A5E1-97CDDD53B2C0}" type="slidenum">
              <a:rPr lang="en-US"/>
              <a:pPr/>
              <a:t>25</a:t>
            </a:fld>
            <a:endParaRPr lang="en-US"/>
          </a:p>
        </p:txBody>
      </p:sp>
      <p:sp>
        <p:nvSpPr>
          <p:cNvPr id="476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76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6444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2691D2-37BA-2D4B-8E60-ECA9CA50DB70}" type="slidenum">
              <a:rPr lang="en-US"/>
              <a:pPr/>
              <a:t>2</a:t>
            </a:fld>
            <a:endParaRPr lang="en-US"/>
          </a:p>
        </p:txBody>
      </p:sp>
      <p:sp>
        <p:nvSpPr>
          <p:cNvPr id="429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29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06725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D010E4C-9776-9649-8396-3A11FB0D6A8D}" type="slidenum">
              <a:rPr lang="en-US"/>
              <a:pPr/>
              <a:t>26</a:t>
            </a:fld>
            <a:endParaRPr lang="en-US"/>
          </a:p>
        </p:txBody>
      </p:sp>
      <p:sp>
        <p:nvSpPr>
          <p:cNvPr id="478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78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061526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4287" indent="-286264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5057" indent="-229011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3080" indent="-229011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61103" indent="-229011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9126" indent="-22901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7149" indent="-22901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35172" indent="-22901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93195" indent="-22901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2FF64AE-F011-8046-8021-4ACF29C7B8D4}" type="slidenum">
              <a:rPr lang="en-US" sz="1200">
                <a:latin typeface="Times New Roman" charset="0"/>
              </a:rPr>
              <a:pPr/>
              <a:t>27</a:t>
            </a:fld>
            <a:endParaRPr lang="en-US" sz="1200">
              <a:latin typeface="Times New Roman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GB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636506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215651A-16AF-AF44-AC4A-91FE47B9B189}" type="slidenum">
              <a:rPr lang="en-US"/>
              <a:pPr/>
              <a:t>29</a:t>
            </a:fld>
            <a:endParaRPr lang="en-US"/>
          </a:p>
        </p:txBody>
      </p:sp>
      <p:sp>
        <p:nvSpPr>
          <p:cNvPr id="474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74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755903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977247-2FD9-7742-BC49-05369D4E57D4}" type="slidenum">
              <a:rPr lang="en-US"/>
              <a:pPr/>
              <a:t>30</a:t>
            </a:fld>
            <a:endParaRPr lang="en-US"/>
          </a:p>
        </p:txBody>
      </p:sp>
      <p:sp>
        <p:nvSpPr>
          <p:cNvPr id="480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0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250855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D010E4C-9776-9649-8396-3A11FB0D6A8D}" type="slidenum">
              <a:rPr lang="en-US"/>
              <a:pPr/>
              <a:t>31</a:t>
            </a:fld>
            <a:endParaRPr lang="en-US"/>
          </a:p>
        </p:txBody>
      </p:sp>
      <p:sp>
        <p:nvSpPr>
          <p:cNvPr id="478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78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32851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4287" indent="-286264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5057" indent="-229011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3080" indent="-229011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61103" indent="-229011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9126" indent="-22901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7149" indent="-22901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35172" indent="-22901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93195" indent="-22901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2FF64AE-F011-8046-8021-4ACF29C7B8D4}" type="slidenum">
              <a:rPr lang="en-US" sz="1200">
                <a:latin typeface="Times New Roman" charset="0"/>
              </a:rPr>
              <a:pPr/>
              <a:t>32</a:t>
            </a:fld>
            <a:endParaRPr lang="en-US" sz="1200">
              <a:latin typeface="Times New Roman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GB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876226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7C2D0F-0B5D-2248-927B-B46697365C7A}" type="slidenum">
              <a:rPr lang="en-US"/>
              <a:pPr/>
              <a:t>34</a:t>
            </a:fld>
            <a:endParaRPr lang="en-US"/>
          </a:p>
        </p:txBody>
      </p:sp>
      <p:sp>
        <p:nvSpPr>
          <p:cNvPr id="488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8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935596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3D691F7-1FC9-4241-8E62-A07A6789D602}" type="slidenum">
              <a:rPr lang="en-US"/>
              <a:pPr/>
              <a:t>36</a:t>
            </a:fld>
            <a:endParaRPr lang="en-US"/>
          </a:p>
        </p:txBody>
      </p:sp>
      <p:sp>
        <p:nvSpPr>
          <p:cNvPr id="490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90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398215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3D691F7-1FC9-4241-8E62-A07A6789D602}" type="slidenum">
              <a:rPr lang="en-US"/>
              <a:pPr/>
              <a:t>37</a:t>
            </a:fld>
            <a:endParaRPr lang="en-US"/>
          </a:p>
        </p:txBody>
      </p:sp>
      <p:sp>
        <p:nvSpPr>
          <p:cNvPr id="490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90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113380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7EC351-08CD-EE4E-B31B-918E5E532886}" type="slidenum">
              <a:rPr lang="en-US"/>
              <a:pPr/>
              <a:t>38</a:t>
            </a:fld>
            <a:endParaRPr lang="en-US"/>
          </a:p>
        </p:txBody>
      </p:sp>
      <p:sp>
        <p:nvSpPr>
          <p:cNvPr id="492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92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11675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57F4A15-31BF-B54A-A5A9-AB65DFB9BAFC}" type="slidenum">
              <a:rPr lang="en-US"/>
              <a:pPr/>
              <a:t>3</a:t>
            </a:fld>
            <a:endParaRPr lang="en-US"/>
          </a:p>
        </p:txBody>
      </p:sp>
      <p:sp>
        <p:nvSpPr>
          <p:cNvPr id="451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51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296366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F9827F7-0DF0-804A-A528-69859F589309}" type="slidenum">
              <a:rPr lang="en-US"/>
              <a:pPr/>
              <a:t>39</a:t>
            </a:fld>
            <a:endParaRPr lang="en-US"/>
          </a:p>
        </p:txBody>
      </p:sp>
      <p:sp>
        <p:nvSpPr>
          <p:cNvPr id="494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94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281601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F67134-99D2-AF4C-AAEA-90C2C0ECEA60}" type="slidenum">
              <a:rPr lang="en-US"/>
              <a:pPr/>
              <a:t>40</a:t>
            </a:fld>
            <a:endParaRPr lang="en-US"/>
          </a:p>
        </p:txBody>
      </p:sp>
      <p:sp>
        <p:nvSpPr>
          <p:cNvPr id="496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96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046699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3D6D58-8AA8-9C48-B603-EC58195C364C}" type="slidenum">
              <a:rPr lang="en-US"/>
              <a:pPr/>
              <a:t>41</a:t>
            </a:fld>
            <a:endParaRPr lang="en-US"/>
          </a:p>
        </p:txBody>
      </p:sp>
      <p:sp>
        <p:nvSpPr>
          <p:cNvPr id="498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98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513889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5A60F34-4C91-4048-B9D5-C0D1D225D2F0}" type="slidenum">
              <a:rPr lang="en-US"/>
              <a:pPr/>
              <a:t>42</a:t>
            </a:fld>
            <a:endParaRPr lang="en-US"/>
          </a:p>
        </p:txBody>
      </p:sp>
      <p:sp>
        <p:nvSpPr>
          <p:cNvPr id="500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00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396498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4287" indent="-286264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5057" indent="-229011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3080" indent="-229011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61103" indent="-229011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9126" indent="-22901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7149" indent="-22901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35172" indent="-22901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93195" indent="-22901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2FF64AE-F011-8046-8021-4ACF29C7B8D4}" type="slidenum">
              <a:rPr lang="en-US" sz="1200">
                <a:latin typeface="Times New Roman" charset="0"/>
              </a:rPr>
              <a:pPr/>
              <a:t>43</a:t>
            </a:fld>
            <a:endParaRPr lang="en-US" sz="1200">
              <a:latin typeface="Times New Roman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GB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227333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CD7AA8-3092-5546-9DCC-8A3ECD79066B}" type="slidenum">
              <a:rPr lang="en-US"/>
              <a:pPr/>
              <a:t>45</a:t>
            </a:fld>
            <a:endParaRPr lang="en-US"/>
          </a:p>
        </p:txBody>
      </p:sp>
      <p:sp>
        <p:nvSpPr>
          <p:cNvPr id="502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31863" y="741363"/>
            <a:ext cx="4937125" cy="37020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027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4979" y="4691421"/>
            <a:ext cx="4987718" cy="444174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106351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B8D414-4739-BD47-896D-F91A19416BBD}" type="slidenum">
              <a:rPr lang="en-US"/>
              <a:pPr/>
              <a:t>46</a:t>
            </a:fld>
            <a:endParaRPr lang="en-US"/>
          </a:p>
        </p:txBody>
      </p:sp>
      <p:sp>
        <p:nvSpPr>
          <p:cNvPr id="504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31863" y="741363"/>
            <a:ext cx="4937125" cy="37020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048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4979" y="4691421"/>
            <a:ext cx="4987718" cy="444174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208006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1D7974A-D901-3841-B0CD-83A96086F5E4}" type="slidenum">
              <a:rPr lang="en-US"/>
              <a:pPr/>
              <a:t>47</a:t>
            </a:fld>
            <a:endParaRPr lang="en-US"/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170748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42BBF28-85BB-A942-BF98-09D9942847BF}" type="slidenum">
              <a:rPr lang="en-US"/>
              <a:pPr/>
              <a:t>48</a:t>
            </a:fld>
            <a:endParaRPr lang="en-US"/>
          </a:p>
        </p:txBody>
      </p:sp>
      <p:sp>
        <p:nvSpPr>
          <p:cNvPr id="506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31863" y="741363"/>
            <a:ext cx="4937125" cy="37020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068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4979" y="4691421"/>
            <a:ext cx="4987718" cy="444174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563272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charset="0"/>
              </a:defRPr>
            </a:lvl1pPr>
            <a:lvl2pPr marL="744287" indent="-286264">
              <a:defRPr sz="3600">
                <a:solidFill>
                  <a:schemeClr val="tx1"/>
                </a:solidFill>
                <a:latin typeface="Arial" charset="0"/>
              </a:defRPr>
            </a:lvl2pPr>
            <a:lvl3pPr marL="1145057" indent="-229011">
              <a:defRPr sz="3600">
                <a:solidFill>
                  <a:schemeClr val="tx1"/>
                </a:solidFill>
                <a:latin typeface="Arial" charset="0"/>
              </a:defRPr>
            </a:lvl3pPr>
            <a:lvl4pPr marL="1603080" indent="-229011">
              <a:defRPr sz="3600">
                <a:solidFill>
                  <a:schemeClr val="tx1"/>
                </a:solidFill>
                <a:latin typeface="Arial" charset="0"/>
              </a:defRPr>
            </a:lvl4pPr>
            <a:lvl5pPr marL="2061103" indent="-229011">
              <a:defRPr sz="3600">
                <a:solidFill>
                  <a:schemeClr val="tx1"/>
                </a:solidFill>
                <a:latin typeface="Arial" charset="0"/>
              </a:defRPr>
            </a:lvl5pPr>
            <a:lvl6pPr marL="2519126" indent="-22901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6pPr>
            <a:lvl7pPr marL="2977149" indent="-22901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7pPr>
            <a:lvl8pPr marL="3435172" indent="-22901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8pPr>
            <a:lvl9pPr marL="3893195" indent="-22901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7F22E117-86E0-4B90-815E-DE2F7BC87D75}" type="slidenum">
              <a:rPr lang="en-US" sz="1200">
                <a:latin typeface="Times New Roman" pitchFamily="18" charset="0"/>
              </a:rPr>
              <a:pPr/>
              <a:t>49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7249518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49341C-C063-0E4C-94A0-428D985CF0F5}" type="slidenum">
              <a:rPr lang="en-US"/>
              <a:pPr/>
              <a:t>5</a:t>
            </a:fld>
            <a:endParaRPr lang="en-US"/>
          </a:p>
        </p:txBody>
      </p:sp>
      <p:sp>
        <p:nvSpPr>
          <p:cNvPr id="449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49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705845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charset="0"/>
              </a:defRPr>
            </a:lvl1pPr>
            <a:lvl2pPr marL="744287" indent="-286264">
              <a:defRPr sz="3600">
                <a:solidFill>
                  <a:schemeClr val="tx1"/>
                </a:solidFill>
                <a:latin typeface="Arial" charset="0"/>
              </a:defRPr>
            </a:lvl2pPr>
            <a:lvl3pPr marL="1145057" indent="-229011">
              <a:defRPr sz="3600">
                <a:solidFill>
                  <a:schemeClr val="tx1"/>
                </a:solidFill>
                <a:latin typeface="Arial" charset="0"/>
              </a:defRPr>
            </a:lvl3pPr>
            <a:lvl4pPr marL="1603080" indent="-229011">
              <a:defRPr sz="3600">
                <a:solidFill>
                  <a:schemeClr val="tx1"/>
                </a:solidFill>
                <a:latin typeface="Arial" charset="0"/>
              </a:defRPr>
            </a:lvl4pPr>
            <a:lvl5pPr marL="2061103" indent="-229011">
              <a:defRPr sz="3600">
                <a:solidFill>
                  <a:schemeClr val="tx1"/>
                </a:solidFill>
                <a:latin typeface="Arial" charset="0"/>
              </a:defRPr>
            </a:lvl5pPr>
            <a:lvl6pPr marL="2519126" indent="-22901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6pPr>
            <a:lvl7pPr marL="2977149" indent="-22901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7pPr>
            <a:lvl8pPr marL="3435172" indent="-22901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8pPr>
            <a:lvl9pPr marL="3893195" indent="-22901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7F22E117-86E0-4B90-815E-DE2F7BC87D75}" type="slidenum">
              <a:rPr lang="en-US" sz="1200">
                <a:latin typeface="Times New Roman" pitchFamily="18" charset="0"/>
              </a:rPr>
              <a:pPr/>
              <a:t>56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22949022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57F4A15-31BF-B54A-A5A9-AB65DFB9BAFC}" type="slidenum">
              <a:rPr lang="en-US"/>
              <a:pPr/>
              <a:t>57</a:t>
            </a:fld>
            <a:endParaRPr lang="en-US"/>
          </a:p>
        </p:txBody>
      </p:sp>
      <p:sp>
        <p:nvSpPr>
          <p:cNvPr id="451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51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301041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57F4A15-31BF-B54A-A5A9-AB65DFB9BAFC}" type="slidenum">
              <a:rPr lang="en-US"/>
              <a:pPr/>
              <a:t>58</a:t>
            </a:fld>
            <a:endParaRPr lang="en-US"/>
          </a:p>
        </p:txBody>
      </p:sp>
      <p:sp>
        <p:nvSpPr>
          <p:cNvPr id="451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51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187164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charset="0"/>
              </a:defRPr>
            </a:lvl1pPr>
            <a:lvl2pPr marL="744287" indent="-286264">
              <a:defRPr sz="3600">
                <a:solidFill>
                  <a:schemeClr val="tx1"/>
                </a:solidFill>
                <a:latin typeface="Arial" charset="0"/>
              </a:defRPr>
            </a:lvl2pPr>
            <a:lvl3pPr marL="1145057" indent="-229011">
              <a:defRPr sz="3600">
                <a:solidFill>
                  <a:schemeClr val="tx1"/>
                </a:solidFill>
                <a:latin typeface="Arial" charset="0"/>
              </a:defRPr>
            </a:lvl3pPr>
            <a:lvl4pPr marL="1603080" indent="-229011">
              <a:defRPr sz="3600">
                <a:solidFill>
                  <a:schemeClr val="tx1"/>
                </a:solidFill>
                <a:latin typeface="Arial" charset="0"/>
              </a:defRPr>
            </a:lvl4pPr>
            <a:lvl5pPr marL="2061103" indent="-229011">
              <a:defRPr sz="3600">
                <a:solidFill>
                  <a:schemeClr val="tx1"/>
                </a:solidFill>
                <a:latin typeface="Arial" charset="0"/>
              </a:defRPr>
            </a:lvl5pPr>
            <a:lvl6pPr marL="2519126" indent="-22901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6pPr>
            <a:lvl7pPr marL="2977149" indent="-22901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7pPr>
            <a:lvl8pPr marL="3435172" indent="-22901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8pPr>
            <a:lvl9pPr marL="3893195" indent="-22901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7F22E117-86E0-4B90-815E-DE2F7BC87D75}" type="slidenum">
              <a:rPr lang="en-US" sz="1200">
                <a:latin typeface="Times New Roman" pitchFamily="18" charset="0"/>
              </a:rPr>
              <a:pPr/>
              <a:t>59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64213252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71BDC1-8E5A-834E-BCD6-34D4B98A0413}" type="slidenum">
              <a:rPr lang="en-US"/>
              <a:pPr/>
              <a:t>60</a:t>
            </a:fld>
            <a:endParaRPr lang="en-US"/>
          </a:p>
        </p:txBody>
      </p:sp>
      <p:sp>
        <p:nvSpPr>
          <p:cNvPr id="508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08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21799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FEC1A8-ECEF-2748-BF03-CCD988C1A7D9}" type="slidenum">
              <a:rPr lang="en-US"/>
              <a:pPr/>
              <a:t>6</a:t>
            </a:fld>
            <a:endParaRPr lang="en-US"/>
          </a:p>
        </p:txBody>
      </p:sp>
      <p:sp>
        <p:nvSpPr>
          <p:cNvPr id="453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53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38883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6CF202-DADD-FA40-86D8-77A4ACAC1305}" type="slidenum">
              <a:rPr lang="en-US"/>
              <a:pPr/>
              <a:t>7</a:t>
            </a:fld>
            <a:endParaRPr lang="en-US"/>
          </a:p>
        </p:txBody>
      </p:sp>
      <p:sp>
        <p:nvSpPr>
          <p:cNvPr id="455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55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01389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6043A5-5683-AA4E-8466-436AED1D6D0E}" type="slidenum">
              <a:rPr lang="en-US"/>
              <a:pPr/>
              <a:t>9</a:t>
            </a:fld>
            <a:endParaRPr lang="en-US"/>
          </a:p>
        </p:txBody>
      </p:sp>
      <p:sp>
        <p:nvSpPr>
          <p:cNvPr id="457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57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6112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6043A5-5683-AA4E-8466-436AED1D6D0E}" type="slidenum">
              <a:rPr lang="en-US"/>
              <a:pPr/>
              <a:t>10</a:t>
            </a:fld>
            <a:endParaRPr lang="en-US"/>
          </a:p>
        </p:txBody>
      </p:sp>
      <p:sp>
        <p:nvSpPr>
          <p:cNvPr id="457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57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32938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89FED6-E79A-6F4B-A7BF-BC0D4D0C6338}" type="slidenum">
              <a:rPr lang="en-US"/>
              <a:pPr/>
              <a:t>11</a:t>
            </a:fld>
            <a:endParaRPr lang="en-US"/>
          </a:p>
        </p:txBody>
      </p:sp>
      <p:sp>
        <p:nvSpPr>
          <p:cNvPr id="459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59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8834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2971800" y="622935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>
              <a:spcBef>
                <a:spcPct val="50000"/>
              </a:spcBef>
              <a:defRPr/>
            </a:pPr>
            <a:endParaRPr lang="en-US" sz="1000" dirty="0">
              <a:solidFill>
                <a:schemeClr val="bg2"/>
              </a:solidFill>
            </a:endParaRPr>
          </a:p>
        </p:txBody>
      </p:sp>
      <p:pic>
        <p:nvPicPr>
          <p:cNvPr id="6" name="Picture 13" descr="banner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143000"/>
            <a:ext cx="7353300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685800"/>
            <a:ext cx="7721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3886200"/>
            <a:ext cx="6400800" cy="1771650"/>
          </a:xfrm>
        </p:spPr>
        <p:txBody>
          <a:bodyPr/>
          <a:lstStyle>
            <a:lvl1pPr marL="0" indent="0">
              <a:buFont typeface="Symbol" pitchFamily="18" charset="2"/>
              <a:buNone/>
              <a:defRPr>
                <a:latin typeface="Arial Black" pitchFamily="34" charset="0"/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Slide </a:t>
            </a:r>
            <a:fld id="{0AE63086-DAB2-4842-B402-A534E7FB90D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425054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Slide </a:t>
            </a:r>
            <a:fld id="{0AE63086-DAB2-4842-B402-A534E7FB90D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105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4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228600"/>
            <a:ext cx="7772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178800" cy="476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pic>
        <p:nvPicPr>
          <p:cNvPr id="2054" name="Picture 11" descr="banner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350" y="914400"/>
            <a:ext cx="7353300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Slide </a:t>
            </a:r>
            <a:fld id="{0AE63086-DAB2-4842-B402-A534E7FB90D8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74" r:id="rId2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Arial Blac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Arial Blac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Arial Blac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Arial Black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Arial Black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Arial Black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Arial Black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336666"/>
        </a:buClr>
        <a:buFont typeface="Symbol" pitchFamily="18" charset="2"/>
        <a:buChar char="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336666"/>
        </a:buClr>
        <a:buFont typeface="Symbol" pitchFamily="18" charset="2"/>
        <a:buChar char=""/>
        <a:defRPr kumimoji="1"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336666"/>
        </a:buClr>
        <a:buFont typeface="Symbol" pitchFamily="18" charset="2"/>
        <a:buChar char="•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39B2FF"/>
        </a:buClr>
        <a:buChar char="–"/>
        <a:defRPr kumimoji="1"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39B2FF"/>
        </a:buClr>
        <a:buChar char="»"/>
        <a:defRPr kumimoji="1" sz="14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39B2FF"/>
        </a:buClr>
        <a:defRPr kumimoji="1" sz="14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39B2FF"/>
        </a:buClr>
        <a:defRPr kumimoji="1" sz="14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39B2FF"/>
        </a:buClr>
        <a:defRPr kumimoji="1" sz="14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39B2FF"/>
        </a:buClr>
        <a:defRPr kumimoji="1"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9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2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381000"/>
            <a:ext cx="7924800" cy="609600"/>
          </a:xfrm>
        </p:spPr>
        <p:txBody>
          <a:bodyPr/>
          <a:lstStyle/>
          <a:p>
            <a:r>
              <a:rPr lang="en-IE" sz="2800" dirty="0"/>
              <a:t>Web Development 1</a:t>
            </a:r>
            <a:endParaRPr lang="en-GB" sz="2800" dirty="0"/>
          </a:p>
        </p:txBody>
      </p:sp>
      <p:pic>
        <p:nvPicPr>
          <p:cNvPr id="92176" name="Picture 16" descr="atsymbol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8013" y="1752600"/>
            <a:ext cx="5387975" cy="332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169" name="Text Box 9"/>
          <p:cNvSpPr txBox="1">
            <a:spLocks noChangeArrowheads="1"/>
          </p:cNvSpPr>
          <p:nvPr/>
        </p:nvSpPr>
        <p:spPr bwMode="auto">
          <a:xfrm>
            <a:off x="971601" y="5195888"/>
            <a:ext cx="6834136" cy="956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1AD7B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r>
              <a:rPr lang="en-IE" sz="2800" dirty="0" smtClean="0"/>
              <a:t>Lecture 1d</a:t>
            </a:r>
          </a:p>
          <a:p>
            <a:r>
              <a:rPr lang="en-IE" sz="2800" dirty="0" smtClean="0"/>
              <a:t>Create a simple page step-by-step</a:t>
            </a:r>
            <a:endParaRPr lang="en-GB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0AE63086-DAB2-4842-B402-A534E7FB90D8}" type="slidenum">
              <a:rPr lang="en-GB" smtClean="0"/>
              <a:pPr/>
              <a:t>1</a:t>
            </a:fld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0" y="1291"/>
            <a:ext cx="91399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00" b="1" dirty="0" smtClean="0"/>
              <a:t>© Hugh </a:t>
            </a:r>
            <a:r>
              <a:rPr lang="en-US" sz="1800" b="1" dirty="0"/>
              <a:t>McCabe </a:t>
            </a:r>
            <a:r>
              <a:rPr lang="en-US" sz="1800" b="1" dirty="0" smtClean="0"/>
              <a:t>&amp; Matt Smith 2008-</a:t>
            </a:r>
            <a:r>
              <a:rPr lang="en-US" sz="1800" b="1" dirty="0" smtClean="0"/>
              <a:t>2015 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32183515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178800" cy="3069704"/>
          </a:xfrm>
        </p:spPr>
        <p:txBody>
          <a:bodyPr/>
          <a:lstStyle/>
          <a:p>
            <a:pPr marL="457200" indent="-457200"/>
            <a:r>
              <a:rPr lang="en-US" dirty="0" smtClean="0"/>
              <a:t>I</a:t>
            </a:r>
            <a:r>
              <a:rPr lang="en-GB" dirty="0" smtClean="0"/>
              <a:t>n web languages it is ALWAYS (forward) slash </a:t>
            </a:r>
            <a:r>
              <a:rPr lang="en-GB" sz="7200" b="1" dirty="0" smtClean="0"/>
              <a:t>/</a:t>
            </a:r>
            <a:endParaRPr lang="en-GB" b="1" dirty="0" smtClean="0"/>
          </a:p>
          <a:p>
            <a:pPr marL="857250" lvl="1" indent="-457200"/>
            <a:r>
              <a:rPr lang="en-GB" dirty="0" smtClean="0"/>
              <a:t>NEVER backslash </a:t>
            </a:r>
            <a:r>
              <a:rPr lang="en-GB" sz="4800" dirty="0" smtClean="0"/>
              <a:t>\</a:t>
            </a:r>
            <a:endParaRPr lang="en-GB" dirty="0" smtClean="0"/>
          </a:p>
          <a:p>
            <a:pPr marL="457200" indent="-457200"/>
            <a:endParaRPr lang="en-GB" dirty="0"/>
          </a:p>
        </p:txBody>
      </p:sp>
      <p:sp>
        <p:nvSpPr>
          <p:cNvPr id="456706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8630096" cy="609600"/>
          </a:xfrm>
        </p:spPr>
        <p:txBody>
          <a:bodyPr/>
          <a:lstStyle/>
          <a:p>
            <a:r>
              <a:rPr lang="en-GB" sz="2800" dirty="0" smtClean="0"/>
              <a:t>ASIDE: always (forward) slash for the web</a:t>
            </a:r>
            <a:endParaRPr lang="en-GB" dirty="0"/>
          </a:p>
        </p:txBody>
      </p:sp>
      <p:sp>
        <p:nvSpPr>
          <p:cNvPr id="456709" name="Text Box 5"/>
          <p:cNvSpPr txBox="1">
            <a:spLocks noChangeArrowheads="1"/>
          </p:cNvSpPr>
          <p:nvPr/>
        </p:nvSpPr>
        <p:spPr bwMode="auto">
          <a:xfrm>
            <a:off x="5653088" y="4330700"/>
            <a:ext cx="2693664" cy="525401"/>
          </a:xfrm>
          <a:prstGeom prst="rect">
            <a:avLst/>
          </a:prstGeom>
          <a:solidFill>
            <a:srgbClr val="99CC00">
              <a:alpha val="3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IE" sz="2400" b="1" dirty="0"/>
              <a:t>&lt;</a:t>
            </a:r>
            <a:r>
              <a:rPr lang="en-IE" sz="2800" b="1" dirty="0"/>
              <a:t>/</a:t>
            </a:r>
            <a:r>
              <a:rPr lang="en-IE" sz="2400" b="1" dirty="0"/>
              <a:t>element name&gt;</a:t>
            </a:r>
            <a:endParaRPr lang="en-US" sz="2400" b="1" dirty="0"/>
          </a:p>
        </p:txBody>
      </p:sp>
      <p:sp>
        <p:nvSpPr>
          <p:cNvPr id="456715" name="Text Box 11"/>
          <p:cNvSpPr txBox="1">
            <a:spLocks noChangeArrowheads="1"/>
          </p:cNvSpPr>
          <p:nvPr/>
        </p:nvSpPr>
        <p:spPr bwMode="auto">
          <a:xfrm>
            <a:off x="2269300" y="5264150"/>
            <a:ext cx="1620837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66">
                    <a:alpha val="3999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r"/>
            <a:r>
              <a:rPr lang="en-IE" sz="1600" b="1" dirty="0"/>
              <a:t>Closing tag</a:t>
            </a:r>
          </a:p>
          <a:p>
            <a:pPr algn="r"/>
            <a:r>
              <a:rPr lang="en-IE" sz="1600" b="1" dirty="0"/>
              <a:t>(starts with a /)</a:t>
            </a:r>
            <a:endParaRPr lang="en-US" sz="1600" b="1" dirty="0"/>
          </a:p>
        </p:txBody>
      </p:sp>
      <p:sp>
        <p:nvSpPr>
          <p:cNvPr id="456716" name="Line 12"/>
          <p:cNvSpPr>
            <a:spLocks noChangeShapeType="1"/>
          </p:cNvSpPr>
          <p:nvPr/>
        </p:nvSpPr>
        <p:spPr bwMode="auto">
          <a:xfrm flipV="1">
            <a:off x="4211960" y="4653136"/>
            <a:ext cx="1296144" cy="90152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endParaRPr lang="en-GB"/>
          </a:p>
        </p:txBody>
      </p:sp>
      <p:sp>
        <p:nvSpPr>
          <p:cNvPr id="456722" name="Text Box 18"/>
          <p:cNvSpPr txBox="1">
            <a:spLocks noChangeArrowheads="1"/>
          </p:cNvSpPr>
          <p:nvPr/>
        </p:nvSpPr>
        <p:spPr bwMode="auto">
          <a:xfrm>
            <a:off x="6300788" y="5554663"/>
            <a:ext cx="999289" cy="525401"/>
          </a:xfrm>
          <a:prstGeom prst="rect">
            <a:avLst/>
          </a:prstGeom>
          <a:solidFill>
            <a:srgbClr val="99CC00">
              <a:alpha val="3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IE" sz="2400" b="1" dirty="0"/>
              <a:t>&lt;</a:t>
            </a:r>
            <a:r>
              <a:rPr lang="en-IE" sz="2800" b="1" dirty="0"/>
              <a:t>/</a:t>
            </a:r>
            <a:r>
              <a:rPr lang="en-IE" sz="2400" b="1" dirty="0"/>
              <a:t>h1&gt;</a:t>
            </a:r>
            <a:endParaRPr lang="en-US" sz="2400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0AE63086-DAB2-4842-B402-A534E7FB90D8}" type="slidenum">
              <a:rPr lang="en-GB" smtClean="0"/>
              <a:pPr/>
              <a:t>10</a:t>
            </a:fld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3851920" y="2708920"/>
            <a:ext cx="574196" cy="646331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IE" dirty="0" smtClean="0">
                <a:sym typeface="Wingdings" panose="05000000000000000000" pitchFamily="2" charset="2"/>
              </a:rPr>
              <a:t></a:t>
            </a:r>
            <a:endParaRPr lang="en-IE" dirty="0"/>
          </a:p>
        </p:txBody>
      </p:sp>
      <p:sp>
        <p:nvSpPr>
          <p:cNvPr id="10" name="TextBox 9"/>
          <p:cNvSpPr txBox="1"/>
          <p:nvPr/>
        </p:nvSpPr>
        <p:spPr>
          <a:xfrm>
            <a:off x="8244408" y="1622142"/>
            <a:ext cx="574196" cy="646331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IE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</a:t>
            </a:r>
            <a:endParaRPr lang="en-I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>
            <a:off x="4364360" y="5707062"/>
            <a:ext cx="1863824" cy="13563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2063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4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8630096" cy="609600"/>
          </a:xfrm>
        </p:spPr>
        <p:txBody>
          <a:bodyPr/>
          <a:lstStyle/>
          <a:p>
            <a:r>
              <a:rPr lang="en-GB" dirty="0" smtClean="0"/>
              <a:t>Tags declare elements – they ‘mark-up’ content</a:t>
            </a:r>
            <a:endParaRPr lang="en-GB" dirty="0"/>
          </a:p>
        </p:txBody>
      </p:sp>
      <p:sp>
        <p:nvSpPr>
          <p:cNvPr id="458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295400"/>
            <a:ext cx="8784976" cy="4870450"/>
          </a:xfrm>
        </p:spPr>
        <p:txBody>
          <a:bodyPr/>
          <a:lstStyle/>
          <a:p>
            <a:pPr marL="457200" indent="-457200"/>
            <a:r>
              <a:rPr lang="en-GB" dirty="0"/>
              <a:t>Elements are identified by </a:t>
            </a:r>
            <a:r>
              <a:rPr lang="en-GB" sz="2800" i="1" u="sng" dirty="0"/>
              <a:t>tags</a:t>
            </a:r>
            <a:r>
              <a:rPr lang="en-GB" sz="2800" dirty="0"/>
              <a:t> </a:t>
            </a:r>
            <a:r>
              <a:rPr lang="en-GB" dirty="0"/>
              <a:t>in the HTML source.</a:t>
            </a:r>
          </a:p>
          <a:p>
            <a:pPr marL="457200" indent="-457200"/>
            <a:r>
              <a:rPr lang="en-GB" dirty="0"/>
              <a:t>A </a:t>
            </a:r>
            <a:r>
              <a:rPr lang="en-GB" i="1" dirty="0"/>
              <a:t>tag</a:t>
            </a:r>
            <a:r>
              <a:rPr lang="en-GB" dirty="0"/>
              <a:t> consists of </a:t>
            </a:r>
            <a:r>
              <a:rPr lang="en-GB" dirty="0" smtClean="0"/>
              <a:t>element </a:t>
            </a:r>
            <a:r>
              <a:rPr lang="en-GB" dirty="0"/>
              <a:t>name within angle </a:t>
            </a:r>
            <a:r>
              <a:rPr lang="en-GB" dirty="0" smtClean="0"/>
              <a:t>brackets</a:t>
            </a:r>
          </a:p>
          <a:p>
            <a:pPr marL="857250" lvl="1" indent="-457200"/>
            <a:r>
              <a:rPr lang="en-GB" dirty="0" smtClean="0"/>
              <a:t>E.g. </a:t>
            </a:r>
            <a:r>
              <a:rPr lang="en-GB" b="1" dirty="0" smtClean="0"/>
              <a:t> &lt;p&gt;</a:t>
            </a:r>
            <a:endParaRPr lang="en-GB" b="1" dirty="0"/>
          </a:p>
          <a:p>
            <a:pPr marL="457200" indent="-457200"/>
            <a:r>
              <a:rPr lang="en-GB" dirty="0"/>
              <a:t>Browser </a:t>
            </a:r>
            <a:r>
              <a:rPr lang="en-GB" dirty="0" smtClean="0"/>
              <a:t>not display </a:t>
            </a:r>
            <a:r>
              <a:rPr lang="en-GB" dirty="0"/>
              <a:t>anything within angle </a:t>
            </a:r>
            <a:r>
              <a:rPr lang="en-GB" dirty="0" smtClean="0"/>
              <a:t>brackets</a:t>
            </a:r>
            <a:endParaRPr lang="en-GB" dirty="0"/>
          </a:p>
          <a:p>
            <a:pPr marL="457200" indent="-457200"/>
            <a:r>
              <a:rPr lang="en-GB" dirty="0"/>
              <a:t>Element name appears in </a:t>
            </a:r>
            <a:r>
              <a:rPr lang="en-GB" i="1" dirty="0" smtClean="0"/>
              <a:t>opening tag</a:t>
            </a:r>
            <a:r>
              <a:rPr lang="en-GB" dirty="0" smtClean="0"/>
              <a:t>,</a:t>
            </a:r>
            <a:endParaRPr lang="en-GB" dirty="0"/>
          </a:p>
          <a:p>
            <a:pPr marL="857250" lvl="1" indent="-457200"/>
            <a:r>
              <a:rPr lang="en-GB" sz="2400" dirty="0" smtClean="0"/>
              <a:t>again </a:t>
            </a:r>
            <a:r>
              <a:rPr lang="en-GB" sz="2400" dirty="0"/>
              <a:t>in </a:t>
            </a:r>
            <a:r>
              <a:rPr lang="en-GB" sz="2400" i="1" dirty="0" smtClean="0"/>
              <a:t>closing tag</a:t>
            </a:r>
            <a:r>
              <a:rPr lang="en-GB" sz="2400" dirty="0"/>
              <a:t> </a:t>
            </a:r>
            <a:r>
              <a:rPr lang="en-GB" sz="2400" dirty="0" smtClean="0"/>
              <a:t>preceded </a:t>
            </a:r>
            <a:r>
              <a:rPr lang="en-GB" sz="2400" dirty="0"/>
              <a:t>by a forward slash </a:t>
            </a:r>
            <a:r>
              <a:rPr lang="en-GB" sz="2400" dirty="0" smtClean="0"/>
              <a:t>"</a:t>
            </a:r>
            <a:r>
              <a:rPr lang="en-GB" sz="2800" dirty="0" smtClean="0"/>
              <a:t>/</a:t>
            </a:r>
            <a:r>
              <a:rPr lang="en-GB" sz="2400" dirty="0" smtClean="0"/>
              <a:t>"</a:t>
            </a:r>
            <a:endParaRPr lang="en-GB" sz="2400" dirty="0"/>
          </a:p>
          <a:p>
            <a:pPr marL="457200" indent="-457200"/>
            <a:r>
              <a:rPr lang="en-GB" dirty="0" smtClean="0"/>
              <a:t>closing </a:t>
            </a:r>
            <a:r>
              <a:rPr lang="en-GB" dirty="0"/>
              <a:t>tag works like an “off” switch for the element.</a:t>
            </a:r>
          </a:p>
          <a:p>
            <a:pPr marL="457200" indent="-457200"/>
            <a:r>
              <a:rPr lang="en-GB" dirty="0" smtClean="0"/>
              <a:t>tags </a:t>
            </a:r>
            <a:r>
              <a:rPr lang="en-GB" dirty="0"/>
              <a:t>surrounding the content are called </a:t>
            </a:r>
            <a:r>
              <a:rPr lang="en-GB" i="1" u="sng" dirty="0" smtClean="0"/>
              <a:t>mark-up</a:t>
            </a:r>
            <a:endParaRPr lang="en-GB" u="sng" dirty="0"/>
          </a:p>
          <a:p>
            <a:pPr marL="457200" indent="-457200"/>
            <a:r>
              <a:rPr lang="en-GB" dirty="0" smtClean="0"/>
              <a:t>element </a:t>
            </a:r>
            <a:r>
              <a:rPr lang="en-GB" dirty="0"/>
              <a:t>consists of </a:t>
            </a:r>
            <a:r>
              <a:rPr lang="en-GB" dirty="0" smtClean="0"/>
              <a:t>its mark-up </a:t>
            </a:r>
            <a:r>
              <a:rPr lang="en-GB" b="1" dirty="0"/>
              <a:t>and</a:t>
            </a:r>
            <a:r>
              <a:rPr lang="en-GB" dirty="0"/>
              <a:t> </a:t>
            </a:r>
            <a:r>
              <a:rPr lang="en-GB" dirty="0" smtClean="0"/>
              <a:t>its content</a:t>
            </a:r>
          </a:p>
          <a:p>
            <a:pPr marL="457200" indent="-457200"/>
            <a:endParaRPr lang="en-GB" dirty="0"/>
          </a:p>
          <a:p>
            <a:pPr marL="457200" indent="-457200"/>
            <a:r>
              <a:rPr lang="en-US" dirty="0" smtClean="0"/>
              <a:t>C</a:t>
            </a:r>
            <a:r>
              <a:rPr lang="en-GB" dirty="0" err="1" smtClean="0"/>
              <a:t>oding</a:t>
            </a:r>
            <a:r>
              <a:rPr lang="en-GB" dirty="0" smtClean="0"/>
              <a:t> style for this module:</a:t>
            </a:r>
          </a:p>
          <a:p>
            <a:pPr marL="857250" lvl="1" indent="-457200"/>
            <a:r>
              <a:rPr lang="en-US" dirty="0" smtClean="0"/>
              <a:t>Always w</a:t>
            </a:r>
            <a:r>
              <a:rPr lang="en-GB" dirty="0" smtClean="0"/>
              <a:t>rite </a:t>
            </a:r>
            <a:r>
              <a:rPr lang="en-GB" dirty="0"/>
              <a:t>e</a:t>
            </a:r>
            <a:r>
              <a:rPr lang="en-GB" dirty="0" smtClean="0"/>
              <a:t>lement names in lower-case (not UPPER CASE)</a:t>
            </a:r>
            <a:endParaRPr lang="en-GB" dirty="0"/>
          </a:p>
          <a:p>
            <a:pPr marL="457200" indent="-457200">
              <a:buFont typeface="Symbol" charset="0"/>
              <a:buNone/>
            </a:pPr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0AE63086-DAB2-4842-B402-A534E7FB90D8}" type="slidenum">
              <a:rPr lang="en-GB" smtClean="0"/>
              <a:pPr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007976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/>
              <a:t>Step 2: Give the Document Structure</a:t>
            </a:r>
            <a:endParaRPr lang="en-GB"/>
          </a:p>
        </p:txBody>
      </p:sp>
      <p:sp>
        <p:nvSpPr>
          <p:cNvPr id="460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178800" cy="4870450"/>
          </a:xfrm>
        </p:spPr>
        <p:txBody>
          <a:bodyPr/>
          <a:lstStyle/>
          <a:p>
            <a:pPr marL="457200" indent="-457200"/>
            <a:r>
              <a:rPr lang="en-GB" b="1" dirty="0"/>
              <a:t>Basic document structure</a:t>
            </a:r>
          </a:p>
          <a:p>
            <a:pPr marL="457200" indent="-457200"/>
            <a:r>
              <a:rPr lang="en-GB" dirty="0" smtClean="0"/>
              <a:t>HMTL5 documents start with the html </a:t>
            </a:r>
            <a:r>
              <a:rPr lang="en-GB" b="1" dirty="0" err="1" smtClean="0"/>
              <a:t>doctype</a:t>
            </a:r>
            <a:endParaRPr lang="en-GB" b="1" dirty="0"/>
          </a:p>
          <a:p>
            <a:pPr marL="457200" indent="-457200"/>
            <a:r>
              <a:rPr lang="en-GB" dirty="0" smtClean="0"/>
              <a:t>HTML </a:t>
            </a:r>
            <a:r>
              <a:rPr lang="en-GB" dirty="0"/>
              <a:t>documents have both a </a:t>
            </a:r>
            <a:r>
              <a:rPr lang="en-GB" i="1" dirty="0"/>
              <a:t>head</a:t>
            </a:r>
            <a:r>
              <a:rPr lang="en-GB" dirty="0"/>
              <a:t> and a </a:t>
            </a:r>
            <a:r>
              <a:rPr lang="en-GB" i="1" dirty="0"/>
              <a:t>body</a:t>
            </a:r>
            <a:r>
              <a:rPr lang="en-GB" dirty="0"/>
              <a:t>.</a:t>
            </a:r>
          </a:p>
          <a:p>
            <a:pPr marL="457200" indent="-457200"/>
            <a:r>
              <a:rPr lang="en-GB" dirty="0"/>
              <a:t>The </a:t>
            </a:r>
            <a:r>
              <a:rPr lang="en-GB" i="1" dirty="0"/>
              <a:t>head</a:t>
            </a:r>
            <a:r>
              <a:rPr lang="en-GB" dirty="0"/>
              <a:t> contains descriptive information about the document itself e.g.</a:t>
            </a:r>
          </a:p>
          <a:p>
            <a:pPr marL="838200" lvl="1" indent="-381000"/>
            <a:r>
              <a:rPr lang="en-GB" dirty="0" smtClean="0"/>
              <a:t>its </a:t>
            </a:r>
            <a:r>
              <a:rPr lang="en-GB" dirty="0"/>
              <a:t>title</a:t>
            </a:r>
          </a:p>
          <a:p>
            <a:pPr marL="838200" lvl="1" indent="-381000"/>
            <a:r>
              <a:rPr lang="en-GB" dirty="0"/>
              <a:t>the style sheet it uses</a:t>
            </a:r>
          </a:p>
          <a:p>
            <a:pPr marL="838200" lvl="1" indent="-381000"/>
            <a:r>
              <a:rPr lang="en-GB" dirty="0"/>
              <a:t>other types of “meta” </a:t>
            </a:r>
            <a:r>
              <a:rPr lang="en-GB" dirty="0" smtClean="0"/>
              <a:t>information, such as character set</a:t>
            </a:r>
            <a:endParaRPr lang="en-GB" dirty="0"/>
          </a:p>
          <a:p>
            <a:pPr marL="457200" indent="-457200"/>
            <a:r>
              <a:rPr lang="en-GB" dirty="0"/>
              <a:t>The </a:t>
            </a:r>
            <a:r>
              <a:rPr lang="en-GB" i="1" dirty="0"/>
              <a:t>body</a:t>
            </a:r>
            <a:r>
              <a:rPr lang="en-GB" dirty="0"/>
              <a:t> contains the actual content that is displayed in the window.</a:t>
            </a:r>
          </a:p>
          <a:p>
            <a:pPr marL="457200" indent="-457200"/>
            <a:r>
              <a:rPr lang="en-GB" dirty="0"/>
              <a:t>The slide overleaf shows the basic “skeleton” of a </a:t>
            </a:r>
            <a:r>
              <a:rPr lang="en-GB" dirty="0" smtClean="0"/>
              <a:t>HTML </a:t>
            </a:r>
            <a:r>
              <a:rPr lang="en-GB" dirty="0"/>
              <a:t>document.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0AE63086-DAB2-4842-B402-A534E7FB90D8}" type="slidenum">
              <a:rPr lang="en-GB" smtClean="0"/>
              <a:pPr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2357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755576" y="836712"/>
            <a:ext cx="7848872" cy="50405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462875" name="Group 27"/>
          <p:cNvGrpSpPr>
            <a:grpSpLocks/>
          </p:cNvGrpSpPr>
          <p:nvPr/>
        </p:nvGrpSpPr>
        <p:grpSpPr bwMode="auto">
          <a:xfrm>
            <a:off x="179512" y="404664"/>
            <a:ext cx="8712199" cy="3552824"/>
            <a:chOff x="113" y="981"/>
            <a:chExt cx="5488" cy="2238"/>
          </a:xfrm>
        </p:grpSpPr>
        <p:sp>
          <p:nvSpPr>
            <p:cNvPr id="462853" name="Text Box 5"/>
            <p:cNvSpPr txBox="1">
              <a:spLocks noChangeArrowheads="1"/>
            </p:cNvSpPr>
            <p:nvPr/>
          </p:nvSpPr>
          <p:spPr bwMode="auto">
            <a:xfrm>
              <a:off x="2109" y="981"/>
              <a:ext cx="1984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39966">
                      <a:alpha val="3999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IE" sz="2400" b="1" dirty="0">
                  <a:solidFill>
                    <a:srgbClr val="336666"/>
                  </a:solidFill>
                  <a:latin typeface="Courier New" charset="0"/>
                </a:rPr>
                <a:t>&lt;</a:t>
              </a:r>
              <a:r>
                <a:rPr lang="en-IE" sz="2400" b="1" dirty="0" smtClean="0">
                  <a:solidFill>
                    <a:srgbClr val="336666"/>
                  </a:solidFill>
                  <a:latin typeface="Courier New" charset="0"/>
                </a:rPr>
                <a:t>html lang="en"&gt;</a:t>
              </a:r>
              <a:endParaRPr lang="en-US" sz="2400" b="1" dirty="0">
                <a:solidFill>
                  <a:srgbClr val="336666"/>
                </a:solidFill>
                <a:latin typeface="Courier New" charset="0"/>
              </a:endParaRPr>
            </a:p>
          </p:txBody>
        </p:sp>
        <p:sp>
          <p:nvSpPr>
            <p:cNvPr id="462854" name="Text Box 6"/>
            <p:cNvSpPr txBox="1">
              <a:spLocks noChangeArrowheads="1"/>
            </p:cNvSpPr>
            <p:nvPr/>
          </p:nvSpPr>
          <p:spPr bwMode="auto">
            <a:xfrm>
              <a:off x="2104" y="1217"/>
              <a:ext cx="3497" cy="9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39966">
                      <a:alpha val="3999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IE" sz="2400" b="1" dirty="0">
                  <a:solidFill>
                    <a:srgbClr val="336666"/>
                  </a:solidFill>
                  <a:latin typeface="Courier New" charset="0"/>
                </a:rPr>
                <a:t>&lt;head&gt;</a:t>
              </a:r>
            </a:p>
            <a:p>
              <a:r>
                <a:rPr lang="it-IT" sz="2400" b="1" dirty="0" smtClean="0">
                  <a:solidFill>
                    <a:srgbClr val="336666"/>
                  </a:solidFill>
                  <a:latin typeface="Courier New" charset="0"/>
                </a:rPr>
                <a:t>  &lt;</a:t>
              </a:r>
              <a:r>
                <a:rPr lang="it-IT" sz="2400" b="1" dirty="0">
                  <a:solidFill>
                    <a:srgbClr val="336666"/>
                  </a:solidFill>
                  <a:latin typeface="Courier New" charset="0"/>
                </a:rPr>
                <a:t>meta </a:t>
              </a:r>
              <a:r>
                <a:rPr lang="it-IT" sz="2400" b="1" dirty="0" err="1">
                  <a:solidFill>
                    <a:srgbClr val="336666"/>
                  </a:solidFill>
                  <a:latin typeface="Courier New" charset="0"/>
                </a:rPr>
                <a:t>charset</a:t>
              </a:r>
              <a:r>
                <a:rPr lang="it-IT" sz="2400" b="1" dirty="0">
                  <a:solidFill>
                    <a:srgbClr val="336666"/>
                  </a:solidFill>
                  <a:latin typeface="Courier New" charset="0"/>
                </a:rPr>
                <a:t>="utf-8"&gt;</a:t>
              </a:r>
              <a:endParaRPr lang="en-IE" sz="2400" b="1" dirty="0" smtClean="0">
                <a:solidFill>
                  <a:srgbClr val="336666"/>
                </a:solidFill>
                <a:latin typeface="Courier New" charset="0"/>
              </a:endParaRPr>
            </a:p>
            <a:p>
              <a:r>
                <a:rPr lang="en-IE" sz="2400" b="1" dirty="0" smtClean="0">
                  <a:solidFill>
                    <a:srgbClr val="336666"/>
                  </a:solidFill>
                  <a:latin typeface="Courier New" charset="0"/>
                </a:rPr>
                <a:t>  &lt;</a:t>
              </a:r>
              <a:r>
                <a:rPr lang="en-IE" sz="2400" b="1" dirty="0">
                  <a:solidFill>
                    <a:srgbClr val="336666"/>
                  </a:solidFill>
                  <a:latin typeface="Courier New" charset="0"/>
                </a:rPr>
                <a:t>title&gt; Title here &lt;/title&gt;</a:t>
              </a:r>
            </a:p>
            <a:p>
              <a:r>
                <a:rPr lang="en-IE" sz="2400" b="1" dirty="0">
                  <a:solidFill>
                    <a:srgbClr val="336666"/>
                  </a:solidFill>
                  <a:latin typeface="Courier New" charset="0"/>
                </a:rPr>
                <a:t>&lt;/head&gt;</a:t>
              </a:r>
              <a:endParaRPr lang="en-US" sz="2400" b="1" dirty="0">
                <a:solidFill>
                  <a:srgbClr val="336666"/>
                </a:solidFill>
                <a:latin typeface="Courier New" charset="0"/>
              </a:endParaRPr>
            </a:p>
          </p:txBody>
        </p:sp>
        <p:sp>
          <p:nvSpPr>
            <p:cNvPr id="462857" name="Text Box 9"/>
            <p:cNvSpPr txBox="1">
              <a:spLocks noChangeArrowheads="1"/>
            </p:cNvSpPr>
            <p:nvPr/>
          </p:nvSpPr>
          <p:spPr bwMode="auto">
            <a:xfrm>
              <a:off x="2109" y="2205"/>
              <a:ext cx="2798" cy="7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39966">
                      <a:alpha val="3999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IE" sz="2400" b="1" dirty="0">
                  <a:solidFill>
                    <a:srgbClr val="336666"/>
                  </a:solidFill>
                  <a:latin typeface="Courier New" charset="0"/>
                </a:rPr>
                <a:t>&lt;body&gt;</a:t>
              </a:r>
            </a:p>
            <a:p>
              <a:r>
                <a:rPr lang="en-IE" sz="2400" b="1" dirty="0" smtClean="0">
                  <a:solidFill>
                    <a:srgbClr val="336666"/>
                  </a:solidFill>
                  <a:latin typeface="Courier New" charset="0"/>
                </a:rPr>
                <a:t>  Web </a:t>
              </a:r>
              <a:r>
                <a:rPr lang="en-IE" sz="2400" b="1" dirty="0">
                  <a:solidFill>
                    <a:srgbClr val="336666"/>
                  </a:solidFill>
                  <a:latin typeface="Courier New" charset="0"/>
                </a:rPr>
                <a:t>page content here</a:t>
              </a:r>
            </a:p>
            <a:p>
              <a:r>
                <a:rPr lang="en-IE" sz="2400" b="1" dirty="0">
                  <a:solidFill>
                    <a:srgbClr val="336666"/>
                  </a:solidFill>
                  <a:latin typeface="Courier New" charset="0"/>
                </a:rPr>
                <a:t>&lt;/body&gt;</a:t>
              </a:r>
              <a:endParaRPr lang="en-US" sz="2400" b="1" dirty="0">
                <a:solidFill>
                  <a:srgbClr val="336666"/>
                </a:solidFill>
                <a:latin typeface="Courier New" charset="0"/>
              </a:endParaRPr>
            </a:p>
          </p:txBody>
        </p:sp>
        <p:sp>
          <p:nvSpPr>
            <p:cNvPr id="462858" name="Text Box 10"/>
            <p:cNvSpPr txBox="1">
              <a:spLocks noChangeArrowheads="1"/>
            </p:cNvSpPr>
            <p:nvPr/>
          </p:nvSpPr>
          <p:spPr bwMode="auto">
            <a:xfrm>
              <a:off x="2109" y="2931"/>
              <a:ext cx="91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39966">
                      <a:alpha val="3999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IE" sz="2400" b="1" dirty="0">
                  <a:solidFill>
                    <a:srgbClr val="336666"/>
                  </a:solidFill>
                  <a:latin typeface="Courier New" charset="0"/>
                </a:rPr>
                <a:t>&lt;/html&gt;</a:t>
              </a:r>
              <a:endParaRPr lang="en-US" sz="2400" b="1" dirty="0">
                <a:solidFill>
                  <a:srgbClr val="336666"/>
                </a:solidFill>
                <a:latin typeface="Courier New" charset="0"/>
              </a:endParaRPr>
            </a:p>
          </p:txBody>
        </p:sp>
        <p:sp>
          <p:nvSpPr>
            <p:cNvPr id="462859" name="Line 11"/>
            <p:cNvSpPr>
              <a:spLocks noChangeShapeType="1"/>
            </p:cNvSpPr>
            <p:nvPr/>
          </p:nvSpPr>
          <p:spPr bwMode="auto">
            <a:xfrm flipH="1">
              <a:off x="567" y="1162"/>
              <a:ext cx="154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GB"/>
            </a:p>
          </p:txBody>
        </p:sp>
        <p:sp>
          <p:nvSpPr>
            <p:cNvPr id="462860" name="Line 12"/>
            <p:cNvSpPr>
              <a:spLocks noChangeShapeType="1"/>
            </p:cNvSpPr>
            <p:nvPr/>
          </p:nvSpPr>
          <p:spPr bwMode="auto">
            <a:xfrm flipH="1">
              <a:off x="567" y="1162"/>
              <a:ext cx="0" cy="19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>
              <a:spAutoFit/>
            </a:bodyPr>
            <a:lstStyle/>
            <a:p>
              <a:endParaRPr lang="en-GB"/>
            </a:p>
          </p:txBody>
        </p:sp>
        <p:sp>
          <p:nvSpPr>
            <p:cNvPr id="462861" name="Line 13"/>
            <p:cNvSpPr>
              <a:spLocks noChangeShapeType="1"/>
            </p:cNvSpPr>
            <p:nvPr/>
          </p:nvSpPr>
          <p:spPr bwMode="auto">
            <a:xfrm>
              <a:off x="567" y="3113"/>
              <a:ext cx="154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GB"/>
            </a:p>
          </p:txBody>
        </p:sp>
        <p:sp>
          <p:nvSpPr>
            <p:cNvPr id="462862" name="Text Box 14"/>
            <p:cNvSpPr txBox="1">
              <a:spLocks noChangeArrowheads="1"/>
            </p:cNvSpPr>
            <p:nvPr/>
          </p:nvSpPr>
          <p:spPr bwMode="auto">
            <a:xfrm>
              <a:off x="113" y="1748"/>
              <a:ext cx="204" cy="253"/>
            </a:xfrm>
            <a:prstGeom prst="rect">
              <a:avLst/>
            </a:prstGeom>
            <a:solidFill>
              <a:schemeClr val="accent1">
                <a:alpha val="42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IE" sz="2000" dirty="0"/>
                <a:t>2</a:t>
              </a:r>
              <a:endParaRPr lang="en-US" sz="2000" dirty="0"/>
            </a:p>
          </p:txBody>
        </p:sp>
        <p:sp>
          <p:nvSpPr>
            <p:cNvPr id="462863" name="Line 15"/>
            <p:cNvSpPr>
              <a:spLocks noChangeShapeType="1"/>
            </p:cNvSpPr>
            <p:nvPr/>
          </p:nvSpPr>
          <p:spPr bwMode="auto">
            <a:xfrm>
              <a:off x="340" y="1868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GB"/>
            </a:p>
          </p:txBody>
        </p:sp>
        <p:sp>
          <p:nvSpPr>
            <p:cNvPr id="462864" name="Text Box 16"/>
            <p:cNvSpPr txBox="1">
              <a:spLocks noChangeArrowheads="1"/>
            </p:cNvSpPr>
            <p:nvPr/>
          </p:nvSpPr>
          <p:spPr bwMode="auto">
            <a:xfrm>
              <a:off x="1020" y="1476"/>
              <a:ext cx="204" cy="253"/>
            </a:xfrm>
            <a:prstGeom prst="rect">
              <a:avLst/>
            </a:prstGeom>
            <a:solidFill>
              <a:schemeClr val="accent1">
                <a:alpha val="42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IE" sz="2000" dirty="0"/>
                <a:t>3</a:t>
              </a:r>
              <a:endParaRPr lang="en-US" sz="2000" dirty="0"/>
            </a:p>
          </p:txBody>
        </p:sp>
        <p:sp>
          <p:nvSpPr>
            <p:cNvPr id="462865" name="Line 17"/>
            <p:cNvSpPr>
              <a:spLocks noChangeShapeType="1"/>
            </p:cNvSpPr>
            <p:nvPr/>
          </p:nvSpPr>
          <p:spPr bwMode="auto">
            <a:xfrm>
              <a:off x="1247" y="1596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GB"/>
            </a:p>
          </p:txBody>
        </p:sp>
        <p:sp>
          <p:nvSpPr>
            <p:cNvPr id="462866" name="Text Box 18"/>
            <p:cNvSpPr txBox="1">
              <a:spLocks noChangeArrowheads="1"/>
            </p:cNvSpPr>
            <p:nvPr/>
          </p:nvSpPr>
          <p:spPr bwMode="auto">
            <a:xfrm>
              <a:off x="1020" y="2493"/>
              <a:ext cx="204" cy="253"/>
            </a:xfrm>
            <a:prstGeom prst="rect">
              <a:avLst/>
            </a:prstGeom>
            <a:solidFill>
              <a:schemeClr val="accent1">
                <a:alpha val="42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IE" sz="2000" dirty="0"/>
                <a:t>6</a:t>
              </a:r>
              <a:endParaRPr lang="en-US" sz="2000" dirty="0"/>
            </a:p>
          </p:txBody>
        </p:sp>
        <p:sp>
          <p:nvSpPr>
            <p:cNvPr id="462867" name="Line 19"/>
            <p:cNvSpPr>
              <a:spLocks noChangeShapeType="1"/>
            </p:cNvSpPr>
            <p:nvPr/>
          </p:nvSpPr>
          <p:spPr bwMode="auto">
            <a:xfrm>
              <a:off x="1247" y="2613"/>
              <a:ext cx="272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GB"/>
            </a:p>
          </p:txBody>
        </p:sp>
        <p:sp>
          <p:nvSpPr>
            <p:cNvPr id="462868" name="Line 20"/>
            <p:cNvSpPr>
              <a:spLocks noChangeShapeType="1"/>
            </p:cNvSpPr>
            <p:nvPr/>
          </p:nvSpPr>
          <p:spPr bwMode="auto">
            <a:xfrm flipH="1">
              <a:off x="1519" y="1369"/>
              <a:ext cx="0" cy="7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>
              <a:spAutoFit/>
            </a:bodyPr>
            <a:lstStyle/>
            <a:p>
              <a:endParaRPr lang="en-GB"/>
            </a:p>
          </p:txBody>
        </p:sp>
        <p:sp>
          <p:nvSpPr>
            <p:cNvPr id="462869" name="Line 21"/>
            <p:cNvSpPr>
              <a:spLocks noChangeShapeType="1"/>
            </p:cNvSpPr>
            <p:nvPr/>
          </p:nvSpPr>
          <p:spPr bwMode="auto">
            <a:xfrm>
              <a:off x="1519" y="1369"/>
              <a:ext cx="59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GB"/>
            </a:p>
          </p:txBody>
        </p:sp>
        <p:sp>
          <p:nvSpPr>
            <p:cNvPr id="462870" name="Line 22"/>
            <p:cNvSpPr>
              <a:spLocks noChangeShapeType="1"/>
            </p:cNvSpPr>
            <p:nvPr/>
          </p:nvSpPr>
          <p:spPr bwMode="auto">
            <a:xfrm>
              <a:off x="1519" y="2069"/>
              <a:ext cx="59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GB"/>
            </a:p>
          </p:txBody>
        </p:sp>
        <p:sp>
          <p:nvSpPr>
            <p:cNvPr id="462871" name="Line 23"/>
            <p:cNvSpPr>
              <a:spLocks noChangeShapeType="1"/>
            </p:cNvSpPr>
            <p:nvPr/>
          </p:nvSpPr>
          <p:spPr bwMode="auto">
            <a:xfrm>
              <a:off x="1519" y="2387"/>
              <a:ext cx="0" cy="4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GB"/>
            </a:p>
          </p:txBody>
        </p:sp>
        <p:sp>
          <p:nvSpPr>
            <p:cNvPr id="462872" name="Line 24"/>
            <p:cNvSpPr>
              <a:spLocks noChangeShapeType="1"/>
            </p:cNvSpPr>
            <p:nvPr/>
          </p:nvSpPr>
          <p:spPr bwMode="auto">
            <a:xfrm>
              <a:off x="1519" y="2387"/>
              <a:ext cx="59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GB"/>
            </a:p>
          </p:txBody>
        </p:sp>
        <p:sp>
          <p:nvSpPr>
            <p:cNvPr id="462873" name="Line 25"/>
            <p:cNvSpPr>
              <a:spLocks noChangeShapeType="1"/>
            </p:cNvSpPr>
            <p:nvPr/>
          </p:nvSpPr>
          <p:spPr bwMode="auto">
            <a:xfrm>
              <a:off x="1519" y="2840"/>
              <a:ext cx="59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GB"/>
            </a:p>
          </p:txBody>
        </p:sp>
        <p:sp>
          <p:nvSpPr>
            <p:cNvPr id="462874" name="Text Box 26"/>
            <p:cNvSpPr txBox="1">
              <a:spLocks noChangeArrowheads="1"/>
            </p:cNvSpPr>
            <p:nvPr/>
          </p:nvSpPr>
          <p:spPr bwMode="auto">
            <a:xfrm>
              <a:off x="4966" y="1389"/>
              <a:ext cx="209" cy="256"/>
            </a:xfrm>
            <a:prstGeom prst="rect">
              <a:avLst/>
            </a:prstGeom>
            <a:solidFill>
              <a:schemeClr val="accent1">
                <a:alpha val="42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IE" sz="2000" dirty="0" smtClean="0"/>
                <a:t>4</a:t>
              </a:r>
              <a:endParaRPr lang="en-US" sz="2000" dirty="0"/>
            </a:p>
          </p:txBody>
        </p:sp>
      </p:grpSp>
      <p:sp>
        <p:nvSpPr>
          <p:cNvPr id="462876" name="Text Box 28"/>
          <p:cNvSpPr txBox="1">
            <a:spLocks noChangeArrowheads="1"/>
          </p:cNvSpPr>
          <p:nvPr/>
        </p:nvSpPr>
        <p:spPr bwMode="auto">
          <a:xfrm>
            <a:off x="251520" y="5233359"/>
            <a:ext cx="324400" cy="402291"/>
          </a:xfrm>
          <a:prstGeom prst="rect">
            <a:avLst/>
          </a:prstGeom>
          <a:solidFill>
            <a:schemeClr val="accent1">
              <a:alpha val="42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IE" sz="2000" dirty="0"/>
              <a:t>2</a:t>
            </a:r>
            <a:endParaRPr lang="en-US" sz="2000" dirty="0"/>
          </a:p>
        </p:txBody>
      </p:sp>
      <p:sp>
        <p:nvSpPr>
          <p:cNvPr id="462877" name="Text Box 29"/>
          <p:cNvSpPr txBox="1">
            <a:spLocks noChangeArrowheads="1"/>
          </p:cNvSpPr>
          <p:nvPr/>
        </p:nvSpPr>
        <p:spPr bwMode="auto">
          <a:xfrm>
            <a:off x="592832" y="5156752"/>
            <a:ext cx="4313636" cy="64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66">
                    <a:alpha val="3999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IE" sz="1800" dirty="0"/>
              <a:t>Identifies </a:t>
            </a:r>
            <a:r>
              <a:rPr lang="en-IE" sz="1800" dirty="0" smtClean="0"/>
              <a:t>beginning of HTML content</a:t>
            </a:r>
            <a:br>
              <a:rPr lang="en-IE" sz="1800" dirty="0" smtClean="0"/>
            </a:br>
            <a:r>
              <a:rPr lang="en-IE" sz="1800" dirty="0" smtClean="0"/>
              <a:t>(and webpage content will be in English)</a:t>
            </a:r>
            <a:endParaRPr lang="en-US" sz="1800" dirty="0"/>
          </a:p>
        </p:txBody>
      </p:sp>
      <p:sp>
        <p:nvSpPr>
          <p:cNvPr id="462878" name="Text Box 30"/>
          <p:cNvSpPr txBox="1">
            <a:spLocks noChangeArrowheads="1"/>
          </p:cNvSpPr>
          <p:nvPr/>
        </p:nvSpPr>
        <p:spPr bwMode="auto">
          <a:xfrm>
            <a:off x="251520" y="6051045"/>
            <a:ext cx="324400" cy="402291"/>
          </a:xfrm>
          <a:prstGeom prst="rect">
            <a:avLst/>
          </a:prstGeom>
          <a:solidFill>
            <a:schemeClr val="accent1">
              <a:alpha val="42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IE" sz="2000" dirty="0"/>
              <a:t>3</a:t>
            </a:r>
            <a:endParaRPr lang="en-US" sz="2000" dirty="0"/>
          </a:p>
        </p:txBody>
      </p:sp>
      <p:sp>
        <p:nvSpPr>
          <p:cNvPr id="462879" name="Text Box 31"/>
          <p:cNvSpPr txBox="1">
            <a:spLocks noChangeArrowheads="1"/>
          </p:cNvSpPr>
          <p:nvPr/>
        </p:nvSpPr>
        <p:spPr bwMode="auto">
          <a:xfrm>
            <a:off x="592832" y="6070095"/>
            <a:ext cx="35337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66">
                    <a:alpha val="3999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IE" sz="1800"/>
              <a:t>Head provides into about the doc</a:t>
            </a:r>
            <a:endParaRPr lang="en-US" sz="1800"/>
          </a:p>
        </p:txBody>
      </p:sp>
      <p:sp>
        <p:nvSpPr>
          <p:cNvPr id="462880" name="Text Box 32"/>
          <p:cNvSpPr txBox="1">
            <a:spLocks noChangeArrowheads="1"/>
          </p:cNvSpPr>
          <p:nvPr/>
        </p:nvSpPr>
        <p:spPr bwMode="auto">
          <a:xfrm>
            <a:off x="5167039" y="5209710"/>
            <a:ext cx="324400" cy="402291"/>
          </a:xfrm>
          <a:prstGeom prst="rect">
            <a:avLst/>
          </a:prstGeom>
          <a:solidFill>
            <a:schemeClr val="accent1">
              <a:alpha val="42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IE" sz="2000" dirty="0" smtClean="0"/>
              <a:t>5</a:t>
            </a:r>
            <a:endParaRPr lang="en-US" sz="2000" dirty="0"/>
          </a:p>
        </p:txBody>
      </p:sp>
      <p:sp>
        <p:nvSpPr>
          <p:cNvPr id="462881" name="Text Box 33"/>
          <p:cNvSpPr txBox="1">
            <a:spLocks noChangeArrowheads="1"/>
          </p:cNvSpPr>
          <p:nvPr/>
        </p:nvSpPr>
        <p:spPr bwMode="auto">
          <a:xfrm>
            <a:off x="5508352" y="5085184"/>
            <a:ext cx="3618596" cy="64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66">
                    <a:alpha val="3999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IE" sz="1800" dirty="0" smtClean="0"/>
              <a:t>Webpage </a:t>
            </a:r>
            <a:r>
              <a:rPr lang="en-IE" sz="1800" b="1" dirty="0" smtClean="0"/>
              <a:t>title</a:t>
            </a:r>
            <a:r>
              <a:rPr lang="en-IE" sz="1800" dirty="0" smtClean="0"/>
              <a:t> </a:t>
            </a:r>
            <a:r>
              <a:rPr lang="en-IE" sz="1800" dirty="0"/>
              <a:t>is </a:t>
            </a:r>
            <a:r>
              <a:rPr lang="en-IE" sz="1800" dirty="0" smtClean="0"/>
              <a:t>required</a:t>
            </a:r>
          </a:p>
          <a:p>
            <a:r>
              <a:rPr lang="en-IE" sz="1800" dirty="0" smtClean="0"/>
              <a:t>(becomes bookmark/browser tab)</a:t>
            </a:r>
            <a:endParaRPr lang="en-US" sz="1800" dirty="0"/>
          </a:p>
        </p:txBody>
      </p:sp>
      <p:sp>
        <p:nvSpPr>
          <p:cNvPr id="462882" name="Text Box 34"/>
          <p:cNvSpPr txBox="1">
            <a:spLocks noChangeArrowheads="1"/>
          </p:cNvSpPr>
          <p:nvPr/>
        </p:nvSpPr>
        <p:spPr bwMode="auto">
          <a:xfrm>
            <a:off x="5167039" y="5858222"/>
            <a:ext cx="324400" cy="402291"/>
          </a:xfrm>
          <a:prstGeom prst="rect">
            <a:avLst/>
          </a:prstGeom>
          <a:solidFill>
            <a:schemeClr val="accent1">
              <a:alpha val="42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IE" sz="2000" dirty="0"/>
              <a:t>6</a:t>
            </a:r>
            <a:endParaRPr lang="en-US" sz="2000" dirty="0"/>
          </a:p>
        </p:txBody>
      </p:sp>
      <p:sp>
        <p:nvSpPr>
          <p:cNvPr id="462883" name="Text Box 35"/>
          <p:cNvSpPr txBox="1">
            <a:spLocks noChangeArrowheads="1"/>
          </p:cNvSpPr>
          <p:nvPr/>
        </p:nvSpPr>
        <p:spPr bwMode="auto">
          <a:xfrm>
            <a:off x="5508352" y="5733256"/>
            <a:ext cx="3233875" cy="64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66">
                    <a:alpha val="3999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IE" sz="1800" dirty="0"/>
              <a:t>Body contains the </a:t>
            </a:r>
            <a:r>
              <a:rPr lang="en-IE" sz="1800" dirty="0" smtClean="0"/>
              <a:t>content</a:t>
            </a:r>
            <a:br>
              <a:rPr lang="en-IE" sz="1800" dirty="0" smtClean="0"/>
            </a:br>
            <a:r>
              <a:rPr lang="en-IE" sz="1800" dirty="0" smtClean="0"/>
              <a:t>to be seen in browser window</a:t>
            </a:r>
            <a:endParaRPr lang="en-US" sz="1800" dirty="0"/>
          </a:p>
        </p:txBody>
      </p:sp>
      <p:sp>
        <p:nvSpPr>
          <p:cNvPr id="33" name="Text Box 14"/>
          <p:cNvSpPr txBox="1">
            <a:spLocks noChangeArrowheads="1"/>
          </p:cNvSpPr>
          <p:nvPr/>
        </p:nvSpPr>
        <p:spPr bwMode="auto">
          <a:xfrm>
            <a:off x="251520" y="116632"/>
            <a:ext cx="324400" cy="402291"/>
          </a:xfrm>
          <a:prstGeom prst="rect">
            <a:avLst/>
          </a:prstGeom>
          <a:solidFill>
            <a:schemeClr val="accent1">
              <a:alpha val="42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IE" sz="2000" dirty="0"/>
              <a:t>1</a:t>
            </a:r>
            <a:endParaRPr lang="en-US" sz="2000" dirty="0"/>
          </a:p>
        </p:txBody>
      </p:sp>
      <p:sp>
        <p:nvSpPr>
          <p:cNvPr id="34" name="Line 11"/>
          <p:cNvSpPr>
            <a:spLocks noChangeShapeType="1"/>
          </p:cNvSpPr>
          <p:nvPr/>
        </p:nvSpPr>
        <p:spPr bwMode="auto">
          <a:xfrm flipH="1">
            <a:off x="755575" y="332656"/>
            <a:ext cx="259228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endParaRPr lang="en-GB"/>
          </a:p>
        </p:txBody>
      </p:sp>
      <p:sp>
        <p:nvSpPr>
          <p:cNvPr id="35" name="Text Box 5"/>
          <p:cNvSpPr txBox="1">
            <a:spLocks noChangeArrowheads="1"/>
          </p:cNvSpPr>
          <p:nvPr/>
        </p:nvSpPr>
        <p:spPr bwMode="auto">
          <a:xfrm>
            <a:off x="3347864" y="44624"/>
            <a:ext cx="2965022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66">
                    <a:alpha val="3999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sz="2400" b="1" dirty="0" smtClean="0">
                <a:solidFill>
                  <a:srgbClr val="336666"/>
                </a:solidFill>
                <a:latin typeface="Courier New" charset="0"/>
              </a:rPr>
              <a:t>&lt;</a:t>
            </a:r>
            <a:r>
              <a:rPr lang="en-US" sz="2400" b="1" dirty="0" smtClean="0">
                <a:solidFill>
                  <a:srgbClr val="336666"/>
                </a:solidFill>
                <a:latin typeface="Courier New" charset="0"/>
              </a:rPr>
              <a:t>!</a:t>
            </a:r>
            <a:r>
              <a:rPr lang="en-US" sz="2400" b="1" dirty="0" err="1" smtClean="0">
                <a:solidFill>
                  <a:srgbClr val="336666"/>
                </a:solidFill>
                <a:latin typeface="Courier New" charset="0"/>
              </a:rPr>
              <a:t>doctype</a:t>
            </a:r>
            <a:r>
              <a:rPr lang="en-US" sz="2400" b="1" dirty="0" smtClean="0">
                <a:solidFill>
                  <a:srgbClr val="336666"/>
                </a:solidFill>
                <a:latin typeface="Courier New" charset="0"/>
              </a:rPr>
              <a:t> html</a:t>
            </a:r>
            <a:r>
              <a:rPr lang="en-US" sz="2400" b="1" dirty="0" smtClean="0">
                <a:solidFill>
                  <a:srgbClr val="336666"/>
                </a:solidFill>
                <a:latin typeface="Courier New" charset="0"/>
              </a:rPr>
              <a:t>&gt;</a:t>
            </a:r>
            <a:endParaRPr lang="en-US" sz="2400" b="1" dirty="0">
              <a:solidFill>
                <a:srgbClr val="336666"/>
              </a:solidFill>
              <a:latin typeface="Courier New" charset="0"/>
            </a:endParaRPr>
          </a:p>
        </p:txBody>
      </p:sp>
      <p:sp>
        <p:nvSpPr>
          <p:cNvPr id="38" name="Text Box 28"/>
          <p:cNvSpPr txBox="1">
            <a:spLocks noChangeArrowheads="1"/>
          </p:cNvSpPr>
          <p:nvPr/>
        </p:nvSpPr>
        <p:spPr bwMode="auto">
          <a:xfrm>
            <a:off x="270496" y="4562078"/>
            <a:ext cx="324400" cy="402291"/>
          </a:xfrm>
          <a:prstGeom prst="rect">
            <a:avLst/>
          </a:prstGeom>
          <a:solidFill>
            <a:schemeClr val="accent1">
              <a:alpha val="42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IE" sz="2000" dirty="0"/>
              <a:t>1</a:t>
            </a:r>
            <a:endParaRPr lang="en-US" sz="2000" dirty="0"/>
          </a:p>
        </p:txBody>
      </p:sp>
      <p:sp>
        <p:nvSpPr>
          <p:cNvPr id="39" name="Text Box 29"/>
          <p:cNvSpPr txBox="1">
            <a:spLocks noChangeArrowheads="1"/>
          </p:cNvSpPr>
          <p:nvPr/>
        </p:nvSpPr>
        <p:spPr bwMode="auto">
          <a:xfrm>
            <a:off x="611808" y="4581128"/>
            <a:ext cx="4246973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66">
                    <a:alpha val="3999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IE" sz="1800" dirty="0"/>
              <a:t>Identifies </a:t>
            </a:r>
            <a:r>
              <a:rPr lang="en-IE" sz="1800" dirty="0" smtClean="0"/>
              <a:t>document contents as HTML5</a:t>
            </a:r>
            <a:endParaRPr lang="en-US" sz="1800" dirty="0"/>
          </a:p>
        </p:txBody>
      </p:sp>
      <p:sp>
        <p:nvSpPr>
          <p:cNvPr id="41" name="Text Box 26"/>
          <p:cNvSpPr txBox="1">
            <a:spLocks noChangeArrowheads="1"/>
          </p:cNvSpPr>
          <p:nvPr/>
        </p:nvSpPr>
        <p:spPr bwMode="auto">
          <a:xfrm>
            <a:off x="8748464" y="1556792"/>
            <a:ext cx="331787" cy="406400"/>
          </a:xfrm>
          <a:prstGeom prst="rect">
            <a:avLst/>
          </a:prstGeom>
          <a:solidFill>
            <a:schemeClr val="accent1">
              <a:alpha val="42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IE" sz="2000" dirty="0" smtClean="0"/>
              <a:t>5</a:t>
            </a:r>
            <a:endParaRPr lang="en-US" sz="2000" dirty="0"/>
          </a:p>
        </p:txBody>
      </p:sp>
      <p:sp>
        <p:nvSpPr>
          <p:cNvPr id="43" name="Text Box 32"/>
          <p:cNvSpPr txBox="1">
            <a:spLocks noChangeArrowheads="1"/>
          </p:cNvSpPr>
          <p:nvPr/>
        </p:nvSpPr>
        <p:spPr bwMode="auto">
          <a:xfrm>
            <a:off x="5167039" y="4562078"/>
            <a:ext cx="324400" cy="402291"/>
          </a:xfrm>
          <a:prstGeom prst="rect">
            <a:avLst/>
          </a:prstGeom>
          <a:solidFill>
            <a:schemeClr val="accent1">
              <a:alpha val="42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IE" sz="2000" dirty="0"/>
              <a:t>4</a:t>
            </a:r>
            <a:endParaRPr lang="en-US" sz="2000" dirty="0"/>
          </a:p>
        </p:txBody>
      </p:sp>
      <p:sp>
        <p:nvSpPr>
          <p:cNvPr id="44" name="Text Box 33"/>
          <p:cNvSpPr txBox="1">
            <a:spLocks noChangeArrowheads="1"/>
          </p:cNvSpPr>
          <p:nvPr/>
        </p:nvSpPr>
        <p:spPr bwMode="auto">
          <a:xfrm>
            <a:off x="5508352" y="4436672"/>
            <a:ext cx="3337670" cy="64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66">
                    <a:alpha val="3999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IE" sz="1800" dirty="0" smtClean="0"/>
              <a:t>character encoding</a:t>
            </a:r>
            <a:br>
              <a:rPr lang="en-IE" sz="1800" dirty="0" smtClean="0"/>
            </a:br>
            <a:r>
              <a:rPr lang="en-IE" sz="1800" dirty="0" smtClean="0"/>
              <a:t>(just always include this line</a:t>
            </a:r>
            <a:r>
              <a:rPr lang="en-US" sz="1800" dirty="0" smtClean="0"/>
              <a:t>…)</a:t>
            </a:r>
            <a:endParaRPr lang="en-US" sz="1800" dirty="0"/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0" y="4293096"/>
            <a:ext cx="91440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6553200" y="6304235"/>
            <a:ext cx="2133600" cy="365125"/>
          </a:xfrm>
        </p:spPr>
        <p:txBody>
          <a:bodyPr/>
          <a:lstStyle/>
          <a:p>
            <a:r>
              <a:rPr lang="en-GB" smtClean="0"/>
              <a:t>Slide </a:t>
            </a:r>
            <a:fld id="{0AE63086-DAB2-4842-B402-A534E7FB90D8}" type="slidenum">
              <a:rPr lang="en-GB" smtClean="0"/>
              <a:pPr/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538485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/>
              <a:t>Step 2: Give the Document Structure</a:t>
            </a:r>
            <a:endParaRPr lang="en-GB"/>
          </a:p>
        </p:txBody>
      </p:sp>
      <p:sp>
        <p:nvSpPr>
          <p:cNvPr id="464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507288" cy="4870450"/>
          </a:xfrm>
        </p:spPr>
        <p:txBody>
          <a:bodyPr/>
          <a:lstStyle/>
          <a:p>
            <a:pPr marL="457200" indent="-457200"/>
            <a:r>
              <a:rPr lang="en-GB" dirty="0" smtClean="0"/>
              <a:t>First line declares that this is an HTML 5 document:</a:t>
            </a:r>
          </a:p>
          <a:p>
            <a:pPr marL="400050" lvl="1" indent="0">
              <a:buNone/>
            </a:pPr>
            <a:r>
              <a:rPr lang="en-GB" sz="2800" b="1" dirty="0">
                <a:ea typeface="+mn-ea"/>
                <a:cs typeface="+mn-cs"/>
              </a:rPr>
              <a:t>&lt;</a:t>
            </a:r>
            <a:r>
              <a:rPr lang="en-GB" sz="2800" b="1" dirty="0" smtClean="0">
                <a:ea typeface="+mn-ea"/>
                <a:cs typeface="+mn-cs"/>
              </a:rPr>
              <a:t>!</a:t>
            </a:r>
            <a:r>
              <a:rPr lang="en-GB" sz="2800" b="1" dirty="0" err="1" smtClean="0">
                <a:ea typeface="+mn-ea"/>
                <a:cs typeface="+mn-cs"/>
              </a:rPr>
              <a:t>doctype</a:t>
            </a:r>
            <a:r>
              <a:rPr lang="en-GB" sz="2800" b="1" dirty="0" smtClean="0">
                <a:ea typeface="+mn-ea"/>
                <a:cs typeface="+mn-cs"/>
              </a:rPr>
              <a:t> html</a:t>
            </a:r>
            <a:r>
              <a:rPr lang="en-GB" sz="2800" b="1" dirty="0">
                <a:ea typeface="+mn-ea"/>
                <a:cs typeface="+mn-cs"/>
              </a:rPr>
              <a:t>&gt;</a:t>
            </a:r>
          </a:p>
          <a:p>
            <a:pPr marL="457200" indent="-457200"/>
            <a:r>
              <a:rPr lang="en-GB" dirty="0" smtClean="0"/>
              <a:t>entire </a:t>
            </a:r>
            <a:r>
              <a:rPr lang="en-GB" dirty="0"/>
              <a:t>document </a:t>
            </a:r>
            <a:r>
              <a:rPr lang="en-GB" dirty="0" smtClean="0"/>
              <a:t>contained </a:t>
            </a:r>
            <a:r>
              <a:rPr lang="en-GB" dirty="0"/>
              <a:t>within </a:t>
            </a:r>
            <a:r>
              <a:rPr lang="en-GB" sz="2800" b="1" dirty="0" smtClean="0"/>
              <a:t>html</a:t>
            </a:r>
            <a:r>
              <a:rPr lang="en-GB" sz="2800" dirty="0" smtClean="0"/>
              <a:t> </a:t>
            </a:r>
            <a:r>
              <a:rPr lang="en-GB" dirty="0" smtClean="0"/>
              <a:t>element</a:t>
            </a:r>
            <a:endParaRPr lang="en-GB" dirty="0"/>
          </a:p>
          <a:p>
            <a:pPr marL="457200" indent="-457200"/>
            <a:r>
              <a:rPr lang="en-GB" dirty="0" smtClean="0"/>
              <a:t>called </a:t>
            </a:r>
            <a:r>
              <a:rPr lang="en-GB" dirty="0"/>
              <a:t>the </a:t>
            </a:r>
            <a:r>
              <a:rPr lang="en-GB" i="1" dirty="0"/>
              <a:t>root</a:t>
            </a:r>
            <a:r>
              <a:rPr lang="en-GB" dirty="0"/>
              <a:t> element and </a:t>
            </a:r>
            <a:r>
              <a:rPr lang="en-GB" dirty="0" smtClean="0"/>
              <a:t>contains </a:t>
            </a:r>
            <a:r>
              <a:rPr lang="en-GB" dirty="0"/>
              <a:t>all </a:t>
            </a:r>
            <a:r>
              <a:rPr lang="en-GB" dirty="0" smtClean="0"/>
              <a:t>other elements</a:t>
            </a:r>
            <a:endParaRPr lang="en-GB" dirty="0"/>
          </a:p>
          <a:p>
            <a:pPr marL="457200" indent="-457200"/>
            <a:r>
              <a:rPr lang="en-GB" dirty="0"/>
              <a:t>The </a:t>
            </a:r>
            <a:r>
              <a:rPr lang="en-GB" sz="2800" b="1" dirty="0"/>
              <a:t>head </a:t>
            </a:r>
            <a:r>
              <a:rPr lang="en-GB" dirty="0"/>
              <a:t>comes </a:t>
            </a:r>
            <a:r>
              <a:rPr lang="en-GB" dirty="0" smtClean="0"/>
              <a:t>next</a:t>
            </a:r>
          </a:p>
          <a:p>
            <a:pPr marL="857250" lvl="1" indent="-457200"/>
            <a:r>
              <a:rPr lang="en-GB" dirty="0" smtClean="0"/>
              <a:t>contains </a:t>
            </a:r>
            <a:r>
              <a:rPr lang="en-GB" b="1" dirty="0"/>
              <a:t>title</a:t>
            </a:r>
            <a:r>
              <a:rPr lang="en-GB" dirty="0" smtClean="0"/>
              <a:t> element</a:t>
            </a:r>
            <a:endParaRPr lang="en-GB" dirty="0"/>
          </a:p>
          <a:p>
            <a:pPr marL="857250" lvl="1" indent="-457200"/>
            <a:r>
              <a:rPr lang="en-GB" dirty="0" smtClean="0"/>
              <a:t>Every </a:t>
            </a:r>
            <a:r>
              <a:rPr lang="en-GB" dirty="0"/>
              <a:t>document </a:t>
            </a:r>
            <a:r>
              <a:rPr lang="en-GB" dirty="0" smtClean="0"/>
              <a:t>must have a title </a:t>
            </a:r>
            <a:br>
              <a:rPr lang="en-GB" dirty="0" smtClean="0"/>
            </a:br>
            <a:r>
              <a:rPr lang="en-GB" dirty="0" smtClean="0"/>
              <a:t>(used for bookmarking and browser tab/window titles)</a:t>
            </a:r>
          </a:p>
          <a:p>
            <a:pPr marL="457200" indent="-457200"/>
            <a:r>
              <a:rPr lang="en-GB" dirty="0" smtClean="0"/>
              <a:t>The </a:t>
            </a:r>
            <a:r>
              <a:rPr lang="en-GB" sz="3200" b="1" dirty="0"/>
              <a:t>body</a:t>
            </a:r>
            <a:r>
              <a:rPr lang="en-GB" dirty="0"/>
              <a:t> element comes after </a:t>
            </a:r>
            <a:r>
              <a:rPr lang="en-GB" dirty="0" smtClean="0"/>
              <a:t>head </a:t>
            </a:r>
          </a:p>
          <a:p>
            <a:pPr marL="857250" lvl="1" indent="-457200"/>
            <a:r>
              <a:rPr lang="en-GB" sz="2400" dirty="0" smtClean="0"/>
              <a:t>contains </a:t>
            </a:r>
            <a:r>
              <a:rPr lang="en-GB" sz="2400" dirty="0"/>
              <a:t>everything </a:t>
            </a:r>
            <a:r>
              <a:rPr lang="en-GB" sz="2400" dirty="0" smtClean="0"/>
              <a:t>to be displayed </a:t>
            </a:r>
            <a:r>
              <a:rPr lang="en-GB" sz="2400" dirty="0"/>
              <a:t>in </a:t>
            </a:r>
            <a:r>
              <a:rPr lang="en-GB" sz="2400" dirty="0" smtClean="0"/>
              <a:t>browser window</a:t>
            </a:r>
          </a:p>
          <a:p>
            <a:pPr marL="857250" lvl="1" indent="-457200"/>
            <a:r>
              <a:rPr lang="en-GB" sz="2800" i="1" dirty="0" smtClean="0"/>
              <a:t>“if you want user to see it in browser window, then put it in the body”</a:t>
            </a:r>
            <a:endParaRPr lang="en-GB" sz="2800" i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0AE63086-DAB2-4842-B402-A534E7FB90D8}" type="slidenum">
              <a:rPr lang="en-GB" smtClean="0"/>
              <a:pPr/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027412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/>
              <a:t>Step 2: Give the Document Structure</a:t>
            </a:r>
            <a:endParaRPr lang="en-GB"/>
          </a:p>
        </p:txBody>
      </p:sp>
      <p:sp>
        <p:nvSpPr>
          <p:cNvPr id="466949" name="Text Box 5"/>
          <p:cNvSpPr txBox="1">
            <a:spLocks noChangeArrowheads="1"/>
          </p:cNvSpPr>
          <p:nvPr/>
        </p:nvSpPr>
        <p:spPr bwMode="auto">
          <a:xfrm>
            <a:off x="1096963" y="1209675"/>
            <a:ext cx="1809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66">
                    <a:alpha val="3999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GB"/>
          </a:p>
        </p:txBody>
      </p:sp>
      <p:sp>
        <p:nvSpPr>
          <p:cNvPr id="466950" name="Text Box 6"/>
          <p:cNvSpPr txBox="1">
            <a:spLocks noChangeArrowheads="1"/>
          </p:cNvSpPr>
          <p:nvPr/>
        </p:nvSpPr>
        <p:spPr bwMode="auto">
          <a:xfrm>
            <a:off x="-10396" y="0"/>
            <a:ext cx="9154396" cy="686559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square" lIns="90000" tIns="46800" rIns="90000" bIns="46800">
            <a:spAutoFit/>
          </a:bodyPr>
          <a:lstStyle/>
          <a:p>
            <a:r>
              <a:rPr lang="en-US" sz="2000" b="1" dirty="0">
                <a:solidFill>
                  <a:srgbClr val="336666"/>
                </a:solidFill>
                <a:latin typeface="Courier New" charset="0"/>
              </a:rPr>
              <a:t>&lt;</a:t>
            </a:r>
            <a:r>
              <a:rPr lang="en-US" sz="2000" b="1" dirty="0" smtClean="0">
                <a:solidFill>
                  <a:srgbClr val="336666"/>
                </a:solidFill>
                <a:latin typeface="Courier New" charset="0"/>
              </a:rPr>
              <a:t>!</a:t>
            </a:r>
            <a:r>
              <a:rPr lang="en-US" sz="2000" b="1" dirty="0" err="1" smtClean="0">
                <a:solidFill>
                  <a:srgbClr val="336666"/>
                </a:solidFill>
                <a:latin typeface="Courier New" charset="0"/>
              </a:rPr>
              <a:t>doctype</a:t>
            </a:r>
            <a:r>
              <a:rPr lang="en-US" sz="2000" b="1" dirty="0" smtClean="0">
                <a:solidFill>
                  <a:srgbClr val="336666"/>
                </a:solidFill>
                <a:latin typeface="Courier New" charset="0"/>
              </a:rPr>
              <a:t> html</a:t>
            </a:r>
            <a:r>
              <a:rPr lang="en-US" sz="2000" b="1" dirty="0">
                <a:solidFill>
                  <a:srgbClr val="336666"/>
                </a:solidFill>
                <a:latin typeface="Courier New" charset="0"/>
              </a:rPr>
              <a:t>&gt;</a:t>
            </a:r>
          </a:p>
          <a:p>
            <a:r>
              <a:rPr lang="en-US" sz="2000" b="1" dirty="0" smtClean="0">
                <a:solidFill>
                  <a:srgbClr val="336666"/>
                </a:solidFill>
                <a:latin typeface="Courier New" charset="0"/>
              </a:rPr>
              <a:t>&lt;html </a:t>
            </a:r>
            <a:r>
              <a:rPr lang="en-US" sz="2000" b="1" dirty="0" err="1" smtClean="0">
                <a:solidFill>
                  <a:srgbClr val="336666"/>
                </a:solidFill>
                <a:latin typeface="Courier New" charset="0"/>
              </a:rPr>
              <a:t>lang</a:t>
            </a:r>
            <a:r>
              <a:rPr lang="en-US" sz="2000" b="1" dirty="0" smtClean="0">
                <a:solidFill>
                  <a:srgbClr val="336666"/>
                </a:solidFill>
                <a:latin typeface="Courier New" charset="0"/>
              </a:rPr>
              <a:t>="en"&gt;</a:t>
            </a:r>
            <a:endParaRPr lang="en-US" sz="2000" b="1" dirty="0">
              <a:solidFill>
                <a:srgbClr val="336666"/>
              </a:solidFill>
              <a:latin typeface="Courier New" charset="0"/>
            </a:endParaRPr>
          </a:p>
          <a:p>
            <a:r>
              <a:rPr lang="en-US" sz="2000" b="1" dirty="0">
                <a:solidFill>
                  <a:srgbClr val="336666"/>
                </a:solidFill>
                <a:latin typeface="Courier New" charset="0"/>
              </a:rPr>
              <a:t>&lt;head&gt;</a:t>
            </a:r>
          </a:p>
          <a:p>
            <a:r>
              <a:rPr lang="it-IT" sz="2000" b="1" dirty="0">
                <a:solidFill>
                  <a:srgbClr val="336666"/>
                </a:solidFill>
                <a:latin typeface="Courier New" charset="0"/>
              </a:rPr>
              <a:t> </a:t>
            </a:r>
            <a:r>
              <a:rPr lang="en-US" sz="2000" dirty="0">
                <a:latin typeface="Courier New" charset="0"/>
              </a:rPr>
              <a:t>	</a:t>
            </a:r>
            <a:r>
              <a:rPr lang="it-IT" sz="2000" b="1" dirty="0" smtClean="0">
                <a:solidFill>
                  <a:srgbClr val="336666"/>
                </a:solidFill>
                <a:latin typeface="Courier New" charset="0"/>
              </a:rPr>
              <a:t>&lt;</a:t>
            </a:r>
            <a:r>
              <a:rPr lang="it-IT" sz="2000" b="1" dirty="0">
                <a:solidFill>
                  <a:srgbClr val="336666"/>
                </a:solidFill>
                <a:latin typeface="Courier New" charset="0"/>
              </a:rPr>
              <a:t>meta </a:t>
            </a:r>
            <a:r>
              <a:rPr lang="it-IT" sz="2000" b="1" dirty="0" err="1">
                <a:solidFill>
                  <a:srgbClr val="336666"/>
                </a:solidFill>
                <a:latin typeface="Courier New" charset="0"/>
              </a:rPr>
              <a:t>charset</a:t>
            </a:r>
            <a:r>
              <a:rPr lang="it-IT" sz="2000" b="1" dirty="0">
                <a:solidFill>
                  <a:srgbClr val="336666"/>
                </a:solidFill>
                <a:latin typeface="Courier New" charset="0"/>
              </a:rPr>
              <a:t>="utf-8"</a:t>
            </a:r>
            <a:r>
              <a:rPr lang="it-IT" sz="2000" b="1" dirty="0" smtClean="0">
                <a:solidFill>
                  <a:srgbClr val="336666"/>
                </a:solidFill>
                <a:latin typeface="Courier New" charset="0"/>
              </a:rPr>
              <a:t>&gt;</a:t>
            </a:r>
          </a:p>
          <a:p>
            <a:r>
              <a:rPr lang="en-US" sz="2000" dirty="0">
                <a:latin typeface="Courier New" charset="0"/>
              </a:rPr>
              <a:t>	</a:t>
            </a:r>
            <a:r>
              <a:rPr lang="en-US" sz="2000" b="1" dirty="0">
                <a:solidFill>
                  <a:srgbClr val="336666"/>
                </a:solidFill>
                <a:latin typeface="Courier New" charset="0"/>
              </a:rPr>
              <a:t>&lt;title&gt;</a:t>
            </a:r>
            <a:r>
              <a:rPr lang="en-US" sz="2000" dirty="0">
                <a:latin typeface="Courier New" charset="0"/>
              </a:rPr>
              <a:t> Black Goose Bistro </a:t>
            </a:r>
            <a:r>
              <a:rPr lang="en-US" sz="2000" b="1" dirty="0">
                <a:solidFill>
                  <a:srgbClr val="336666"/>
                </a:solidFill>
                <a:latin typeface="Courier New" charset="0"/>
              </a:rPr>
              <a:t>&lt;/title&gt;</a:t>
            </a:r>
          </a:p>
          <a:p>
            <a:r>
              <a:rPr lang="en-US" sz="2000" b="1" dirty="0">
                <a:solidFill>
                  <a:srgbClr val="336666"/>
                </a:solidFill>
                <a:latin typeface="Courier New" charset="0"/>
              </a:rPr>
              <a:t>&lt;/head&gt;</a:t>
            </a:r>
          </a:p>
          <a:p>
            <a:endParaRPr lang="en-US" sz="2000" dirty="0">
              <a:latin typeface="Courier New" charset="0"/>
            </a:endParaRPr>
          </a:p>
          <a:p>
            <a:r>
              <a:rPr lang="en-US" sz="2000" b="1" dirty="0">
                <a:solidFill>
                  <a:srgbClr val="336666"/>
                </a:solidFill>
                <a:latin typeface="Courier New" charset="0"/>
              </a:rPr>
              <a:t>&lt;body&gt;</a:t>
            </a:r>
          </a:p>
          <a:p>
            <a:r>
              <a:rPr lang="en-US" sz="2000" dirty="0">
                <a:latin typeface="Courier New" charset="0"/>
              </a:rPr>
              <a:t>Black Goose Bistro</a:t>
            </a:r>
          </a:p>
          <a:p>
            <a:r>
              <a:rPr lang="en-US" sz="2000" dirty="0">
                <a:latin typeface="Courier New" charset="0"/>
              </a:rPr>
              <a:t>The Restaurant</a:t>
            </a:r>
          </a:p>
          <a:p>
            <a:r>
              <a:rPr lang="en-US" sz="2000" dirty="0">
                <a:latin typeface="Courier New" charset="0"/>
              </a:rPr>
              <a:t>The Black Goose Bistro offers casual lunch and dinner fare in a hip atmosphere</a:t>
            </a:r>
          </a:p>
          <a:p>
            <a:r>
              <a:rPr lang="en-US" sz="2000" dirty="0">
                <a:latin typeface="Courier New" charset="0"/>
              </a:rPr>
              <a:t>Catering</a:t>
            </a:r>
          </a:p>
          <a:p>
            <a:r>
              <a:rPr lang="en-US" sz="2000" dirty="0">
                <a:latin typeface="Courier New" charset="0"/>
              </a:rPr>
              <a:t>You have fun ... we</a:t>
            </a:r>
            <a:r>
              <a:rPr lang="ja-JP" altLang="en-US" sz="2000" dirty="0">
                <a:latin typeface="Arial"/>
              </a:rPr>
              <a:t>’</a:t>
            </a:r>
            <a:r>
              <a:rPr lang="en-US" sz="2000" dirty="0" err="1">
                <a:latin typeface="Courier New" charset="0"/>
              </a:rPr>
              <a:t>ll</a:t>
            </a:r>
            <a:r>
              <a:rPr lang="en-US" sz="2000" dirty="0">
                <a:latin typeface="Courier New" charset="0"/>
              </a:rPr>
              <a:t> handle the cooking. Black Goose Catering can handle events from snacks for bridge club to elegant corporate fundraisers.</a:t>
            </a:r>
          </a:p>
          <a:p>
            <a:r>
              <a:rPr lang="en-US" sz="2000" dirty="0">
                <a:latin typeface="Courier New" charset="0"/>
              </a:rPr>
              <a:t>Location and Hours</a:t>
            </a:r>
          </a:p>
          <a:p>
            <a:r>
              <a:rPr lang="en-US" sz="2000" dirty="0">
                <a:latin typeface="Courier New" charset="0"/>
              </a:rPr>
              <a:t>Seekonk, Massachusetts;</a:t>
            </a:r>
          </a:p>
          <a:p>
            <a:r>
              <a:rPr lang="en-US" sz="2000" dirty="0">
                <a:latin typeface="Courier New" charset="0"/>
              </a:rPr>
              <a:t>Monday though Thursday 11am to 9pm, Friday and Saturday, 11am to midnight</a:t>
            </a:r>
          </a:p>
          <a:p>
            <a:r>
              <a:rPr lang="en-US" sz="2000" b="1" dirty="0">
                <a:solidFill>
                  <a:srgbClr val="336666"/>
                </a:solidFill>
                <a:latin typeface="Courier New" charset="0"/>
              </a:rPr>
              <a:t>&lt;/body&gt;</a:t>
            </a:r>
          </a:p>
          <a:p>
            <a:r>
              <a:rPr lang="en-US" sz="2000" b="1" dirty="0">
                <a:solidFill>
                  <a:srgbClr val="336666"/>
                </a:solidFill>
                <a:latin typeface="Courier New" charset="0"/>
              </a:rPr>
              <a:t>&lt;/html&gt;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0AE63086-DAB2-4842-B402-A534E7FB90D8}" type="slidenum">
              <a:rPr lang="en-GB" smtClean="0"/>
              <a:pPr/>
              <a:t>15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447104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/>
              <a:t>Step 2: Give the Document Structure</a:t>
            </a:r>
            <a:endParaRPr lang="en-GB"/>
          </a:p>
        </p:txBody>
      </p:sp>
      <p:sp>
        <p:nvSpPr>
          <p:cNvPr id="468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178800" cy="4870450"/>
          </a:xfrm>
        </p:spPr>
        <p:txBody>
          <a:bodyPr/>
          <a:lstStyle/>
          <a:p>
            <a:pPr marL="457200" indent="-457200"/>
            <a:r>
              <a:rPr lang="en-GB"/>
              <a:t>This is what it looks like in a web browser.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0AE63086-DAB2-4842-B402-A534E7FB90D8}" type="slidenum">
              <a:rPr lang="en-GB" smtClean="0"/>
              <a:pPr/>
              <a:t>16</a:t>
            </a:fld>
            <a:endParaRPr lang="en-GB" dirty="0"/>
          </a:p>
        </p:txBody>
      </p:sp>
      <p:pic>
        <p:nvPicPr>
          <p:cNvPr id="3" name="Picture 2" descr="goose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988840"/>
            <a:ext cx="9042147" cy="367240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5496" y="5759916"/>
            <a:ext cx="9108504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3200" dirty="0" smtClean="0"/>
              <a:t>NOTE: Always test in </a:t>
            </a:r>
            <a:r>
              <a:rPr lang="en-GB" dirty="0" smtClean="0">
                <a:solidFill>
                  <a:srgbClr val="FF0000"/>
                </a:solidFill>
              </a:rPr>
              <a:t>Google CHROME </a:t>
            </a:r>
            <a:r>
              <a:rPr lang="en-GB" sz="3200" dirty="0" smtClean="0"/>
              <a:t>browser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17168248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1" name="Content Placeholder 10" descr="goose1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180" b="-24180"/>
          <a:stretch>
            <a:fillRect/>
          </a:stretch>
        </p:blipFill>
        <p:spPr>
          <a:xfrm>
            <a:off x="0" y="-757436"/>
            <a:ext cx="8178800" cy="47625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0AE63086-DAB2-4842-B402-A534E7FB90D8}" type="slidenum">
              <a:rPr lang="en-GB" smtClean="0"/>
              <a:pPr/>
              <a:t>17</a:t>
            </a:fld>
            <a:endParaRPr lang="en-GB" dirty="0"/>
          </a:p>
        </p:txBody>
      </p:sp>
      <p:pic>
        <p:nvPicPr>
          <p:cNvPr id="12" name="Picture 11" descr="goose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568" y="2348645"/>
            <a:ext cx="7978944" cy="3240595"/>
          </a:xfrm>
          <a:prstGeom prst="rect">
            <a:avLst/>
          </a:prstGeom>
        </p:spPr>
      </p:pic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0" y="5139108"/>
            <a:ext cx="5050904" cy="1701552"/>
          </a:xfrm>
          <a:prstGeom prst="rect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6666"/>
              </a:buClr>
              <a:buFont typeface="Symbol" pitchFamily="18" charset="2"/>
              <a:buChar char="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6666"/>
              </a:buClr>
              <a:buFont typeface="Symbol" pitchFamily="18" charset="2"/>
              <a:buChar char=""/>
              <a:defRPr kumimoji="1"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6666"/>
              </a:buClr>
              <a:buFont typeface="Symbol" pitchFamily="18" charset="2"/>
              <a:buChar char="•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B2FF"/>
              </a:buClr>
              <a:buChar char="–"/>
              <a:defRPr kumimoji="1"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B2FF"/>
              </a:buClr>
              <a:buChar char="»"/>
              <a:defRPr kumimoji="1" sz="14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B2FF"/>
              </a:buClr>
              <a:defRPr kumimoji="1"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B2FF"/>
              </a:buClr>
              <a:defRPr kumimoji="1"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B2FF"/>
              </a:buClr>
              <a:defRPr kumimoji="1"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B2FF"/>
              </a:buClr>
              <a:defRPr kumimoji="1" sz="1400">
                <a:solidFill>
                  <a:schemeClr val="tx1"/>
                </a:solidFill>
                <a:latin typeface="+mn-lt"/>
              </a:defRPr>
            </a:lvl9pPr>
          </a:lstStyle>
          <a:p>
            <a:pPr marL="457200" indent="-457200"/>
            <a:r>
              <a:rPr lang="en-GB" dirty="0" smtClean="0"/>
              <a:t>Not much has changed here.</a:t>
            </a:r>
          </a:p>
          <a:p>
            <a:pPr marL="457200" indent="-457200"/>
            <a:r>
              <a:rPr lang="en-GB" dirty="0" smtClean="0"/>
              <a:t>Except for one thing …</a:t>
            </a:r>
          </a:p>
          <a:p>
            <a:pPr marL="457200" indent="-457200"/>
            <a:r>
              <a:rPr lang="en-GB" dirty="0" smtClean="0"/>
              <a:t>Can you spot it?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64459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1" name="Content Placeholder 10" descr="goose1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180" b="-24180"/>
          <a:stretch>
            <a:fillRect/>
          </a:stretch>
        </p:blipFill>
        <p:spPr>
          <a:xfrm>
            <a:off x="0" y="-757436"/>
            <a:ext cx="8178800" cy="47625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0AE63086-DAB2-4842-B402-A534E7FB90D8}" type="slidenum">
              <a:rPr lang="en-GB" smtClean="0"/>
              <a:pPr/>
              <a:t>18</a:t>
            </a:fld>
            <a:endParaRPr lang="en-GB" dirty="0"/>
          </a:p>
        </p:txBody>
      </p:sp>
      <p:pic>
        <p:nvPicPr>
          <p:cNvPr id="12" name="Picture 11" descr="goose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568" y="2348645"/>
            <a:ext cx="7978944" cy="3240595"/>
          </a:xfrm>
          <a:prstGeom prst="rect">
            <a:avLst/>
          </a:prstGeom>
        </p:spPr>
      </p:pic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0" y="5139108"/>
            <a:ext cx="5050904" cy="1701552"/>
          </a:xfrm>
          <a:prstGeom prst="rect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6666"/>
              </a:buClr>
              <a:buFont typeface="Symbol" pitchFamily="18" charset="2"/>
              <a:buChar char="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6666"/>
              </a:buClr>
              <a:buFont typeface="Symbol" pitchFamily="18" charset="2"/>
              <a:buChar char=""/>
              <a:defRPr kumimoji="1"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6666"/>
              </a:buClr>
              <a:buFont typeface="Symbol" pitchFamily="18" charset="2"/>
              <a:buChar char="•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B2FF"/>
              </a:buClr>
              <a:buChar char="–"/>
              <a:defRPr kumimoji="1"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B2FF"/>
              </a:buClr>
              <a:buChar char="»"/>
              <a:defRPr kumimoji="1" sz="14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B2FF"/>
              </a:buClr>
              <a:defRPr kumimoji="1"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B2FF"/>
              </a:buClr>
              <a:defRPr kumimoji="1"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B2FF"/>
              </a:buClr>
              <a:defRPr kumimoji="1"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B2FF"/>
              </a:buClr>
              <a:defRPr kumimoji="1" sz="1400">
                <a:solidFill>
                  <a:schemeClr val="tx1"/>
                </a:solidFill>
                <a:latin typeface="+mn-lt"/>
              </a:defRPr>
            </a:lvl9pPr>
          </a:lstStyle>
          <a:p>
            <a:pPr marL="457200" indent="-457200"/>
            <a:r>
              <a:rPr lang="en-GB" dirty="0" smtClean="0"/>
              <a:t>Not much has changed here.</a:t>
            </a:r>
          </a:p>
          <a:p>
            <a:pPr marL="457200" indent="-457200"/>
            <a:r>
              <a:rPr lang="en-GB" dirty="0" smtClean="0"/>
              <a:t>Except for one thing …</a:t>
            </a:r>
          </a:p>
          <a:p>
            <a:pPr marL="457200" indent="-457200"/>
            <a:r>
              <a:rPr lang="en-GB" dirty="0" smtClean="0"/>
              <a:t>Can you spot it?</a:t>
            </a:r>
            <a:endParaRPr lang="en-GB" dirty="0"/>
          </a:p>
        </p:txBody>
      </p:sp>
      <p:sp>
        <p:nvSpPr>
          <p:cNvPr id="7" name="Donut 6"/>
          <p:cNvSpPr/>
          <p:nvPr/>
        </p:nvSpPr>
        <p:spPr bwMode="auto">
          <a:xfrm>
            <a:off x="683568" y="0"/>
            <a:ext cx="3240360" cy="1440160"/>
          </a:xfrm>
          <a:prstGeom prst="donut">
            <a:avLst>
              <a:gd name="adj" fmla="val 11923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Donut 7"/>
          <p:cNvSpPr/>
          <p:nvPr/>
        </p:nvSpPr>
        <p:spPr bwMode="auto">
          <a:xfrm>
            <a:off x="1691680" y="2348880"/>
            <a:ext cx="3240360" cy="1440160"/>
          </a:xfrm>
          <a:prstGeom prst="donut">
            <a:avLst>
              <a:gd name="adj" fmla="val 11923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87649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228600"/>
            <a:ext cx="8928992" cy="609600"/>
          </a:xfrm>
        </p:spPr>
        <p:txBody>
          <a:bodyPr/>
          <a:lstStyle/>
          <a:p>
            <a:r>
              <a:rPr lang="en-GB" sz="2800" dirty="0" smtClean="0">
                <a:latin typeface="Arial Black" charset="0"/>
              </a:rPr>
              <a:t>Element (descendent) “tree”</a:t>
            </a:r>
            <a:br>
              <a:rPr lang="en-GB" sz="2800" dirty="0" smtClean="0">
                <a:latin typeface="Arial Black" charset="0"/>
              </a:rPr>
            </a:br>
            <a:r>
              <a:rPr lang="en-US" dirty="0"/>
              <a:t>G</a:t>
            </a:r>
            <a:r>
              <a:rPr lang="ga-IE" dirty="0"/>
              <a:t>raphically </a:t>
            </a:r>
            <a:r>
              <a:rPr lang="en-GB" dirty="0"/>
              <a:t>shows </a:t>
            </a:r>
            <a:r>
              <a:rPr lang="en-GB" dirty="0" smtClean="0"/>
              <a:t>‘parent’ (and </a:t>
            </a:r>
            <a:r>
              <a:rPr lang="en-GB" dirty="0"/>
              <a:t>sequence</a:t>
            </a:r>
            <a:r>
              <a:rPr lang="en-GB" dirty="0" smtClean="0"/>
              <a:t>)</a:t>
            </a:r>
            <a:endParaRPr lang="en-GB" dirty="0">
              <a:latin typeface="Arial Black" charset="0"/>
            </a:endParaRPr>
          </a:p>
        </p:txBody>
      </p:sp>
      <p:sp>
        <p:nvSpPr>
          <p:cNvPr id="8197" name="Text Box 6"/>
          <p:cNvSpPr txBox="1">
            <a:spLocks noChangeArrowheads="1"/>
          </p:cNvSpPr>
          <p:nvPr/>
        </p:nvSpPr>
        <p:spPr bwMode="auto">
          <a:xfrm>
            <a:off x="3733800" y="1676400"/>
            <a:ext cx="688975" cy="406400"/>
          </a:xfrm>
          <a:prstGeom prst="rect">
            <a:avLst/>
          </a:prstGeom>
          <a:solidFill>
            <a:srgbClr val="CCFFCC">
              <a:alpha val="3922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>
            <a:lvl1pPr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IE" sz="2000">
                <a:latin typeface="Tahoma" charset="0"/>
              </a:rPr>
              <a:t>html</a:t>
            </a:r>
            <a:endParaRPr lang="en-GB" sz="2000">
              <a:latin typeface="Tahoma" charset="0"/>
            </a:endParaRPr>
          </a:p>
        </p:txBody>
      </p:sp>
      <p:sp>
        <p:nvSpPr>
          <p:cNvPr id="8198" name="Text Box 7"/>
          <p:cNvSpPr txBox="1">
            <a:spLocks noChangeArrowheads="1"/>
          </p:cNvSpPr>
          <p:nvPr/>
        </p:nvSpPr>
        <p:spPr bwMode="auto">
          <a:xfrm>
            <a:off x="2057400" y="2336800"/>
            <a:ext cx="739775" cy="406400"/>
          </a:xfrm>
          <a:prstGeom prst="rect">
            <a:avLst/>
          </a:prstGeom>
          <a:solidFill>
            <a:srgbClr val="CCFFCC">
              <a:alpha val="3922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>
            <a:lvl1pPr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IE" sz="2000">
                <a:latin typeface="Tahoma" charset="0"/>
              </a:rPr>
              <a:t>head</a:t>
            </a:r>
            <a:endParaRPr lang="en-GB" sz="2000">
              <a:latin typeface="Tahoma" charset="0"/>
            </a:endParaRPr>
          </a:p>
        </p:txBody>
      </p:sp>
      <p:cxnSp>
        <p:nvCxnSpPr>
          <p:cNvPr id="8201" name="AutoShape 10"/>
          <p:cNvCxnSpPr>
            <a:cxnSpLocks noChangeShapeType="1"/>
            <a:stCxn id="8197" idx="2"/>
            <a:endCxn id="8198" idx="0"/>
          </p:cNvCxnSpPr>
          <p:nvPr/>
        </p:nvCxnSpPr>
        <p:spPr bwMode="auto">
          <a:xfrm flipH="1">
            <a:off x="2427288" y="2082800"/>
            <a:ext cx="1651000" cy="254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04" name="Text Box 13"/>
          <p:cNvSpPr txBox="1">
            <a:spLocks noChangeArrowheads="1"/>
          </p:cNvSpPr>
          <p:nvPr/>
        </p:nvSpPr>
        <p:spPr bwMode="auto">
          <a:xfrm>
            <a:off x="5086350" y="2336800"/>
            <a:ext cx="735013" cy="406400"/>
          </a:xfrm>
          <a:prstGeom prst="rect">
            <a:avLst/>
          </a:prstGeom>
          <a:solidFill>
            <a:srgbClr val="CCFFCC">
              <a:alpha val="3922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>
            <a:lvl1pPr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IE" sz="2000">
                <a:latin typeface="Tahoma" charset="0"/>
              </a:rPr>
              <a:t>body</a:t>
            </a:r>
            <a:endParaRPr lang="en-GB" sz="2000">
              <a:latin typeface="Tahoma" charset="0"/>
            </a:endParaRPr>
          </a:p>
        </p:txBody>
      </p:sp>
      <p:cxnSp>
        <p:nvCxnSpPr>
          <p:cNvPr id="8207" name="AutoShape 18"/>
          <p:cNvCxnSpPr>
            <a:cxnSpLocks noChangeShapeType="1"/>
            <a:stCxn id="8197" idx="2"/>
            <a:endCxn id="8204" idx="0"/>
          </p:cNvCxnSpPr>
          <p:nvPr/>
        </p:nvCxnSpPr>
        <p:spPr bwMode="auto">
          <a:xfrm>
            <a:off x="4078288" y="2082800"/>
            <a:ext cx="1376362" cy="254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" name="Rectangle 3"/>
          <p:cNvSpPr txBox="1">
            <a:spLocks noChangeArrowheads="1"/>
          </p:cNvSpPr>
          <p:nvPr/>
        </p:nvSpPr>
        <p:spPr bwMode="auto">
          <a:xfrm>
            <a:off x="107504" y="3717032"/>
            <a:ext cx="8928992" cy="24488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6666"/>
              </a:buClr>
              <a:buFont typeface="Symbol" pitchFamily="18" charset="2"/>
              <a:buChar char="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6666"/>
              </a:buClr>
              <a:buFont typeface="Symbol" pitchFamily="18" charset="2"/>
              <a:buChar char=""/>
              <a:defRPr kumimoji="1"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6666"/>
              </a:buClr>
              <a:buFont typeface="Symbol" pitchFamily="18" charset="2"/>
              <a:buChar char="•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B2FF"/>
              </a:buClr>
              <a:buChar char="–"/>
              <a:defRPr kumimoji="1"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B2FF"/>
              </a:buClr>
              <a:buChar char="»"/>
              <a:defRPr kumimoji="1" sz="14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B2FF"/>
              </a:buClr>
              <a:defRPr kumimoji="1"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B2FF"/>
              </a:buClr>
              <a:defRPr kumimoji="1"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B2FF"/>
              </a:buClr>
              <a:defRPr kumimoji="1"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B2FF"/>
              </a:buClr>
              <a:defRPr kumimoji="1" sz="1400">
                <a:solidFill>
                  <a:schemeClr val="tx1"/>
                </a:solidFill>
                <a:latin typeface="+mn-lt"/>
              </a:defRPr>
            </a:lvl9pPr>
          </a:lstStyle>
          <a:p>
            <a:pPr marL="457200" indent="-457200"/>
            <a:r>
              <a:rPr lang="en-US" dirty="0" smtClean="0"/>
              <a:t>Parent “contains” children</a:t>
            </a:r>
          </a:p>
          <a:p>
            <a:pPr marL="457200" indent="-457200"/>
            <a:r>
              <a:rPr lang="en-US" dirty="0" smtClean="0"/>
              <a:t>For this document the structure is:</a:t>
            </a:r>
          </a:p>
          <a:p>
            <a:pPr marL="857250" lvl="1" indent="-457200"/>
            <a:r>
              <a:rPr lang="en-US" sz="2400" dirty="0" smtClean="0"/>
              <a:t>html element</a:t>
            </a:r>
            <a:r>
              <a:rPr lang="en-GB" sz="2400" dirty="0" smtClean="0"/>
              <a:t> is “parent” of everything </a:t>
            </a:r>
            <a:r>
              <a:rPr lang="en-US" sz="2400" dirty="0" smtClean="0"/>
              <a:t>–</a:t>
            </a:r>
            <a:r>
              <a:rPr lang="en-GB" sz="2400" dirty="0" smtClean="0"/>
              <a:t> it “contains” everything</a:t>
            </a:r>
          </a:p>
          <a:p>
            <a:pPr marL="857250" lvl="1" indent="-457200"/>
            <a:r>
              <a:rPr lang="en-US" sz="2400" dirty="0" smtClean="0"/>
              <a:t>I</a:t>
            </a:r>
            <a:r>
              <a:rPr lang="en-GB" sz="2400" dirty="0" err="1" smtClean="0"/>
              <a:t>nside</a:t>
            </a:r>
            <a:r>
              <a:rPr lang="en-GB" sz="2400" dirty="0" smtClean="0"/>
              <a:t> html first comes “head” then “body”</a:t>
            </a:r>
          </a:p>
          <a:p>
            <a:pPr marL="857250" lvl="1" indent="-457200"/>
            <a:r>
              <a:rPr lang="en-US" sz="2400" dirty="0" smtClean="0"/>
              <a:t>I</a:t>
            </a:r>
            <a:r>
              <a:rPr lang="en-GB" sz="2400" dirty="0" err="1" smtClean="0"/>
              <a:t>nside</a:t>
            </a:r>
            <a:r>
              <a:rPr lang="en-GB" sz="2400" dirty="0" smtClean="0"/>
              <a:t> “head” </a:t>
            </a:r>
            <a:r>
              <a:rPr lang="en-GB" sz="2400" dirty="0"/>
              <a:t>first comes </a:t>
            </a:r>
            <a:r>
              <a:rPr lang="en-GB" sz="2400" dirty="0" smtClean="0"/>
              <a:t>“meta” </a:t>
            </a:r>
            <a:r>
              <a:rPr lang="en-GB" sz="2400" dirty="0"/>
              <a:t>then </a:t>
            </a:r>
            <a:r>
              <a:rPr lang="en-GB" sz="2400" dirty="0" smtClean="0"/>
              <a:t>“title”</a:t>
            </a:r>
            <a:endParaRPr lang="en-GB" sz="2400" dirty="0"/>
          </a:p>
          <a:p>
            <a:pPr marL="857250" lvl="1" indent="-457200"/>
            <a:endParaRPr lang="en-GB" dirty="0" smtClean="0"/>
          </a:p>
          <a:p>
            <a:pPr marL="857250" lvl="1" indent="-457200"/>
            <a:endParaRPr lang="en-GB" dirty="0"/>
          </a:p>
        </p:txBody>
      </p:sp>
      <p:sp>
        <p:nvSpPr>
          <p:cNvPr id="37" name="Text Box 7"/>
          <p:cNvSpPr txBox="1">
            <a:spLocks noChangeArrowheads="1"/>
          </p:cNvSpPr>
          <p:nvPr/>
        </p:nvSpPr>
        <p:spPr bwMode="auto">
          <a:xfrm>
            <a:off x="452549" y="3034928"/>
            <a:ext cx="752577" cy="402291"/>
          </a:xfrm>
          <a:prstGeom prst="rect">
            <a:avLst/>
          </a:prstGeom>
          <a:solidFill>
            <a:srgbClr val="CCFFCC">
              <a:alpha val="3922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>
            <a:lvl1pPr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 dirty="0" smtClean="0">
                <a:latin typeface="Tahoma" charset="0"/>
              </a:rPr>
              <a:t>meta</a:t>
            </a:r>
            <a:endParaRPr lang="en-GB" sz="2000" dirty="0">
              <a:latin typeface="Tahoma" charset="0"/>
            </a:endParaRPr>
          </a:p>
        </p:txBody>
      </p:sp>
      <p:cxnSp>
        <p:nvCxnSpPr>
          <p:cNvPr id="38" name="AutoShape 10"/>
          <p:cNvCxnSpPr>
            <a:cxnSpLocks noChangeShapeType="1"/>
            <a:endCxn id="37" idx="0"/>
          </p:cNvCxnSpPr>
          <p:nvPr/>
        </p:nvCxnSpPr>
        <p:spPr bwMode="auto">
          <a:xfrm flipH="1">
            <a:off x="828838" y="2780928"/>
            <a:ext cx="1644606" cy="254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Text Box 13"/>
          <p:cNvSpPr txBox="1">
            <a:spLocks noChangeArrowheads="1"/>
          </p:cNvSpPr>
          <p:nvPr/>
        </p:nvSpPr>
        <p:spPr bwMode="auto">
          <a:xfrm>
            <a:off x="3419872" y="2996952"/>
            <a:ext cx="606053" cy="402291"/>
          </a:xfrm>
          <a:prstGeom prst="rect">
            <a:avLst/>
          </a:prstGeom>
          <a:solidFill>
            <a:srgbClr val="CCFFCC">
              <a:alpha val="3922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>
            <a:lvl1pPr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IE" sz="2000" dirty="0" smtClean="0">
                <a:latin typeface="Tahoma" charset="0"/>
              </a:rPr>
              <a:t>title</a:t>
            </a:r>
            <a:endParaRPr lang="en-GB" sz="2000" dirty="0">
              <a:latin typeface="Tahoma" charset="0"/>
            </a:endParaRPr>
          </a:p>
        </p:txBody>
      </p:sp>
      <p:cxnSp>
        <p:nvCxnSpPr>
          <p:cNvPr id="12" name="AutoShape 18"/>
          <p:cNvCxnSpPr>
            <a:cxnSpLocks noChangeShapeType="1"/>
            <a:endCxn id="11" idx="0"/>
          </p:cNvCxnSpPr>
          <p:nvPr/>
        </p:nvCxnSpPr>
        <p:spPr bwMode="auto">
          <a:xfrm>
            <a:off x="2411810" y="2742952"/>
            <a:ext cx="1311089" cy="254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0AE63086-DAB2-4842-B402-A534E7FB90D8}" type="slidenum">
              <a:rPr lang="en-GB" smtClean="0"/>
              <a:pPr/>
              <a:t>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473354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/>
              <a:t>Introduction</a:t>
            </a:r>
            <a:endParaRPr lang="en-GB"/>
          </a:p>
        </p:txBody>
      </p:sp>
      <p:sp>
        <p:nvSpPr>
          <p:cNvPr id="428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178800" cy="4941888"/>
          </a:xfrm>
        </p:spPr>
        <p:txBody>
          <a:bodyPr/>
          <a:lstStyle/>
          <a:p>
            <a:pPr marL="457200" indent="-457200"/>
            <a:r>
              <a:rPr lang="en-GB" dirty="0"/>
              <a:t>This week we are going to work through creating a simple web page step by step.</a:t>
            </a:r>
          </a:p>
          <a:p>
            <a:pPr marL="457200" indent="-457200"/>
            <a:endParaRPr lang="en-GB" dirty="0" smtClean="0"/>
          </a:p>
          <a:p>
            <a:pPr marL="457200" indent="-457200"/>
            <a:r>
              <a:rPr lang="en-GB" dirty="0" smtClean="0"/>
              <a:t>At </a:t>
            </a:r>
            <a:r>
              <a:rPr lang="en-GB" dirty="0"/>
              <a:t>the end of the lecture you should:</a:t>
            </a:r>
          </a:p>
          <a:p>
            <a:pPr marL="838200" lvl="1" indent="-381000"/>
            <a:r>
              <a:rPr lang="en-GB" sz="2400" dirty="0" smtClean="0"/>
              <a:t>Have </a:t>
            </a:r>
            <a:r>
              <a:rPr lang="en-GB" sz="2400" dirty="0"/>
              <a:t>a good feel for how </a:t>
            </a:r>
            <a:r>
              <a:rPr lang="en-GB" sz="2400" dirty="0" smtClean="0"/>
              <a:t>HTML mark-up </a:t>
            </a:r>
            <a:r>
              <a:rPr lang="en-GB" sz="2400" dirty="0"/>
              <a:t>works</a:t>
            </a:r>
          </a:p>
          <a:p>
            <a:pPr marL="838200" lvl="1" indent="-381000"/>
            <a:r>
              <a:rPr lang="en-GB" sz="2400" dirty="0"/>
              <a:t>Seen how browsers interpret </a:t>
            </a:r>
            <a:r>
              <a:rPr lang="en-GB" sz="2400" dirty="0" smtClean="0"/>
              <a:t>HTML </a:t>
            </a:r>
            <a:r>
              <a:rPr lang="en-GB" sz="2400" dirty="0"/>
              <a:t>documents</a:t>
            </a:r>
          </a:p>
          <a:p>
            <a:pPr marL="838200" lvl="1" indent="-381000"/>
            <a:r>
              <a:rPr lang="en-GB" sz="2400" dirty="0"/>
              <a:t>Learned the basic structure of a </a:t>
            </a:r>
            <a:r>
              <a:rPr lang="en-GB" sz="2400" dirty="0" smtClean="0"/>
              <a:t>HTML </a:t>
            </a:r>
            <a:r>
              <a:rPr lang="en-GB" sz="2400" dirty="0"/>
              <a:t>document</a:t>
            </a:r>
          </a:p>
          <a:p>
            <a:pPr marL="838200" lvl="1" indent="-381000"/>
            <a:r>
              <a:rPr lang="en-GB" sz="2400" dirty="0"/>
              <a:t>Have seen a style sheet in action</a:t>
            </a:r>
          </a:p>
          <a:p>
            <a:pPr marL="838200" lvl="1" indent="-381000"/>
            <a:endParaRPr lang="en-GB" dirty="0"/>
          </a:p>
          <a:p>
            <a:pPr marL="457200" indent="-457200"/>
            <a:endParaRPr lang="en-GB" dirty="0"/>
          </a:p>
          <a:p>
            <a:pPr marL="457200" indent="-457200"/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0AE63086-DAB2-4842-B402-A534E7FB90D8}" type="slidenum">
              <a:rPr lang="en-GB" smtClean="0"/>
              <a:pPr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753372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228600"/>
            <a:ext cx="8737600" cy="609600"/>
          </a:xfrm>
        </p:spPr>
        <p:txBody>
          <a:bodyPr/>
          <a:lstStyle/>
          <a:p>
            <a:r>
              <a:rPr lang="en-US" dirty="0" smtClean="0"/>
              <a:t>L</a:t>
            </a:r>
            <a:r>
              <a:rPr lang="en-GB" dirty="0" err="1" smtClean="0"/>
              <a:t>et’s</a:t>
            </a:r>
            <a:r>
              <a:rPr lang="en-GB" dirty="0" smtClean="0"/>
              <a:t> test if the structure is correct - VALIDATE</a:t>
            </a:r>
            <a:endParaRPr lang="en-GB" dirty="0"/>
          </a:p>
        </p:txBody>
      </p:sp>
      <p:pic>
        <p:nvPicPr>
          <p:cNvPr id="5" name="Content Placeholder 4" descr="goose2_valid1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42" b="18642"/>
          <a:stretch>
            <a:fillRect/>
          </a:stretch>
        </p:blipFill>
        <p:spPr>
          <a:xfrm>
            <a:off x="-252536" y="836712"/>
            <a:ext cx="8178800" cy="47625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0AE63086-DAB2-4842-B402-A534E7FB90D8}" type="slidenum">
              <a:rPr lang="en-GB" smtClean="0"/>
              <a:pPr/>
              <a:t>20</a:t>
            </a:fld>
            <a:endParaRPr lang="en-GB" dirty="0"/>
          </a:p>
        </p:txBody>
      </p:sp>
      <p:pic>
        <p:nvPicPr>
          <p:cNvPr id="7" name="Picture 6" descr="goose2_valid2_cro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4005064"/>
            <a:ext cx="7614688" cy="31214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8" name="TextBox 7"/>
          <p:cNvSpPr txBox="1"/>
          <p:nvPr/>
        </p:nvSpPr>
        <p:spPr>
          <a:xfrm>
            <a:off x="22662" y="6054387"/>
            <a:ext cx="3973274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/>
              <a:t>W</a:t>
            </a:r>
            <a:r>
              <a:rPr lang="en-GB" sz="2400" dirty="0" err="1" smtClean="0"/>
              <a:t>e’ll</a:t>
            </a:r>
            <a:r>
              <a:rPr lang="en-GB" sz="2400" dirty="0" smtClean="0"/>
              <a:t> learn more about validation in a minute</a:t>
            </a:r>
            <a:r>
              <a:rPr lang="en-US" sz="2400" dirty="0" smtClean="0"/>
              <a:t>…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2283319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3886200"/>
            <a:ext cx="7850832" cy="1771650"/>
          </a:xfrm>
        </p:spPr>
        <p:txBody>
          <a:bodyPr/>
          <a:lstStyle/>
          <a:p>
            <a:r>
              <a:rPr lang="en-GB" dirty="0"/>
              <a:t>Step 3: Identify </a:t>
            </a:r>
            <a:r>
              <a:rPr lang="en-GB" dirty="0" smtClean="0"/>
              <a:t>BLOCK level Text </a:t>
            </a:r>
            <a:r>
              <a:rPr lang="en-GB" dirty="0"/>
              <a:t>Elements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0AE63086-DAB2-4842-B402-A534E7FB90D8}" type="slidenum">
              <a:rPr lang="en-GB" smtClean="0"/>
              <a:pPr/>
              <a:t>21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462328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090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8774112" cy="609600"/>
          </a:xfrm>
        </p:spPr>
        <p:txBody>
          <a:bodyPr/>
          <a:lstStyle/>
          <a:p>
            <a:r>
              <a:rPr lang="en-GB" sz="2800" dirty="0"/>
              <a:t>Step 3: Identify </a:t>
            </a:r>
            <a:r>
              <a:rPr lang="en-GB" sz="2800" dirty="0" smtClean="0"/>
              <a:t>BLOCK level Text </a:t>
            </a:r>
            <a:r>
              <a:rPr lang="en-GB" sz="2800" dirty="0"/>
              <a:t>Elements</a:t>
            </a:r>
            <a:endParaRPr lang="en-GB" dirty="0"/>
          </a:p>
        </p:txBody>
      </p:sp>
      <p:sp>
        <p:nvSpPr>
          <p:cNvPr id="473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579296" cy="4870450"/>
          </a:xfrm>
        </p:spPr>
        <p:txBody>
          <a:bodyPr/>
          <a:lstStyle/>
          <a:p>
            <a:pPr marL="457200" indent="-457200"/>
            <a:r>
              <a:rPr lang="en-GB" dirty="0" smtClean="0"/>
              <a:t>Next </a:t>
            </a:r>
            <a:r>
              <a:rPr lang="en-GB" dirty="0"/>
              <a:t>step </a:t>
            </a:r>
            <a:r>
              <a:rPr lang="en-GB" dirty="0" smtClean="0"/>
              <a:t>to </a:t>
            </a:r>
            <a:r>
              <a:rPr lang="en-GB" dirty="0"/>
              <a:t>mark up </a:t>
            </a:r>
            <a:r>
              <a:rPr lang="en-GB" dirty="0" smtClean="0"/>
              <a:t>text element BLOCKS </a:t>
            </a:r>
            <a:r>
              <a:rPr lang="en-GB" dirty="0"/>
              <a:t>in </a:t>
            </a:r>
            <a:r>
              <a:rPr lang="en-GB" dirty="0" smtClean="0"/>
              <a:t>body </a:t>
            </a:r>
            <a:r>
              <a:rPr lang="en-GB" dirty="0"/>
              <a:t>of </a:t>
            </a:r>
            <a:r>
              <a:rPr lang="en-GB" dirty="0" smtClean="0"/>
              <a:t>document </a:t>
            </a:r>
            <a:r>
              <a:rPr lang="en-GB" dirty="0"/>
              <a:t>using elements like:</a:t>
            </a:r>
          </a:p>
          <a:p>
            <a:pPr marL="838200" lvl="1" indent="-381000"/>
            <a:r>
              <a:rPr lang="en-GB" sz="2400" b="1" dirty="0">
                <a:solidFill>
                  <a:srgbClr val="336666"/>
                </a:solidFill>
              </a:rPr>
              <a:t>h1</a:t>
            </a:r>
            <a:r>
              <a:rPr lang="en-GB" sz="2400" dirty="0"/>
              <a:t>	: heading </a:t>
            </a:r>
            <a:r>
              <a:rPr lang="en-GB" sz="2400" dirty="0" smtClean="0"/>
              <a:t>1 (most important kind of heading)</a:t>
            </a:r>
            <a:endParaRPr lang="en-GB" sz="2400" dirty="0"/>
          </a:p>
          <a:p>
            <a:pPr marL="838200" lvl="1" indent="-381000"/>
            <a:r>
              <a:rPr lang="en-GB" sz="2400" b="1" dirty="0">
                <a:solidFill>
                  <a:srgbClr val="336666"/>
                </a:solidFill>
              </a:rPr>
              <a:t>h2</a:t>
            </a:r>
            <a:r>
              <a:rPr lang="en-GB" sz="2400" dirty="0"/>
              <a:t>	: heading </a:t>
            </a:r>
            <a:r>
              <a:rPr lang="en-GB" sz="2400" dirty="0" smtClean="0"/>
              <a:t>2 (subheadings)</a:t>
            </a:r>
            <a:endParaRPr lang="en-GB" sz="2400" dirty="0"/>
          </a:p>
          <a:p>
            <a:pPr marL="838200" lvl="1" indent="-381000"/>
            <a:r>
              <a:rPr lang="en-GB" sz="2400" b="1" dirty="0">
                <a:solidFill>
                  <a:srgbClr val="336666"/>
                </a:solidFill>
              </a:rPr>
              <a:t>p</a:t>
            </a:r>
            <a:r>
              <a:rPr lang="en-GB" sz="2400" dirty="0"/>
              <a:t>	: paragraph</a:t>
            </a:r>
          </a:p>
          <a:p>
            <a:pPr marL="838200" lvl="1" indent="-381000"/>
            <a:endParaRPr lang="en-GB" dirty="0"/>
          </a:p>
          <a:p>
            <a:pPr marL="457200" indent="-457200"/>
            <a:r>
              <a:rPr lang="en-GB" dirty="0" smtClean="0"/>
              <a:t>Some </a:t>
            </a:r>
            <a:r>
              <a:rPr lang="en-GB" dirty="0"/>
              <a:t>things </a:t>
            </a:r>
            <a:r>
              <a:rPr lang="en-GB" dirty="0" smtClean="0"/>
              <a:t>important </a:t>
            </a:r>
            <a:r>
              <a:rPr lang="en-GB" dirty="0"/>
              <a:t>to understand before we start.</a:t>
            </a:r>
          </a:p>
          <a:p>
            <a:pPr marL="857250" lvl="1" indent="-457200"/>
            <a:r>
              <a:rPr lang="en-GB" sz="2400" dirty="0" smtClean="0"/>
              <a:t>Purpose </a:t>
            </a:r>
            <a:r>
              <a:rPr lang="en-GB" sz="2400" dirty="0"/>
              <a:t>of </a:t>
            </a:r>
            <a:r>
              <a:rPr lang="en-GB" sz="2400" dirty="0" smtClean="0"/>
              <a:t>marking-up </a:t>
            </a:r>
            <a:r>
              <a:rPr lang="en-GB" sz="2400" dirty="0"/>
              <a:t>content is to provide </a:t>
            </a:r>
            <a:r>
              <a:rPr lang="en-GB" sz="2400" i="1" dirty="0"/>
              <a:t>meaning</a:t>
            </a:r>
            <a:r>
              <a:rPr lang="en-GB" sz="2400" dirty="0"/>
              <a:t> and </a:t>
            </a:r>
            <a:r>
              <a:rPr lang="en-GB" sz="2400" i="1" dirty="0"/>
              <a:t>structure</a:t>
            </a:r>
            <a:r>
              <a:rPr lang="en-GB" sz="2400" dirty="0"/>
              <a:t> to </a:t>
            </a:r>
            <a:r>
              <a:rPr lang="en-GB" sz="2400" dirty="0" smtClean="0"/>
              <a:t>content</a:t>
            </a:r>
            <a:endParaRPr lang="en-GB" sz="2400" dirty="0"/>
          </a:p>
          <a:p>
            <a:pPr marL="857250" lvl="1" indent="-457200"/>
            <a:r>
              <a:rPr lang="en-GB" sz="2400" i="1" dirty="0" smtClean="0"/>
              <a:t>NOT</a:t>
            </a:r>
            <a:r>
              <a:rPr lang="en-GB" sz="2400" dirty="0" smtClean="0"/>
              <a:t> </a:t>
            </a:r>
            <a:r>
              <a:rPr lang="en-GB" sz="2400" dirty="0"/>
              <a:t>intended to provide instructions as to how it should look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0AE63086-DAB2-4842-B402-A534E7FB90D8}" type="slidenum">
              <a:rPr lang="en-GB" smtClean="0"/>
              <a:pPr/>
              <a:t>22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991703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/>
              <a:t>Step 3: Identify Text Elements</a:t>
            </a:r>
            <a:endParaRPr lang="en-GB"/>
          </a:p>
        </p:txBody>
      </p:sp>
      <p:pic>
        <p:nvPicPr>
          <p:cNvPr id="485381" name="Picture 5" descr="Lec2Ex3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01012" cy="4862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67544" y="5123161"/>
            <a:ext cx="8178800" cy="1341512"/>
          </a:xfrm>
        </p:spPr>
        <p:txBody>
          <a:bodyPr/>
          <a:lstStyle/>
          <a:p>
            <a:pPr marL="400050" lvl="1" indent="0">
              <a:buNone/>
            </a:pPr>
            <a:r>
              <a:rPr lang="en-US" sz="2400" dirty="0" smtClean="0"/>
              <a:t>		</a:t>
            </a:r>
            <a:r>
              <a:rPr lang="en-US" sz="2400" u="sng" dirty="0" smtClean="0"/>
              <a:t>BLOCK LEVEL</a:t>
            </a:r>
            <a:r>
              <a:rPr lang="en-US" sz="2400" dirty="0" smtClean="0"/>
              <a:t> </a:t>
            </a:r>
            <a:r>
              <a:rPr lang="en-GB" sz="2400" dirty="0" smtClean="0"/>
              <a:t>elements </a:t>
            </a:r>
            <a:r>
              <a:rPr lang="en-GB" sz="2400" dirty="0"/>
              <a:t>on a </a:t>
            </a:r>
            <a:r>
              <a:rPr lang="en-GB" sz="2400" u="sng" dirty="0"/>
              <a:t>blue</a:t>
            </a:r>
            <a:r>
              <a:rPr lang="en-GB" sz="2400" dirty="0"/>
              <a:t> </a:t>
            </a:r>
            <a:r>
              <a:rPr lang="en-GB" sz="2400" dirty="0" smtClean="0"/>
              <a:t>background</a:t>
            </a:r>
          </a:p>
          <a:p>
            <a:pPr marL="400050" lvl="1" indent="0">
              <a:buNone/>
            </a:pPr>
            <a:r>
              <a:rPr lang="en-GB" sz="2400" dirty="0" smtClean="0"/>
              <a:t> </a:t>
            </a:r>
            <a:endParaRPr lang="en-GB" sz="2400" dirty="0"/>
          </a:p>
          <a:p>
            <a:pPr marL="400050" lvl="1" indent="0">
              <a:buNone/>
            </a:pPr>
            <a:r>
              <a:rPr lang="en-GB" sz="2400" u="sng" dirty="0" smtClean="0"/>
              <a:t>INLINE elements </a:t>
            </a:r>
            <a:r>
              <a:rPr lang="en-GB" sz="2400" dirty="0"/>
              <a:t>on a </a:t>
            </a:r>
            <a:r>
              <a:rPr lang="en-GB" sz="2400" u="sng" dirty="0"/>
              <a:t>green</a:t>
            </a:r>
            <a:r>
              <a:rPr lang="en-GB" sz="2400" dirty="0"/>
              <a:t> background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0AE63086-DAB2-4842-B402-A534E7FB90D8}" type="slidenum">
              <a:rPr lang="en-GB" smtClean="0"/>
              <a:pPr/>
              <a:t>23</a:t>
            </a:fld>
            <a:endParaRPr lang="en-GB" dirty="0"/>
          </a:p>
        </p:txBody>
      </p:sp>
      <p:cxnSp>
        <p:nvCxnSpPr>
          <p:cNvPr id="5" name="Straight Arrow Connector 4"/>
          <p:cNvCxnSpPr/>
          <p:nvPr/>
        </p:nvCxnSpPr>
        <p:spPr bwMode="auto">
          <a:xfrm flipV="1">
            <a:off x="1115616" y="3356992"/>
            <a:ext cx="1512168" cy="2664296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93946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234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228600"/>
            <a:ext cx="8928992" cy="609600"/>
          </a:xfrm>
        </p:spPr>
        <p:txBody>
          <a:bodyPr/>
          <a:lstStyle/>
          <a:p>
            <a:r>
              <a:rPr lang="en-GB" sz="2800" dirty="0"/>
              <a:t>Step 3: Identify BLOCK level Text Elements</a:t>
            </a:r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0AE63086-DAB2-4842-B402-A534E7FB90D8}" type="slidenum">
              <a:rPr lang="en-GB" smtClean="0"/>
              <a:pPr/>
              <a:t>24</a:t>
            </a:fld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104880"/>
            <a:ext cx="7549976" cy="5616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9331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138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8737600" cy="609600"/>
          </a:xfrm>
        </p:spPr>
        <p:txBody>
          <a:bodyPr/>
          <a:lstStyle/>
          <a:p>
            <a:r>
              <a:rPr lang="en-GB" sz="2800" dirty="0"/>
              <a:t>Step 3: Identify BLOCK level Text Elements</a:t>
            </a:r>
            <a:endParaRPr lang="en-GB" dirty="0"/>
          </a:p>
        </p:txBody>
      </p:sp>
      <p:sp>
        <p:nvSpPr>
          <p:cNvPr id="475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178800" cy="4870450"/>
          </a:xfrm>
        </p:spPr>
        <p:txBody>
          <a:bodyPr/>
          <a:lstStyle/>
          <a:p>
            <a:pPr marL="457200" indent="-457200"/>
            <a:r>
              <a:rPr lang="en-GB" dirty="0" smtClean="0"/>
              <a:t>Known </a:t>
            </a:r>
            <a:r>
              <a:rPr lang="en-GB" dirty="0"/>
              <a:t>as </a:t>
            </a:r>
            <a:r>
              <a:rPr lang="en-GB" i="1" dirty="0"/>
              <a:t>semantic </a:t>
            </a:r>
            <a:r>
              <a:rPr lang="en-GB" i="1" dirty="0" smtClean="0"/>
              <a:t>mark-up</a:t>
            </a:r>
            <a:r>
              <a:rPr lang="en-GB" dirty="0"/>
              <a:t>.</a:t>
            </a:r>
          </a:p>
          <a:p>
            <a:pPr marL="457200" indent="-457200"/>
            <a:r>
              <a:rPr lang="en-GB" dirty="0"/>
              <a:t>For </a:t>
            </a:r>
            <a:r>
              <a:rPr lang="en-GB" dirty="0" smtClean="0"/>
              <a:t>example</a:t>
            </a:r>
          </a:p>
          <a:p>
            <a:pPr marL="857250" lvl="1" indent="-457200"/>
            <a:r>
              <a:rPr lang="en-GB" sz="2400" dirty="0" smtClean="0"/>
              <a:t>first </a:t>
            </a:r>
            <a:r>
              <a:rPr lang="en-GB" sz="2400" dirty="0"/>
              <a:t>heading level on </a:t>
            </a:r>
            <a:r>
              <a:rPr lang="en-GB" sz="2400" dirty="0" smtClean="0"/>
              <a:t>page </a:t>
            </a:r>
            <a:r>
              <a:rPr lang="en-GB" sz="2400" dirty="0"/>
              <a:t>should be marked up as </a:t>
            </a:r>
            <a:r>
              <a:rPr lang="en-GB" sz="2400" b="1" dirty="0">
                <a:solidFill>
                  <a:srgbClr val="336666"/>
                </a:solidFill>
              </a:rPr>
              <a:t>h1</a:t>
            </a:r>
            <a:r>
              <a:rPr lang="en-GB" sz="2400" dirty="0"/>
              <a:t> because it is the most important heading, </a:t>
            </a:r>
            <a:r>
              <a:rPr lang="en-GB" sz="2400" dirty="0" smtClean="0"/>
              <a:t/>
            </a:r>
            <a:br>
              <a:rPr lang="en-GB" sz="2400" dirty="0" smtClean="0"/>
            </a:br>
            <a:r>
              <a:rPr lang="en-GB" sz="2400" i="1" dirty="0" smtClean="0"/>
              <a:t>not</a:t>
            </a:r>
            <a:r>
              <a:rPr lang="en-GB" sz="2400" dirty="0" smtClean="0"/>
              <a:t> </a:t>
            </a:r>
            <a:r>
              <a:rPr lang="en-GB" sz="2400" dirty="0"/>
              <a:t>because you want it bigger than the </a:t>
            </a:r>
            <a:r>
              <a:rPr lang="en-GB" sz="2400" dirty="0" smtClean="0"/>
              <a:t>rest</a:t>
            </a:r>
            <a:endParaRPr lang="en-GB" sz="2400" dirty="0"/>
          </a:p>
          <a:p>
            <a:pPr marL="457200" indent="-457200"/>
            <a:r>
              <a:rPr lang="en-GB" dirty="0" smtClean="0"/>
              <a:t>In </a:t>
            </a:r>
            <a:r>
              <a:rPr lang="en-GB" dirty="0"/>
              <a:t>addition to providing </a:t>
            </a:r>
            <a:r>
              <a:rPr lang="en-GB" i="1" dirty="0"/>
              <a:t>meaning</a:t>
            </a:r>
            <a:r>
              <a:rPr lang="en-GB" dirty="0"/>
              <a:t> </a:t>
            </a:r>
            <a:r>
              <a:rPr lang="en-GB" dirty="0" smtClean="0"/>
              <a:t>mark-up </a:t>
            </a:r>
            <a:r>
              <a:rPr lang="en-GB" dirty="0"/>
              <a:t>also defines </a:t>
            </a:r>
            <a:r>
              <a:rPr lang="en-GB" i="1" dirty="0" smtClean="0"/>
              <a:t>structure</a:t>
            </a:r>
            <a:endParaRPr lang="en-GB" dirty="0"/>
          </a:p>
          <a:p>
            <a:pPr marL="857250" lvl="1" indent="-457200"/>
            <a:r>
              <a:rPr lang="en-GB" sz="2400" dirty="0"/>
              <a:t>The way elements follow each other, or nest within one another, create relationships between </a:t>
            </a:r>
            <a:r>
              <a:rPr lang="en-GB" sz="2400" dirty="0" smtClean="0"/>
              <a:t>them</a:t>
            </a:r>
            <a:endParaRPr lang="en-GB" sz="2400" dirty="0"/>
          </a:p>
          <a:p>
            <a:pPr marL="457200" indent="-457200"/>
            <a:r>
              <a:rPr lang="en-GB" dirty="0"/>
              <a:t>This is </a:t>
            </a:r>
            <a:r>
              <a:rPr lang="en-GB" dirty="0" smtClean="0"/>
              <a:t>basis </a:t>
            </a:r>
            <a:r>
              <a:rPr lang="en-GB" dirty="0"/>
              <a:t>upon which presentation instructions can be added with </a:t>
            </a:r>
            <a:r>
              <a:rPr lang="en-GB" dirty="0" smtClean="0"/>
              <a:t>CSS</a:t>
            </a:r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0AE63086-DAB2-4842-B402-A534E7FB90D8}" type="slidenum">
              <a:rPr lang="en-GB" smtClean="0"/>
              <a:pPr/>
              <a:t>25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24331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/>
              <a:t>Step 3: Identify Text Elements</a:t>
            </a:r>
            <a:endParaRPr lang="en-GB"/>
          </a:p>
        </p:txBody>
      </p:sp>
      <p:sp>
        <p:nvSpPr>
          <p:cNvPr id="477189" name="Text Box 5"/>
          <p:cNvSpPr txBox="1">
            <a:spLocks noChangeArrowheads="1"/>
          </p:cNvSpPr>
          <p:nvPr/>
        </p:nvSpPr>
        <p:spPr bwMode="auto">
          <a:xfrm>
            <a:off x="0" y="-27384"/>
            <a:ext cx="9144000" cy="71733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square" lIns="90000" tIns="46800" rIns="90000" bIns="46800">
            <a:spAutoFit/>
          </a:bodyPr>
          <a:lstStyle/>
          <a:p>
            <a:r>
              <a:rPr lang="en-US" sz="2000" b="1" dirty="0">
                <a:solidFill>
                  <a:srgbClr val="336666"/>
                </a:solidFill>
                <a:latin typeface="Courier New" charset="0"/>
              </a:rPr>
              <a:t>&lt;</a:t>
            </a:r>
            <a:r>
              <a:rPr lang="en-US" sz="2000" b="1" dirty="0" smtClean="0">
                <a:solidFill>
                  <a:srgbClr val="336666"/>
                </a:solidFill>
                <a:latin typeface="Courier New" charset="0"/>
              </a:rPr>
              <a:t>!</a:t>
            </a:r>
            <a:r>
              <a:rPr lang="en-US" sz="2000" b="1" dirty="0" err="1" smtClean="0">
                <a:solidFill>
                  <a:srgbClr val="336666"/>
                </a:solidFill>
                <a:latin typeface="Courier New" charset="0"/>
              </a:rPr>
              <a:t>doctype</a:t>
            </a:r>
            <a:r>
              <a:rPr lang="en-US" sz="2000" b="1" dirty="0" smtClean="0">
                <a:solidFill>
                  <a:srgbClr val="336666"/>
                </a:solidFill>
                <a:latin typeface="Courier New" charset="0"/>
              </a:rPr>
              <a:t> html</a:t>
            </a:r>
            <a:r>
              <a:rPr lang="en-US" sz="2000" b="1" dirty="0">
                <a:solidFill>
                  <a:srgbClr val="336666"/>
                </a:solidFill>
                <a:latin typeface="Courier New" charset="0"/>
              </a:rPr>
              <a:t>&gt;</a:t>
            </a:r>
          </a:p>
          <a:p>
            <a:r>
              <a:rPr lang="en-US" sz="2000" b="1" dirty="0">
                <a:solidFill>
                  <a:srgbClr val="336666"/>
                </a:solidFill>
                <a:latin typeface="Courier New" charset="0"/>
              </a:rPr>
              <a:t>&lt;</a:t>
            </a:r>
            <a:r>
              <a:rPr lang="en-US" sz="2000" b="1" dirty="0" smtClean="0">
                <a:solidFill>
                  <a:srgbClr val="336666"/>
                </a:solidFill>
                <a:latin typeface="Courier New" charset="0"/>
              </a:rPr>
              <a:t>html </a:t>
            </a:r>
            <a:r>
              <a:rPr lang="en-US" sz="2000" b="1" dirty="0" err="1">
                <a:solidFill>
                  <a:srgbClr val="336666"/>
                </a:solidFill>
                <a:latin typeface="Courier New" charset="0"/>
              </a:rPr>
              <a:t>lang</a:t>
            </a:r>
            <a:r>
              <a:rPr lang="en-US" sz="2000" b="1" dirty="0">
                <a:solidFill>
                  <a:srgbClr val="336666"/>
                </a:solidFill>
                <a:latin typeface="Courier New" charset="0"/>
              </a:rPr>
              <a:t>="en"&gt;</a:t>
            </a:r>
          </a:p>
          <a:p>
            <a:r>
              <a:rPr lang="en-US" sz="2000" b="1" dirty="0">
                <a:solidFill>
                  <a:srgbClr val="336666"/>
                </a:solidFill>
                <a:latin typeface="Courier New" charset="0"/>
              </a:rPr>
              <a:t>&lt;head&gt;</a:t>
            </a:r>
          </a:p>
          <a:p>
            <a:r>
              <a:rPr lang="it-IT" sz="2000" b="1" dirty="0">
                <a:solidFill>
                  <a:srgbClr val="336666"/>
                </a:solidFill>
                <a:latin typeface="Courier New" charset="0"/>
              </a:rPr>
              <a:t> </a:t>
            </a:r>
            <a:r>
              <a:rPr lang="en-US" sz="2000" dirty="0">
                <a:latin typeface="Courier New" charset="0"/>
              </a:rPr>
              <a:t>	</a:t>
            </a:r>
            <a:r>
              <a:rPr lang="it-IT" sz="2000" b="1" dirty="0">
                <a:solidFill>
                  <a:srgbClr val="336666"/>
                </a:solidFill>
                <a:latin typeface="Courier New" charset="0"/>
              </a:rPr>
              <a:t>&lt;meta </a:t>
            </a:r>
            <a:r>
              <a:rPr lang="it-IT" sz="2000" b="1" dirty="0" err="1">
                <a:solidFill>
                  <a:srgbClr val="336666"/>
                </a:solidFill>
                <a:latin typeface="Courier New" charset="0"/>
              </a:rPr>
              <a:t>charset</a:t>
            </a:r>
            <a:r>
              <a:rPr lang="it-IT" sz="2000" b="1" dirty="0">
                <a:solidFill>
                  <a:srgbClr val="336666"/>
                </a:solidFill>
                <a:latin typeface="Courier New" charset="0"/>
              </a:rPr>
              <a:t>="utf-8"&gt;</a:t>
            </a:r>
          </a:p>
          <a:p>
            <a:r>
              <a:rPr lang="en-US" sz="2000" dirty="0">
                <a:latin typeface="Courier New" charset="0"/>
              </a:rPr>
              <a:t>	</a:t>
            </a:r>
            <a:r>
              <a:rPr lang="en-US" sz="2000" b="1" dirty="0">
                <a:solidFill>
                  <a:srgbClr val="336666"/>
                </a:solidFill>
                <a:latin typeface="Courier New" charset="0"/>
              </a:rPr>
              <a:t>&lt;title&gt;</a:t>
            </a:r>
            <a:r>
              <a:rPr lang="en-US" sz="2000" dirty="0">
                <a:latin typeface="Courier New" charset="0"/>
              </a:rPr>
              <a:t> Black Goose Bistro </a:t>
            </a:r>
            <a:r>
              <a:rPr lang="en-US" sz="2000" b="1" dirty="0">
                <a:solidFill>
                  <a:srgbClr val="336666"/>
                </a:solidFill>
                <a:latin typeface="Courier New" charset="0"/>
              </a:rPr>
              <a:t>&lt;/title&gt;</a:t>
            </a:r>
          </a:p>
          <a:p>
            <a:r>
              <a:rPr lang="en-US" sz="2000" b="1" dirty="0">
                <a:solidFill>
                  <a:srgbClr val="336666"/>
                </a:solidFill>
                <a:latin typeface="Courier New" charset="0"/>
              </a:rPr>
              <a:t>&lt;/head</a:t>
            </a:r>
            <a:r>
              <a:rPr lang="en-US" sz="2000" b="1" dirty="0" smtClean="0">
                <a:solidFill>
                  <a:srgbClr val="336666"/>
                </a:solidFill>
                <a:latin typeface="Courier New" charset="0"/>
              </a:rPr>
              <a:t>&gt;</a:t>
            </a:r>
            <a:endParaRPr lang="en-US" sz="2000" dirty="0">
              <a:latin typeface="Courier New" charset="0"/>
            </a:endParaRPr>
          </a:p>
          <a:p>
            <a:r>
              <a:rPr lang="en-US" sz="2000" b="1" dirty="0">
                <a:solidFill>
                  <a:srgbClr val="336666"/>
                </a:solidFill>
                <a:latin typeface="Courier New" charset="0"/>
              </a:rPr>
              <a:t>&lt;body&gt;</a:t>
            </a:r>
          </a:p>
          <a:p>
            <a:r>
              <a:rPr lang="en-US" sz="2000" b="1" dirty="0">
                <a:solidFill>
                  <a:srgbClr val="336666"/>
                </a:solidFill>
                <a:latin typeface="Courier New" charset="0"/>
              </a:rPr>
              <a:t>&lt;h1&gt;</a:t>
            </a:r>
            <a:r>
              <a:rPr lang="en-US" sz="2000" dirty="0">
                <a:latin typeface="Courier New" charset="0"/>
              </a:rPr>
              <a:t> Black Goose Bistro</a:t>
            </a:r>
            <a:r>
              <a:rPr lang="en-US" sz="2000" b="1" dirty="0">
                <a:solidFill>
                  <a:srgbClr val="336666"/>
                </a:solidFill>
                <a:latin typeface="Courier New" charset="0"/>
              </a:rPr>
              <a:t>&lt;/h1&gt;</a:t>
            </a:r>
          </a:p>
          <a:p>
            <a:r>
              <a:rPr lang="en-US" sz="2000" b="1" dirty="0">
                <a:solidFill>
                  <a:srgbClr val="336666"/>
                </a:solidFill>
                <a:latin typeface="Courier New" charset="0"/>
              </a:rPr>
              <a:t>&lt;h2&gt;</a:t>
            </a:r>
            <a:r>
              <a:rPr lang="en-US" sz="2000" dirty="0">
                <a:latin typeface="Courier New" charset="0"/>
              </a:rPr>
              <a:t> The Restaurant</a:t>
            </a:r>
            <a:r>
              <a:rPr lang="en-US" sz="2000" b="1" dirty="0">
                <a:solidFill>
                  <a:srgbClr val="336666"/>
                </a:solidFill>
                <a:latin typeface="Courier New" charset="0"/>
              </a:rPr>
              <a:t>&lt;/h2&gt;</a:t>
            </a:r>
          </a:p>
          <a:p>
            <a:r>
              <a:rPr lang="en-US" sz="2000" b="1" dirty="0">
                <a:solidFill>
                  <a:srgbClr val="336666"/>
                </a:solidFill>
                <a:latin typeface="Courier New" charset="0"/>
              </a:rPr>
              <a:t>&lt;p&gt;</a:t>
            </a:r>
            <a:r>
              <a:rPr lang="en-US" sz="2000" dirty="0">
                <a:latin typeface="Courier New" charset="0"/>
              </a:rPr>
              <a:t> The Black Goose Bistro offers casual lunch and dinner fare in a hip atmosphere</a:t>
            </a:r>
            <a:r>
              <a:rPr lang="en-US" sz="2000" b="1" dirty="0">
                <a:solidFill>
                  <a:srgbClr val="336666"/>
                </a:solidFill>
                <a:latin typeface="Courier New" charset="0"/>
              </a:rPr>
              <a:t>&lt;/p</a:t>
            </a:r>
            <a:r>
              <a:rPr lang="en-US" sz="2000" b="1" dirty="0" smtClean="0">
                <a:solidFill>
                  <a:srgbClr val="336666"/>
                </a:solidFill>
                <a:latin typeface="Courier New" charset="0"/>
              </a:rPr>
              <a:t>&gt;</a:t>
            </a:r>
          </a:p>
          <a:p>
            <a:endParaRPr lang="en-US" sz="1600" b="1" dirty="0">
              <a:solidFill>
                <a:srgbClr val="336666"/>
              </a:solidFill>
              <a:latin typeface="Courier New" charset="0"/>
            </a:endParaRPr>
          </a:p>
          <a:p>
            <a:r>
              <a:rPr lang="en-US" sz="2000" b="1" dirty="0">
                <a:solidFill>
                  <a:srgbClr val="336666"/>
                </a:solidFill>
                <a:latin typeface="Courier New" charset="0"/>
              </a:rPr>
              <a:t>&lt;h2&gt;</a:t>
            </a:r>
            <a:r>
              <a:rPr lang="en-US" sz="2000" dirty="0">
                <a:latin typeface="Courier New" charset="0"/>
              </a:rPr>
              <a:t> Catering</a:t>
            </a:r>
            <a:r>
              <a:rPr lang="en-US" sz="2000" b="1" dirty="0">
                <a:solidFill>
                  <a:srgbClr val="336666"/>
                </a:solidFill>
                <a:latin typeface="Courier New" charset="0"/>
              </a:rPr>
              <a:t>&lt;/h2&gt;</a:t>
            </a:r>
          </a:p>
          <a:p>
            <a:r>
              <a:rPr lang="en-US" sz="2000" b="1" dirty="0">
                <a:solidFill>
                  <a:srgbClr val="336666"/>
                </a:solidFill>
                <a:latin typeface="Courier New" charset="0"/>
              </a:rPr>
              <a:t>&lt;p&gt;</a:t>
            </a:r>
            <a:r>
              <a:rPr lang="en-US" sz="2000" dirty="0">
                <a:latin typeface="Courier New" charset="0"/>
              </a:rPr>
              <a:t> You have fun ... </a:t>
            </a:r>
            <a:r>
              <a:rPr lang="en-US" sz="2000" dirty="0" smtClean="0">
                <a:latin typeface="Courier New" charset="0"/>
              </a:rPr>
              <a:t>we</a:t>
            </a:r>
            <a:r>
              <a:rPr lang="ga-IE" sz="2000" dirty="0" smtClean="0">
                <a:latin typeface="Arial"/>
              </a:rPr>
              <a:t>'</a:t>
            </a:r>
            <a:r>
              <a:rPr lang="en-US" sz="2000" dirty="0" err="1" smtClean="0">
                <a:latin typeface="Courier New" charset="0"/>
              </a:rPr>
              <a:t>ll</a:t>
            </a:r>
            <a:r>
              <a:rPr lang="en-US" sz="2000" dirty="0" smtClean="0">
                <a:latin typeface="Courier New" charset="0"/>
              </a:rPr>
              <a:t> </a:t>
            </a:r>
            <a:r>
              <a:rPr lang="en-US" sz="2000" dirty="0">
                <a:latin typeface="Courier New" charset="0"/>
              </a:rPr>
              <a:t>handle the </a:t>
            </a:r>
            <a:r>
              <a:rPr lang="en-US" sz="2000" dirty="0" smtClean="0">
                <a:latin typeface="Courier New" charset="0"/>
              </a:rPr>
              <a:t>cooking. Black </a:t>
            </a:r>
            <a:r>
              <a:rPr lang="en-US" sz="2000" dirty="0">
                <a:latin typeface="Courier New" charset="0"/>
              </a:rPr>
              <a:t>Goose Catering can handle events from snacks for bridge club to elegant corporate fundraisers.</a:t>
            </a:r>
            <a:r>
              <a:rPr lang="en-US" sz="2000" b="1" dirty="0">
                <a:solidFill>
                  <a:srgbClr val="336666"/>
                </a:solidFill>
                <a:latin typeface="Courier New" charset="0"/>
              </a:rPr>
              <a:t>&lt;/p</a:t>
            </a:r>
            <a:r>
              <a:rPr lang="en-US" sz="2000" b="1" dirty="0" smtClean="0">
                <a:solidFill>
                  <a:srgbClr val="336666"/>
                </a:solidFill>
                <a:latin typeface="Courier New" charset="0"/>
              </a:rPr>
              <a:t>&gt;</a:t>
            </a:r>
          </a:p>
          <a:p>
            <a:endParaRPr lang="en-US" sz="1600" b="1" dirty="0">
              <a:solidFill>
                <a:srgbClr val="336666"/>
              </a:solidFill>
              <a:latin typeface="Courier New" charset="0"/>
            </a:endParaRPr>
          </a:p>
          <a:p>
            <a:r>
              <a:rPr lang="en-US" sz="2000" b="1" dirty="0">
                <a:solidFill>
                  <a:srgbClr val="336666"/>
                </a:solidFill>
                <a:latin typeface="Courier New" charset="0"/>
              </a:rPr>
              <a:t>&lt;h2&gt;</a:t>
            </a:r>
            <a:r>
              <a:rPr lang="en-US" sz="2000" dirty="0">
                <a:latin typeface="Courier New" charset="0"/>
              </a:rPr>
              <a:t> Location and Hours </a:t>
            </a:r>
            <a:r>
              <a:rPr lang="en-US" sz="2000" b="1" dirty="0">
                <a:solidFill>
                  <a:srgbClr val="336666"/>
                </a:solidFill>
                <a:latin typeface="Courier New" charset="0"/>
              </a:rPr>
              <a:t>&lt;/h2&gt;</a:t>
            </a:r>
          </a:p>
          <a:p>
            <a:r>
              <a:rPr lang="en-US" sz="2000" b="1" dirty="0">
                <a:solidFill>
                  <a:srgbClr val="336666"/>
                </a:solidFill>
                <a:latin typeface="Courier New" charset="0"/>
              </a:rPr>
              <a:t>&lt;p&gt;</a:t>
            </a:r>
            <a:r>
              <a:rPr lang="en-US" sz="2000" dirty="0">
                <a:latin typeface="Courier New" charset="0"/>
              </a:rPr>
              <a:t> Seekonk, Massachusetts;</a:t>
            </a:r>
          </a:p>
          <a:p>
            <a:r>
              <a:rPr lang="en-US" sz="2000" dirty="0">
                <a:latin typeface="Courier New" charset="0"/>
              </a:rPr>
              <a:t>Monday though Thursday 11am to 9pm, Friday and Saturday, 11am to midnight </a:t>
            </a:r>
            <a:r>
              <a:rPr lang="en-US" sz="2000" b="1" dirty="0">
                <a:solidFill>
                  <a:srgbClr val="336666"/>
                </a:solidFill>
                <a:latin typeface="Courier New" charset="0"/>
              </a:rPr>
              <a:t>&lt;/p&gt;</a:t>
            </a:r>
          </a:p>
          <a:p>
            <a:r>
              <a:rPr lang="en-US" sz="2000" b="1" dirty="0">
                <a:solidFill>
                  <a:srgbClr val="336666"/>
                </a:solidFill>
                <a:latin typeface="Courier New" charset="0"/>
              </a:rPr>
              <a:t>&lt;/body&gt;</a:t>
            </a:r>
          </a:p>
          <a:p>
            <a:r>
              <a:rPr lang="en-US" sz="2000" b="1" dirty="0">
                <a:solidFill>
                  <a:srgbClr val="336666"/>
                </a:solidFill>
                <a:latin typeface="Courier New" charset="0"/>
              </a:rPr>
              <a:t>&lt;/html&gt;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0AE63086-DAB2-4842-B402-A534E7FB90D8}" type="slidenum">
              <a:rPr lang="en-GB" smtClean="0"/>
              <a:pPr/>
              <a:t>26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211237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dirty="0" smtClean="0">
                <a:latin typeface="Arial Black" charset="0"/>
              </a:rPr>
              <a:t>Element (descendent) tree</a:t>
            </a:r>
            <a:endParaRPr lang="en-GB" dirty="0">
              <a:latin typeface="Arial Black" charset="0"/>
            </a:endParaRPr>
          </a:p>
        </p:txBody>
      </p:sp>
      <p:sp>
        <p:nvSpPr>
          <p:cNvPr id="8197" name="Text Box 6"/>
          <p:cNvSpPr txBox="1">
            <a:spLocks noChangeArrowheads="1"/>
          </p:cNvSpPr>
          <p:nvPr/>
        </p:nvSpPr>
        <p:spPr bwMode="auto">
          <a:xfrm>
            <a:off x="3733800" y="1676400"/>
            <a:ext cx="688975" cy="406400"/>
          </a:xfrm>
          <a:prstGeom prst="rect">
            <a:avLst/>
          </a:prstGeom>
          <a:solidFill>
            <a:srgbClr val="CCFFCC">
              <a:alpha val="3922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>
            <a:lvl1pPr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IE" sz="2000">
                <a:latin typeface="Tahoma" charset="0"/>
              </a:rPr>
              <a:t>html</a:t>
            </a:r>
            <a:endParaRPr lang="en-GB" sz="2000">
              <a:latin typeface="Tahoma" charset="0"/>
            </a:endParaRPr>
          </a:p>
        </p:txBody>
      </p:sp>
      <p:sp>
        <p:nvSpPr>
          <p:cNvPr id="8198" name="Text Box 7"/>
          <p:cNvSpPr txBox="1">
            <a:spLocks noChangeArrowheads="1"/>
          </p:cNvSpPr>
          <p:nvPr/>
        </p:nvSpPr>
        <p:spPr bwMode="auto">
          <a:xfrm>
            <a:off x="2057400" y="2336800"/>
            <a:ext cx="739775" cy="406400"/>
          </a:xfrm>
          <a:prstGeom prst="rect">
            <a:avLst/>
          </a:prstGeom>
          <a:solidFill>
            <a:srgbClr val="CCFFCC">
              <a:alpha val="3922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>
            <a:lvl1pPr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IE" sz="2000">
                <a:latin typeface="Tahoma" charset="0"/>
              </a:rPr>
              <a:t>head</a:t>
            </a:r>
            <a:endParaRPr lang="en-GB" sz="2000">
              <a:latin typeface="Tahoma" charset="0"/>
            </a:endParaRPr>
          </a:p>
        </p:txBody>
      </p:sp>
      <p:cxnSp>
        <p:nvCxnSpPr>
          <p:cNvPr id="8201" name="AutoShape 10"/>
          <p:cNvCxnSpPr>
            <a:cxnSpLocks noChangeShapeType="1"/>
            <a:stCxn id="8197" idx="2"/>
            <a:endCxn id="8198" idx="0"/>
          </p:cNvCxnSpPr>
          <p:nvPr/>
        </p:nvCxnSpPr>
        <p:spPr bwMode="auto">
          <a:xfrm flipH="1">
            <a:off x="2427288" y="2082800"/>
            <a:ext cx="1651000" cy="254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07" name="AutoShape 18"/>
          <p:cNvCxnSpPr>
            <a:cxnSpLocks noChangeShapeType="1"/>
            <a:stCxn id="8197" idx="2"/>
            <a:endCxn id="8204" idx="0"/>
          </p:cNvCxnSpPr>
          <p:nvPr/>
        </p:nvCxnSpPr>
        <p:spPr bwMode="auto">
          <a:xfrm>
            <a:off x="4078288" y="2082800"/>
            <a:ext cx="1376362" cy="254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" name="Text Box 7"/>
          <p:cNvSpPr txBox="1">
            <a:spLocks noChangeArrowheads="1"/>
          </p:cNvSpPr>
          <p:nvPr/>
        </p:nvSpPr>
        <p:spPr bwMode="auto">
          <a:xfrm>
            <a:off x="395536" y="2996952"/>
            <a:ext cx="752577" cy="402291"/>
          </a:xfrm>
          <a:prstGeom prst="rect">
            <a:avLst/>
          </a:prstGeom>
          <a:solidFill>
            <a:srgbClr val="CCFFCC">
              <a:alpha val="3922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>
            <a:lvl1pPr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 dirty="0" smtClean="0">
                <a:latin typeface="Tahoma" charset="0"/>
              </a:rPr>
              <a:t>meta</a:t>
            </a:r>
            <a:endParaRPr lang="en-GB" sz="2000" dirty="0">
              <a:latin typeface="Tahoma" charset="0"/>
            </a:endParaRPr>
          </a:p>
        </p:txBody>
      </p:sp>
      <p:cxnSp>
        <p:nvCxnSpPr>
          <p:cNvPr id="38" name="AutoShape 10"/>
          <p:cNvCxnSpPr>
            <a:cxnSpLocks noChangeShapeType="1"/>
            <a:endCxn id="37" idx="0"/>
          </p:cNvCxnSpPr>
          <p:nvPr/>
        </p:nvCxnSpPr>
        <p:spPr bwMode="auto">
          <a:xfrm flipH="1">
            <a:off x="771825" y="2742952"/>
            <a:ext cx="1644606" cy="254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3044837" y="3034928"/>
            <a:ext cx="464788" cy="402291"/>
          </a:xfrm>
          <a:prstGeom prst="rect">
            <a:avLst/>
          </a:prstGeom>
          <a:solidFill>
            <a:srgbClr val="CCFFCC">
              <a:alpha val="3922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>
            <a:lvl1pPr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 dirty="0" smtClean="0">
                <a:latin typeface="Tahoma" charset="0"/>
              </a:rPr>
              <a:t>h1</a:t>
            </a:r>
            <a:endParaRPr lang="en-GB" sz="2000" dirty="0">
              <a:latin typeface="Tahoma" charset="0"/>
            </a:endParaRPr>
          </a:p>
        </p:txBody>
      </p:sp>
      <p:cxnSp>
        <p:nvCxnSpPr>
          <p:cNvPr id="12" name="AutoShape 10"/>
          <p:cNvCxnSpPr>
            <a:cxnSpLocks noChangeShapeType="1"/>
            <a:endCxn id="11" idx="0"/>
          </p:cNvCxnSpPr>
          <p:nvPr/>
        </p:nvCxnSpPr>
        <p:spPr bwMode="auto">
          <a:xfrm flipH="1">
            <a:off x="3277231" y="2708920"/>
            <a:ext cx="1798826" cy="32600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" name="Text Box 7"/>
          <p:cNvSpPr txBox="1">
            <a:spLocks noChangeArrowheads="1"/>
          </p:cNvSpPr>
          <p:nvPr/>
        </p:nvSpPr>
        <p:spPr bwMode="auto">
          <a:xfrm>
            <a:off x="3980941" y="3034928"/>
            <a:ext cx="464788" cy="402291"/>
          </a:xfrm>
          <a:prstGeom prst="rect">
            <a:avLst/>
          </a:prstGeom>
          <a:solidFill>
            <a:srgbClr val="CCFFCC">
              <a:alpha val="3922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>
            <a:lvl1pPr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 dirty="0" smtClean="0">
                <a:latin typeface="Tahoma" charset="0"/>
              </a:rPr>
              <a:t>h2</a:t>
            </a:r>
            <a:endParaRPr lang="en-GB" sz="2000" dirty="0">
              <a:latin typeface="Tahoma" charset="0"/>
            </a:endParaRPr>
          </a:p>
        </p:txBody>
      </p:sp>
      <p:cxnSp>
        <p:nvCxnSpPr>
          <p:cNvPr id="17" name="AutoShape 10"/>
          <p:cNvCxnSpPr>
            <a:cxnSpLocks noChangeShapeType="1"/>
            <a:endCxn id="16" idx="0"/>
          </p:cNvCxnSpPr>
          <p:nvPr/>
        </p:nvCxnSpPr>
        <p:spPr bwMode="auto">
          <a:xfrm flipH="1">
            <a:off x="4213335" y="2708920"/>
            <a:ext cx="862722" cy="32600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" name="Text Box 7"/>
          <p:cNvSpPr txBox="1">
            <a:spLocks noChangeArrowheads="1"/>
          </p:cNvSpPr>
          <p:nvPr/>
        </p:nvSpPr>
        <p:spPr bwMode="auto">
          <a:xfrm>
            <a:off x="4555630" y="3034928"/>
            <a:ext cx="323523" cy="402291"/>
          </a:xfrm>
          <a:prstGeom prst="rect">
            <a:avLst/>
          </a:prstGeom>
          <a:solidFill>
            <a:srgbClr val="CCFFCC">
              <a:alpha val="3922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>
            <a:lvl1pPr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 dirty="0" smtClean="0">
                <a:latin typeface="Tahoma" charset="0"/>
              </a:rPr>
              <a:t>p</a:t>
            </a:r>
            <a:endParaRPr lang="en-GB" sz="2000" dirty="0">
              <a:latin typeface="Tahoma" charset="0"/>
            </a:endParaRPr>
          </a:p>
        </p:txBody>
      </p:sp>
      <p:cxnSp>
        <p:nvCxnSpPr>
          <p:cNvPr id="20" name="AutoShape 10"/>
          <p:cNvCxnSpPr>
            <a:cxnSpLocks noChangeShapeType="1"/>
            <a:endCxn id="19" idx="0"/>
          </p:cNvCxnSpPr>
          <p:nvPr/>
        </p:nvCxnSpPr>
        <p:spPr bwMode="auto">
          <a:xfrm flipH="1">
            <a:off x="4717392" y="2708920"/>
            <a:ext cx="502680" cy="32600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" name="Text Box 7"/>
          <p:cNvSpPr txBox="1">
            <a:spLocks noChangeArrowheads="1"/>
          </p:cNvSpPr>
          <p:nvPr/>
        </p:nvSpPr>
        <p:spPr bwMode="auto">
          <a:xfrm>
            <a:off x="5257964" y="3034928"/>
            <a:ext cx="464788" cy="402291"/>
          </a:xfrm>
          <a:prstGeom prst="rect">
            <a:avLst/>
          </a:prstGeom>
          <a:solidFill>
            <a:srgbClr val="CCFFCC">
              <a:alpha val="3922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>
            <a:lvl1pPr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 dirty="0" smtClean="0">
                <a:latin typeface="Tahoma" charset="0"/>
              </a:rPr>
              <a:t>h2</a:t>
            </a:r>
            <a:endParaRPr lang="en-GB" sz="2000" dirty="0">
              <a:latin typeface="Tahoma" charset="0"/>
            </a:endParaRPr>
          </a:p>
        </p:txBody>
      </p:sp>
      <p:cxnSp>
        <p:nvCxnSpPr>
          <p:cNvPr id="23" name="AutoShape 10"/>
          <p:cNvCxnSpPr>
            <a:cxnSpLocks noChangeShapeType="1"/>
            <a:stCxn id="8204" idx="2"/>
            <a:endCxn id="22" idx="0"/>
          </p:cNvCxnSpPr>
          <p:nvPr/>
        </p:nvCxnSpPr>
        <p:spPr bwMode="auto">
          <a:xfrm>
            <a:off x="5453857" y="2743200"/>
            <a:ext cx="36501" cy="29172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" name="Text Box 7"/>
          <p:cNvSpPr txBox="1">
            <a:spLocks noChangeArrowheads="1"/>
          </p:cNvSpPr>
          <p:nvPr/>
        </p:nvSpPr>
        <p:spPr bwMode="auto">
          <a:xfrm>
            <a:off x="5832653" y="3034928"/>
            <a:ext cx="323523" cy="402291"/>
          </a:xfrm>
          <a:prstGeom prst="rect">
            <a:avLst/>
          </a:prstGeom>
          <a:solidFill>
            <a:srgbClr val="CCFFCC">
              <a:alpha val="3922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>
            <a:lvl1pPr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 dirty="0" smtClean="0">
                <a:latin typeface="Tahoma" charset="0"/>
              </a:rPr>
              <a:t>p</a:t>
            </a:r>
            <a:endParaRPr lang="en-GB" sz="2000" dirty="0">
              <a:latin typeface="Tahoma" charset="0"/>
            </a:endParaRPr>
          </a:p>
        </p:txBody>
      </p:sp>
      <p:cxnSp>
        <p:nvCxnSpPr>
          <p:cNvPr id="25" name="AutoShape 10"/>
          <p:cNvCxnSpPr>
            <a:cxnSpLocks noChangeShapeType="1"/>
            <a:stCxn id="8204" idx="2"/>
            <a:endCxn id="24" idx="0"/>
          </p:cNvCxnSpPr>
          <p:nvPr/>
        </p:nvCxnSpPr>
        <p:spPr bwMode="auto">
          <a:xfrm>
            <a:off x="5453857" y="2743200"/>
            <a:ext cx="540558" cy="29172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Text Box 7"/>
          <p:cNvSpPr txBox="1">
            <a:spLocks noChangeArrowheads="1"/>
          </p:cNvSpPr>
          <p:nvPr/>
        </p:nvSpPr>
        <p:spPr bwMode="auto">
          <a:xfrm>
            <a:off x="6501221" y="3026709"/>
            <a:ext cx="464788" cy="402291"/>
          </a:xfrm>
          <a:prstGeom prst="rect">
            <a:avLst/>
          </a:prstGeom>
          <a:solidFill>
            <a:srgbClr val="CCFFCC">
              <a:alpha val="3922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>
            <a:lvl1pPr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 dirty="0" smtClean="0">
                <a:latin typeface="Tahoma" charset="0"/>
              </a:rPr>
              <a:t>h2</a:t>
            </a:r>
            <a:endParaRPr lang="en-GB" sz="2000" dirty="0">
              <a:latin typeface="Tahoma" charset="0"/>
            </a:endParaRPr>
          </a:p>
        </p:txBody>
      </p:sp>
      <p:cxnSp>
        <p:nvCxnSpPr>
          <p:cNvPr id="27" name="AutoShape 10"/>
          <p:cNvCxnSpPr>
            <a:cxnSpLocks noChangeShapeType="1"/>
            <a:endCxn id="26" idx="0"/>
          </p:cNvCxnSpPr>
          <p:nvPr/>
        </p:nvCxnSpPr>
        <p:spPr bwMode="auto">
          <a:xfrm>
            <a:off x="5724128" y="2708920"/>
            <a:ext cx="1009487" cy="31778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" name="Text Box 7"/>
          <p:cNvSpPr txBox="1">
            <a:spLocks noChangeArrowheads="1"/>
          </p:cNvSpPr>
          <p:nvPr/>
        </p:nvSpPr>
        <p:spPr bwMode="auto">
          <a:xfrm>
            <a:off x="7075910" y="3026709"/>
            <a:ext cx="323523" cy="402291"/>
          </a:xfrm>
          <a:prstGeom prst="rect">
            <a:avLst/>
          </a:prstGeom>
          <a:solidFill>
            <a:srgbClr val="CCFFCC">
              <a:alpha val="3922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>
            <a:lvl1pPr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 dirty="0" smtClean="0">
                <a:latin typeface="Tahoma" charset="0"/>
              </a:rPr>
              <a:t>p</a:t>
            </a:r>
            <a:endParaRPr lang="en-GB" sz="2000" dirty="0">
              <a:latin typeface="Tahoma" charset="0"/>
            </a:endParaRPr>
          </a:p>
        </p:txBody>
      </p:sp>
      <p:cxnSp>
        <p:nvCxnSpPr>
          <p:cNvPr id="29" name="AutoShape 10"/>
          <p:cNvCxnSpPr>
            <a:cxnSpLocks noChangeShapeType="1"/>
            <a:endCxn id="28" idx="0"/>
          </p:cNvCxnSpPr>
          <p:nvPr/>
        </p:nvCxnSpPr>
        <p:spPr bwMode="auto">
          <a:xfrm>
            <a:off x="5796136" y="2708920"/>
            <a:ext cx="1441536" cy="31778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04" name="Text Box 13"/>
          <p:cNvSpPr txBox="1">
            <a:spLocks noChangeArrowheads="1"/>
          </p:cNvSpPr>
          <p:nvPr/>
        </p:nvSpPr>
        <p:spPr bwMode="auto">
          <a:xfrm>
            <a:off x="5086350" y="2336800"/>
            <a:ext cx="735013" cy="406400"/>
          </a:xfrm>
          <a:prstGeom prst="rect">
            <a:avLst/>
          </a:prstGeom>
          <a:solidFill>
            <a:srgbClr val="CCFFCC">
              <a:alpha val="3922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>
            <a:lvl1pPr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IE" sz="2000">
                <a:latin typeface="Tahoma" charset="0"/>
              </a:rPr>
              <a:t>body</a:t>
            </a:r>
            <a:endParaRPr lang="en-GB" sz="2000">
              <a:latin typeface="Tahoma" charset="0"/>
            </a:endParaRPr>
          </a:p>
        </p:txBody>
      </p:sp>
      <p:cxnSp>
        <p:nvCxnSpPr>
          <p:cNvPr id="31" name="AutoShape 10"/>
          <p:cNvCxnSpPr>
            <a:cxnSpLocks noChangeShapeType="1"/>
          </p:cNvCxnSpPr>
          <p:nvPr/>
        </p:nvCxnSpPr>
        <p:spPr bwMode="auto">
          <a:xfrm flipH="1">
            <a:off x="1925450" y="2742952"/>
            <a:ext cx="502680" cy="32600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" name="Text Box 7"/>
          <p:cNvSpPr txBox="1">
            <a:spLocks noChangeArrowheads="1"/>
          </p:cNvSpPr>
          <p:nvPr/>
        </p:nvSpPr>
        <p:spPr bwMode="auto">
          <a:xfrm>
            <a:off x="1619672" y="3068960"/>
            <a:ext cx="606053" cy="402291"/>
          </a:xfrm>
          <a:prstGeom prst="rect">
            <a:avLst/>
          </a:prstGeom>
          <a:solidFill>
            <a:srgbClr val="CCFFCC">
              <a:alpha val="3922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>
            <a:lvl1pPr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 dirty="0" smtClean="0">
                <a:latin typeface="Tahoma" charset="0"/>
              </a:rPr>
              <a:t>title</a:t>
            </a:r>
            <a:endParaRPr lang="en-GB" sz="2000" dirty="0">
              <a:latin typeface="Tahoma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0AE63086-DAB2-4842-B402-A534E7FB90D8}" type="slidenum">
              <a:rPr lang="en-GB" smtClean="0"/>
              <a:pPr/>
              <a:t>27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99596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3886200"/>
            <a:ext cx="7850832" cy="1771650"/>
          </a:xfrm>
        </p:spPr>
        <p:txBody>
          <a:bodyPr/>
          <a:lstStyle/>
          <a:p>
            <a:r>
              <a:rPr lang="en-GB" dirty="0"/>
              <a:t>Step </a:t>
            </a:r>
            <a:r>
              <a:rPr lang="en-GB" dirty="0" smtClean="0"/>
              <a:t>4: </a:t>
            </a:r>
            <a:r>
              <a:rPr lang="en-GB" dirty="0"/>
              <a:t>Identify </a:t>
            </a:r>
            <a:r>
              <a:rPr lang="en-GB" dirty="0" smtClean="0"/>
              <a:t>INLINE Elements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0AE63086-DAB2-4842-B402-A534E7FB90D8}" type="slidenum">
              <a:rPr lang="en-GB" smtClean="0"/>
              <a:pPr/>
              <a:t>28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98952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090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8774112" cy="609600"/>
          </a:xfrm>
        </p:spPr>
        <p:txBody>
          <a:bodyPr/>
          <a:lstStyle/>
          <a:p>
            <a:r>
              <a:rPr lang="en-GB" sz="2800" dirty="0"/>
              <a:t>Step </a:t>
            </a:r>
            <a:r>
              <a:rPr lang="en-GB" sz="2800" dirty="0" smtClean="0"/>
              <a:t>4: </a:t>
            </a:r>
            <a:r>
              <a:rPr lang="en-GB" sz="2800" dirty="0"/>
              <a:t>Identify </a:t>
            </a:r>
            <a:r>
              <a:rPr lang="en-GB" sz="2800" dirty="0" smtClean="0"/>
              <a:t>INLINE Text </a:t>
            </a:r>
            <a:r>
              <a:rPr lang="en-GB" sz="2800" dirty="0"/>
              <a:t>Elements</a:t>
            </a:r>
            <a:endParaRPr lang="en-GB" dirty="0"/>
          </a:p>
        </p:txBody>
      </p:sp>
      <p:sp>
        <p:nvSpPr>
          <p:cNvPr id="473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579296" cy="4870450"/>
          </a:xfrm>
        </p:spPr>
        <p:txBody>
          <a:bodyPr/>
          <a:lstStyle/>
          <a:p>
            <a:pPr marL="457200" indent="-457200"/>
            <a:r>
              <a:rPr lang="en-GB" dirty="0" smtClean="0"/>
              <a:t>Next </a:t>
            </a:r>
            <a:r>
              <a:rPr lang="en-GB" dirty="0"/>
              <a:t>step </a:t>
            </a:r>
            <a:r>
              <a:rPr lang="en-GB" dirty="0" smtClean="0"/>
              <a:t>to </a:t>
            </a:r>
            <a:r>
              <a:rPr lang="en-GB" dirty="0"/>
              <a:t>mark up </a:t>
            </a:r>
            <a:r>
              <a:rPr lang="en-GB" dirty="0" smtClean="0"/>
              <a:t>INLINE text </a:t>
            </a:r>
            <a:r>
              <a:rPr lang="en-GB" dirty="0"/>
              <a:t>elements in </a:t>
            </a:r>
            <a:r>
              <a:rPr lang="en-GB" dirty="0" smtClean="0"/>
              <a:t>body </a:t>
            </a:r>
            <a:r>
              <a:rPr lang="en-GB" dirty="0"/>
              <a:t>of </a:t>
            </a:r>
            <a:r>
              <a:rPr lang="en-GB" dirty="0" smtClean="0"/>
              <a:t>document </a:t>
            </a:r>
            <a:r>
              <a:rPr lang="en-GB" dirty="0"/>
              <a:t>using elements like:</a:t>
            </a:r>
          </a:p>
          <a:p>
            <a:pPr marL="838200" lvl="1" indent="-381000"/>
            <a:r>
              <a:rPr lang="en-GB" sz="2400" b="1" dirty="0" err="1" smtClean="0">
                <a:solidFill>
                  <a:srgbClr val="336666"/>
                </a:solidFill>
              </a:rPr>
              <a:t>em</a:t>
            </a:r>
            <a:r>
              <a:rPr lang="en-GB" sz="2400" dirty="0"/>
              <a:t>	: emphasised </a:t>
            </a:r>
            <a:r>
              <a:rPr lang="en-GB" sz="2400" dirty="0" smtClean="0"/>
              <a:t>text</a:t>
            </a:r>
          </a:p>
          <a:p>
            <a:pPr marL="838200" lvl="1" indent="-381000"/>
            <a:endParaRPr lang="en-GB" sz="2400" dirty="0"/>
          </a:p>
          <a:p>
            <a:pPr marL="838200" lvl="1" indent="-381000"/>
            <a:endParaRPr lang="en-GB" sz="2400" dirty="0" smtClean="0"/>
          </a:p>
          <a:p>
            <a:pPr marL="838200" lvl="1" indent="-381000"/>
            <a:r>
              <a:rPr lang="en-GB" sz="2400" dirty="0" smtClean="0"/>
              <a:t>Other examples of inline elements include</a:t>
            </a:r>
          </a:p>
          <a:p>
            <a:pPr marL="1314450" lvl="2" indent="-457200">
              <a:buFont typeface="Wingdings" panose="05000000000000000000" pitchFamily="2" charset="2"/>
              <a:buChar char="§"/>
            </a:pPr>
            <a:r>
              <a:rPr lang="en-GB" u="sng" dirty="0" smtClean="0"/>
              <a:t>Images</a:t>
            </a:r>
            <a:r>
              <a:rPr lang="en-GB" dirty="0" smtClean="0"/>
              <a:t> are a special kind of inline element </a:t>
            </a:r>
          </a:p>
          <a:p>
            <a:pPr marL="1314450" lvl="2" indent="-457200">
              <a:buFont typeface="Wingdings" panose="05000000000000000000" pitchFamily="2" charset="2"/>
              <a:buChar char="§"/>
            </a:pPr>
            <a:r>
              <a:rPr lang="en-GB" dirty="0" smtClean="0"/>
              <a:t>Hypertext or mailto </a:t>
            </a:r>
            <a:r>
              <a:rPr lang="en-GB" u="sng" dirty="0" smtClean="0"/>
              <a:t>links</a:t>
            </a:r>
          </a:p>
          <a:p>
            <a:pPr marL="1314450" lvl="2" indent="-457200">
              <a:buFont typeface="Wingdings" panose="05000000000000000000" pitchFamily="2" charset="2"/>
              <a:buChar char="§"/>
            </a:pPr>
            <a:r>
              <a:rPr lang="en-GB" u="sng" dirty="0" smtClean="0"/>
              <a:t>special letters / characters </a:t>
            </a:r>
          </a:p>
          <a:p>
            <a:pPr marL="1314450" lvl="2" indent="-457200">
              <a:buFont typeface="Wingdings" panose="05000000000000000000" pitchFamily="2" charset="2"/>
              <a:buChar char="§"/>
            </a:pPr>
            <a:r>
              <a:rPr lang="en-GB" dirty="0" smtClean="0"/>
              <a:t>strongly </a:t>
            </a:r>
            <a:r>
              <a:rPr lang="en-GB" u="sng" dirty="0" smtClean="0"/>
              <a:t>important words or letters</a:t>
            </a:r>
          </a:p>
          <a:p>
            <a:pPr marL="1771650" lvl="3" indent="-457200">
              <a:buFont typeface="Wingdings" panose="05000000000000000000" pitchFamily="2" charset="2"/>
              <a:buChar char="§"/>
            </a:pPr>
            <a:r>
              <a:rPr lang="en-GB" dirty="0" smtClean="0"/>
              <a:t>Can use CSS to choose how to highlight such important/special text</a:t>
            </a:r>
            <a:endParaRPr lang="en-GB" dirty="0"/>
          </a:p>
          <a:p>
            <a:pPr marL="838200" lvl="1" indent="-381000"/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0AE63086-DAB2-4842-B402-A534E7FB90D8}" type="slidenum">
              <a:rPr lang="en-GB" smtClean="0"/>
              <a:pPr/>
              <a:t>29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708609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dirty="0"/>
              <a:t>A </a:t>
            </a:r>
            <a:r>
              <a:rPr lang="en-GB" sz="2800" dirty="0" smtClean="0"/>
              <a:t>Simple Web </a:t>
            </a:r>
            <a:r>
              <a:rPr lang="en-GB" sz="2800" dirty="0"/>
              <a:t>Page, Step by Step</a:t>
            </a:r>
            <a:endParaRPr lang="en-GB" dirty="0"/>
          </a:p>
        </p:txBody>
      </p:sp>
      <p:sp>
        <p:nvSpPr>
          <p:cNvPr id="450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178800" cy="4941888"/>
          </a:xfrm>
        </p:spPr>
        <p:txBody>
          <a:bodyPr/>
          <a:lstStyle/>
          <a:p>
            <a:pPr marL="457200" indent="-457200"/>
            <a:r>
              <a:rPr lang="en-GB" dirty="0" smtClean="0"/>
              <a:t>Follow these steps: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GB" sz="2400" b="1" dirty="0"/>
              <a:t>Start with raw text content:</a:t>
            </a:r>
            <a:r>
              <a:rPr lang="en-GB" sz="2000" dirty="0" smtClean="0"/>
              <a:t/>
            </a:r>
            <a:br>
              <a:rPr lang="en-GB" sz="2000" dirty="0" smtClean="0"/>
            </a:br>
            <a:r>
              <a:rPr lang="en-GB" sz="2000" dirty="0" smtClean="0"/>
              <a:t>raw </a:t>
            </a:r>
            <a:r>
              <a:rPr lang="en-GB" sz="2000" dirty="0"/>
              <a:t>text </a:t>
            </a:r>
            <a:r>
              <a:rPr lang="en-GB" sz="2000" dirty="0" smtClean="0"/>
              <a:t>added to an “.html” file </a:t>
            </a:r>
          </a:p>
          <a:p>
            <a:pPr marL="838200" lvl="1" indent="-381000">
              <a:buFont typeface="Symbol" charset="0"/>
              <a:buAutoNum type="arabicPeriod"/>
            </a:pPr>
            <a:r>
              <a:rPr lang="en-GB" sz="2400" b="1" dirty="0" smtClean="0"/>
              <a:t>Give </a:t>
            </a:r>
            <a:r>
              <a:rPr lang="en-GB" sz="2400" b="1" dirty="0"/>
              <a:t>the document </a:t>
            </a:r>
            <a:r>
              <a:rPr lang="en-GB" sz="2400" b="1" dirty="0" smtClean="0"/>
              <a:t>HTML structure</a:t>
            </a:r>
            <a:r>
              <a:rPr lang="en-GB" sz="2400" dirty="0" smtClean="0"/>
              <a:t>:</a:t>
            </a:r>
            <a:br>
              <a:rPr lang="en-GB" sz="2400" dirty="0" smtClean="0"/>
            </a:br>
            <a:r>
              <a:rPr lang="en-GB" sz="2400" dirty="0" smtClean="0"/>
              <a:t>learn </a:t>
            </a:r>
            <a:r>
              <a:rPr lang="en-GB" sz="2400" dirty="0"/>
              <a:t>about </a:t>
            </a:r>
            <a:r>
              <a:rPr lang="en-US" sz="2400" dirty="0" smtClean="0"/>
              <a:t>HTML</a:t>
            </a:r>
            <a:r>
              <a:rPr lang="en-GB" sz="2400" dirty="0" smtClean="0"/>
              <a:t> </a:t>
            </a:r>
            <a:r>
              <a:rPr lang="en-GB" sz="2400" dirty="0"/>
              <a:t>elements and how they give the document it’s structure</a:t>
            </a:r>
          </a:p>
          <a:p>
            <a:pPr marL="838200" lvl="1" indent="-381000">
              <a:buFont typeface="Symbol" charset="0"/>
              <a:buAutoNum type="arabicPeriod"/>
            </a:pPr>
            <a:r>
              <a:rPr lang="en-GB" sz="2400" b="1" dirty="0"/>
              <a:t>Identify </a:t>
            </a:r>
            <a:r>
              <a:rPr lang="en-GB" sz="2400" b="1" dirty="0" smtClean="0"/>
              <a:t>BLOCK level text elements</a:t>
            </a:r>
            <a:r>
              <a:rPr lang="en-GB" sz="2400" dirty="0" smtClean="0"/>
              <a:t>:</a:t>
            </a:r>
            <a:br>
              <a:rPr lang="en-GB" sz="2400" dirty="0" smtClean="0"/>
            </a:br>
            <a:r>
              <a:rPr lang="en-GB" sz="2400" dirty="0" smtClean="0"/>
              <a:t>describe </a:t>
            </a:r>
            <a:r>
              <a:rPr lang="en-GB" sz="2400" dirty="0"/>
              <a:t>the content using appropriate </a:t>
            </a:r>
            <a:r>
              <a:rPr lang="en-US" sz="2400" dirty="0" smtClean="0"/>
              <a:t>HTML</a:t>
            </a:r>
            <a:r>
              <a:rPr lang="en-GB" sz="2400" dirty="0" smtClean="0"/>
              <a:t> </a:t>
            </a:r>
            <a:r>
              <a:rPr lang="en-GB" sz="2400" dirty="0"/>
              <a:t>tags</a:t>
            </a:r>
          </a:p>
          <a:p>
            <a:pPr marL="838200" lvl="1" indent="-381000">
              <a:buFont typeface="Symbol" charset="0"/>
              <a:buAutoNum type="arabicPeriod"/>
            </a:pPr>
            <a:r>
              <a:rPr lang="en-GB" sz="2400" b="1" dirty="0"/>
              <a:t>Identify </a:t>
            </a:r>
            <a:r>
              <a:rPr lang="en-GB" sz="2400" b="1" dirty="0" smtClean="0"/>
              <a:t>INLINE text </a:t>
            </a:r>
            <a:r>
              <a:rPr lang="en-GB" sz="2400" b="1" dirty="0"/>
              <a:t>elements</a:t>
            </a:r>
            <a:r>
              <a:rPr lang="en-GB" sz="2400" dirty="0"/>
              <a:t>:</a:t>
            </a:r>
            <a:br>
              <a:rPr lang="en-GB" sz="2400" dirty="0"/>
            </a:br>
            <a:r>
              <a:rPr lang="en-GB" sz="2400" dirty="0"/>
              <a:t>describe the content using appropriate </a:t>
            </a:r>
            <a:r>
              <a:rPr lang="en-US" sz="2400" dirty="0"/>
              <a:t>HTML</a:t>
            </a:r>
            <a:r>
              <a:rPr lang="en-GB" sz="2400" dirty="0"/>
              <a:t> tags</a:t>
            </a:r>
          </a:p>
          <a:p>
            <a:pPr marL="838200" lvl="1" indent="-381000">
              <a:buFont typeface="Symbol" charset="0"/>
              <a:buAutoNum type="arabicPeriod"/>
            </a:pPr>
            <a:r>
              <a:rPr lang="en-GB" sz="2400" b="1" dirty="0" smtClean="0"/>
              <a:t>Add </a:t>
            </a:r>
            <a:r>
              <a:rPr lang="en-GB" sz="2400" b="1" dirty="0"/>
              <a:t>an image</a:t>
            </a:r>
          </a:p>
          <a:p>
            <a:pPr marL="838200" lvl="1" indent="-381000">
              <a:buFont typeface="Symbol" charset="0"/>
              <a:buAutoNum type="arabicPeriod"/>
            </a:pPr>
            <a:r>
              <a:rPr lang="en-GB" sz="2400" b="1" dirty="0"/>
              <a:t>Change the look with a style sheet</a:t>
            </a:r>
          </a:p>
          <a:p>
            <a:pPr marL="838200" lvl="1" indent="-381000">
              <a:buFont typeface="Symbol" charset="0"/>
              <a:buAutoNum type="arabicPeriod"/>
            </a:pPr>
            <a:endParaRPr lang="en-GB" dirty="0"/>
          </a:p>
          <a:p>
            <a:pPr marL="457200" indent="-457200"/>
            <a:endParaRPr lang="en-GB" dirty="0"/>
          </a:p>
          <a:p>
            <a:pPr marL="457200" indent="-457200"/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0AE63086-DAB2-4842-B402-A534E7FB90D8}" type="slidenum">
              <a:rPr lang="en-GB" smtClean="0"/>
              <a:pPr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79837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dirty="0"/>
              <a:t>Step 4: Identify INLINE Text Elements</a:t>
            </a:r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0AE63086-DAB2-4842-B402-A534E7FB90D8}" type="slidenum">
              <a:rPr lang="en-GB" smtClean="0"/>
              <a:pPr/>
              <a:t>30</a:t>
            </a:fld>
            <a:endParaRPr lang="en-GB" dirty="0"/>
          </a:p>
        </p:txBody>
      </p:sp>
      <p:pic>
        <p:nvPicPr>
          <p:cNvPr id="3" name="Picture 2" descr="goose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6" y="1481449"/>
            <a:ext cx="6756400" cy="5359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4" name="Oval 3"/>
          <p:cNvSpPr/>
          <p:nvPr/>
        </p:nvSpPr>
        <p:spPr bwMode="auto">
          <a:xfrm>
            <a:off x="1115616" y="5013176"/>
            <a:ext cx="2664296" cy="1008112"/>
          </a:xfrm>
          <a:prstGeom prst="ellipse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E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88700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/>
              <a:t>Step 3: Identify Text Elements</a:t>
            </a:r>
            <a:endParaRPr lang="en-GB"/>
          </a:p>
        </p:txBody>
      </p:sp>
      <p:sp>
        <p:nvSpPr>
          <p:cNvPr id="477189" name="Text Box 5"/>
          <p:cNvSpPr txBox="1">
            <a:spLocks noChangeArrowheads="1"/>
          </p:cNvSpPr>
          <p:nvPr/>
        </p:nvSpPr>
        <p:spPr bwMode="auto">
          <a:xfrm>
            <a:off x="0" y="0"/>
            <a:ext cx="9144000" cy="686559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square" lIns="90000" tIns="46800" rIns="90000" bIns="46800">
            <a:spAutoFit/>
          </a:bodyPr>
          <a:lstStyle/>
          <a:p>
            <a:r>
              <a:rPr lang="en-US" sz="2000" b="1" dirty="0">
                <a:solidFill>
                  <a:srgbClr val="336666"/>
                </a:solidFill>
                <a:latin typeface="Courier New" charset="0"/>
              </a:rPr>
              <a:t>&lt;</a:t>
            </a:r>
            <a:r>
              <a:rPr lang="en-US" sz="2000" b="1" dirty="0" smtClean="0">
                <a:solidFill>
                  <a:srgbClr val="336666"/>
                </a:solidFill>
                <a:latin typeface="Courier New" charset="0"/>
              </a:rPr>
              <a:t>!</a:t>
            </a:r>
            <a:r>
              <a:rPr lang="en-US" sz="2000" b="1" dirty="0" err="1" smtClean="0">
                <a:solidFill>
                  <a:srgbClr val="336666"/>
                </a:solidFill>
                <a:latin typeface="Courier New" charset="0"/>
              </a:rPr>
              <a:t>doctype</a:t>
            </a:r>
            <a:r>
              <a:rPr lang="en-US" sz="2000" b="1" dirty="0" smtClean="0">
                <a:solidFill>
                  <a:srgbClr val="336666"/>
                </a:solidFill>
                <a:latin typeface="Courier New" charset="0"/>
              </a:rPr>
              <a:t> html</a:t>
            </a:r>
            <a:r>
              <a:rPr lang="en-US" sz="2000" b="1" dirty="0">
                <a:solidFill>
                  <a:srgbClr val="336666"/>
                </a:solidFill>
                <a:latin typeface="Courier New" charset="0"/>
              </a:rPr>
              <a:t>&gt;</a:t>
            </a:r>
          </a:p>
          <a:p>
            <a:r>
              <a:rPr lang="en-US" sz="2000" b="1" dirty="0">
                <a:solidFill>
                  <a:srgbClr val="336666"/>
                </a:solidFill>
                <a:latin typeface="Courier New" charset="0"/>
              </a:rPr>
              <a:t>&lt;</a:t>
            </a:r>
            <a:r>
              <a:rPr lang="en-US" sz="2000" b="1" dirty="0" smtClean="0">
                <a:solidFill>
                  <a:srgbClr val="336666"/>
                </a:solidFill>
                <a:latin typeface="Courier New" charset="0"/>
              </a:rPr>
              <a:t>html </a:t>
            </a:r>
            <a:r>
              <a:rPr lang="en-US" sz="2000" b="1" dirty="0" err="1">
                <a:solidFill>
                  <a:srgbClr val="336666"/>
                </a:solidFill>
                <a:latin typeface="Courier New" charset="0"/>
              </a:rPr>
              <a:t>lang</a:t>
            </a:r>
            <a:r>
              <a:rPr lang="en-US" sz="2000" b="1" dirty="0">
                <a:solidFill>
                  <a:srgbClr val="336666"/>
                </a:solidFill>
                <a:latin typeface="Courier New" charset="0"/>
              </a:rPr>
              <a:t>="en"&gt;</a:t>
            </a:r>
          </a:p>
          <a:p>
            <a:r>
              <a:rPr lang="en-US" sz="2000" b="1" dirty="0">
                <a:solidFill>
                  <a:srgbClr val="336666"/>
                </a:solidFill>
                <a:latin typeface="Courier New" charset="0"/>
              </a:rPr>
              <a:t>&lt;head&gt;</a:t>
            </a:r>
          </a:p>
          <a:p>
            <a:r>
              <a:rPr lang="it-IT" sz="2000" b="1" dirty="0">
                <a:solidFill>
                  <a:srgbClr val="336666"/>
                </a:solidFill>
                <a:latin typeface="Courier New" charset="0"/>
              </a:rPr>
              <a:t> </a:t>
            </a:r>
            <a:r>
              <a:rPr lang="en-US" sz="2000" dirty="0">
                <a:latin typeface="Courier New" charset="0"/>
              </a:rPr>
              <a:t>	</a:t>
            </a:r>
            <a:r>
              <a:rPr lang="it-IT" sz="2000" b="1" dirty="0">
                <a:solidFill>
                  <a:srgbClr val="336666"/>
                </a:solidFill>
                <a:latin typeface="Courier New" charset="0"/>
              </a:rPr>
              <a:t>&lt;meta </a:t>
            </a:r>
            <a:r>
              <a:rPr lang="it-IT" sz="2000" b="1" dirty="0" err="1">
                <a:solidFill>
                  <a:srgbClr val="336666"/>
                </a:solidFill>
                <a:latin typeface="Courier New" charset="0"/>
              </a:rPr>
              <a:t>charset</a:t>
            </a:r>
            <a:r>
              <a:rPr lang="it-IT" sz="2000" b="1" dirty="0">
                <a:solidFill>
                  <a:srgbClr val="336666"/>
                </a:solidFill>
                <a:latin typeface="Courier New" charset="0"/>
              </a:rPr>
              <a:t>="utf-8"&gt;</a:t>
            </a:r>
          </a:p>
          <a:p>
            <a:r>
              <a:rPr lang="en-US" sz="2000" dirty="0">
                <a:latin typeface="Courier New" charset="0"/>
              </a:rPr>
              <a:t>	</a:t>
            </a:r>
            <a:r>
              <a:rPr lang="en-US" sz="2000" b="1" dirty="0">
                <a:solidFill>
                  <a:srgbClr val="336666"/>
                </a:solidFill>
                <a:latin typeface="Courier New" charset="0"/>
              </a:rPr>
              <a:t>&lt;title&gt;</a:t>
            </a:r>
            <a:r>
              <a:rPr lang="en-US" sz="2000" dirty="0">
                <a:latin typeface="Courier New" charset="0"/>
              </a:rPr>
              <a:t> Black Goose Bistro </a:t>
            </a:r>
            <a:r>
              <a:rPr lang="en-US" sz="2000" b="1" dirty="0">
                <a:solidFill>
                  <a:srgbClr val="336666"/>
                </a:solidFill>
                <a:latin typeface="Courier New" charset="0"/>
              </a:rPr>
              <a:t>&lt;/title&gt;</a:t>
            </a:r>
          </a:p>
          <a:p>
            <a:r>
              <a:rPr lang="en-US" sz="2000" b="1" dirty="0">
                <a:solidFill>
                  <a:srgbClr val="336666"/>
                </a:solidFill>
                <a:latin typeface="Courier New" charset="0"/>
              </a:rPr>
              <a:t>&lt;/head</a:t>
            </a:r>
            <a:r>
              <a:rPr lang="en-US" sz="2000" b="1" dirty="0" smtClean="0">
                <a:solidFill>
                  <a:srgbClr val="336666"/>
                </a:solidFill>
                <a:latin typeface="Courier New" charset="0"/>
              </a:rPr>
              <a:t>&gt;</a:t>
            </a:r>
          </a:p>
          <a:p>
            <a:endParaRPr lang="en-US" sz="2000" dirty="0">
              <a:latin typeface="Courier New" charset="0"/>
            </a:endParaRPr>
          </a:p>
          <a:p>
            <a:r>
              <a:rPr lang="en-US" sz="2000" b="1" dirty="0">
                <a:solidFill>
                  <a:srgbClr val="336666"/>
                </a:solidFill>
                <a:latin typeface="Courier New" charset="0"/>
              </a:rPr>
              <a:t>&lt;body&gt;</a:t>
            </a:r>
          </a:p>
          <a:p>
            <a:r>
              <a:rPr lang="en-US" sz="2000" b="1" dirty="0">
                <a:solidFill>
                  <a:srgbClr val="336666"/>
                </a:solidFill>
                <a:latin typeface="Courier New" charset="0"/>
              </a:rPr>
              <a:t>&lt;h1&gt;</a:t>
            </a:r>
            <a:r>
              <a:rPr lang="en-US" sz="2000" dirty="0">
                <a:latin typeface="Courier New" charset="0"/>
              </a:rPr>
              <a:t> Black Goose Bistro</a:t>
            </a:r>
            <a:r>
              <a:rPr lang="en-US" sz="2000" b="1" dirty="0">
                <a:solidFill>
                  <a:srgbClr val="336666"/>
                </a:solidFill>
                <a:latin typeface="Courier New" charset="0"/>
              </a:rPr>
              <a:t>&lt;/h1&gt;</a:t>
            </a:r>
          </a:p>
          <a:p>
            <a:r>
              <a:rPr lang="en-US" sz="2000" b="1" dirty="0">
                <a:solidFill>
                  <a:srgbClr val="336666"/>
                </a:solidFill>
                <a:latin typeface="Courier New" charset="0"/>
              </a:rPr>
              <a:t>&lt;h2&gt;</a:t>
            </a:r>
            <a:r>
              <a:rPr lang="en-US" sz="2000" dirty="0">
                <a:latin typeface="Courier New" charset="0"/>
              </a:rPr>
              <a:t> The Restaurant</a:t>
            </a:r>
            <a:r>
              <a:rPr lang="en-US" sz="2000" b="1" dirty="0">
                <a:solidFill>
                  <a:srgbClr val="336666"/>
                </a:solidFill>
                <a:latin typeface="Courier New" charset="0"/>
              </a:rPr>
              <a:t>&lt;/h2&gt;</a:t>
            </a:r>
          </a:p>
          <a:p>
            <a:r>
              <a:rPr lang="en-US" sz="2000" b="1" dirty="0">
                <a:solidFill>
                  <a:srgbClr val="336666"/>
                </a:solidFill>
                <a:latin typeface="Courier New" charset="0"/>
              </a:rPr>
              <a:t>&lt;p&gt;</a:t>
            </a:r>
            <a:r>
              <a:rPr lang="en-US" sz="2000" dirty="0">
                <a:latin typeface="Courier New" charset="0"/>
              </a:rPr>
              <a:t> The Black Goose Bistro offers casual lunch and dinner fare in a hip atmosphere</a:t>
            </a:r>
            <a:r>
              <a:rPr lang="en-US" sz="2000" b="1" dirty="0">
                <a:solidFill>
                  <a:srgbClr val="336666"/>
                </a:solidFill>
                <a:latin typeface="Courier New" charset="0"/>
              </a:rPr>
              <a:t>&lt;/p&gt;</a:t>
            </a:r>
          </a:p>
          <a:p>
            <a:r>
              <a:rPr lang="en-US" sz="2000" b="1" dirty="0">
                <a:solidFill>
                  <a:srgbClr val="336666"/>
                </a:solidFill>
                <a:latin typeface="Courier New" charset="0"/>
              </a:rPr>
              <a:t>&lt;h2&gt;</a:t>
            </a:r>
            <a:r>
              <a:rPr lang="en-US" sz="2000" dirty="0">
                <a:latin typeface="Courier New" charset="0"/>
              </a:rPr>
              <a:t> Catering</a:t>
            </a:r>
            <a:r>
              <a:rPr lang="en-US" sz="2000" b="1" dirty="0">
                <a:solidFill>
                  <a:srgbClr val="336666"/>
                </a:solidFill>
                <a:latin typeface="Courier New" charset="0"/>
              </a:rPr>
              <a:t>&lt;/h2&gt;</a:t>
            </a:r>
          </a:p>
          <a:p>
            <a:r>
              <a:rPr lang="en-US" sz="2000" b="1" dirty="0">
                <a:solidFill>
                  <a:srgbClr val="336666"/>
                </a:solidFill>
                <a:latin typeface="Courier New" charset="0"/>
              </a:rPr>
              <a:t>&lt;p&gt;</a:t>
            </a:r>
            <a:r>
              <a:rPr lang="en-US" sz="2000" dirty="0">
                <a:latin typeface="Courier New" charset="0"/>
              </a:rPr>
              <a:t> You have fun ... </a:t>
            </a:r>
            <a:r>
              <a:rPr lang="en-US" sz="2000" b="1" dirty="0">
                <a:solidFill>
                  <a:srgbClr val="FF0000"/>
                </a:solidFill>
                <a:latin typeface="Courier New" charset="0"/>
              </a:rPr>
              <a:t>&lt;</a:t>
            </a:r>
            <a:r>
              <a:rPr lang="en-US" sz="2000" b="1" dirty="0" err="1">
                <a:solidFill>
                  <a:srgbClr val="FF0000"/>
                </a:solidFill>
                <a:latin typeface="Courier New" charset="0"/>
              </a:rPr>
              <a:t>em</a:t>
            </a:r>
            <a:r>
              <a:rPr lang="en-US" sz="2000" b="1" dirty="0">
                <a:solidFill>
                  <a:srgbClr val="FF0000"/>
                </a:solidFill>
                <a:latin typeface="Courier New" charset="0"/>
              </a:rPr>
              <a:t>&gt;</a:t>
            </a:r>
            <a:r>
              <a:rPr lang="en-US" sz="2000" dirty="0">
                <a:solidFill>
                  <a:srgbClr val="FF0000"/>
                </a:solidFill>
                <a:latin typeface="Courier New" charset="0"/>
              </a:rPr>
              <a:t> </a:t>
            </a:r>
            <a:r>
              <a:rPr lang="en-US" sz="2000" dirty="0" smtClean="0">
                <a:latin typeface="Courier New" charset="0"/>
              </a:rPr>
              <a:t>we</a:t>
            </a:r>
            <a:r>
              <a:rPr lang="ga-IE" sz="2000" dirty="0" smtClean="0">
                <a:latin typeface="Arial"/>
              </a:rPr>
              <a:t>'</a:t>
            </a:r>
            <a:r>
              <a:rPr lang="en-US" sz="2000" dirty="0" err="1" smtClean="0">
                <a:latin typeface="Courier New" charset="0"/>
              </a:rPr>
              <a:t>ll</a:t>
            </a:r>
            <a:r>
              <a:rPr lang="en-US" sz="2000" dirty="0" smtClean="0">
                <a:latin typeface="Courier New" charset="0"/>
              </a:rPr>
              <a:t> </a:t>
            </a:r>
            <a:r>
              <a:rPr lang="en-US" sz="2000" dirty="0">
                <a:latin typeface="Courier New" charset="0"/>
              </a:rPr>
              <a:t>handle the cooking</a:t>
            </a:r>
            <a:r>
              <a:rPr lang="en-US" sz="2000" b="1" dirty="0">
                <a:solidFill>
                  <a:srgbClr val="FF0000"/>
                </a:solidFill>
                <a:latin typeface="Courier New" charset="0"/>
              </a:rPr>
              <a:t>&lt;/</a:t>
            </a:r>
            <a:r>
              <a:rPr lang="en-US" sz="2000" b="1" dirty="0" err="1">
                <a:solidFill>
                  <a:srgbClr val="FF0000"/>
                </a:solidFill>
                <a:latin typeface="Courier New" charset="0"/>
              </a:rPr>
              <a:t>em</a:t>
            </a:r>
            <a:r>
              <a:rPr lang="en-US" sz="2000" b="1" dirty="0">
                <a:solidFill>
                  <a:srgbClr val="FF0000"/>
                </a:solidFill>
                <a:latin typeface="Courier New" charset="0"/>
              </a:rPr>
              <a:t>&gt;</a:t>
            </a:r>
            <a:r>
              <a:rPr lang="en-US" sz="2000" dirty="0">
                <a:solidFill>
                  <a:srgbClr val="FF0000"/>
                </a:solidFill>
                <a:latin typeface="Courier New" charset="0"/>
              </a:rPr>
              <a:t>. </a:t>
            </a:r>
            <a:r>
              <a:rPr lang="en-US" sz="2000" dirty="0">
                <a:latin typeface="Courier New" charset="0"/>
              </a:rPr>
              <a:t>Black Goose Catering can handle events from snacks for bridge club to elegant corporate fundraisers.</a:t>
            </a:r>
            <a:r>
              <a:rPr lang="en-US" sz="2000" b="1" dirty="0">
                <a:solidFill>
                  <a:srgbClr val="336666"/>
                </a:solidFill>
                <a:latin typeface="Courier New" charset="0"/>
              </a:rPr>
              <a:t>&lt;/p&gt;</a:t>
            </a:r>
          </a:p>
          <a:p>
            <a:r>
              <a:rPr lang="en-US" sz="2000" b="1" dirty="0">
                <a:solidFill>
                  <a:srgbClr val="336666"/>
                </a:solidFill>
                <a:latin typeface="Courier New" charset="0"/>
              </a:rPr>
              <a:t>&lt;h2&gt;</a:t>
            </a:r>
            <a:r>
              <a:rPr lang="en-US" sz="2000" dirty="0">
                <a:latin typeface="Courier New" charset="0"/>
              </a:rPr>
              <a:t> Location and Hours </a:t>
            </a:r>
            <a:r>
              <a:rPr lang="en-US" sz="2000" b="1" dirty="0">
                <a:solidFill>
                  <a:srgbClr val="336666"/>
                </a:solidFill>
                <a:latin typeface="Courier New" charset="0"/>
              </a:rPr>
              <a:t>&lt;/h2&gt;</a:t>
            </a:r>
          </a:p>
          <a:p>
            <a:r>
              <a:rPr lang="en-US" sz="2000" b="1" dirty="0">
                <a:solidFill>
                  <a:srgbClr val="336666"/>
                </a:solidFill>
                <a:latin typeface="Courier New" charset="0"/>
              </a:rPr>
              <a:t>&lt;p&gt;</a:t>
            </a:r>
            <a:r>
              <a:rPr lang="en-US" sz="2000" dirty="0">
                <a:latin typeface="Courier New" charset="0"/>
              </a:rPr>
              <a:t> Seekonk, Massachusetts;</a:t>
            </a:r>
          </a:p>
          <a:p>
            <a:r>
              <a:rPr lang="en-US" sz="2000" dirty="0">
                <a:latin typeface="Courier New" charset="0"/>
              </a:rPr>
              <a:t>Monday though Thursday 11am to 9pm, Friday and Saturday, 11am to midnight </a:t>
            </a:r>
            <a:r>
              <a:rPr lang="en-US" sz="2000" b="1" dirty="0">
                <a:solidFill>
                  <a:srgbClr val="336666"/>
                </a:solidFill>
                <a:latin typeface="Courier New" charset="0"/>
              </a:rPr>
              <a:t>&lt;/p&gt;</a:t>
            </a:r>
          </a:p>
          <a:p>
            <a:r>
              <a:rPr lang="en-US" sz="2000" b="1" dirty="0">
                <a:solidFill>
                  <a:srgbClr val="336666"/>
                </a:solidFill>
                <a:latin typeface="Courier New" charset="0"/>
              </a:rPr>
              <a:t>&lt;/body&gt;</a:t>
            </a:r>
          </a:p>
          <a:p>
            <a:r>
              <a:rPr lang="en-US" sz="2000" b="1" dirty="0">
                <a:solidFill>
                  <a:srgbClr val="336666"/>
                </a:solidFill>
                <a:latin typeface="Courier New" charset="0"/>
              </a:rPr>
              <a:t>&lt;/html&gt;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0AE63086-DAB2-4842-B402-A534E7FB90D8}" type="slidenum">
              <a:rPr lang="en-GB" smtClean="0"/>
              <a:pPr/>
              <a:t>31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26599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dirty="0" smtClean="0">
                <a:latin typeface="Arial Black" charset="0"/>
              </a:rPr>
              <a:t>Element (descendent) tree</a:t>
            </a:r>
            <a:endParaRPr lang="en-GB" dirty="0">
              <a:latin typeface="Arial Black" charset="0"/>
            </a:endParaRPr>
          </a:p>
        </p:txBody>
      </p:sp>
      <p:sp>
        <p:nvSpPr>
          <p:cNvPr id="8197" name="Text Box 6"/>
          <p:cNvSpPr txBox="1">
            <a:spLocks noChangeArrowheads="1"/>
          </p:cNvSpPr>
          <p:nvPr/>
        </p:nvSpPr>
        <p:spPr bwMode="auto">
          <a:xfrm>
            <a:off x="3733800" y="1676400"/>
            <a:ext cx="688975" cy="406400"/>
          </a:xfrm>
          <a:prstGeom prst="rect">
            <a:avLst/>
          </a:prstGeom>
          <a:solidFill>
            <a:srgbClr val="CCFFCC">
              <a:alpha val="3922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>
            <a:lvl1pPr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IE" sz="2000">
                <a:latin typeface="Tahoma" charset="0"/>
              </a:rPr>
              <a:t>html</a:t>
            </a:r>
            <a:endParaRPr lang="en-GB" sz="2000">
              <a:latin typeface="Tahoma" charset="0"/>
            </a:endParaRPr>
          </a:p>
        </p:txBody>
      </p:sp>
      <p:sp>
        <p:nvSpPr>
          <p:cNvPr id="8198" name="Text Box 7"/>
          <p:cNvSpPr txBox="1">
            <a:spLocks noChangeArrowheads="1"/>
          </p:cNvSpPr>
          <p:nvPr/>
        </p:nvSpPr>
        <p:spPr bwMode="auto">
          <a:xfrm>
            <a:off x="2057400" y="2336800"/>
            <a:ext cx="739775" cy="406400"/>
          </a:xfrm>
          <a:prstGeom prst="rect">
            <a:avLst/>
          </a:prstGeom>
          <a:solidFill>
            <a:srgbClr val="CCFFCC">
              <a:alpha val="3922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>
            <a:lvl1pPr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IE" sz="2000">
                <a:latin typeface="Tahoma" charset="0"/>
              </a:rPr>
              <a:t>head</a:t>
            </a:r>
            <a:endParaRPr lang="en-GB" sz="2000">
              <a:latin typeface="Tahoma" charset="0"/>
            </a:endParaRPr>
          </a:p>
        </p:txBody>
      </p:sp>
      <p:cxnSp>
        <p:nvCxnSpPr>
          <p:cNvPr id="8201" name="AutoShape 10"/>
          <p:cNvCxnSpPr>
            <a:cxnSpLocks noChangeShapeType="1"/>
            <a:stCxn id="8197" idx="2"/>
            <a:endCxn id="8198" idx="0"/>
          </p:cNvCxnSpPr>
          <p:nvPr/>
        </p:nvCxnSpPr>
        <p:spPr bwMode="auto">
          <a:xfrm flipH="1">
            <a:off x="2427288" y="2082800"/>
            <a:ext cx="1651000" cy="254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07" name="AutoShape 18"/>
          <p:cNvCxnSpPr>
            <a:cxnSpLocks noChangeShapeType="1"/>
            <a:stCxn id="8197" idx="2"/>
            <a:endCxn id="8204" idx="0"/>
          </p:cNvCxnSpPr>
          <p:nvPr/>
        </p:nvCxnSpPr>
        <p:spPr bwMode="auto">
          <a:xfrm>
            <a:off x="4078288" y="2082800"/>
            <a:ext cx="1376362" cy="254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" name="Text Box 7"/>
          <p:cNvSpPr txBox="1">
            <a:spLocks noChangeArrowheads="1"/>
          </p:cNvSpPr>
          <p:nvPr/>
        </p:nvSpPr>
        <p:spPr bwMode="auto">
          <a:xfrm>
            <a:off x="395536" y="2996952"/>
            <a:ext cx="752577" cy="402291"/>
          </a:xfrm>
          <a:prstGeom prst="rect">
            <a:avLst/>
          </a:prstGeom>
          <a:solidFill>
            <a:srgbClr val="CCFFCC">
              <a:alpha val="3922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>
            <a:lvl1pPr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 dirty="0" smtClean="0">
                <a:latin typeface="Tahoma" charset="0"/>
              </a:rPr>
              <a:t>meta</a:t>
            </a:r>
            <a:endParaRPr lang="en-GB" sz="2000" dirty="0">
              <a:latin typeface="Tahoma" charset="0"/>
            </a:endParaRPr>
          </a:p>
        </p:txBody>
      </p:sp>
      <p:cxnSp>
        <p:nvCxnSpPr>
          <p:cNvPr id="38" name="AutoShape 10"/>
          <p:cNvCxnSpPr>
            <a:cxnSpLocks noChangeShapeType="1"/>
            <a:endCxn id="37" idx="0"/>
          </p:cNvCxnSpPr>
          <p:nvPr/>
        </p:nvCxnSpPr>
        <p:spPr bwMode="auto">
          <a:xfrm flipH="1">
            <a:off x="771825" y="2742952"/>
            <a:ext cx="1644606" cy="254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3044837" y="3034928"/>
            <a:ext cx="464788" cy="402291"/>
          </a:xfrm>
          <a:prstGeom prst="rect">
            <a:avLst/>
          </a:prstGeom>
          <a:solidFill>
            <a:srgbClr val="CCFFCC">
              <a:alpha val="3922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>
            <a:lvl1pPr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 dirty="0" smtClean="0">
                <a:latin typeface="Tahoma" charset="0"/>
              </a:rPr>
              <a:t>h1</a:t>
            </a:r>
            <a:endParaRPr lang="en-GB" sz="2000" dirty="0">
              <a:latin typeface="Tahoma" charset="0"/>
            </a:endParaRPr>
          </a:p>
        </p:txBody>
      </p:sp>
      <p:cxnSp>
        <p:nvCxnSpPr>
          <p:cNvPr id="12" name="AutoShape 10"/>
          <p:cNvCxnSpPr>
            <a:cxnSpLocks noChangeShapeType="1"/>
            <a:endCxn id="11" idx="0"/>
          </p:cNvCxnSpPr>
          <p:nvPr/>
        </p:nvCxnSpPr>
        <p:spPr bwMode="auto">
          <a:xfrm flipH="1">
            <a:off x="3277231" y="2708920"/>
            <a:ext cx="1798826" cy="32600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" name="Text Box 7"/>
          <p:cNvSpPr txBox="1">
            <a:spLocks noChangeArrowheads="1"/>
          </p:cNvSpPr>
          <p:nvPr/>
        </p:nvSpPr>
        <p:spPr bwMode="auto">
          <a:xfrm>
            <a:off x="3980941" y="3034928"/>
            <a:ext cx="464788" cy="402291"/>
          </a:xfrm>
          <a:prstGeom prst="rect">
            <a:avLst/>
          </a:prstGeom>
          <a:solidFill>
            <a:srgbClr val="CCFFCC">
              <a:alpha val="3922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>
            <a:lvl1pPr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 dirty="0" smtClean="0">
                <a:latin typeface="Tahoma" charset="0"/>
              </a:rPr>
              <a:t>h2</a:t>
            </a:r>
            <a:endParaRPr lang="en-GB" sz="2000" dirty="0">
              <a:latin typeface="Tahoma" charset="0"/>
            </a:endParaRPr>
          </a:p>
        </p:txBody>
      </p:sp>
      <p:cxnSp>
        <p:nvCxnSpPr>
          <p:cNvPr id="17" name="AutoShape 10"/>
          <p:cNvCxnSpPr>
            <a:cxnSpLocks noChangeShapeType="1"/>
            <a:endCxn id="16" idx="0"/>
          </p:cNvCxnSpPr>
          <p:nvPr/>
        </p:nvCxnSpPr>
        <p:spPr bwMode="auto">
          <a:xfrm flipH="1">
            <a:off x="4213335" y="2708920"/>
            <a:ext cx="862722" cy="32600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" name="Text Box 7"/>
          <p:cNvSpPr txBox="1">
            <a:spLocks noChangeArrowheads="1"/>
          </p:cNvSpPr>
          <p:nvPr/>
        </p:nvSpPr>
        <p:spPr bwMode="auto">
          <a:xfrm>
            <a:off x="4555630" y="3034928"/>
            <a:ext cx="323523" cy="402291"/>
          </a:xfrm>
          <a:prstGeom prst="rect">
            <a:avLst/>
          </a:prstGeom>
          <a:solidFill>
            <a:srgbClr val="CCFFCC">
              <a:alpha val="3922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>
            <a:lvl1pPr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 dirty="0" smtClean="0">
                <a:latin typeface="Tahoma" charset="0"/>
              </a:rPr>
              <a:t>p</a:t>
            </a:r>
            <a:endParaRPr lang="en-GB" sz="2000" dirty="0">
              <a:latin typeface="Tahoma" charset="0"/>
            </a:endParaRPr>
          </a:p>
        </p:txBody>
      </p:sp>
      <p:cxnSp>
        <p:nvCxnSpPr>
          <p:cNvPr id="20" name="AutoShape 10"/>
          <p:cNvCxnSpPr>
            <a:cxnSpLocks noChangeShapeType="1"/>
            <a:endCxn id="19" idx="0"/>
          </p:cNvCxnSpPr>
          <p:nvPr/>
        </p:nvCxnSpPr>
        <p:spPr bwMode="auto">
          <a:xfrm flipH="1">
            <a:off x="4717392" y="2708920"/>
            <a:ext cx="502680" cy="32600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" name="Text Box 7"/>
          <p:cNvSpPr txBox="1">
            <a:spLocks noChangeArrowheads="1"/>
          </p:cNvSpPr>
          <p:nvPr/>
        </p:nvSpPr>
        <p:spPr bwMode="auto">
          <a:xfrm>
            <a:off x="5257964" y="3034928"/>
            <a:ext cx="464788" cy="402291"/>
          </a:xfrm>
          <a:prstGeom prst="rect">
            <a:avLst/>
          </a:prstGeom>
          <a:solidFill>
            <a:srgbClr val="CCFFCC">
              <a:alpha val="3922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>
            <a:lvl1pPr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 dirty="0" smtClean="0">
                <a:latin typeface="Tahoma" charset="0"/>
              </a:rPr>
              <a:t>h2</a:t>
            </a:r>
            <a:endParaRPr lang="en-GB" sz="2000" dirty="0">
              <a:latin typeface="Tahoma" charset="0"/>
            </a:endParaRPr>
          </a:p>
        </p:txBody>
      </p:sp>
      <p:cxnSp>
        <p:nvCxnSpPr>
          <p:cNvPr id="23" name="AutoShape 10"/>
          <p:cNvCxnSpPr>
            <a:cxnSpLocks noChangeShapeType="1"/>
            <a:stCxn id="8204" idx="2"/>
            <a:endCxn id="22" idx="0"/>
          </p:cNvCxnSpPr>
          <p:nvPr/>
        </p:nvCxnSpPr>
        <p:spPr bwMode="auto">
          <a:xfrm>
            <a:off x="5453857" y="2743200"/>
            <a:ext cx="36501" cy="29172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" name="Text Box 7"/>
          <p:cNvSpPr txBox="1">
            <a:spLocks noChangeArrowheads="1"/>
          </p:cNvSpPr>
          <p:nvPr/>
        </p:nvSpPr>
        <p:spPr bwMode="auto">
          <a:xfrm>
            <a:off x="5832653" y="3034928"/>
            <a:ext cx="323523" cy="402291"/>
          </a:xfrm>
          <a:prstGeom prst="rect">
            <a:avLst/>
          </a:prstGeom>
          <a:solidFill>
            <a:srgbClr val="CCFFCC">
              <a:alpha val="3922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>
            <a:lvl1pPr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 dirty="0" smtClean="0">
                <a:latin typeface="Tahoma" charset="0"/>
              </a:rPr>
              <a:t>p</a:t>
            </a:r>
            <a:endParaRPr lang="en-GB" sz="2000" dirty="0">
              <a:latin typeface="Tahoma" charset="0"/>
            </a:endParaRPr>
          </a:p>
        </p:txBody>
      </p:sp>
      <p:cxnSp>
        <p:nvCxnSpPr>
          <p:cNvPr id="25" name="AutoShape 10"/>
          <p:cNvCxnSpPr>
            <a:cxnSpLocks noChangeShapeType="1"/>
            <a:stCxn id="8204" idx="2"/>
            <a:endCxn id="24" idx="0"/>
          </p:cNvCxnSpPr>
          <p:nvPr/>
        </p:nvCxnSpPr>
        <p:spPr bwMode="auto">
          <a:xfrm>
            <a:off x="5453857" y="2743200"/>
            <a:ext cx="540558" cy="29172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Text Box 7"/>
          <p:cNvSpPr txBox="1">
            <a:spLocks noChangeArrowheads="1"/>
          </p:cNvSpPr>
          <p:nvPr/>
        </p:nvSpPr>
        <p:spPr bwMode="auto">
          <a:xfrm>
            <a:off x="6501221" y="3026709"/>
            <a:ext cx="464788" cy="402291"/>
          </a:xfrm>
          <a:prstGeom prst="rect">
            <a:avLst/>
          </a:prstGeom>
          <a:solidFill>
            <a:srgbClr val="CCFFCC">
              <a:alpha val="3922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>
            <a:lvl1pPr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 dirty="0" smtClean="0">
                <a:latin typeface="Tahoma" charset="0"/>
              </a:rPr>
              <a:t>h2</a:t>
            </a:r>
            <a:endParaRPr lang="en-GB" sz="2000" dirty="0">
              <a:latin typeface="Tahoma" charset="0"/>
            </a:endParaRPr>
          </a:p>
        </p:txBody>
      </p:sp>
      <p:cxnSp>
        <p:nvCxnSpPr>
          <p:cNvPr id="27" name="AutoShape 10"/>
          <p:cNvCxnSpPr>
            <a:cxnSpLocks noChangeShapeType="1"/>
            <a:endCxn id="26" idx="0"/>
          </p:cNvCxnSpPr>
          <p:nvPr/>
        </p:nvCxnSpPr>
        <p:spPr bwMode="auto">
          <a:xfrm>
            <a:off x="5724128" y="2708920"/>
            <a:ext cx="1009487" cy="31778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" name="Text Box 7"/>
          <p:cNvSpPr txBox="1">
            <a:spLocks noChangeArrowheads="1"/>
          </p:cNvSpPr>
          <p:nvPr/>
        </p:nvSpPr>
        <p:spPr bwMode="auto">
          <a:xfrm>
            <a:off x="7075910" y="3026709"/>
            <a:ext cx="323523" cy="402291"/>
          </a:xfrm>
          <a:prstGeom prst="rect">
            <a:avLst/>
          </a:prstGeom>
          <a:solidFill>
            <a:srgbClr val="CCFFCC">
              <a:alpha val="3922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>
            <a:lvl1pPr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 dirty="0" smtClean="0">
                <a:latin typeface="Tahoma" charset="0"/>
              </a:rPr>
              <a:t>p</a:t>
            </a:r>
            <a:endParaRPr lang="en-GB" sz="2000" dirty="0">
              <a:latin typeface="Tahoma" charset="0"/>
            </a:endParaRPr>
          </a:p>
        </p:txBody>
      </p:sp>
      <p:cxnSp>
        <p:nvCxnSpPr>
          <p:cNvPr id="29" name="AutoShape 10"/>
          <p:cNvCxnSpPr>
            <a:cxnSpLocks noChangeShapeType="1"/>
            <a:endCxn id="28" idx="0"/>
          </p:cNvCxnSpPr>
          <p:nvPr/>
        </p:nvCxnSpPr>
        <p:spPr bwMode="auto">
          <a:xfrm>
            <a:off x="5796136" y="2708920"/>
            <a:ext cx="1441536" cy="31778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04" name="Text Box 13"/>
          <p:cNvSpPr txBox="1">
            <a:spLocks noChangeArrowheads="1"/>
          </p:cNvSpPr>
          <p:nvPr/>
        </p:nvSpPr>
        <p:spPr bwMode="auto">
          <a:xfrm>
            <a:off x="5086350" y="2336800"/>
            <a:ext cx="735013" cy="406400"/>
          </a:xfrm>
          <a:prstGeom prst="rect">
            <a:avLst/>
          </a:prstGeom>
          <a:solidFill>
            <a:srgbClr val="CCFFCC">
              <a:alpha val="3922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>
            <a:lvl1pPr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IE" sz="2000">
                <a:latin typeface="Tahoma" charset="0"/>
              </a:rPr>
              <a:t>body</a:t>
            </a:r>
            <a:endParaRPr lang="en-GB" sz="2000">
              <a:latin typeface="Tahoma" charset="0"/>
            </a:endParaRPr>
          </a:p>
        </p:txBody>
      </p:sp>
      <p:sp>
        <p:nvSpPr>
          <p:cNvPr id="34" name="Text Box 7"/>
          <p:cNvSpPr txBox="1">
            <a:spLocks noChangeArrowheads="1"/>
          </p:cNvSpPr>
          <p:nvPr/>
        </p:nvSpPr>
        <p:spPr bwMode="auto">
          <a:xfrm>
            <a:off x="5493109" y="4187056"/>
            <a:ext cx="532164" cy="402291"/>
          </a:xfrm>
          <a:prstGeom prst="rect">
            <a:avLst/>
          </a:prstGeom>
          <a:solidFill>
            <a:srgbClr val="CCFFCC">
              <a:alpha val="3922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>
            <a:lvl1pPr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 dirty="0" err="1" smtClean="0">
                <a:solidFill>
                  <a:srgbClr val="FF0000"/>
                </a:solidFill>
                <a:latin typeface="Tahoma" charset="0"/>
              </a:rPr>
              <a:t>em</a:t>
            </a:r>
            <a:endParaRPr lang="en-GB" sz="2000" dirty="0">
              <a:solidFill>
                <a:srgbClr val="FF0000"/>
              </a:solidFill>
              <a:latin typeface="Tahoma" charset="0"/>
            </a:endParaRPr>
          </a:p>
        </p:txBody>
      </p:sp>
      <p:cxnSp>
        <p:nvCxnSpPr>
          <p:cNvPr id="35" name="AutoShape 10"/>
          <p:cNvCxnSpPr>
            <a:cxnSpLocks noChangeShapeType="1"/>
            <a:stCxn id="24" idx="2"/>
            <a:endCxn id="34" idx="0"/>
          </p:cNvCxnSpPr>
          <p:nvPr/>
        </p:nvCxnSpPr>
        <p:spPr bwMode="auto">
          <a:xfrm flipH="1">
            <a:off x="5759191" y="3437219"/>
            <a:ext cx="235224" cy="7498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" name="AutoShape 10"/>
          <p:cNvCxnSpPr>
            <a:cxnSpLocks noChangeShapeType="1"/>
          </p:cNvCxnSpPr>
          <p:nvPr/>
        </p:nvCxnSpPr>
        <p:spPr bwMode="auto">
          <a:xfrm flipH="1">
            <a:off x="1925450" y="2742952"/>
            <a:ext cx="502680" cy="32600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" name="Text Box 7"/>
          <p:cNvSpPr txBox="1">
            <a:spLocks noChangeArrowheads="1"/>
          </p:cNvSpPr>
          <p:nvPr/>
        </p:nvSpPr>
        <p:spPr bwMode="auto">
          <a:xfrm>
            <a:off x="1619672" y="3068960"/>
            <a:ext cx="606053" cy="402291"/>
          </a:xfrm>
          <a:prstGeom prst="rect">
            <a:avLst/>
          </a:prstGeom>
          <a:solidFill>
            <a:srgbClr val="CCFFCC">
              <a:alpha val="3922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>
            <a:lvl1pPr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 dirty="0" smtClean="0">
                <a:latin typeface="Tahoma" charset="0"/>
              </a:rPr>
              <a:t>title</a:t>
            </a:r>
            <a:endParaRPr lang="en-GB" sz="2000" dirty="0">
              <a:latin typeface="Tahoma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0AE63086-DAB2-4842-B402-A534E7FB90D8}" type="slidenum">
              <a:rPr lang="en-GB" smtClean="0"/>
              <a:pPr/>
              <a:t>32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469996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512" y="2780928"/>
            <a:ext cx="8345016" cy="2851770"/>
          </a:xfrm>
        </p:spPr>
        <p:txBody>
          <a:bodyPr/>
          <a:lstStyle/>
          <a:p>
            <a:endParaRPr lang="en-GB" dirty="0"/>
          </a:p>
          <a:p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Hang on minute – WHY are &lt;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&gt; elements styled in </a:t>
            </a:r>
            <a:r>
              <a:rPr lang="en-GB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italic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We haven’t added a CSS style sheet yet?</a:t>
            </a:r>
          </a:p>
          <a:p>
            <a:endParaRPr lang="en-GB" dirty="0"/>
          </a:p>
          <a:p>
            <a:r>
              <a:rPr lang="en-GB" dirty="0"/>
              <a:t>DEFAULT </a:t>
            </a:r>
            <a:r>
              <a:rPr lang="en-GB" dirty="0" smtClean="0"/>
              <a:t>STYLES …</a:t>
            </a:r>
            <a:endParaRPr lang="en-GB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0AE63086-DAB2-4842-B402-A534E7FB90D8}" type="slidenum">
              <a:rPr lang="en-GB" smtClean="0"/>
              <a:pPr/>
              <a:t>33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429026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dirty="0" smtClean="0"/>
              <a:t>DEFAULT STYLES</a:t>
            </a:r>
            <a:endParaRPr lang="en-GB" dirty="0"/>
          </a:p>
        </p:txBody>
      </p:sp>
      <p:sp>
        <p:nvSpPr>
          <p:cNvPr id="487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295400"/>
            <a:ext cx="8784976" cy="4870450"/>
          </a:xfrm>
        </p:spPr>
        <p:txBody>
          <a:bodyPr/>
          <a:lstStyle/>
          <a:p>
            <a:pPr marL="457200" indent="-457200"/>
            <a:r>
              <a:rPr lang="en-GB" dirty="0" smtClean="0"/>
              <a:t>The </a:t>
            </a:r>
            <a:r>
              <a:rPr lang="en-GB" dirty="0"/>
              <a:t>browser </a:t>
            </a:r>
            <a:r>
              <a:rPr lang="en-GB" u="sng" dirty="0"/>
              <a:t>automatically assigns some </a:t>
            </a:r>
            <a:r>
              <a:rPr lang="en-GB" u="sng" dirty="0" smtClean="0"/>
              <a:t>presentation</a:t>
            </a:r>
            <a:endParaRPr lang="en-GB" dirty="0"/>
          </a:p>
          <a:p>
            <a:pPr marL="457200" indent="-457200"/>
            <a:r>
              <a:rPr lang="en-GB" dirty="0" smtClean="0"/>
              <a:t>E.g.</a:t>
            </a:r>
          </a:p>
          <a:p>
            <a:pPr marL="857250" lvl="1" indent="-457200"/>
            <a:r>
              <a:rPr lang="en-GB" sz="2400" dirty="0" smtClean="0"/>
              <a:t>it </a:t>
            </a:r>
            <a:r>
              <a:rPr lang="en-GB" sz="2400" dirty="0"/>
              <a:t>makes </a:t>
            </a:r>
            <a:r>
              <a:rPr lang="en-GB" sz="2400" b="1" dirty="0">
                <a:solidFill>
                  <a:srgbClr val="336666"/>
                </a:solidFill>
              </a:rPr>
              <a:t>h1</a:t>
            </a:r>
            <a:r>
              <a:rPr lang="en-GB" sz="2400" dirty="0"/>
              <a:t> elements bigger than </a:t>
            </a:r>
            <a:r>
              <a:rPr lang="en-GB" sz="2400" b="1" dirty="0">
                <a:solidFill>
                  <a:srgbClr val="336666"/>
                </a:solidFill>
              </a:rPr>
              <a:t>h2</a:t>
            </a:r>
            <a:r>
              <a:rPr lang="en-GB" sz="2400" dirty="0"/>
              <a:t> </a:t>
            </a:r>
            <a:r>
              <a:rPr lang="en-GB" sz="2400" dirty="0" smtClean="0"/>
              <a:t>elements</a:t>
            </a:r>
          </a:p>
          <a:p>
            <a:pPr marL="857250" lvl="1" indent="-457200"/>
            <a:r>
              <a:rPr lang="en-GB" sz="2400" dirty="0" smtClean="0"/>
              <a:t>It displayed &lt;</a:t>
            </a:r>
            <a:r>
              <a:rPr lang="en-GB" sz="2400" dirty="0" err="1" smtClean="0"/>
              <a:t>em</a:t>
            </a:r>
            <a:r>
              <a:rPr lang="en-GB" sz="2400" dirty="0" smtClean="0"/>
              <a:t>&gt; elements as italics</a:t>
            </a:r>
            <a:endParaRPr lang="en-GB" sz="2400" dirty="0"/>
          </a:p>
          <a:p>
            <a:pPr marL="457200" indent="-457200"/>
            <a:endParaRPr lang="en-GB" sz="1200" dirty="0" smtClean="0"/>
          </a:p>
          <a:p>
            <a:pPr marL="457200" indent="-457200"/>
            <a:r>
              <a:rPr lang="en-GB" dirty="0" smtClean="0"/>
              <a:t>This </a:t>
            </a:r>
            <a:r>
              <a:rPr lang="en-GB" dirty="0"/>
              <a:t>is </a:t>
            </a:r>
            <a:r>
              <a:rPr lang="en-GB" dirty="0" smtClean="0"/>
              <a:t>because:</a:t>
            </a:r>
          </a:p>
          <a:p>
            <a:pPr marL="857250" lvl="1" indent="-457200"/>
            <a:r>
              <a:rPr lang="en-GB" sz="2400" dirty="0" smtClean="0"/>
              <a:t>browser </a:t>
            </a:r>
            <a:r>
              <a:rPr lang="en-GB" sz="2400" dirty="0"/>
              <a:t>has a </a:t>
            </a:r>
            <a:r>
              <a:rPr lang="en-GB" sz="2400" u="sng" dirty="0" smtClean="0"/>
              <a:t>built-in default style sheet </a:t>
            </a:r>
            <a:br>
              <a:rPr lang="en-GB" sz="2400" u="sng" dirty="0" smtClean="0"/>
            </a:br>
            <a:r>
              <a:rPr lang="en-GB" sz="2400" dirty="0" smtClean="0"/>
              <a:t>that </a:t>
            </a:r>
            <a:r>
              <a:rPr lang="en-GB" sz="2400" dirty="0"/>
              <a:t>it uses </a:t>
            </a:r>
            <a:r>
              <a:rPr lang="en-GB" sz="2400" dirty="0" smtClean="0"/>
              <a:t>if </a:t>
            </a:r>
            <a:r>
              <a:rPr lang="en-GB" sz="2400" dirty="0"/>
              <a:t>not told any </a:t>
            </a:r>
            <a:r>
              <a:rPr lang="en-GB" sz="2400" dirty="0" smtClean="0"/>
              <a:t>different</a:t>
            </a:r>
          </a:p>
          <a:p>
            <a:pPr marL="857250" lvl="1" indent="-457200"/>
            <a:endParaRPr lang="en-GB" sz="1600" dirty="0" smtClean="0"/>
          </a:p>
          <a:p>
            <a:pPr marL="457200" indent="-457200"/>
            <a:r>
              <a:rPr lang="en-GB" dirty="0" smtClean="0"/>
              <a:t>Roughly same </a:t>
            </a:r>
            <a:r>
              <a:rPr lang="en-GB" dirty="0"/>
              <a:t>from browser to </a:t>
            </a:r>
            <a:r>
              <a:rPr lang="en-GB" dirty="0" smtClean="0"/>
              <a:t>browser, but NOT good idea </a:t>
            </a:r>
            <a:r>
              <a:rPr lang="en-GB" dirty="0"/>
              <a:t>to rely on </a:t>
            </a:r>
            <a:r>
              <a:rPr lang="en-GB" dirty="0" smtClean="0"/>
              <a:t>default styles </a:t>
            </a:r>
            <a:endParaRPr lang="en-GB" dirty="0"/>
          </a:p>
          <a:p>
            <a:pPr marL="857250" lvl="1" indent="-457200"/>
            <a:r>
              <a:rPr lang="en-GB" sz="2400" dirty="0" smtClean="0"/>
              <a:t>If you want high quality looking web pages</a:t>
            </a:r>
          </a:p>
          <a:p>
            <a:pPr marL="857250" lvl="1" indent="-457200"/>
            <a:r>
              <a:rPr lang="en-GB" sz="2400" dirty="0" smtClean="0"/>
              <a:t>goods sites remove default styling,</a:t>
            </a:r>
            <a:r>
              <a:rPr lang="en-GB" sz="2400" dirty="0"/>
              <a:t> </a:t>
            </a:r>
            <a:r>
              <a:rPr lang="en-GB" sz="2400" dirty="0" smtClean="0"/>
              <a:t>define all their own </a:t>
            </a:r>
            <a:r>
              <a:rPr lang="en-US" sz="2400" dirty="0" smtClean="0"/>
              <a:t>…</a:t>
            </a:r>
            <a:endParaRPr lang="en-GB" sz="24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0AE63086-DAB2-4842-B402-A534E7FB90D8}" type="slidenum">
              <a:rPr lang="en-GB" smtClean="0"/>
              <a:pPr/>
              <a:t>34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87453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Step </a:t>
            </a:r>
            <a:r>
              <a:rPr lang="en-GB" dirty="0" smtClean="0"/>
              <a:t>5: </a:t>
            </a:r>
            <a:r>
              <a:rPr lang="en-GB" dirty="0"/>
              <a:t>Add an Image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0AE63086-DAB2-4842-B402-A534E7FB90D8}" type="slidenum">
              <a:rPr lang="en-GB" smtClean="0"/>
              <a:pPr/>
              <a:t>35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39577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dirty="0"/>
              <a:t>Step </a:t>
            </a:r>
            <a:r>
              <a:rPr lang="en-GB" sz="2800" dirty="0" smtClean="0"/>
              <a:t>5: </a:t>
            </a:r>
            <a:r>
              <a:rPr lang="en-GB" sz="2800" dirty="0"/>
              <a:t>Add an Image</a:t>
            </a:r>
            <a:endParaRPr lang="en-GB" dirty="0"/>
          </a:p>
        </p:txBody>
      </p:sp>
      <p:sp>
        <p:nvSpPr>
          <p:cNvPr id="489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178800" cy="4870450"/>
          </a:xfrm>
        </p:spPr>
        <p:txBody>
          <a:bodyPr/>
          <a:lstStyle/>
          <a:p>
            <a:pPr marL="457200" indent="-457200">
              <a:lnSpc>
                <a:spcPct val="90000"/>
              </a:lnSpc>
            </a:pPr>
            <a:r>
              <a:rPr lang="en-GB" sz="2800" dirty="0"/>
              <a:t>Let’s look at how to add an image using the </a:t>
            </a:r>
            <a:r>
              <a:rPr lang="en-GB" sz="2800" b="1" dirty="0" err="1">
                <a:solidFill>
                  <a:srgbClr val="336666"/>
                </a:solidFill>
              </a:rPr>
              <a:t>img</a:t>
            </a:r>
            <a:r>
              <a:rPr lang="en-GB" sz="2800" dirty="0"/>
              <a:t> element</a:t>
            </a:r>
            <a:r>
              <a:rPr lang="en-GB" sz="2800" dirty="0" smtClean="0"/>
              <a:t>.</a:t>
            </a:r>
          </a:p>
          <a:p>
            <a:pPr marL="457200" indent="-457200">
              <a:lnSpc>
                <a:spcPct val="90000"/>
              </a:lnSpc>
            </a:pPr>
            <a:endParaRPr lang="en-GB" sz="2800" dirty="0"/>
          </a:p>
          <a:p>
            <a:pPr marL="457200" indent="-457200">
              <a:lnSpc>
                <a:spcPct val="90000"/>
              </a:lnSpc>
            </a:pPr>
            <a:r>
              <a:rPr lang="en-GB" sz="2800" dirty="0" smtClean="0"/>
              <a:t>A good </a:t>
            </a:r>
            <a:r>
              <a:rPr lang="en-GB" sz="2800" dirty="0"/>
              <a:t>opportunity to introduce two more important </a:t>
            </a:r>
            <a:r>
              <a:rPr lang="en-GB" sz="2800" dirty="0" smtClean="0"/>
              <a:t>concepts:</a:t>
            </a:r>
          </a:p>
          <a:p>
            <a:pPr marL="857250" lvl="1" indent="-457200">
              <a:lnSpc>
                <a:spcPct val="90000"/>
              </a:lnSpc>
            </a:pPr>
            <a:r>
              <a:rPr lang="en-GB" sz="2800" i="1" dirty="0" smtClean="0"/>
              <a:t>empty elements</a:t>
            </a:r>
            <a:endParaRPr lang="en-GB" sz="2800" dirty="0"/>
          </a:p>
          <a:p>
            <a:pPr marL="857250" lvl="1" indent="-457200">
              <a:lnSpc>
                <a:spcPct val="90000"/>
              </a:lnSpc>
            </a:pPr>
            <a:r>
              <a:rPr lang="en-GB" sz="2800" i="1" dirty="0" smtClean="0"/>
              <a:t>attributes</a:t>
            </a:r>
            <a:endParaRPr lang="en-GB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0AE63086-DAB2-4842-B402-A534E7FB90D8}" type="slidenum">
              <a:rPr lang="en-GB" smtClean="0"/>
              <a:pPr/>
              <a:t>36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455420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dirty="0"/>
              <a:t>EMPTY elements</a:t>
            </a:r>
            <a:endParaRPr lang="en-GB" dirty="0"/>
          </a:p>
        </p:txBody>
      </p:sp>
      <p:sp>
        <p:nvSpPr>
          <p:cNvPr id="489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178800" cy="4870450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IE" b="1" dirty="0" smtClean="0"/>
              <a:t>1</a:t>
            </a:r>
            <a:r>
              <a:rPr lang="en-IE" b="1" dirty="0"/>
              <a:t>. </a:t>
            </a:r>
            <a:r>
              <a:rPr lang="en-GB" b="1" dirty="0"/>
              <a:t>Empty Elements</a:t>
            </a:r>
          </a:p>
          <a:p>
            <a:pPr marL="457200" indent="-457200">
              <a:lnSpc>
                <a:spcPct val="90000"/>
              </a:lnSpc>
            </a:pPr>
            <a:r>
              <a:rPr lang="en-GB" dirty="0"/>
              <a:t>All </a:t>
            </a:r>
            <a:r>
              <a:rPr lang="en-GB" dirty="0" smtClean="0"/>
              <a:t>elements seen </a:t>
            </a:r>
            <a:r>
              <a:rPr lang="en-GB" dirty="0"/>
              <a:t>so far follow </a:t>
            </a:r>
            <a:r>
              <a:rPr lang="en-GB" dirty="0" smtClean="0"/>
              <a:t>same pattern</a:t>
            </a:r>
          </a:p>
          <a:p>
            <a:pPr marL="457200" indent="-457200">
              <a:lnSpc>
                <a:spcPct val="90000"/>
              </a:lnSpc>
            </a:pPr>
            <a:r>
              <a:rPr lang="en-GB" dirty="0" smtClean="0"/>
              <a:t>i.e</a:t>
            </a:r>
            <a:r>
              <a:rPr lang="en-GB" dirty="0"/>
              <a:t>. the element consists </a:t>
            </a:r>
            <a:r>
              <a:rPr lang="en-GB" dirty="0" smtClean="0"/>
              <a:t>of</a:t>
            </a:r>
          </a:p>
          <a:p>
            <a:pPr marL="857250" lvl="1" indent="-457200">
              <a:lnSpc>
                <a:spcPct val="90000"/>
              </a:lnSpc>
            </a:pPr>
            <a:r>
              <a:rPr lang="en-GB" sz="2400" dirty="0" smtClean="0"/>
              <a:t>start tag			</a:t>
            </a:r>
            <a:r>
              <a:rPr lang="en-GB" sz="2400" b="1" dirty="0" smtClean="0"/>
              <a:t>&lt;h1&gt;</a:t>
            </a:r>
          </a:p>
          <a:p>
            <a:pPr marL="857250" lvl="1" indent="-457200">
              <a:lnSpc>
                <a:spcPct val="90000"/>
              </a:lnSpc>
            </a:pPr>
            <a:r>
              <a:rPr lang="en-GB" sz="2400" dirty="0" smtClean="0"/>
              <a:t>some </a:t>
            </a:r>
            <a:r>
              <a:rPr lang="en-GB" sz="2400" dirty="0"/>
              <a:t>content </a:t>
            </a:r>
            <a:r>
              <a:rPr lang="en-GB" sz="2400" dirty="0" smtClean="0"/>
              <a:t>		</a:t>
            </a:r>
            <a:r>
              <a:rPr lang="en-GB" sz="2400" b="1" dirty="0" smtClean="0"/>
              <a:t>I am a heading</a:t>
            </a:r>
          </a:p>
          <a:p>
            <a:pPr marL="857250" lvl="1" indent="-457200">
              <a:lnSpc>
                <a:spcPct val="90000"/>
              </a:lnSpc>
            </a:pPr>
            <a:r>
              <a:rPr lang="en-GB" sz="2400" dirty="0" smtClean="0"/>
              <a:t>closing tag			</a:t>
            </a:r>
            <a:r>
              <a:rPr lang="en-GB" sz="2400" b="1" dirty="0" smtClean="0"/>
              <a:t>&lt;/h1&gt;</a:t>
            </a:r>
          </a:p>
          <a:p>
            <a:pPr marL="857250" lvl="1" indent="-457200">
              <a:lnSpc>
                <a:spcPct val="90000"/>
              </a:lnSpc>
            </a:pPr>
            <a:endParaRPr lang="en-GB" dirty="0"/>
          </a:p>
          <a:p>
            <a:pPr marL="457200" indent="-457200">
              <a:lnSpc>
                <a:spcPct val="90000"/>
              </a:lnSpc>
            </a:pPr>
            <a:r>
              <a:rPr lang="en-GB" dirty="0" smtClean="0"/>
              <a:t>However, some </a:t>
            </a:r>
            <a:r>
              <a:rPr lang="en-GB" dirty="0"/>
              <a:t>elements that do </a:t>
            </a:r>
            <a:r>
              <a:rPr lang="en-GB" dirty="0" smtClean="0"/>
              <a:t>NOT have content</a:t>
            </a:r>
            <a:endParaRPr lang="en-GB" dirty="0"/>
          </a:p>
          <a:p>
            <a:pPr marL="857250" lvl="1" indent="-457200"/>
            <a:r>
              <a:rPr lang="en-GB" sz="2400" dirty="0" smtClean="0"/>
              <a:t>These elements provide DIRECTIVES </a:t>
            </a:r>
            <a:r>
              <a:rPr lang="en-GB" sz="2400" dirty="0"/>
              <a:t>to </a:t>
            </a:r>
            <a:r>
              <a:rPr lang="en-GB" sz="2400" dirty="0" smtClean="0"/>
              <a:t>browser</a:t>
            </a:r>
          </a:p>
          <a:p>
            <a:pPr marL="1257300" lvl="2" indent="-457200"/>
            <a:r>
              <a:rPr lang="en-GB" dirty="0" smtClean="0"/>
              <a:t>E.g. put something here in the page</a:t>
            </a:r>
            <a:endParaRPr lang="en-GB" dirty="0"/>
          </a:p>
          <a:p>
            <a:pPr marL="857250" lvl="1" indent="-457200"/>
            <a:r>
              <a:rPr lang="en-GB" sz="2400" dirty="0" smtClean="0"/>
              <a:t>They are </a:t>
            </a:r>
            <a:r>
              <a:rPr lang="en-GB" sz="2400" dirty="0"/>
              <a:t>called </a:t>
            </a:r>
            <a:r>
              <a:rPr lang="en-GB" sz="2800" b="1" i="1" dirty="0"/>
              <a:t>empty </a:t>
            </a:r>
            <a:r>
              <a:rPr lang="en-GB" sz="2800" b="1" i="1" dirty="0" smtClean="0"/>
              <a:t>elements</a:t>
            </a:r>
            <a:endParaRPr lang="en-GB" sz="2400" b="1" dirty="0"/>
          </a:p>
          <a:p>
            <a:pPr marL="457200" indent="-457200">
              <a:lnSpc>
                <a:spcPct val="90000"/>
              </a:lnSpc>
            </a:pPr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0AE63086-DAB2-4842-B402-A534E7FB90D8}" type="slidenum">
              <a:rPr lang="en-GB" smtClean="0"/>
              <a:pPr/>
              <a:t>37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244182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2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8270056" cy="609600"/>
          </a:xfrm>
        </p:spPr>
        <p:txBody>
          <a:bodyPr/>
          <a:lstStyle/>
          <a:p>
            <a:r>
              <a:rPr lang="en-GB" sz="2800" dirty="0" smtClean="0"/>
              <a:t>EMPTY elements</a:t>
            </a:r>
            <a:endParaRPr lang="en-GB" dirty="0"/>
          </a:p>
        </p:txBody>
      </p:sp>
      <p:sp>
        <p:nvSpPr>
          <p:cNvPr id="491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507288" cy="4870450"/>
          </a:xfrm>
        </p:spPr>
        <p:txBody>
          <a:bodyPr/>
          <a:lstStyle/>
          <a:p>
            <a:pPr marL="457200" indent="-457200"/>
            <a:r>
              <a:rPr lang="en-GB" dirty="0" smtClean="0"/>
              <a:t>Image </a:t>
            </a:r>
            <a:r>
              <a:rPr lang="en-GB" dirty="0"/>
              <a:t>element (</a:t>
            </a:r>
            <a:r>
              <a:rPr lang="en-GB" b="1" dirty="0" err="1">
                <a:solidFill>
                  <a:srgbClr val="336666"/>
                </a:solidFill>
              </a:rPr>
              <a:t>img</a:t>
            </a:r>
            <a:r>
              <a:rPr lang="en-GB" dirty="0"/>
              <a:t>) is an example of </a:t>
            </a:r>
            <a:r>
              <a:rPr lang="en-GB" dirty="0" smtClean="0"/>
              <a:t>an empty element</a:t>
            </a:r>
            <a:endParaRPr lang="en-GB" dirty="0"/>
          </a:p>
          <a:p>
            <a:pPr marL="457200" indent="-457200"/>
            <a:r>
              <a:rPr lang="en-GB" dirty="0"/>
              <a:t>Image element tells </a:t>
            </a:r>
            <a:r>
              <a:rPr lang="en-GB" dirty="0" smtClean="0"/>
              <a:t>browser </a:t>
            </a:r>
            <a:r>
              <a:rPr lang="en-GB" dirty="0"/>
              <a:t>to place a particular image on the </a:t>
            </a:r>
            <a:r>
              <a:rPr lang="en-GB" dirty="0" smtClean="0"/>
              <a:t>page</a:t>
            </a:r>
          </a:p>
          <a:p>
            <a:pPr marL="857250" lvl="1" indent="-457200"/>
            <a:r>
              <a:rPr lang="en-US" sz="2400" dirty="0"/>
              <a:t>I</a:t>
            </a:r>
            <a:r>
              <a:rPr lang="en-GB" sz="2400" dirty="0"/>
              <a:t>t is a DIRECTIVE to the browser</a:t>
            </a:r>
          </a:p>
          <a:p>
            <a:pPr marL="857250" lvl="1" indent="-457200"/>
            <a:r>
              <a:rPr lang="en-GB" sz="2400" dirty="0" smtClean="0"/>
              <a:t>it </a:t>
            </a:r>
            <a:r>
              <a:rPr lang="en-GB" sz="2400" dirty="0"/>
              <a:t>does not </a:t>
            </a:r>
            <a:r>
              <a:rPr lang="en-GB" sz="2400" dirty="0" smtClean="0"/>
              <a:t>mark-up text – there is no content</a:t>
            </a:r>
          </a:p>
          <a:p>
            <a:pPr marL="1257300" lvl="2" indent="-457200"/>
            <a:r>
              <a:rPr lang="en-GB" sz="2800" dirty="0" smtClean="0"/>
              <a:t>And so no need for a closing tag,</a:t>
            </a:r>
            <a:r>
              <a:rPr lang="en-GB" sz="2800" dirty="0"/>
              <a:t> since “nothing in the sandwich</a:t>
            </a:r>
            <a:r>
              <a:rPr lang="en-GB" sz="2800" dirty="0" smtClean="0"/>
              <a:t>”</a:t>
            </a:r>
          </a:p>
          <a:p>
            <a:pPr marL="457200" indent="-457200"/>
            <a:r>
              <a:rPr lang="en-GB" dirty="0" smtClean="0"/>
              <a:t>Other </a:t>
            </a:r>
            <a:r>
              <a:rPr lang="en-GB" dirty="0"/>
              <a:t>examples </a:t>
            </a:r>
            <a:r>
              <a:rPr lang="en-GB" dirty="0" smtClean="0"/>
              <a:t>include:</a:t>
            </a:r>
          </a:p>
          <a:p>
            <a:pPr marL="857250" lvl="1" indent="-457200"/>
            <a:r>
              <a:rPr lang="en-GB" dirty="0"/>
              <a:t>horizontal rule (</a:t>
            </a:r>
            <a:r>
              <a:rPr lang="en-GB" b="1" dirty="0" err="1">
                <a:solidFill>
                  <a:srgbClr val="336666"/>
                </a:solidFill>
              </a:rPr>
              <a:t>hr</a:t>
            </a:r>
            <a:r>
              <a:rPr lang="en-GB" dirty="0"/>
              <a:t>).</a:t>
            </a:r>
          </a:p>
          <a:p>
            <a:pPr marL="857250" lvl="1" indent="-457200"/>
            <a:r>
              <a:rPr lang="en-GB" dirty="0" smtClean="0"/>
              <a:t>line </a:t>
            </a:r>
            <a:r>
              <a:rPr lang="en-GB" dirty="0"/>
              <a:t>break (</a:t>
            </a:r>
            <a:r>
              <a:rPr lang="en-GB" b="1" dirty="0" err="1">
                <a:solidFill>
                  <a:srgbClr val="336666"/>
                </a:solidFill>
              </a:rPr>
              <a:t>br</a:t>
            </a:r>
            <a:r>
              <a:rPr lang="en-GB" dirty="0"/>
              <a:t>) </a:t>
            </a:r>
            <a:endParaRPr lang="en-GB" dirty="0" smtClean="0"/>
          </a:p>
          <a:p>
            <a:pPr marL="457200" indent="-457200"/>
            <a:r>
              <a:rPr lang="en-GB" dirty="0" smtClean="0"/>
              <a:t>Empty elements </a:t>
            </a:r>
            <a:r>
              <a:rPr lang="en-GB" dirty="0"/>
              <a:t>consist of a single tag e.g. </a:t>
            </a:r>
          </a:p>
          <a:p>
            <a:pPr marL="857250" lvl="1" indent="-457200"/>
            <a:r>
              <a:rPr lang="en-GB" b="1" dirty="0" smtClean="0">
                <a:solidFill>
                  <a:srgbClr val="336666"/>
                </a:solidFill>
              </a:rPr>
              <a:t>&lt;</a:t>
            </a:r>
            <a:r>
              <a:rPr lang="en-GB" b="1" dirty="0" err="1">
                <a:solidFill>
                  <a:srgbClr val="336666"/>
                </a:solidFill>
              </a:rPr>
              <a:t>br</a:t>
            </a:r>
            <a:r>
              <a:rPr lang="en-GB" b="1" dirty="0" smtClean="0">
                <a:solidFill>
                  <a:srgbClr val="336666"/>
                </a:solidFill>
              </a:rPr>
              <a:t>&gt;</a:t>
            </a:r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0AE63086-DAB2-4842-B402-A534E7FB90D8}" type="slidenum">
              <a:rPr lang="en-GB" smtClean="0"/>
              <a:pPr/>
              <a:t>38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172002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E" sz="2800" b="1" dirty="0"/>
              <a:t>Attributes</a:t>
            </a:r>
            <a:endParaRPr lang="en-GB" dirty="0"/>
          </a:p>
        </p:txBody>
      </p:sp>
      <p:sp>
        <p:nvSpPr>
          <p:cNvPr id="493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178800" cy="4870450"/>
          </a:xfrm>
        </p:spPr>
        <p:txBody>
          <a:bodyPr/>
          <a:lstStyle/>
          <a:p>
            <a:pPr marL="0" indent="0">
              <a:buNone/>
            </a:pPr>
            <a:r>
              <a:rPr lang="en-IE" b="1" dirty="0"/>
              <a:t>2. Attributes</a:t>
            </a:r>
          </a:p>
          <a:p>
            <a:pPr marL="457200" indent="-457200"/>
            <a:r>
              <a:rPr lang="en-IE" dirty="0"/>
              <a:t>An </a:t>
            </a:r>
            <a:r>
              <a:rPr lang="en-IE" b="1" dirty="0">
                <a:solidFill>
                  <a:srgbClr val="336666"/>
                </a:solidFill>
              </a:rPr>
              <a:t>&lt;</a:t>
            </a:r>
            <a:r>
              <a:rPr lang="en-IE" b="1" dirty="0" err="1">
                <a:solidFill>
                  <a:srgbClr val="336666"/>
                </a:solidFill>
              </a:rPr>
              <a:t>img</a:t>
            </a:r>
            <a:r>
              <a:rPr lang="en-IE" b="1" dirty="0">
                <a:solidFill>
                  <a:srgbClr val="336666"/>
                </a:solidFill>
              </a:rPr>
              <a:t>&gt;</a:t>
            </a:r>
            <a:r>
              <a:rPr lang="en-IE" dirty="0"/>
              <a:t> tag is not that useful by itself.</a:t>
            </a:r>
          </a:p>
          <a:p>
            <a:pPr marL="457200" indent="-457200"/>
            <a:r>
              <a:rPr lang="en-IE" dirty="0"/>
              <a:t>How does </a:t>
            </a:r>
            <a:r>
              <a:rPr lang="en-IE" dirty="0" smtClean="0"/>
              <a:t>browser </a:t>
            </a:r>
            <a:r>
              <a:rPr lang="en-IE" dirty="0"/>
              <a:t>know which image to use?</a:t>
            </a:r>
          </a:p>
          <a:p>
            <a:pPr marL="457200" indent="-457200"/>
            <a:r>
              <a:rPr lang="en-IE" dirty="0"/>
              <a:t>Attributes are </a:t>
            </a:r>
            <a:r>
              <a:rPr lang="en-IE" dirty="0" smtClean="0"/>
              <a:t>information that </a:t>
            </a:r>
            <a:r>
              <a:rPr lang="en-IE" u="sng" dirty="0"/>
              <a:t>clarify or modify and </a:t>
            </a:r>
            <a:r>
              <a:rPr lang="en-IE" u="sng" dirty="0" smtClean="0"/>
              <a:t>element</a:t>
            </a:r>
          </a:p>
          <a:p>
            <a:pPr marL="457200" indent="-457200"/>
            <a:r>
              <a:rPr lang="en-IE" dirty="0" smtClean="0"/>
              <a:t>For </a:t>
            </a:r>
            <a:r>
              <a:rPr lang="en-IE" dirty="0"/>
              <a:t>the </a:t>
            </a:r>
            <a:r>
              <a:rPr lang="en-IE" b="1" dirty="0" err="1">
                <a:solidFill>
                  <a:srgbClr val="336666"/>
                </a:solidFill>
              </a:rPr>
              <a:t>img</a:t>
            </a:r>
            <a:r>
              <a:rPr lang="en-IE" dirty="0"/>
              <a:t> </a:t>
            </a:r>
            <a:r>
              <a:rPr lang="en-IE" dirty="0" smtClean="0"/>
              <a:t>element</a:t>
            </a:r>
          </a:p>
          <a:p>
            <a:pPr marL="857250" lvl="1" indent="-457200"/>
            <a:r>
              <a:rPr lang="en-IE" sz="2400" dirty="0"/>
              <a:t>attribute </a:t>
            </a:r>
            <a:r>
              <a:rPr lang="en-IE" sz="2400" b="1" dirty="0" err="1" smtClean="0">
                <a:solidFill>
                  <a:srgbClr val="336666"/>
                </a:solidFill>
              </a:rPr>
              <a:t>src</a:t>
            </a:r>
            <a:r>
              <a:rPr lang="en-IE" sz="2400" dirty="0" smtClean="0"/>
              <a:t> </a:t>
            </a:r>
            <a:r>
              <a:rPr lang="en-IE" sz="2400" dirty="0"/>
              <a:t>(for “source”) </a:t>
            </a:r>
            <a:r>
              <a:rPr lang="en-IE" sz="2400" dirty="0" smtClean="0"/>
              <a:t>is required</a:t>
            </a:r>
            <a:endParaRPr lang="en-IE" sz="2400" dirty="0"/>
          </a:p>
          <a:p>
            <a:pPr marL="857250" lvl="1" indent="-457200"/>
            <a:r>
              <a:rPr lang="en-IE" sz="2400" dirty="0" smtClean="0"/>
              <a:t>tells browser location </a:t>
            </a:r>
            <a:r>
              <a:rPr lang="en-IE" sz="2400" dirty="0"/>
              <a:t>of </a:t>
            </a:r>
            <a:r>
              <a:rPr lang="en-IE" sz="2400" dirty="0" smtClean="0"/>
              <a:t>image </a:t>
            </a:r>
            <a:r>
              <a:rPr lang="en-IE" sz="2400" dirty="0"/>
              <a:t>file to </a:t>
            </a:r>
            <a:r>
              <a:rPr lang="en-IE" sz="2400" dirty="0" smtClean="0"/>
              <a:t>insert into page</a:t>
            </a:r>
            <a:endParaRPr lang="en-IE" sz="2400" dirty="0"/>
          </a:p>
          <a:p>
            <a:pPr marL="457200" indent="-457200"/>
            <a:r>
              <a:rPr lang="en-IE" dirty="0"/>
              <a:t>Before looking at how to use the </a:t>
            </a:r>
            <a:r>
              <a:rPr lang="en-IE" b="1" dirty="0" err="1">
                <a:solidFill>
                  <a:srgbClr val="336666"/>
                </a:solidFill>
              </a:rPr>
              <a:t>img</a:t>
            </a:r>
            <a:r>
              <a:rPr lang="en-IE" dirty="0"/>
              <a:t> tag let’s look at how attributes are used in general.</a:t>
            </a:r>
            <a:endParaRPr lang="en-GB" dirty="0">
              <a:latin typeface="Courier New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0AE63086-DAB2-4842-B402-A534E7FB90D8}" type="slidenum">
              <a:rPr lang="en-GB" smtClean="0"/>
              <a:pPr/>
              <a:t>39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965768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Step 1: Start with Content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0AE63086-DAB2-4842-B402-A534E7FB90D8}" type="slidenum">
              <a:rPr lang="en-GB" smtClean="0"/>
              <a:pPr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7661445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dirty="0"/>
              <a:t>Step </a:t>
            </a:r>
            <a:r>
              <a:rPr lang="en-GB" sz="2800" dirty="0" smtClean="0"/>
              <a:t>5: </a:t>
            </a:r>
            <a:r>
              <a:rPr lang="en-GB" sz="2800" dirty="0"/>
              <a:t>Add an Image</a:t>
            </a:r>
            <a:endParaRPr lang="en-GB" dirty="0"/>
          </a:p>
        </p:txBody>
      </p:sp>
      <p:sp>
        <p:nvSpPr>
          <p:cNvPr id="495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178800" cy="457200"/>
          </a:xfrm>
        </p:spPr>
        <p:txBody>
          <a:bodyPr/>
          <a:lstStyle/>
          <a:p>
            <a:pPr marL="457200" indent="-457200"/>
            <a:r>
              <a:rPr lang="en-IE"/>
              <a:t>The syntax for attributes is as follows:</a:t>
            </a:r>
            <a:endParaRPr lang="en-GB">
              <a:latin typeface="Courier New" charset="0"/>
            </a:endParaRPr>
          </a:p>
        </p:txBody>
      </p:sp>
      <p:sp>
        <p:nvSpPr>
          <p:cNvPr id="495620" name="Text Box 4"/>
          <p:cNvSpPr txBox="1">
            <a:spLocks noChangeArrowheads="1"/>
          </p:cNvSpPr>
          <p:nvPr/>
        </p:nvSpPr>
        <p:spPr bwMode="auto">
          <a:xfrm>
            <a:off x="914400" y="1981200"/>
            <a:ext cx="3579813" cy="406400"/>
          </a:xfrm>
          <a:prstGeom prst="rect">
            <a:avLst/>
          </a:prstGeom>
          <a:solidFill>
            <a:srgbClr val="99CC00">
              <a:alpha val="3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IE" sz="2000" b="1"/>
              <a:t>&lt;element attribute=“value”&gt;</a:t>
            </a:r>
            <a:endParaRPr lang="en-US" sz="2000" b="1"/>
          </a:p>
        </p:txBody>
      </p:sp>
      <p:sp>
        <p:nvSpPr>
          <p:cNvPr id="495621" name="Text Box 5"/>
          <p:cNvSpPr txBox="1">
            <a:spLocks noChangeArrowheads="1"/>
          </p:cNvSpPr>
          <p:nvPr/>
        </p:nvSpPr>
        <p:spPr bwMode="auto">
          <a:xfrm>
            <a:off x="6334125" y="1981200"/>
            <a:ext cx="1514475" cy="406400"/>
          </a:xfrm>
          <a:prstGeom prst="rect">
            <a:avLst/>
          </a:prstGeom>
          <a:solidFill>
            <a:srgbClr val="99CC00">
              <a:alpha val="3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IE" sz="2000" b="1"/>
              <a:t>&lt;/element&gt;</a:t>
            </a:r>
            <a:endParaRPr lang="en-US" sz="2000" b="1"/>
          </a:p>
        </p:txBody>
      </p:sp>
      <p:sp>
        <p:nvSpPr>
          <p:cNvPr id="495622" name="Text Box 6"/>
          <p:cNvSpPr txBox="1">
            <a:spLocks noChangeArrowheads="1"/>
          </p:cNvSpPr>
          <p:nvPr/>
        </p:nvSpPr>
        <p:spPr bwMode="auto">
          <a:xfrm>
            <a:off x="4576763" y="1981200"/>
            <a:ext cx="17478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00">
                    <a:alpha val="3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IE" sz="2000" b="1"/>
              <a:t>Content here</a:t>
            </a:r>
            <a:endParaRPr lang="en-US" sz="2000" b="1"/>
          </a:p>
        </p:txBody>
      </p:sp>
      <p:sp>
        <p:nvSpPr>
          <p:cNvPr id="495623" name="Rectangle 7"/>
          <p:cNvSpPr>
            <a:spLocks noChangeArrowheads="1"/>
          </p:cNvSpPr>
          <p:nvPr/>
        </p:nvSpPr>
        <p:spPr bwMode="auto">
          <a:xfrm>
            <a:off x="457200" y="2743200"/>
            <a:ext cx="8178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57200" indent="-457200">
              <a:spcBef>
                <a:spcPct val="20000"/>
              </a:spcBef>
              <a:buClr>
                <a:srgbClr val="336666"/>
              </a:buClr>
              <a:buFont typeface="Symbol" charset="0"/>
              <a:buChar char=""/>
            </a:pPr>
            <a:r>
              <a:rPr kumimoji="1" lang="en-IE" sz="2400">
                <a:latin typeface="Tahoma" charset="0"/>
              </a:rPr>
              <a:t>For an empty element it would be:</a:t>
            </a:r>
            <a:endParaRPr kumimoji="1" lang="en-GB" sz="2400">
              <a:latin typeface="Courier New" charset="0"/>
            </a:endParaRPr>
          </a:p>
        </p:txBody>
      </p:sp>
      <p:sp>
        <p:nvSpPr>
          <p:cNvPr id="495624" name="Text Box 8"/>
          <p:cNvSpPr txBox="1">
            <a:spLocks noChangeArrowheads="1"/>
          </p:cNvSpPr>
          <p:nvPr/>
        </p:nvSpPr>
        <p:spPr bwMode="auto">
          <a:xfrm>
            <a:off x="914400" y="3479800"/>
            <a:ext cx="3719513" cy="406400"/>
          </a:xfrm>
          <a:prstGeom prst="rect">
            <a:avLst/>
          </a:prstGeom>
          <a:solidFill>
            <a:srgbClr val="99CC00">
              <a:alpha val="3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IE" sz="2000" b="1" dirty="0"/>
              <a:t>&lt;element attribute=“value” </a:t>
            </a:r>
            <a:r>
              <a:rPr lang="en-IE" sz="2000" b="1" dirty="0" smtClean="0"/>
              <a:t>&gt;</a:t>
            </a:r>
            <a:endParaRPr lang="en-US" sz="2000" b="1" dirty="0"/>
          </a:p>
        </p:txBody>
      </p:sp>
      <p:sp>
        <p:nvSpPr>
          <p:cNvPr id="495625" name="Rectangle 9"/>
          <p:cNvSpPr>
            <a:spLocks noChangeArrowheads="1"/>
          </p:cNvSpPr>
          <p:nvPr/>
        </p:nvSpPr>
        <p:spPr bwMode="auto">
          <a:xfrm>
            <a:off x="457200" y="4267200"/>
            <a:ext cx="8178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57200" indent="-457200">
              <a:spcBef>
                <a:spcPct val="20000"/>
              </a:spcBef>
              <a:buClr>
                <a:srgbClr val="336666"/>
              </a:buClr>
              <a:buFont typeface="Symbol" charset="0"/>
              <a:buChar char=""/>
            </a:pPr>
            <a:r>
              <a:rPr kumimoji="1" lang="en-IE" sz="2400">
                <a:latin typeface="Tahoma" charset="0"/>
              </a:rPr>
              <a:t>Here’s an example of using the </a:t>
            </a:r>
            <a:r>
              <a:rPr kumimoji="1" lang="en-IE" sz="2400" b="1">
                <a:solidFill>
                  <a:srgbClr val="336666"/>
                </a:solidFill>
                <a:latin typeface="Tahoma" charset="0"/>
              </a:rPr>
              <a:t>img</a:t>
            </a:r>
            <a:r>
              <a:rPr kumimoji="1" lang="en-IE" sz="2400">
                <a:latin typeface="Tahoma" charset="0"/>
              </a:rPr>
              <a:t> tag:</a:t>
            </a:r>
            <a:endParaRPr kumimoji="1" lang="en-GB" sz="2400">
              <a:latin typeface="Courier New" charset="0"/>
            </a:endParaRPr>
          </a:p>
        </p:txBody>
      </p:sp>
      <p:sp>
        <p:nvSpPr>
          <p:cNvPr id="495628" name="Text Box 12"/>
          <p:cNvSpPr txBox="1">
            <a:spLocks noChangeArrowheads="1"/>
          </p:cNvSpPr>
          <p:nvPr/>
        </p:nvSpPr>
        <p:spPr bwMode="auto">
          <a:xfrm>
            <a:off x="900113" y="6005513"/>
            <a:ext cx="7876172" cy="402291"/>
          </a:xfrm>
          <a:prstGeom prst="rect">
            <a:avLst/>
          </a:prstGeom>
          <a:solidFill>
            <a:srgbClr val="99CC00">
              <a:alpha val="3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IE" sz="2000" b="1" dirty="0">
                <a:latin typeface="Courier New" charset="0"/>
              </a:rPr>
              <a:t>&lt;img </a:t>
            </a:r>
            <a:r>
              <a:rPr lang="en-IE" sz="2000" b="1" dirty="0" err="1">
                <a:latin typeface="Courier New" charset="0"/>
              </a:rPr>
              <a:t>src</a:t>
            </a:r>
            <a:r>
              <a:rPr lang="en-IE" sz="2000" b="1" dirty="0" smtClean="0">
                <a:latin typeface="Courier New" charset="0"/>
              </a:rPr>
              <a:t>=“images/bird.jpg</a:t>
            </a:r>
            <a:r>
              <a:rPr lang="en-IE" sz="2000" b="1" dirty="0">
                <a:latin typeface="Courier New" charset="0"/>
              </a:rPr>
              <a:t>” alt =“picture of bird</a:t>
            </a:r>
            <a:r>
              <a:rPr lang="en-IE" sz="2000" b="1" dirty="0" smtClean="0">
                <a:latin typeface="Courier New" charset="0"/>
              </a:rPr>
              <a:t>”&gt;</a:t>
            </a:r>
            <a:endParaRPr lang="en-US" sz="2000" b="1" dirty="0">
              <a:latin typeface="Courier New" charset="0"/>
            </a:endParaRPr>
          </a:p>
        </p:txBody>
      </p:sp>
      <p:sp>
        <p:nvSpPr>
          <p:cNvPr id="495631" name="Text Box 15"/>
          <p:cNvSpPr txBox="1">
            <a:spLocks noChangeArrowheads="1"/>
          </p:cNvSpPr>
          <p:nvPr/>
        </p:nvSpPr>
        <p:spPr bwMode="auto">
          <a:xfrm>
            <a:off x="611188" y="4983163"/>
            <a:ext cx="1128712" cy="336550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IE" sz="1600" b="1"/>
              <a:t>Tag name</a:t>
            </a:r>
            <a:endParaRPr lang="en-US" sz="1600" b="1"/>
          </a:p>
        </p:txBody>
      </p:sp>
      <p:sp>
        <p:nvSpPr>
          <p:cNvPr id="495632" name="Line 16"/>
          <p:cNvSpPr>
            <a:spLocks noChangeShapeType="1"/>
          </p:cNvSpPr>
          <p:nvPr/>
        </p:nvSpPr>
        <p:spPr bwMode="auto">
          <a:xfrm>
            <a:off x="1258888" y="5392738"/>
            <a:ext cx="36512" cy="5508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en-GB"/>
          </a:p>
        </p:txBody>
      </p:sp>
      <p:sp>
        <p:nvSpPr>
          <p:cNvPr id="495637" name="Text Box 21"/>
          <p:cNvSpPr txBox="1">
            <a:spLocks noChangeArrowheads="1"/>
          </p:cNvSpPr>
          <p:nvPr/>
        </p:nvSpPr>
        <p:spPr bwMode="auto">
          <a:xfrm>
            <a:off x="1462088" y="5378450"/>
            <a:ext cx="1616075" cy="336550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IE" sz="1600" b="1"/>
              <a:t>Attribute name</a:t>
            </a:r>
            <a:endParaRPr lang="en-US" sz="1600" b="1"/>
          </a:p>
        </p:txBody>
      </p:sp>
      <p:sp>
        <p:nvSpPr>
          <p:cNvPr id="495638" name="Line 22"/>
          <p:cNvSpPr>
            <a:spLocks noChangeShapeType="1"/>
          </p:cNvSpPr>
          <p:nvPr/>
        </p:nvSpPr>
        <p:spPr bwMode="auto">
          <a:xfrm>
            <a:off x="1981200" y="5715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en-GB"/>
          </a:p>
        </p:txBody>
      </p:sp>
      <p:sp>
        <p:nvSpPr>
          <p:cNvPr id="495639" name="Text Box 23"/>
          <p:cNvSpPr txBox="1">
            <a:spLocks noChangeArrowheads="1"/>
          </p:cNvSpPr>
          <p:nvPr/>
        </p:nvSpPr>
        <p:spPr bwMode="auto">
          <a:xfrm>
            <a:off x="3275856" y="4876800"/>
            <a:ext cx="1604963" cy="336550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IE" sz="1600" b="1" dirty="0"/>
              <a:t>Attribute value</a:t>
            </a:r>
            <a:endParaRPr lang="en-US" sz="1600" b="1" dirty="0"/>
          </a:p>
        </p:txBody>
      </p:sp>
      <p:sp>
        <p:nvSpPr>
          <p:cNvPr id="495640" name="Line 24"/>
          <p:cNvSpPr>
            <a:spLocks noChangeShapeType="1"/>
          </p:cNvSpPr>
          <p:nvPr/>
        </p:nvSpPr>
        <p:spPr bwMode="auto">
          <a:xfrm>
            <a:off x="3794969" y="5213350"/>
            <a:ext cx="30162" cy="806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en-GB"/>
          </a:p>
        </p:txBody>
      </p:sp>
      <p:sp>
        <p:nvSpPr>
          <p:cNvPr id="495641" name="Text Box 25"/>
          <p:cNvSpPr txBox="1">
            <a:spLocks noChangeArrowheads="1"/>
          </p:cNvSpPr>
          <p:nvPr/>
        </p:nvSpPr>
        <p:spPr bwMode="auto">
          <a:xfrm>
            <a:off x="4798144" y="5378450"/>
            <a:ext cx="1616075" cy="336550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IE" sz="1600" b="1" dirty="0"/>
              <a:t>Attribute name</a:t>
            </a:r>
            <a:endParaRPr lang="en-US" sz="1600" b="1" dirty="0"/>
          </a:p>
        </p:txBody>
      </p:sp>
      <p:sp>
        <p:nvSpPr>
          <p:cNvPr id="495642" name="Line 26"/>
          <p:cNvSpPr>
            <a:spLocks noChangeShapeType="1"/>
          </p:cNvSpPr>
          <p:nvPr/>
        </p:nvSpPr>
        <p:spPr bwMode="auto">
          <a:xfrm>
            <a:off x="5317257" y="5715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en-GB"/>
          </a:p>
        </p:txBody>
      </p:sp>
      <p:sp>
        <p:nvSpPr>
          <p:cNvPr id="495643" name="Text Box 27"/>
          <p:cNvSpPr txBox="1">
            <a:spLocks noChangeArrowheads="1"/>
          </p:cNvSpPr>
          <p:nvPr/>
        </p:nvSpPr>
        <p:spPr bwMode="auto">
          <a:xfrm>
            <a:off x="6063382" y="4876800"/>
            <a:ext cx="1604962" cy="336550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IE" sz="1600" b="1"/>
              <a:t>Attribute value</a:t>
            </a:r>
            <a:endParaRPr lang="en-US" sz="1600" b="1"/>
          </a:p>
        </p:txBody>
      </p:sp>
      <p:sp>
        <p:nvSpPr>
          <p:cNvPr id="495644" name="Line 28"/>
          <p:cNvSpPr>
            <a:spLocks noChangeShapeType="1"/>
          </p:cNvSpPr>
          <p:nvPr/>
        </p:nvSpPr>
        <p:spPr bwMode="auto">
          <a:xfrm>
            <a:off x="6582494" y="5213350"/>
            <a:ext cx="30163" cy="806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en-GB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0AE63086-DAB2-4842-B402-A534E7FB90D8}" type="slidenum">
              <a:rPr lang="en-GB" smtClean="0"/>
              <a:pPr/>
              <a:t>40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116622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dirty="0"/>
              <a:t>Step </a:t>
            </a:r>
            <a:r>
              <a:rPr lang="en-GB" sz="2800" dirty="0" smtClean="0"/>
              <a:t>5: </a:t>
            </a:r>
            <a:r>
              <a:rPr lang="en-GB" sz="2800" dirty="0"/>
              <a:t>Add an Image</a:t>
            </a:r>
            <a:endParaRPr lang="en-GB" dirty="0"/>
          </a:p>
        </p:txBody>
      </p:sp>
      <p:sp>
        <p:nvSpPr>
          <p:cNvPr id="497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504" y="1295400"/>
            <a:ext cx="8928992" cy="5029200"/>
          </a:xfrm>
        </p:spPr>
        <p:txBody>
          <a:bodyPr/>
          <a:lstStyle/>
          <a:p>
            <a:pPr marL="457200" indent="-457200"/>
            <a:r>
              <a:rPr lang="en-IE" dirty="0" smtClean="0"/>
              <a:t>Attributes:</a:t>
            </a:r>
            <a:endParaRPr lang="en-IE" dirty="0"/>
          </a:p>
          <a:p>
            <a:pPr marL="838200" lvl="1" indent="-381000">
              <a:buFont typeface="Symbol" charset="0"/>
              <a:buAutoNum type="arabicPeriod"/>
            </a:pPr>
            <a:r>
              <a:rPr lang="en-IE" sz="2400" dirty="0" smtClean="0"/>
              <a:t>Only </a:t>
            </a:r>
            <a:r>
              <a:rPr lang="en-IE" sz="2400" dirty="0"/>
              <a:t>appear in </a:t>
            </a:r>
            <a:r>
              <a:rPr lang="en-IE" sz="2400" u="sng" dirty="0"/>
              <a:t>opening</a:t>
            </a:r>
            <a:r>
              <a:rPr lang="en-IE" sz="2400" dirty="0"/>
              <a:t> tags</a:t>
            </a:r>
          </a:p>
          <a:p>
            <a:pPr marL="838200" lvl="1" indent="-381000">
              <a:buFont typeface="Symbol" charset="0"/>
              <a:buAutoNum type="arabicPeriod"/>
            </a:pPr>
            <a:r>
              <a:rPr lang="en-IE" sz="2400" dirty="0" smtClean="0"/>
              <a:t>Element </a:t>
            </a:r>
            <a:r>
              <a:rPr lang="en-IE" sz="2400" dirty="0"/>
              <a:t>can have </a:t>
            </a:r>
            <a:r>
              <a:rPr lang="en-IE" sz="2400" u="sng" dirty="0"/>
              <a:t>several</a:t>
            </a:r>
            <a:r>
              <a:rPr lang="en-IE" sz="2400" dirty="0"/>
              <a:t> attributes</a:t>
            </a:r>
          </a:p>
          <a:p>
            <a:pPr marL="838200" lvl="1" indent="-381000">
              <a:buFont typeface="Symbol" charset="0"/>
              <a:buAutoNum type="arabicPeriod"/>
            </a:pPr>
            <a:r>
              <a:rPr lang="en-IE" sz="2400" dirty="0"/>
              <a:t>Atttributes take values, which follow the equals (=) sign</a:t>
            </a:r>
          </a:p>
          <a:p>
            <a:pPr marL="838200" lvl="1" indent="-381000">
              <a:buFont typeface="Symbol" charset="0"/>
              <a:buAutoNum type="arabicPeriod"/>
            </a:pPr>
            <a:r>
              <a:rPr lang="en-IE" sz="2400" dirty="0"/>
              <a:t>Values can be words, numbers, URLS .. depends</a:t>
            </a:r>
          </a:p>
          <a:p>
            <a:pPr marL="838200" lvl="1" indent="-381000">
              <a:buFont typeface="Symbol" charset="0"/>
              <a:buAutoNum type="arabicPeriod"/>
            </a:pPr>
            <a:r>
              <a:rPr lang="en-IE" sz="2400" dirty="0" smtClean="0"/>
              <a:t>Usually put </a:t>
            </a:r>
            <a:r>
              <a:rPr lang="en-IE" sz="2400" dirty="0"/>
              <a:t>values </a:t>
            </a:r>
            <a:r>
              <a:rPr lang="en-IE" sz="2400" dirty="0" smtClean="0"/>
              <a:t>in double quotation </a:t>
            </a:r>
            <a:r>
              <a:rPr lang="en-IE" sz="2400" dirty="0"/>
              <a:t>marks </a:t>
            </a:r>
            <a:r>
              <a:rPr lang="en-IE" sz="2400" dirty="0" smtClean="0"/>
              <a:t>("value")</a:t>
            </a:r>
            <a:endParaRPr lang="en-IE" sz="2400" dirty="0"/>
          </a:p>
          <a:p>
            <a:pPr marL="838200" lvl="1" indent="-381000">
              <a:buFont typeface="Symbol" charset="0"/>
              <a:buAutoNum type="arabicPeriod"/>
            </a:pPr>
            <a:r>
              <a:rPr lang="en-IE" sz="2400" dirty="0"/>
              <a:t>Some attributes </a:t>
            </a:r>
            <a:r>
              <a:rPr lang="en-IE" sz="2400" u="sng" dirty="0" smtClean="0"/>
              <a:t>required</a:t>
            </a:r>
            <a:r>
              <a:rPr lang="en-IE" sz="2400" dirty="0"/>
              <a:t>, many are optional</a:t>
            </a:r>
          </a:p>
          <a:p>
            <a:pPr marL="457200" indent="-457200">
              <a:buFontTx/>
              <a:buChar char="•"/>
            </a:pPr>
            <a:endParaRPr lang="en-IE" dirty="0" smtClean="0"/>
          </a:p>
          <a:p>
            <a:pPr marL="457200" indent="-457200">
              <a:buFontTx/>
              <a:buChar char="•"/>
            </a:pPr>
            <a:r>
              <a:rPr lang="en-IE" dirty="0" smtClean="0"/>
              <a:t>We </a:t>
            </a:r>
            <a:r>
              <a:rPr lang="en-IE" dirty="0"/>
              <a:t>can now add an image to the Black Goose Bistro page.</a:t>
            </a:r>
          </a:p>
          <a:p>
            <a:pPr marL="457200" indent="-457200">
              <a:buFontTx/>
              <a:buChar char="•"/>
            </a:pPr>
            <a:r>
              <a:rPr lang="en-IE" dirty="0"/>
              <a:t>Before the </a:t>
            </a:r>
            <a:r>
              <a:rPr lang="en-IE" b="1" dirty="0">
                <a:solidFill>
                  <a:srgbClr val="336666"/>
                </a:solidFill>
              </a:rPr>
              <a:t>h1</a:t>
            </a:r>
            <a:r>
              <a:rPr lang="en-IE" dirty="0"/>
              <a:t> tag insert</a:t>
            </a:r>
            <a:r>
              <a:rPr lang="en-IE" dirty="0" smtClean="0"/>
              <a:t>:</a:t>
            </a:r>
            <a:endParaRPr lang="en-IE" dirty="0">
              <a:latin typeface="Courier New" charset="0"/>
            </a:endParaRPr>
          </a:p>
          <a:p>
            <a:pPr marL="0" indent="0">
              <a:buNone/>
            </a:pPr>
            <a:r>
              <a:rPr lang="en-IE" sz="2300" dirty="0" smtClean="0">
                <a:latin typeface="Courier New" charset="0"/>
              </a:rPr>
              <a:t>&lt;</a:t>
            </a:r>
            <a:r>
              <a:rPr lang="en-IE" sz="2300" dirty="0" err="1">
                <a:latin typeface="Courier New" charset="0"/>
              </a:rPr>
              <a:t>img</a:t>
            </a:r>
            <a:r>
              <a:rPr lang="en-IE" sz="2300" dirty="0">
                <a:latin typeface="Courier New" charset="0"/>
              </a:rPr>
              <a:t> </a:t>
            </a:r>
            <a:r>
              <a:rPr lang="en-IE" sz="2300" dirty="0" err="1" smtClean="0">
                <a:latin typeface="Courier New" charset="0"/>
              </a:rPr>
              <a:t>src</a:t>
            </a:r>
            <a:r>
              <a:rPr lang="en-IE" sz="2300" dirty="0" smtClean="0">
                <a:latin typeface="Courier New" charset="0"/>
              </a:rPr>
              <a:t>="images/blackgoose.gif</a:t>
            </a:r>
            <a:r>
              <a:rPr lang="en-IE" sz="2300" dirty="0">
                <a:latin typeface="Courier New" charset="0"/>
              </a:rPr>
              <a:t>" alt</a:t>
            </a:r>
            <a:r>
              <a:rPr lang="en-IE" sz="2300" dirty="0" smtClean="0">
                <a:latin typeface="Courier New" charset="0"/>
              </a:rPr>
              <a:t>="Goose logo"&gt;</a:t>
            </a:r>
            <a:endParaRPr lang="en-GB" sz="2300" dirty="0">
              <a:latin typeface="Courier New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0AE63086-DAB2-4842-B402-A534E7FB90D8}" type="slidenum">
              <a:rPr lang="en-GB" smtClean="0"/>
              <a:pPr/>
              <a:t>41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191206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/>
              <a:t>Step 4: Add an Image</a:t>
            </a:r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0AE63086-DAB2-4842-B402-A534E7FB90D8}" type="slidenum">
              <a:rPr lang="en-GB" smtClean="0"/>
              <a:pPr/>
              <a:t>42</a:t>
            </a:fld>
            <a:endParaRPr lang="en-GB" dirty="0"/>
          </a:p>
        </p:txBody>
      </p:sp>
      <p:pic>
        <p:nvPicPr>
          <p:cNvPr id="4" name="Picture 3" descr="goose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44" y="44624"/>
            <a:ext cx="7620000" cy="64262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4711" y="3789041"/>
            <a:ext cx="4939289" cy="3100576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8699767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dirty="0" smtClean="0">
                <a:latin typeface="Arial Black" charset="0"/>
              </a:rPr>
              <a:t>Element (descendent) tree</a:t>
            </a:r>
            <a:endParaRPr lang="en-GB" dirty="0">
              <a:latin typeface="Arial Black" charset="0"/>
            </a:endParaRPr>
          </a:p>
        </p:txBody>
      </p:sp>
      <p:sp>
        <p:nvSpPr>
          <p:cNvPr id="8197" name="Text Box 6"/>
          <p:cNvSpPr txBox="1">
            <a:spLocks noChangeArrowheads="1"/>
          </p:cNvSpPr>
          <p:nvPr/>
        </p:nvSpPr>
        <p:spPr bwMode="auto">
          <a:xfrm>
            <a:off x="3733800" y="1676400"/>
            <a:ext cx="688975" cy="406400"/>
          </a:xfrm>
          <a:prstGeom prst="rect">
            <a:avLst/>
          </a:prstGeom>
          <a:solidFill>
            <a:srgbClr val="CCFFCC">
              <a:alpha val="3922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>
            <a:lvl1pPr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IE" sz="2000">
                <a:latin typeface="Tahoma" charset="0"/>
              </a:rPr>
              <a:t>html</a:t>
            </a:r>
            <a:endParaRPr lang="en-GB" sz="2000">
              <a:latin typeface="Tahoma" charset="0"/>
            </a:endParaRPr>
          </a:p>
        </p:txBody>
      </p:sp>
      <p:sp>
        <p:nvSpPr>
          <p:cNvPr id="8198" name="Text Box 7"/>
          <p:cNvSpPr txBox="1">
            <a:spLocks noChangeArrowheads="1"/>
          </p:cNvSpPr>
          <p:nvPr/>
        </p:nvSpPr>
        <p:spPr bwMode="auto">
          <a:xfrm>
            <a:off x="2057400" y="2336800"/>
            <a:ext cx="739775" cy="406400"/>
          </a:xfrm>
          <a:prstGeom prst="rect">
            <a:avLst/>
          </a:prstGeom>
          <a:solidFill>
            <a:srgbClr val="CCFFCC">
              <a:alpha val="3922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>
            <a:lvl1pPr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IE" sz="2000">
                <a:latin typeface="Tahoma" charset="0"/>
              </a:rPr>
              <a:t>head</a:t>
            </a:r>
            <a:endParaRPr lang="en-GB" sz="2000">
              <a:latin typeface="Tahoma" charset="0"/>
            </a:endParaRPr>
          </a:p>
        </p:txBody>
      </p:sp>
      <p:cxnSp>
        <p:nvCxnSpPr>
          <p:cNvPr id="8201" name="AutoShape 10"/>
          <p:cNvCxnSpPr>
            <a:cxnSpLocks noChangeShapeType="1"/>
            <a:stCxn id="8197" idx="2"/>
            <a:endCxn id="8198" idx="0"/>
          </p:cNvCxnSpPr>
          <p:nvPr/>
        </p:nvCxnSpPr>
        <p:spPr bwMode="auto">
          <a:xfrm flipH="1">
            <a:off x="2427288" y="2082800"/>
            <a:ext cx="1651000" cy="254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07" name="AutoShape 18"/>
          <p:cNvCxnSpPr>
            <a:cxnSpLocks noChangeShapeType="1"/>
            <a:endCxn id="8204" idx="0"/>
          </p:cNvCxnSpPr>
          <p:nvPr/>
        </p:nvCxnSpPr>
        <p:spPr bwMode="auto">
          <a:xfrm>
            <a:off x="4355976" y="2060848"/>
            <a:ext cx="2148143" cy="27595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" name="Text Box 7"/>
          <p:cNvSpPr txBox="1">
            <a:spLocks noChangeArrowheads="1"/>
          </p:cNvSpPr>
          <p:nvPr/>
        </p:nvSpPr>
        <p:spPr bwMode="auto">
          <a:xfrm>
            <a:off x="395536" y="2996952"/>
            <a:ext cx="752427" cy="402291"/>
          </a:xfrm>
          <a:prstGeom prst="rect">
            <a:avLst/>
          </a:prstGeom>
          <a:solidFill>
            <a:srgbClr val="CCFFCC">
              <a:alpha val="3922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>
            <a:lvl1pPr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 dirty="0" smtClean="0">
                <a:latin typeface="Tahoma" charset="0"/>
              </a:rPr>
              <a:t>meta</a:t>
            </a:r>
            <a:endParaRPr lang="en-GB" sz="2000" dirty="0">
              <a:latin typeface="Tahoma" charset="0"/>
            </a:endParaRPr>
          </a:p>
        </p:txBody>
      </p:sp>
      <p:cxnSp>
        <p:nvCxnSpPr>
          <p:cNvPr id="38" name="AutoShape 10"/>
          <p:cNvCxnSpPr>
            <a:cxnSpLocks noChangeShapeType="1"/>
            <a:endCxn id="37" idx="0"/>
          </p:cNvCxnSpPr>
          <p:nvPr/>
        </p:nvCxnSpPr>
        <p:spPr bwMode="auto">
          <a:xfrm flipH="1">
            <a:off x="771750" y="2742952"/>
            <a:ext cx="1644681" cy="254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3419872" y="3068960"/>
            <a:ext cx="597537" cy="402291"/>
          </a:xfrm>
          <a:prstGeom prst="rect">
            <a:avLst/>
          </a:prstGeom>
          <a:solidFill>
            <a:srgbClr val="CCFFCC">
              <a:alpha val="3922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>
            <a:lvl1pPr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 dirty="0" err="1" smtClean="0">
                <a:solidFill>
                  <a:srgbClr val="FF0000"/>
                </a:solidFill>
                <a:latin typeface="Tahoma" charset="0"/>
              </a:rPr>
              <a:t>img</a:t>
            </a:r>
            <a:endParaRPr lang="en-GB" sz="2000" dirty="0">
              <a:solidFill>
                <a:srgbClr val="FF0000"/>
              </a:solidFill>
              <a:latin typeface="Tahoma" charset="0"/>
            </a:endParaRPr>
          </a:p>
        </p:txBody>
      </p:sp>
      <p:cxnSp>
        <p:nvCxnSpPr>
          <p:cNvPr id="12" name="AutoShape 10"/>
          <p:cNvCxnSpPr>
            <a:cxnSpLocks noChangeShapeType="1"/>
            <a:endCxn id="11" idx="0"/>
          </p:cNvCxnSpPr>
          <p:nvPr/>
        </p:nvCxnSpPr>
        <p:spPr bwMode="auto">
          <a:xfrm flipH="1">
            <a:off x="3718641" y="2708920"/>
            <a:ext cx="2365527" cy="36004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" name="Text Box 7"/>
          <p:cNvSpPr txBox="1">
            <a:spLocks noChangeArrowheads="1"/>
          </p:cNvSpPr>
          <p:nvPr/>
        </p:nvSpPr>
        <p:spPr bwMode="auto">
          <a:xfrm>
            <a:off x="5113948" y="3034928"/>
            <a:ext cx="464788" cy="402291"/>
          </a:xfrm>
          <a:prstGeom prst="rect">
            <a:avLst/>
          </a:prstGeom>
          <a:solidFill>
            <a:srgbClr val="CCFFCC">
              <a:alpha val="3922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>
            <a:lvl1pPr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 dirty="0" smtClean="0">
                <a:latin typeface="Tahoma" charset="0"/>
              </a:rPr>
              <a:t>h2</a:t>
            </a:r>
            <a:endParaRPr lang="en-GB" sz="2000" dirty="0">
              <a:latin typeface="Tahoma" charset="0"/>
            </a:endParaRPr>
          </a:p>
        </p:txBody>
      </p:sp>
      <p:cxnSp>
        <p:nvCxnSpPr>
          <p:cNvPr id="17" name="AutoShape 10"/>
          <p:cNvCxnSpPr>
            <a:cxnSpLocks noChangeShapeType="1"/>
            <a:endCxn id="16" idx="0"/>
          </p:cNvCxnSpPr>
          <p:nvPr/>
        </p:nvCxnSpPr>
        <p:spPr bwMode="auto">
          <a:xfrm flipH="1">
            <a:off x="5346342" y="2708920"/>
            <a:ext cx="862722" cy="32600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" name="Text Box 7"/>
          <p:cNvSpPr txBox="1">
            <a:spLocks noChangeArrowheads="1"/>
          </p:cNvSpPr>
          <p:nvPr/>
        </p:nvSpPr>
        <p:spPr bwMode="auto">
          <a:xfrm>
            <a:off x="5688637" y="3034928"/>
            <a:ext cx="323523" cy="402291"/>
          </a:xfrm>
          <a:prstGeom prst="rect">
            <a:avLst/>
          </a:prstGeom>
          <a:solidFill>
            <a:srgbClr val="CCFFCC">
              <a:alpha val="3922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>
            <a:lvl1pPr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 dirty="0" smtClean="0">
                <a:latin typeface="Tahoma" charset="0"/>
              </a:rPr>
              <a:t>p</a:t>
            </a:r>
            <a:endParaRPr lang="en-GB" sz="2000" dirty="0">
              <a:latin typeface="Tahoma" charset="0"/>
            </a:endParaRPr>
          </a:p>
        </p:txBody>
      </p:sp>
      <p:cxnSp>
        <p:nvCxnSpPr>
          <p:cNvPr id="20" name="AutoShape 10"/>
          <p:cNvCxnSpPr>
            <a:cxnSpLocks noChangeShapeType="1"/>
            <a:endCxn id="19" idx="0"/>
          </p:cNvCxnSpPr>
          <p:nvPr/>
        </p:nvCxnSpPr>
        <p:spPr bwMode="auto">
          <a:xfrm flipH="1">
            <a:off x="5850399" y="2708920"/>
            <a:ext cx="502680" cy="32600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" name="Text Box 7"/>
          <p:cNvSpPr txBox="1">
            <a:spLocks noChangeArrowheads="1"/>
          </p:cNvSpPr>
          <p:nvPr/>
        </p:nvSpPr>
        <p:spPr bwMode="auto">
          <a:xfrm>
            <a:off x="6390971" y="3034928"/>
            <a:ext cx="464788" cy="402291"/>
          </a:xfrm>
          <a:prstGeom prst="rect">
            <a:avLst/>
          </a:prstGeom>
          <a:solidFill>
            <a:srgbClr val="CCFFCC">
              <a:alpha val="3922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>
            <a:lvl1pPr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 dirty="0" smtClean="0">
                <a:latin typeface="Tahoma" charset="0"/>
              </a:rPr>
              <a:t>h2</a:t>
            </a:r>
            <a:endParaRPr lang="en-GB" sz="2000" dirty="0">
              <a:latin typeface="Tahoma" charset="0"/>
            </a:endParaRPr>
          </a:p>
        </p:txBody>
      </p:sp>
      <p:cxnSp>
        <p:nvCxnSpPr>
          <p:cNvPr id="23" name="AutoShape 10"/>
          <p:cNvCxnSpPr>
            <a:cxnSpLocks noChangeShapeType="1"/>
            <a:endCxn id="22" idx="0"/>
          </p:cNvCxnSpPr>
          <p:nvPr/>
        </p:nvCxnSpPr>
        <p:spPr bwMode="auto">
          <a:xfrm>
            <a:off x="6586864" y="2743200"/>
            <a:ext cx="36501" cy="29172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" name="Text Box 7"/>
          <p:cNvSpPr txBox="1">
            <a:spLocks noChangeArrowheads="1"/>
          </p:cNvSpPr>
          <p:nvPr/>
        </p:nvSpPr>
        <p:spPr bwMode="auto">
          <a:xfrm>
            <a:off x="6965660" y="3034928"/>
            <a:ext cx="323523" cy="402291"/>
          </a:xfrm>
          <a:prstGeom prst="rect">
            <a:avLst/>
          </a:prstGeom>
          <a:solidFill>
            <a:srgbClr val="CCFFCC">
              <a:alpha val="3922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>
            <a:lvl1pPr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 dirty="0" smtClean="0">
                <a:latin typeface="Tahoma" charset="0"/>
              </a:rPr>
              <a:t>p</a:t>
            </a:r>
            <a:endParaRPr lang="en-GB" sz="2000" dirty="0">
              <a:latin typeface="Tahoma" charset="0"/>
            </a:endParaRPr>
          </a:p>
        </p:txBody>
      </p:sp>
      <p:cxnSp>
        <p:nvCxnSpPr>
          <p:cNvPr id="25" name="AutoShape 10"/>
          <p:cNvCxnSpPr>
            <a:cxnSpLocks noChangeShapeType="1"/>
            <a:endCxn id="24" idx="0"/>
          </p:cNvCxnSpPr>
          <p:nvPr/>
        </p:nvCxnSpPr>
        <p:spPr bwMode="auto">
          <a:xfrm>
            <a:off x="6586864" y="2743200"/>
            <a:ext cx="540558" cy="29172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Text Box 7"/>
          <p:cNvSpPr txBox="1">
            <a:spLocks noChangeArrowheads="1"/>
          </p:cNvSpPr>
          <p:nvPr/>
        </p:nvSpPr>
        <p:spPr bwMode="auto">
          <a:xfrm>
            <a:off x="7634228" y="3026709"/>
            <a:ext cx="464788" cy="402291"/>
          </a:xfrm>
          <a:prstGeom prst="rect">
            <a:avLst/>
          </a:prstGeom>
          <a:solidFill>
            <a:srgbClr val="CCFFCC">
              <a:alpha val="3922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>
            <a:lvl1pPr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 dirty="0" smtClean="0">
                <a:latin typeface="Tahoma" charset="0"/>
              </a:rPr>
              <a:t>h2</a:t>
            </a:r>
            <a:endParaRPr lang="en-GB" sz="2000" dirty="0">
              <a:latin typeface="Tahoma" charset="0"/>
            </a:endParaRPr>
          </a:p>
        </p:txBody>
      </p:sp>
      <p:cxnSp>
        <p:nvCxnSpPr>
          <p:cNvPr id="27" name="AutoShape 10"/>
          <p:cNvCxnSpPr>
            <a:cxnSpLocks noChangeShapeType="1"/>
            <a:endCxn id="26" idx="0"/>
          </p:cNvCxnSpPr>
          <p:nvPr/>
        </p:nvCxnSpPr>
        <p:spPr bwMode="auto">
          <a:xfrm>
            <a:off x="6857135" y="2708920"/>
            <a:ext cx="1009487" cy="31778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" name="Text Box 7"/>
          <p:cNvSpPr txBox="1">
            <a:spLocks noChangeArrowheads="1"/>
          </p:cNvSpPr>
          <p:nvPr/>
        </p:nvSpPr>
        <p:spPr bwMode="auto">
          <a:xfrm>
            <a:off x="8208917" y="3026709"/>
            <a:ext cx="323523" cy="402291"/>
          </a:xfrm>
          <a:prstGeom prst="rect">
            <a:avLst/>
          </a:prstGeom>
          <a:solidFill>
            <a:srgbClr val="CCFFCC">
              <a:alpha val="3922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>
            <a:lvl1pPr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 dirty="0" smtClean="0">
                <a:latin typeface="Tahoma" charset="0"/>
              </a:rPr>
              <a:t>p</a:t>
            </a:r>
            <a:endParaRPr lang="en-GB" sz="2000" dirty="0">
              <a:latin typeface="Tahoma" charset="0"/>
            </a:endParaRPr>
          </a:p>
        </p:txBody>
      </p:sp>
      <p:cxnSp>
        <p:nvCxnSpPr>
          <p:cNvPr id="29" name="AutoShape 10"/>
          <p:cNvCxnSpPr>
            <a:cxnSpLocks noChangeShapeType="1"/>
            <a:endCxn id="28" idx="0"/>
          </p:cNvCxnSpPr>
          <p:nvPr/>
        </p:nvCxnSpPr>
        <p:spPr bwMode="auto">
          <a:xfrm>
            <a:off x="6929143" y="2708920"/>
            <a:ext cx="1441536" cy="31778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04" name="Text Box 13"/>
          <p:cNvSpPr txBox="1">
            <a:spLocks noChangeArrowheads="1"/>
          </p:cNvSpPr>
          <p:nvPr/>
        </p:nvSpPr>
        <p:spPr bwMode="auto">
          <a:xfrm>
            <a:off x="6136612" y="2336800"/>
            <a:ext cx="735013" cy="406400"/>
          </a:xfrm>
          <a:prstGeom prst="rect">
            <a:avLst/>
          </a:prstGeom>
          <a:solidFill>
            <a:srgbClr val="CCFFCC">
              <a:alpha val="3922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>
            <a:lvl1pPr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IE" sz="2000">
                <a:latin typeface="Tahoma" charset="0"/>
              </a:rPr>
              <a:t>body</a:t>
            </a:r>
            <a:endParaRPr lang="en-GB" sz="2000">
              <a:latin typeface="Tahoma" charset="0"/>
            </a:endParaRPr>
          </a:p>
        </p:txBody>
      </p:sp>
      <p:sp>
        <p:nvSpPr>
          <p:cNvPr id="34" name="Text Box 7"/>
          <p:cNvSpPr txBox="1">
            <a:spLocks noChangeArrowheads="1"/>
          </p:cNvSpPr>
          <p:nvPr/>
        </p:nvSpPr>
        <p:spPr bwMode="auto">
          <a:xfrm>
            <a:off x="6626116" y="4187056"/>
            <a:ext cx="532164" cy="402291"/>
          </a:xfrm>
          <a:prstGeom prst="rect">
            <a:avLst/>
          </a:prstGeom>
          <a:solidFill>
            <a:srgbClr val="CCFFCC">
              <a:alpha val="3922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>
            <a:lvl1pPr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 dirty="0" err="1" smtClean="0">
                <a:latin typeface="Tahoma" charset="0"/>
              </a:rPr>
              <a:t>em</a:t>
            </a:r>
            <a:endParaRPr lang="en-GB" sz="2000" dirty="0">
              <a:latin typeface="Tahoma" charset="0"/>
            </a:endParaRPr>
          </a:p>
        </p:txBody>
      </p:sp>
      <p:cxnSp>
        <p:nvCxnSpPr>
          <p:cNvPr id="35" name="AutoShape 10"/>
          <p:cNvCxnSpPr>
            <a:cxnSpLocks noChangeShapeType="1"/>
            <a:stCxn id="24" idx="2"/>
            <a:endCxn id="34" idx="0"/>
          </p:cNvCxnSpPr>
          <p:nvPr/>
        </p:nvCxnSpPr>
        <p:spPr bwMode="auto">
          <a:xfrm flipH="1">
            <a:off x="6892198" y="3437219"/>
            <a:ext cx="235224" cy="7498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" name="Text Box 7"/>
          <p:cNvSpPr txBox="1">
            <a:spLocks noChangeArrowheads="1"/>
          </p:cNvSpPr>
          <p:nvPr/>
        </p:nvSpPr>
        <p:spPr bwMode="auto">
          <a:xfrm>
            <a:off x="4249852" y="3068960"/>
            <a:ext cx="464788" cy="402291"/>
          </a:xfrm>
          <a:prstGeom prst="rect">
            <a:avLst/>
          </a:prstGeom>
          <a:solidFill>
            <a:srgbClr val="CCFFCC">
              <a:alpha val="3922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>
            <a:lvl1pPr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 dirty="0" smtClean="0">
                <a:latin typeface="Tahoma" charset="0"/>
              </a:rPr>
              <a:t>h1</a:t>
            </a:r>
            <a:endParaRPr lang="en-GB" sz="2000" dirty="0">
              <a:latin typeface="Tahoma" charset="0"/>
            </a:endParaRPr>
          </a:p>
        </p:txBody>
      </p:sp>
      <p:cxnSp>
        <p:nvCxnSpPr>
          <p:cNvPr id="32" name="AutoShape 10"/>
          <p:cNvCxnSpPr>
            <a:cxnSpLocks noChangeShapeType="1"/>
            <a:endCxn id="31" idx="0"/>
          </p:cNvCxnSpPr>
          <p:nvPr/>
        </p:nvCxnSpPr>
        <p:spPr bwMode="auto">
          <a:xfrm flipH="1">
            <a:off x="4482246" y="2708920"/>
            <a:ext cx="1711822" cy="36004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" name="AutoShape 10"/>
          <p:cNvCxnSpPr>
            <a:cxnSpLocks noChangeShapeType="1"/>
          </p:cNvCxnSpPr>
          <p:nvPr/>
        </p:nvCxnSpPr>
        <p:spPr bwMode="auto">
          <a:xfrm flipH="1">
            <a:off x="1925450" y="2742952"/>
            <a:ext cx="502680" cy="32600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" name="Text Box 7"/>
          <p:cNvSpPr txBox="1">
            <a:spLocks noChangeArrowheads="1"/>
          </p:cNvSpPr>
          <p:nvPr/>
        </p:nvSpPr>
        <p:spPr bwMode="auto">
          <a:xfrm>
            <a:off x="1619672" y="3068960"/>
            <a:ext cx="608670" cy="402291"/>
          </a:xfrm>
          <a:prstGeom prst="rect">
            <a:avLst/>
          </a:prstGeom>
          <a:solidFill>
            <a:srgbClr val="CCFFCC">
              <a:alpha val="3922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>
            <a:lvl1pPr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 dirty="0" smtClean="0">
                <a:latin typeface="Tahoma" charset="0"/>
              </a:rPr>
              <a:t>title</a:t>
            </a:r>
            <a:endParaRPr lang="en-GB" sz="2000" dirty="0">
              <a:latin typeface="Tahoma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0AE63086-DAB2-4842-B402-A534E7FB90D8}" type="slidenum">
              <a:rPr lang="en-GB" smtClean="0"/>
              <a:pPr/>
              <a:t>43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76359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7584" y="3886200"/>
            <a:ext cx="7706816" cy="1771650"/>
          </a:xfrm>
        </p:spPr>
        <p:txBody>
          <a:bodyPr/>
          <a:lstStyle/>
          <a:p>
            <a:r>
              <a:rPr lang="en-GB" dirty="0"/>
              <a:t>Step </a:t>
            </a:r>
            <a:r>
              <a:rPr lang="en-IE" dirty="0"/>
              <a:t>6</a:t>
            </a:r>
            <a:r>
              <a:rPr lang="en-GB" dirty="0" smtClean="0"/>
              <a:t>: </a:t>
            </a:r>
            <a:r>
              <a:rPr lang="en-IE" dirty="0"/>
              <a:t>Change the look with a style sheet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0AE63086-DAB2-4842-B402-A534E7FB90D8}" type="slidenum">
              <a:rPr lang="en-GB" smtClean="0"/>
              <a:pPr/>
              <a:t>44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2820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8509000" cy="609600"/>
          </a:xfrm>
        </p:spPr>
        <p:txBody>
          <a:bodyPr/>
          <a:lstStyle/>
          <a:p>
            <a:r>
              <a:rPr lang="en-GB" sz="2800" dirty="0"/>
              <a:t>Step </a:t>
            </a:r>
            <a:r>
              <a:rPr lang="en-IE" sz="2800" dirty="0"/>
              <a:t>6</a:t>
            </a:r>
            <a:r>
              <a:rPr lang="en-GB" sz="2800" dirty="0" smtClean="0"/>
              <a:t>: </a:t>
            </a:r>
            <a:r>
              <a:rPr lang="en-IE" sz="2800" dirty="0"/>
              <a:t>Change the look with a style sheet</a:t>
            </a:r>
            <a:endParaRPr lang="en-GB" dirty="0"/>
          </a:p>
        </p:txBody>
      </p:sp>
      <p:sp>
        <p:nvSpPr>
          <p:cNvPr id="501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295400"/>
            <a:ext cx="8856984" cy="5029200"/>
          </a:xfrm>
        </p:spPr>
        <p:txBody>
          <a:bodyPr/>
          <a:lstStyle/>
          <a:p>
            <a:pPr marL="457200" indent="-457200"/>
            <a:r>
              <a:rPr lang="en-IE" dirty="0"/>
              <a:t>What if we want to change how the web page appears in the browser?</a:t>
            </a:r>
          </a:p>
          <a:p>
            <a:pPr marL="457200" indent="-457200"/>
            <a:r>
              <a:rPr lang="en-IE" dirty="0"/>
              <a:t>In other words, control the presentation.</a:t>
            </a:r>
          </a:p>
          <a:p>
            <a:pPr marL="457200" indent="-457200"/>
            <a:r>
              <a:rPr lang="en-IE" dirty="0"/>
              <a:t>This is where </a:t>
            </a:r>
            <a:r>
              <a:rPr lang="en-IE" b="1" dirty="0"/>
              <a:t>Cascading Style Sheets</a:t>
            </a:r>
            <a:r>
              <a:rPr lang="en-IE" dirty="0"/>
              <a:t> (CSS) come in.</a:t>
            </a:r>
          </a:p>
          <a:p>
            <a:pPr marL="857250" lvl="1" indent="-457200"/>
            <a:r>
              <a:rPr lang="en-IE" sz="2400" dirty="0"/>
              <a:t>We’ll look at these </a:t>
            </a:r>
            <a:r>
              <a:rPr lang="en-IE" sz="2400" dirty="0" smtClean="0"/>
              <a:t>much </a:t>
            </a:r>
            <a:r>
              <a:rPr lang="en-IE" sz="2400" dirty="0"/>
              <a:t>more detail </a:t>
            </a:r>
            <a:r>
              <a:rPr lang="en-IE" sz="2400" dirty="0" smtClean="0"/>
              <a:t>in later weeks</a:t>
            </a:r>
          </a:p>
          <a:p>
            <a:pPr marL="457200" indent="-457200"/>
            <a:r>
              <a:rPr lang="en-IE" dirty="0" smtClean="0"/>
              <a:t>For </a:t>
            </a:r>
            <a:r>
              <a:rPr lang="en-IE" dirty="0"/>
              <a:t>now we will just present some style rules without worrying about trying to understand how they work.</a:t>
            </a:r>
          </a:p>
          <a:p>
            <a:pPr marL="457200" indent="-457200"/>
            <a:endParaRPr lang="en-IE" dirty="0" smtClean="0"/>
          </a:p>
          <a:p>
            <a:pPr marL="457200" indent="-457200"/>
            <a:r>
              <a:rPr lang="en-IE" dirty="0" smtClean="0"/>
              <a:t>Next </a:t>
            </a:r>
            <a:r>
              <a:rPr lang="en-IE" dirty="0"/>
              <a:t>slide shows </a:t>
            </a:r>
            <a:r>
              <a:rPr lang="en-IE" dirty="0" smtClean="0"/>
              <a:t>some CSS rules in text file: </a:t>
            </a:r>
            <a:r>
              <a:rPr lang="en-IE" dirty="0" smtClean="0">
                <a:latin typeface="Courier"/>
                <a:cs typeface="Courier"/>
              </a:rPr>
              <a:t>goose.css</a:t>
            </a:r>
            <a:endParaRPr lang="en-IE" dirty="0">
              <a:latin typeface="Courier"/>
              <a:cs typeface="Courier"/>
            </a:endParaRPr>
          </a:p>
          <a:p>
            <a:pPr marL="457200" indent="-457200"/>
            <a:endParaRPr lang="en-US" dirty="0" smtClean="0"/>
          </a:p>
          <a:p>
            <a:pPr marL="457200" indent="-457200"/>
            <a:r>
              <a:rPr lang="en-US" dirty="0" smtClean="0"/>
              <a:t>F</a:t>
            </a:r>
            <a:r>
              <a:rPr lang="en-IE" dirty="0" smtClean="0"/>
              <a:t>ollowing slides show HTML markup to tell browser to use the rules in file "</a:t>
            </a:r>
            <a:r>
              <a:rPr lang="en-IE" dirty="0" smtClean="0">
                <a:latin typeface="Courier"/>
                <a:cs typeface="Courier"/>
              </a:rPr>
              <a:t>goose.css</a:t>
            </a:r>
            <a:r>
              <a:rPr lang="en-IE" dirty="0" smtClean="0"/>
              <a:t>", and what browser displays</a:t>
            </a:r>
            <a:r>
              <a:rPr lang="en-US" dirty="0" smtClean="0"/>
              <a:t>…</a:t>
            </a:r>
            <a:endParaRPr lang="en-IE" dirty="0"/>
          </a:p>
          <a:p>
            <a:pPr marL="457200" indent="-457200"/>
            <a:endParaRPr lang="en-IE" dirty="0"/>
          </a:p>
          <a:p>
            <a:pPr marL="457200" indent="-457200"/>
            <a:endParaRPr lang="en-GB" dirty="0">
              <a:latin typeface="Courier New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0AE63086-DAB2-4842-B402-A534E7FB90D8}" type="slidenum">
              <a:rPr lang="en-GB" smtClean="0"/>
              <a:pPr/>
              <a:t>45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0697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815" name="Rectangle 7"/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8509000" cy="609600"/>
          </a:xfrm>
          <a:noFill/>
          <a:ln/>
        </p:spPr>
        <p:txBody>
          <a:bodyPr/>
          <a:lstStyle/>
          <a:p>
            <a:r>
              <a:rPr lang="en-GB" sz="2800"/>
              <a:t>Step </a:t>
            </a:r>
            <a:r>
              <a:rPr lang="en-IE" sz="2800"/>
              <a:t>5</a:t>
            </a:r>
            <a:r>
              <a:rPr lang="en-GB" sz="2800"/>
              <a:t>: </a:t>
            </a:r>
            <a:r>
              <a:rPr lang="en-IE" sz="2800"/>
              <a:t>Change the look with a style sheet</a:t>
            </a:r>
            <a:endParaRPr lang="en-GB"/>
          </a:p>
        </p:txBody>
      </p:sp>
      <p:sp>
        <p:nvSpPr>
          <p:cNvPr id="503813" name="Text Box 5"/>
          <p:cNvSpPr txBox="1">
            <a:spLocks noChangeArrowheads="1"/>
          </p:cNvSpPr>
          <p:nvPr/>
        </p:nvSpPr>
        <p:spPr bwMode="auto">
          <a:xfrm>
            <a:off x="36512" y="367051"/>
            <a:ext cx="9144000" cy="594226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square" lIns="90000" tIns="46800" rIns="90000" bIns="46800">
            <a:spAutoFit/>
          </a:bodyPr>
          <a:lstStyle/>
          <a:p>
            <a:r>
              <a:rPr lang="en-US" sz="2000" b="1" dirty="0" smtClean="0">
                <a:latin typeface="Courier New" charset="0"/>
              </a:rPr>
              <a:t>body {</a:t>
            </a:r>
            <a:endParaRPr lang="en-US" sz="2000" b="1" dirty="0">
              <a:latin typeface="Courier New" charset="0"/>
            </a:endParaRPr>
          </a:p>
          <a:p>
            <a:r>
              <a:rPr lang="en-US" sz="2000" b="1" dirty="0">
                <a:latin typeface="Courier New" charset="0"/>
              </a:rPr>
              <a:t>	background-color: #C2A7F2;</a:t>
            </a:r>
          </a:p>
          <a:p>
            <a:r>
              <a:rPr lang="en-US" sz="2000" b="1" dirty="0">
                <a:latin typeface="Courier New" charset="0"/>
              </a:rPr>
              <a:t>	font-family: sans-serif;</a:t>
            </a:r>
          </a:p>
          <a:p>
            <a:r>
              <a:rPr lang="en-US" sz="2000" b="1" dirty="0" smtClean="0">
                <a:latin typeface="Courier New" charset="0"/>
              </a:rPr>
              <a:t>}</a:t>
            </a:r>
            <a:endParaRPr lang="en-US" sz="2000" b="1" dirty="0">
              <a:latin typeface="Courier New" charset="0"/>
            </a:endParaRPr>
          </a:p>
          <a:p>
            <a:endParaRPr lang="en-US" sz="2000" b="1" dirty="0">
              <a:latin typeface="Courier New" charset="0"/>
            </a:endParaRPr>
          </a:p>
          <a:p>
            <a:r>
              <a:rPr lang="en-US" sz="2000" b="1" dirty="0">
                <a:latin typeface="Courier New" charset="0"/>
              </a:rPr>
              <a:t>h1 </a:t>
            </a:r>
            <a:r>
              <a:rPr lang="en-US" sz="2000" b="1" dirty="0" smtClean="0">
                <a:latin typeface="Courier New" charset="0"/>
              </a:rPr>
              <a:t>{</a:t>
            </a:r>
            <a:endParaRPr lang="en-US" sz="2000" b="1" dirty="0">
              <a:latin typeface="Courier New" charset="0"/>
            </a:endParaRPr>
          </a:p>
          <a:p>
            <a:r>
              <a:rPr lang="en-US" sz="2000" b="1" dirty="0">
                <a:latin typeface="Courier New" charset="0"/>
              </a:rPr>
              <a:t>	color: #2A1959;</a:t>
            </a:r>
          </a:p>
          <a:p>
            <a:r>
              <a:rPr lang="en-US" sz="2000" b="1" dirty="0">
                <a:latin typeface="Courier New" charset="0"/>
              </a:rPr>
              <a:t>	border-bottom: 2px solid #2A1959;</a:t>
            </a:r>
          </a:p>
          <a:p>
            <a:r>
              <a:rPr lang="en-US" sz="2000" b="1" dirty="0" smtClean="0">
                <a:latin typeface="Courier New" charset="0"/>
              </a:rPr>
              <a:t>}</a:t>
            </a:r>
            <a:endParaRPr lang="en-US" sz="2000" b="1" dirty="0">
              <a:latin typeface="Courier New" charset="0"/>
            </a:endParaRPr>
          </a:p>
          <a:p>
            <a:endParaRPr lang="en-US" sz="2000" b="1" dirty="0">
              <a:latin typeface="Courier New" charset="0"/>
            </a:endParaRPr>
          </a:p>
          <a:p>
            <a:r>
              <a:rPr lang="en-US" sz="2000" b="1" dirty="0">
                <a:latin typeface="Courier New" charset="0"/>
              </a:rPr>
              <a:t>h2 </a:t>
            </a:r>
            <a:r>
              <a:rPr lang="en-US" sz="2000" b="1" dirty="0" smtClean="0">
                <a:latin typeface="Courier New" charset="0"/>
              </a:rPr>
              <a:t>{</a:t>
            </a:r>
            <a:endParaRPr lang="en-US" sz="2000" b="1" dirty="0">
              <a:latin typeface="Courier New" charset="0"/>
            </a:endParaRPr>
          </a:p>
          <a:p>
            <a:r>
              <a:rPr lang="en-US" sz="2000" b="1" dirty="0">
                <a:latin typeface="Courier New" charset="0"/>
              </a:rPr>
              <a:t>	color: #474B94;</a:t>
            </a:r>
          </a:p>
          <a:p>
            <a:r>
              <a:rPr lang="en-US" sz="2000" b="1" dirty="0">
                <a:latin typeface="Courier New" charset="0"/>
              </a:rPr>
              <a:t>	font-size: 1.2em;</a:t>
            </a:r>
          </a:p>
          <a:p>
            <a:r>
              <a:rPr lang="en-US" sz="2000" b="1" dirty="0" smtClean="0">
                <a:latin typeface="Courier New" charset="0"/>
              </a:rPr>
              <a:t>}</a:t>
            </a:r>
            <a:endParaRPr lang="en-US" sz="2000" b="1" dirty="0">
              <a:latin typeface="Courier New" charset="0"/>
            </a:endParaRPr>
          </a:p>
          <a:p>
            <a:endParaRPr lang="en-US" sz="2000" b="1" dirty="0">
              <a:latin typeface="Courier New" charset="0"/>
            </a:endParaRPr>
          </a:p>
          <a:p>
            <a:r>
              <a:rPr lang="en-US" sz="2000" b="1" dirty="0">
                <a:latin typeface="Courier New" charset="0"/>
              </a:rPr>
              <a:t>h2, </a:t>
            </a:r>
            <a:endParaRPr lang="en-US" sz="2000" b="1" dirty="0" smtClean="0">
              <a:latin typeface="Courier New" charset="0"/>
            </a:endParaRPr>
          </a:p>
          <a:p>
            <a:r>
              <a:rPr lang="en-US" sz="2000" b="1" dirty="0" smtClean="0">
                <a:latin typeface="Courier New" charset="0"/>
              </a:rPr>
              <a:t>p {</a:t>
            </a:r>
            <a:endParaRPr lang="en-US" sz="2000" b="1" dirty="0">
              <a:latin typeface="Courier New" charset="0"/>
            </a:endParaRPr>
          </a:p>
          <a:p>
            <a:r>
              <a:rPr lang="en-US" sz="2000" b="1" dirty="0">
                <a:latin typeface="Courier New" charset="0"/>
              </a:rPr>
              <a:t>	margin-left: 120px;</a:t>
            </a:r>
          </a:p>
          <a:p>
            <a:r>
              <a:rPr lang="en-US" sz="2000" b="1" dirty="0" smtClean="0">
                <a:latin typeface="Courier New" charset="0"/>
              </a:rPr>
              <a:t>}</a:t>
            </a:r>
            <a:endParaRPr lang="en-US" sz="2000" b="1" dirty="0">
              <a:latin typeface="Courier New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0AE63086-DAB2-4842-B402-A534E7FB90D8}" type="slidenum">
              <a:rPr lang="en-GB" smtClean="0"/>
              <a:pPr/>
              <a:t>46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024851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 bwMode="auto">
          <a:xfrm>
            <a:off x="683568" y="2800672"/>
            <a:ext cx="5760640" cy="1224136"/>
          </a:xfrm>
          <a:prstGeom prst="roundRect">
            <a:avLst/>
          </a:prstGeom>
          <a:solidFill>
            <a:schemeClr val="lt1">
              <a:alpha val="0"/>
            </a:schemeClr>
          </a:solidFill>
          <a:ln w="76200" cmpd="sng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9144000" cy="609600"/>
          </a:xfrm>
        </p:spPr>
        <p:txBody>
          <a:bodyPr/>
          <a:lstStyle/>
          <a:p>
            <a:r>
              <a:rPr lang="en-US" dirty="0" smtClean="0"/>
              <a:t>I</a:t>
            </a:r>
            <a:r>
              <a:rPr lang="en-GB" dirty="0" smtClean="0"/>
              <a:t>n the HTML head tell browser to import style rules </a:t>
            </a:r>
            <a:r>
              <a:rPr lang="en-US" dirty="0" smtClean="0"/>
              <a:t>…</a:t>
            </a:r>
            <a:endParaRPr lang="en-GB" sz="2000" dirty="0"/>
          </a:p>
        </p:txBody>
      </p:sp>
      <p:sp>
        <p:nvSpPr>
          <p:cNvPr id="466949" name="Text Box 5"/>
          <p:cNvSpPr txBox="1">
            <a:spLocks noChangeArrowheads="1"/>
          </p:cNvSpPr>
          <p:nvPr/>
        </p:nvSpPr>
        <p:spPr bwMode="auto">
          <a:xfrm>
            <a:off x="1096963" y="1445443"/>
            <a:ext cx="1809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66">
                    <a:alpha val="3999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GB"/>
          </a:p>
        </p:txBody>
      </p:sp>
      <p:sp>
        <p:nvSpPr>
          <p:cNvPr id="466950" name="Text Box 6"/>
          <p:cNvSpPr txBox="1">
            <a:spLocks noChangeArrowheads="1"/>
          </p:cNvSpPr>
          <p:nvPr/>
        </p:nvSpPr>
        <p:spPr bwMode="auto">
          <a:xfrm>
            <a:off x="-10396" y="1126620"/>
            <a:ext cx="9154396" cy="532671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square" lIns="90000" tIns="46800" rIns="90000" bIns="46800">
            <a:spAutoFit/>
          </a:bodyPr>
          <a:lstStyle/>
          <a:p>
            <a:r>
              <a:rPr lang="en-US" sz="2000" b="1" dirty="0">
                <a:solidFill>
                  <a:srgbClr val="336666"/>
                </a:solidFill>
                <a:latin typeface="Courier New" charset="0"/>
              </a:rPr>
              <a:t>&lt;!DOCTYPE html&gt;</a:t>
            </a:r>
          </a:p>
          <a:p>
            <a:r>
              <a:rPr lang="en-US" sz="2000" b="1" dirty="0" smtClean="0">
                <a:solidFill>
                  <a:srgbClr val="336666"/>
                </a:solidFill>
                <a:latin typeface="Courier New" charset="0"/>
              </a:rPr>
              <a:t>&lt;</a:t>
            </a:r>
            <a:r>
              <a:rPr lang="en-US" sz="2000" b="1" dirty="0">
                <a:solidFill>
                  <a:srgbClr val="336666"/>
                </a:solidFill>
                <a:latin typeface="Courier New" charset="0"/>
              </a:rPr>
              <a:t>html </a:t>
            </a:r>
            <a:r>
              <a:rPr lang="en-US" sz="2000" b="1" dirty="0" err="1">
                <a:solidFill>
                  <a:srgbClr val="336666"/>
                </a:solidFill>
                <a:latin typeface="Courier New" charset="0"/>
              </a:rPr>
              <a:t>lang</a:t>
            </a:r>
            <a:r>
              <a:rPr lang="en-US" sz="2000" b="1" dirty="0">
                <a:solidFill>
                  <a:srgbClr val="336666"/>
                </a:solidFill>
                <a:latin typeface="Courier New" charset="0"/>
              </a:rPr>
              <a:t>="en"&gt;</a:t>
            </a:r>
          </a:p>
          <a:p>
            <a:r>
              <a:rPr lang="en-US" sz="2000" b="1" dirty="0">
                <a:solidFill>
                  <a:srgbClr val="336666"/>
                </a:solidFill>
                <a:latin typeface="Courier New" charset="0"/>
              </a:rPr>
              <a:t>&lt;head&gt;</a:t>
            </a:r>
          </a:p>
          <a:p>
            <a:r>
              <a:rPr lang="it-IT" sz="2000" b="1" dirty="0">
                <a:solidFill>
                  <a:srgbClr val="336666"/>
                </a:solidFill>
                <a:latin typeface="Courier New" charset="0"/>
              </a:rPr>
              <a:t> </a:t>
            </a:r>
            <a:r>
              <a:rPr lang="en-US" sz="2000" dirty="0">
                <a:latin typeface="Courier New" charset="0"/>
              </a:rPr>
              <a:t>	</a:t>
            </a:r>
            <a:r>
              <a:rPr lang="it-IT" sz="2000" b="1" dirty="0" smtClean="0">
                <a:solidFill>
                  <a:srgbClr val="336666"/>
                </a:solidFill>
                <a:latin typeface="Courier New" charset="0"/>
              </a:rPr>
              <a:t>&lt;</a:t>
            </a:r>
            <a:r>
              <a:rPr lang="it-IT" sz="2000" b="1" dirty="0">
                <a:solidFill>
                  <a:srgbClr val="336666"/>
                </a:solidFill>
                <a:latin typeface="Courier New" charset="0"/>
              </a:rPr>
              <a:t>meta </a:t>
            </a:r>
            <a:r>
              <a:rPr lang="it-IT" sz="2000" b="1" dirty="0" err="1">
                <a:solidFill>
                  <a:srgbClr val="336666"/>
                </a:solidFill>
                <a:latin typeface="Courier New" charset="0"/>
              </a:rPr>
              <a:t>charset</a:t>
            </a:r>
            <a:r>
              <a:rPr lang="it-IT" sz="2000" b="1" dirty="0">
                <a:solidFill>
                  <a:srgbClr val="336666"/>
                </a:solidFill>
                <a:latin typeface="Courier New" charset="0"/>
              </a:rPr>
              <a:t>="utf-8"</a:t>
            </a:r>
            <a:r>
              <a:rPr lang="it-IT" sz="2000" b="1" dirty="0" smtClean="0">
                <a:solidFill>
                  <a:srgbClr val="336666"/>
                </a:solidFill>
                <a:latin typeface="Courier New" charset="0"/>
              </a:rPr>
              <a:t>&gt;</a:t>
            </a:r>
          </a:p>
          <a:p>
            <a:r>
              <a:rPr lang="en-US" sz="2000" dirty="0">
                <a:latin typeface="Courier New" charset="0"/>
              </a:rPr>
              <a:t>	</a:t>
            </a:r>
            <a:r>
              <a:rPr lang="en-US" sz="2000" b="1" dirty="0">
                <a:solidFill>
                  <a:srgbClr val="336666"/>
                </a:solidFill>
                <a:latin typeface="Courier New" charset="0"/>
              </a:rPr>
              <a:t>&lt;title&gt;</a:t>
            </a:r>
            <a:r>
              <a:rPr lang="en-US" sz="2000" dirty="0">
                <a:latin typeface="Courier New" charset="0"/>
              </a:rPr>
              <a:t> Black Goose Bistro </a:t>
            </a:r>
            <a:r>
              <a:rPr lang="en-US" sz="2000" b="1" dirty="0">
                <a:solidFill>
                  <a:srgbClr val="336666"/>
                </a:solidFill>
                <a:latin typeface="Courier New" charset="0"/>
              </a:rPr>
              <a:t>&lt;/title</a:t>
            </a:r>
            <a:r>
              <a:rPr lang="en-US" sz="2000" b="1" dirty="0" smtClean="0">
                <a:solidFill>
                  <a:srgbClr val="336666"/>
                </a:solidFill>
                <a:latin typeface="Courier New" charset="0"/>
              </a:rPr>
              <a:t>&gt;</a:t>
            </a:r>
          </a:p>
          <a:p>
            <a:endParaRPr lang="en-US" sz="2000" b="1" dirty="0" smtClean="0">
              <a:solidFill>
                <a:srgbClr val="336666"/>
              </a:solidFill>
              <a:latin typeface="Courier New" charset="0"/>
            </a:endParaRPr>
          </a:p>
          <a:p>
            <a:r>
              <a:rPr lang="en-US" sz="2000" b="1" dirty="0">
                <a:solidFill>
                  <a:srgbClr val="336666"/>
                </a:solidFill>
                <a:latin typeface="Courier New" charset="0"/>
              </a:rPr>
              <a:t>	</a:t>
            </a:r>
            <a:r>
              <a:rPr lang="en-US" sz="2000" b="1" dirty="0" smtClean="0">
                <a:solidFill>
                  <a:srgbClr val="336666"/>
                </a:solidFill>
                <a:latin typeface="Courier New" charset="0"/>
              </a:rPr>
              <a:t>&lt;style&gt;</a:t>
            </a:r>
          </a:p>
          <a:p>
            <a:r>
              <a:rPr lang="en-US" sz="2000" b="1" dirty="0">
                <a:solidFill>
                  <a:srgbClr val="336666"/>
                </a:solidFill>
                <a:latin typeface="Courier New" charset="0"/>
              </a:rPr>
              <a:t>	</a:t>
            </a:r>
            <a:r>
              <a:rPr lang="en-US" sz="2000" b="1" dirty="0" smtClean="0">
                <a:solidFill>
                  <a:srgbClr val="336666"/>
                </a:solidFill>
                <a:latin typeface="Courier New" charset="0"/>
              </a:rPr>
              <a:t>	@import "</a:t>
            </a:r>
            <a:r>
              <a:rPr lang="en-US" sz="2000" b="1" dirty="0" err="1" smtClean="0">
                <a:solidFill>
                  <a:srgbClr val="336666"/>
                </a:solidFill>
                <a:latin typeface="Courier New" charset="0"/>
              </a:rPr>
              <a:t>css</a:t>
            </a:r>
            <a:r>
              <a:rPr lang="en-US" sz="2000" b="1" dirty="0" smtClean="0">
                <a:solidFill>
                  <a:srgbClr val="336666"/>
                </a:solidFill>
                <a:latin typeface="Courier New" charset="0"/>
              </a:rPr>
              <a:t>/goose.css";</a:t>
            </a:r>
          </a:p>
          <a:p>
            <a:r>
              <a:rPr lang="en-US" sz="2000" b="1" dirty="0">
                <a:solidFill>
                  <a:srgbClr val="336666"/>
                </a:solidFill>
                <a:latin typeface="Courier New" charset="0"/>
              </a:rPr>
              <a:t>	</a:t>
            </a:r>
            <a:r>
              <a:rPr lang="en-US" sz="2000" b="1" dirty="0" smtClean="0">
                <a:solidFill>
                  <a:srgbClr val="336666"/>
                </a:solidFill>
                <a:latin typeface="Courier New" charset="0"/>
              </a:rPr>
              <a:t>&lt;</a:t>
            </a:r>
            <a:r>
              <a:rPr lang="en-US" sz="2000" b="1" dirty="0">
                <a:solidFill>
                  <a:srgbClr val="336666"/>
                </a:solidFill>
                <a:latin typeface="Courier New" charset="0"/>
              </a:rPr>
              <a:t>/</a:t>
            </a:r>
            <a:r>
              <a:rPr lang="en-US" sz="2000" b="1" dirty="0" smtClean="0">
                <a:solidFill>
                  <a:srgbClr val="336666"/>
                </a:solidFill>
                <a:latin typeface="Courier New" charset="0"/>
              </a:rPr>
              <a:t>style&gt;</a:t>
            </a:r>
            <a:endParaRPr lang="en-US" sz="2000" b="1" dirty="0">
              <a:solidFill>
                <a:srgbClr val="336666"/>
              </a:solidFill>
              <a:latin typeface="Courier New" charset="0"/>
            </a:endParaRPr>
          </a:p>
          <a:p>
            <a:endParaRPr lang="en-US" sz="2000" b="1" dirty="0" smtClean="0">
              <a:solidFill>
                <a:srgbClr val="336666"/>
              </a:solidFill>
              <a:latin typeface="Courier New" charset="0"/>
            </a:endParaRPr>
          </a:p>
          <a:p>
            <a:r>
              <a:rPr lang="en-US" sz="2000" b="1" dirty="0" smtClean="0">
                <a:solidFill>
                  <a:srgbClr val="336666"/>
                </a:solidFill>
                <a:latin typeface="Courier New" charset="0"/>
              </a:rPr>
              <a:t>&lt;</a:t>
            </a:r>
            <a:r>
              <a:rPr lang="en-US" sz="2000" b="1" dirty="0">
                <a:solidFill>
                  <a:srgbClr val="336666"/>
                </a:solidFill>
                <a:latin typeface="Courier New" charset="0"/>
              </a:rPr>
              <a:t>/head&gt;</a:t>
            </a:r>
          </a:p>
          <a:p>
            <a:endParaRPr lang="en-US" sz="2000" dirty="0">
              <a:latin typeface="Courier New" charset="0"/>
            </a:endParaRPr>
          </a:p>
          <a:p>
            <a:r>
              <a:rPr lang="en-US" sz="2000" b="1" dirty="0">
                <a:solidFill>
                  <a:srgbClr val="336666"/>
                </a:solidFill>
                <a:latin typeface="Courier New" charset="0"/>
              </a:rPr>
              <a:t>&lt;body&gt;</a:t>
            </a:r>
          </a:p>
          <a:p>
            <a:r>
              <a:rPr lang="en-US" sz="2000" dirty="0">
                <a:latin typeface="Courier New" charset="0"/>
              </a:rPr>
              <a:t>Black Goose Bistro</a:t>
            </a:r>
          </a:p>
          <a:p>
            <a:r>
              <a:rPr lang="en-US" sz="2000" dirty="0">
                <a:latin typeface="Courier New" charset="0"/>
              </a:rPr>
              <a:t>The Restaurant</a:t>
            </a:r>
          </a:p>
          <a:p>
            <a:r>
              <a:rPr lang="en-US" sz="2000" dirty="0">
                <a:latin typeface="Courier New" charset="0"/>
              </a:rPr>
              <a:t>The Black Goose Bistro offers casual lunch and dinner fare </a:t>
            </a:r>
            <a:r>
              <a:rPr lang="en-US" sz="2000" dirty="0" smtClean="0">
                <a:latin typeface="Courier New" charset="0"/>
              </a:rPr>
              <a:t>E</a:t>
            </a:r>
            <a:r>
              <a:rPr lang="ga-IE" sz="2000" dirty="0" smtClean="0">
                <a:latin typeface="Courier New" charset="0"/>
              </a:rPr>
              <a:t>tc....</a:t>
            </a:r>
            <a:endParaRPr lang="en-US" sz="2000" b="1" dirty="0">
              <a:solidFill>
                <a:srgbClr val="336666"/>
              </a:solidFill>
              <a:latin typeface="Courier New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0AE63086-DAB2-4842-B402-A534E7FB90D8}" type="slidenum">
              <a:rPr lang="en-GB" smtClean="0"/>
              <a:pPr/>
              <a:t>47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805181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0AE63086-DAB2-4842-B402-A534E7FB90D8}" type="slidenum">
              <a:rPr lang="en-GB" smtClean="0"/>
              <a:pPr/>
              <a:t>48</a:t>
            </a:fld>
            <a:endParaRPr lang="en-GB" dirty="0"/>
          </a:p>
        </p:txBody>
      </p:sp>
      <p:pic>
        <p:nvPicPr>
          <p:cNvPr id="3" name="Picture 2" descr="goose5_cs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9392"/>
            <a:ext cx="9144000" cy="6519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0537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Text Box 5"/>
          <p:cNvSpPr txBox="1">
            <a:spLocks noChangeArrowheads="1"/>
          </p:cNvSpPr>
          <p:nvPr/>
        </p:nvSpPr>
        <p:spPr bwMode="auto">
          <a:xfrm>
            <a:off x="1676400" y="2665413"/>
            <a:ext cx="6693857" cy="771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3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4400" b="1" dirty="0" smtClean="0">
                <a:latin typeface="Tahoma" pitchFamily="34" charset="0"/>
              </a:rPr>
              <a:t>W3C Validation service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0AE63086-DAB2-4842-B402-A534E7FB90D8}" type="slidenum">
              <a:rPr lang="en-GB" smtClean="0"/>
              <a:pPr/>
              <a:t>49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074096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dirty="0"/>
              <a:t>Step 1: Start with Content</a:t>
            </a:r>
            <a:endParaRPr lang="en-GB" dirty="0"/>
          </a:p>
        </p:txBody>
      </p:sp>
      <p:sp>
        <p:nvSpPr>
          <p:cNvPr id="448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178800" cy="477838"/>
          </a:xfrm>
        </p:spPr>
        <p:txBody>
          <a:bodyPr/>
          <a:lstStyle/>
          <a:p>
            <a:pPr marL="457200" indent="-457200"/>
            <a:r>
              <a:rPr lang="en-GB"/>
              <a:t>Suppose we type the following text into a text file.</a:t>
            </a:r>
          </a:p>
          <a:p>
            <a:pPr marL="457200" indent="-457200"/>
            <a:endParaRPr lang="en-GB"/>
          </a:p>
        </p:txBody>
      </p:sp>
      <p:sp>
        <p:nvSpPr>
          <p:cNvPr id="448516" name="Text Box 4"/>
          <p:cNvSpPr txBox="1">
            <a:spLocks noChangeArrowheads="1"/>
          </p:cNvSpPr>
          <p:nvPr/>
        </p:nvSpPr>
        <p:spPr bwMode="auto">
          <a:xfrm>
            <a:off x="539750" y="2006600"/>
            <a:ext cx="7848600" cy="4221163"/>
          </a:xfrm>
          <a:prstGeom prst="rect">
            <a:avLst/>
          </a:prstGeom>
          <a:solidFill>
            <a:srgbClr val="99CCFF">
              <a:alpha val="3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IE" sz="1800" dirty="0">
                <a:latin typeface="Courier New" charset="0"/>
              </a:rPr>
              <a:t>Black Goose Bistro</a:t>
            </a:r>
          </a:p>
          <a:p>
            <a:endParaRPr lang="en-IE" sz="1800" dirty="0">
              <a:latin typeface="Courier New" charset="0"/>
            </a:endParaRPr>
          </a:p>
          <a:p>
            <a:r>
              <a:rPr lang="en-IE" sz="1800" dirty="0">
                <a:latin typeface="Courier New" charset="0"/>
              </a:rPr>
              <a:t>The Restaurant</a:t>
            </a:r>
          </a:p>
          <a:p>
            <a:r>
              <a:rPr lang="en-IE" sz="1800" dirty="0">
                <a:latin typeface="Courier New" charset="0"/>
              </a:rPr>
              <a:t>The Black Goose Bistro offers casual lunch and dinner fare in a hip atmosphere</a:t>
            </a:r>
          </a:p>
          <a:p>
            <a:endParaRPr lang="en-IE" sz="1800" dirty="0">
              <a:latin typeface="Courier New" charset="0"/>
            </a:endParaRPr>
          </a:p>
          <a:p>
            <a:r>
              <a:rPr lang="en-IE" sz="1800" dirty="0">
                <a:latin typeface="Courier New" charset="0"/>
              </a:rPr>
              <a:t>Catering</a:t>
            </a:r>
          </a:p>
          <a:p>
            <a:r>
              <a:rPr lang="en-IE" sz="1800" dirty="0">
                <a:latin typeface="Courier New" charset="0"/>
              </a:rPr>
              <a:t>You have fun … </a:t>
            </a:r>
            <a:r>
              <a:rPr lang="en-IE" sz="1800" dirty="0" smtClean="0">
                <a:latin typeface="Courier New" charset="0"/>
              </a:rPr>
              <a:t>we'll </a:t>
            </a:r>
            <a:r>
              <a:rPr lang="en-IE" sz="1800" dirty="0">
                <a:latin typeface="Courier New" charset="0"/>
              </a:rPr>
              <a:t>handle the cooking. Black Goose Catering can handle events from snacks for bridge club to elegant corporate fundraisers.</a:t>
            </a:r>
          </a:p>
          <a:p>
            <a:endParaRPr lang="en-IE" sz="1800" dirty="0">
              <a:latin typeface="Courier New" charset="0"/>
            </a:endParaRPr>
          </a:p>
          <a:p>
            <a:r>
              <a:rPr lang="en-IE" sz="1800" dirty="0">
                <a:latin typeface="Courier New" charset="0"/>
              </a:rPr>
              <a:t>Location and Hours</a:t>
            </a:r>
          </a:p>
          <a:p>
            <a:r>
              <a:rPr lang="en-IE" sz="1800" dirty="0">
                <a:latin typeface="Courier New" charset="0"/>
              </a:rPr>
              <a:t>Seekonk, Massachusetts;</a:t>
            </a:r>
          </a:p>
          <a:p>
            <a:r>
              <a:rPr lang="en-IE" sz="1800" dirty="0">
                <a:latin typeface="Courier New" charset="0"/>
              </a:rPr>
              <a:t>Monday though Thursday 11am to 9pm, Friday and Saturday, 11am to midnight</a:t>
            </a:r>
            <a:endParaRPr lang="en-US" sz="1800" dirty="0">
              <a:latin typeface="Courier New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0AE63086-DAB2-4842-B402-A534E7FB90D8}" type="slidenum">
              <a:rPr lang="en-GB" smtClean="0"/>
              <a:pPr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902322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W3C </a:t>
            </a:r>
            <a:r>
              <a:rPr lang="en-US" dirty="0" smtClean="0"/>
              <a:t>–</a:t>
            </a:r>
            <a:r>
              <a:rPr lang="en-GB" dirty="0" smtClean="0"/>
              <a:t> who are they?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W3C international organisation publishing web standards</a:t>
            </a:r>
          </a:p>
          <a:p>
            <a:pPr lvl="1"/>
            <a:r>
              <a:rPr lang="en-US" sz="2400" dirty="0" smtClean="0"/>
              <a:t>V</a:t>
            </a:r>
            <a:r>
              <a:rPr lang="en-GB" sz="2400" dirty="0" err="1" smtClean="0"/>
              <a:t>ersions</a:t>
            </a:r>
            <a:r>
              <a:rPr lang="en-GB" sz="2400" dirty="0" smtClean="0"/>
              <a:t> of HTML, CSS, JavaScript etc.</a:t>
            </a:r>
          </a:p>
          <a:p>
            <a:pPr lvl="1"/>
            <a:endParaRPr lang="en-GB" sz="2400" dirty="0"/>
          </a:p>
          <a:p>
            <a:pPr lvl="1"/>
            <a:endParaRPr lang="en-GB" sz="2400" dirty="0" smtClean="0"/>
          </a:p>
          <a:p>
            <a:pPr marL="457200" lvl="1" indent="0">
              <a:buNone/>
            </a:pPr>
            <a:r>
              <a:rPr lang="en-US" sz="2400" dirty="0" smtClean="0"/>
              <a:t>URL:	w</a:t>
            </a:r>
            <a:r>
              <a:rPr lang="en-GB" sz="2400" dirty="0" smtClean="0"/>
              <a:t>3c.org</a:t>
            </a:r>
            <a:endParaRPr lang="en-GB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0AE63086-DAB2-4842-B402-A534E7FB90D8}" type="slidenum">
              <a:rPr lang="en-GB" smtClean="0"/>
              <a:pPr/>
              <a:t>50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405567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W3C Validation servic</a:t>
            </a:r>
            <a:r>
              <a:rPr lang="en-GB" dirty="0"/>
              <a:t>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/>
            <a:r>
              <a:rPr lang="en-US" dirty="0" smtClean="0"/>
              <a:t>Y</a:t>
            </a:r>
            <a:r>
              <a:rPr lang="en-GB" dirty="0" smtClean="0"/>
              <a:t>our CSS and HTML can be grammar-checked </a:t>
            </a:r>
            <a:r>
              <a:rPr lang="en-US" sz="2400" dirty="0" smtClean="0"/>
              <a:t>b</a:t>
            </a:r>
            <a:r>
              <a:rPr lang="en-GB" sz="2400" dirty="0" smtClean="0"/>
              <a:t>y </a:t>
            </a:r>
            <a:r>
              <a:rPr lang="en-GB" sz="2400" dirty="0"/>
              <a:t>the W3C validation service</a:t>
            </a:r>
          </a:p>
          <a:p>
            <a:pPr lvl="1"/>
            <a:r>
              <a:rPr lang="en-US" sz="2400" dirty="0" smtClean="0"/>
              <a:t>F</a:t>
            </a:r>
            <a:r>
              <a:rPr lang="en-GB" sz="2400" dirty="0" smtClean="0"/>
              <a:t>or free !</a:t>
            </a:r>
          </a:p>
          <a:p>
            <a:pPr lvl="1"/>
            <a:endParaRPr lang="en-GB" dirty="0"/>
          </a:p>
          <a:p>
            <a:r>
              <a:rPr lang="en-US" dirty="0" smtClean="0"/>
              <a:t>For HTML E</a:t>
            </a:r>
            <a:r>
              <a:rPr lang="en-GB" dirty="0" err="1" smtClean="0"/>
              <a:t>nsure</a:t>
            </a:r>
            <a:r>
              <a:rPr lang="en-GB" dirty="0" smtClean="0"/>
              <a:t> you include DOCTYPE as first line</a:t>
            </a:r>
          </a:p>
          <a:p>
            <a:pPr lvl="1"/>
            <a:r>
              <a:rPr lang="en-GB" sz="2400" dirty="0" smtClean="0"/>
              <a:t>So your file being validated against HTML version 5 …</a:t>
            </a:r>
          </a:p>
          <a:p>
            <a:pPr lvl="1"/>
            <a:endParaRPr lang="en-GB" dirty="0"/>
          </a:p>
          <a:p>
            <a:r>
              <a:rPr lang="en-GB" dirty="0" smtClean="0"/>
              <a:t>URL for HTML validation:</a:t>
            </a:r>
            <a:br>
              <a:rPr lang="en-GB" dirty="0" smtClean="0"/>
            </a:br>
            <a:r>
              <a:rPr lang="en-GB" dirty="0" smtClean="0"/>
              <a:t>	</a:t>
            </a:r>
            <a:r>
              <a:rPr lang="es-ES_tradnl" sz="2800" b="1" dirty="0" smtClean="0"/>
              <a:t>validator.w3.org</a:t>
            </a:r>
          </a:p>
          <a:p>
            <a:endParaRPr lang="es-ES_tradnl" sz="2800" b="1" dirty="0" smtClean="0"/>
          </a:p>
          <a:p>
            <a:r>
              <a:rPr lang="en-GB" dirty="0"/>
              <a:t>URL for </a:t>
            </a:r>
            <a:r>
              <a:rPr lang="en-GB" dirty="0" smtClean="0"/>
              <a:t>CSS validation</a:t>
            </a:r>
            <a:r>
              <a:rPr lang="en-GB" dirty="0"/>
              <a:t>:</a:t>
            </a:r>
            <a:br>
              <a:rPr lang="en-GB" dirty="0"/>
            </a:br>
            <a:r>
              <a:rPr lang="es-ES_tradnl" dirty="0"/>
              <a:t>	</a:t>
            </a:r>
            <a:r>
              <a:rPr lang="es-ES_tradnl" sz="2800" b="1" dirty="0"/>
              <a:t>jigsaw.w3.org/</a:t>
            </a:r>
            <a:r>
              <a:rPr lang="es-ES_tradnl" sz="2800" b="1" dirty="0" err="1"/>
              <a:t>css-validator</a:t>
            </a:r>
            <a:r>
              <a:rPr lang="es-ES_tradnl" sz="2800" b="1" dirty="0"/>
              <a:t>/</a:t>
            </a:r>
          </a:p>
          <a:p>
            <a:pPr lvl="1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0AE63086-DAB2-4842-B402-A534E7FB90D8}" type="slidenum">
              <a:rPr lang="en-GB" smtClean="0"/>
              <a:pPr/>
              <a:t>51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4222605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 descr="Screen shot 2012-09-17 at 20.39.50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752" r="-7752"/>
          <a:stretch>
            <a:fillRect/>
          </a:stretch>
        </p:blipFill>
        <p:spPr>
          <a:xfrm>
            <a:off x="-684584" y="30750"/>
            <a:ext cx="10513168" cy="6121798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0AE63086-DAB2-4842-B402-A534E7FB90D8}" type="slidenum">
              <a:rPr lang="en-GB" smtClean="0"/>
              <a:pPr/>
              <a:t>52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7335738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</a:t>
            </a:r>
            <a:r>
              <a:rPr lang="en-GB" dirty="0" err="1" smtClean="0"/>
              <a:t>opy</a:t>
            </a:r>
            <a:r>
              <a:rPr lang="en-GB" dirty="0" smtClean="0"/>
              <a:t> text and PASTE into Direct I</a:t>
            </a:r>
            <a:r>
              <a:rPr lang="en-US" dirty="0" smtClean="0"/>
              <a:t>n</a:t>
            </a:r>
            <a:r>
              <a:rPr lang="en-GB" dirty="0" smtClean="0"/>
              <a:t>put tab </a:t>
            </a:r>
            <a:r>
              <a:rPr lang="en-US" dirty="0" smtClean="0"/>
              <a:t>…</a:t>
            </a:r>
            <a:endParaRPr lang="en-GB" dirty="0"/>
          </a:p>
        </p:txBody>
      </p:sp>
      <p:pic>
        <p:nvPicPr>
          <p:cNvPr id="4" name="Content Placeholder 3" descr="Screen shot 2012-09-17 at 20.40.07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436" b="-1436"/>
          <a:stretch>
            <a:fillRect/>
          </a:stretch>
        </p:blipFill>
        <p:spPr>
          <a:xfrm>
            <a:off x="-36512" y="836712"/>
            <a:ext cx="9150969" cy="5328592"/>
          </a:xfrm>
        </p:spPr>
      </p:pic>
      <p:sp>
        <p:nvSpPr>
          <p:cNvPr id="5" name="Oval 4"/>
          <p:cNvSpPr/>
          <p:nvPr/>
        </p:nvSpPr>
        <p:spPr bwMode="auto">
          <a:xfrm>
            <a:off x="3059832" y="5013176"/>
            <a:ext cx="3096344" cy="1152128"/>
          </a:xfrm>
          <a:prstGeom prst="ellipse">
            <a:avLst/>
          </a:prstGeom>
          <a:noFill/>
          <a:ln w="76200" cmpd="sng"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4355976" y="836712"/>
            <a:ext cx="3096344" cy="1152128"/>
          </a:xfrm>
          <a:prstGeom prst="ellipse">
            <a:avLst/>
          </a:prstGeom>
          <a:noFill/>
          <a:ln w="76200" cmpd="sng"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0AE63086-DAB2-4842-B402-A534E7FB90D8}" type="slidenum">
              <a:rPr lang="en-GB" smtClean="0"/>
              <a:pPr/>
              <a:t>53</a:t>
            </a:fld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2843808" y="2204864"/>
            <a:ext cx="56507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r>
              <a:rPr lang="en-GB" dirty="0" err="1" smtClean="0"/>
              <a:t>aste</a:t>
            </a:r>
            <a:r>
              <a:rPr lang="en-GB" dirty="0" smtClean="0"/>
              <a:t> your code in here </a:t>
            </a:r>
            <a:r>
              <a:rPr lang="en-US" dirty="0" smtClean="0"/>
              <a:t>…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42552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GREEN = SUCCESS!</a:t>
            </a:r>
            <a:endParaRPr lang="en-GB" dirty="0"/>
          </a:p>
        </p:txBody>
      </p:sp>
      <p:pic>
        <p:nvPicPr>
          <p:cNvPr id="4" name="Content Placeholder 3" descr="Screen shot 2012-09-17 at 20.40.18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298" b="-1298"/>
          <a:stretch>
            <a:fillRect/>
          </a:stretch>
        </p:blipFill>
        <p:spPr>
          <a:xfrm>
            <a:off x="35496" y="836711"/>
            <a:ext cx="9115982" cy="5308219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0AE63086-DAB2-4842-B402-A534E7FB90D8}" type="slidenum">
              <a:rPr lang="en-GB" smtClean="0"/>
              <a:pPr/>
              <a:t>54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832895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228600"/>
            <a:ext cx="7772400" cy="824136"/>
          </a:xfrm>
        </p:spPr>
        <p:txBody>
          <a:bodyPr/>
          <a:lstStyle/>
          <a:p>
            <a:r>
              <a:rPr lang="en-GB" dirty="0" smtClean="0"/>
              <a:t>You </a:t>
            </a:r>
            <a:r>
              <a:rPr lang="en-GB" dirty="0" smtClean="0"/>
              <a:t>may get </a:t>
            </a:r>
            <a:r>
              <a:rPr lang="en-GB" dirty="0" smtClean="0"/>
              <a:t>just 2 ‘warnings’ if you code is </a:t>
            </a:r>
            <a:r>
              <a:rPr lang="en-GB" dirty="0" smtClean="0"/>
              <a:t>correct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</a:t>
            </a:r>
            <a:r>
              <a:rPr lang="en-GB" dirty="0" err="1" smtClean="0"/>
              <a:t>arning</a:t>
            </a:r>
            <a:r>
              <a:rPr lang="en-GB" dirty="0" smtClean="0"/>
              <a:t> 1</a:t>
            </a:r>
          </a:p>
          <a:p>
            <a:pPr lvl="1"/>
            <a:r>
              <a:rPr lang="en-US" dirty="0" smtClean="0"/>
              <a:t>T</a:t>
            </a:r>
            <a:r>
              <a:rPr lang="en-GB" dirty="0" smtClean="0"/>
              <a:t>he HTML 5 standard is still being finalised, so first warning is simply t</a:t>
            </a:r>
            <a:r>
              <a:rPr lang="en-US" dirty="0" smtClean="0"/>
              <a:t>ha</a:t>
            </a:r>
            <a:r>
              <a:rPr lang="en-GB" dirty="0" smtClean="0"/>
              <a:t>t HTML 5 results are indicative</a:t>
            </a:r>
          </a:p>
          <a:p>
            <a:pPr lvl="1"/>
            <a:r>
              <a:rPr lang="en-US" dirty="0" smtClean="0"/>
              <a:t>A</a:t>
            </a:r>
            <a:r>
              <a:rPr lang="en-GB" dirty="0" err="1" smtClean="0"/>
              <a:t>lthough</a:t>
            </a:r>
            <a:r>
              <a:rPr lang="en-GB" dirty="0" smtClean="0"/>
              <a:t> for this module all the HTML 5 we’ll learn is very unlikely to change in the future </a:t>
            </a:r>
            <a:r>
              <a:rPr lang="en-US" dirty="0" smtClean="0"/>
              <a:t>…</a:t>
            </a:r>
          </a:p>
          <a:p>
            <a:pPr lvl="1"/>
            <a:endParaRPr lang="en-GB" dirty="0" smtClean="0"/>
          </a:p>
          <a:p>
            <a:r>
              <a:rPr lang="en-GB" dirty="0" smtClean="0"/>
              <a:t>Warning 2</a:t>
            </a:r>
          </a:p>
          <a:p>
            <a:pPr lvl="1"/>
            <a:r>
              <a:rPr lang="en-US" dirty="0" smtClean="0"/>
              <a:t>S</a:t>
            </a:r>
            <a:r>
              <a:rPr lang="en-GB" dirty="0" err="1" smtClean="0"/>
              <a:t>ince</a:t>
            </a:r>
            <a:r>
              <a:rPr lang="en-GB" dirty="0" smtClean="0"/>
              <a:t> you copied and pasted code, the validator cannot check the actual way your text file has been saved and ‘encoded’</a:t>
            </a:r>
          </a:p>
          <a:p>
            <a:pPr lvl="1"/>
            <a:r>
              <a:rPr lang="en-US" dirty="0" smtClean="0"/>
              <a:t>Y</a:t>
            </a:r>
            <a:r>
              <a:rPr lang="en-GB" dirty="0" err="1" smtClean="0"/>
              <a:t>ou</a:t>
            </a:r>
            <a:r>
              <a:rPr lang="en-GB" dirty="0" smtClean="0"/>
              <a:t> can check this with the FILE UPLOAD validation method if you wish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0AE63086-DAB2-4842-B402-A534E7FB90D8}" type="slidenum">
              <a:rPr lang="en-GB" smtClean="0"/>
              <a:pPr/>
              <a:t>55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9441465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Text Box 5"/>
          <p:cNvSpPr txBox="1">
            <a:spLocks noChangeArrowheads="1"/>
          </p:cNvSpPr>
          <p:nvPr/>
        </p:nvSpPr>
        <p:spPr bwMode="auto">
          <a:xfrm>
            <a:off x="1676400" y="2665413"/>
            <a:ext cx="6300421" cy="1448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3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4400" b="1" dirty="0" smtClean="0">
                <a:latin typeface="Tahoma" pitchFamily="34" charset="0"/>
              </a:rPr>
              <a:t>Website </a:t>
            </a:r>
            <a:br>
              <a:rPr lang="en-US" sz="4400" b="1" dirty="0" smtClean="0">
                <a:latin typeface="Tahoma" pitchFamily="34" charset="0"/>
              </a:rPr>
            </a:br>
            <a:r>
              <a:rPr lang="en-US" sz="4400" b="1" dirty="0" smtClean="0">
                <a:latin typeface="Tahoma" pitchFamily="34" charset="0"/>
              </a:rPr>
              <a:t>project LIFE CYCLE …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0AE63086-DAB2-4842-B402-A534E7FB90D8}" type="slidenum">
              <a:rPr lang="en-GB" smtClean="0"/>
              <a:pPr/>
              <a:t>56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871165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62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299120"/>
            <a:ext cx="7772400" cy="609600"/>
          </a:xfrm>
        </p:spPr>
        <p:txBody>
          <a:bodyPr/>
          <a:lstStyle/>
          <a:p>
            <a:pPr algn="r"/>
            <a:r>
              <a:rPr lang="en-GB" sz="2800" dirty="0" smtClean="0"/>
              <a:t>YOUR website development life cycle</a:t>
            </a:r>
            <a:br>
              <a:rPr lang="en-GB" sz="2800" dirty="0" smtClean="0"/>
            </a:br>
            <a:r>
              <a:rPr lang="en-GB" sz="2800" i="1" dirty="0" smtClean="0">
                <a:solidFill>
                  <a:schemeClr val="bg1">
                    <a:lumMod val="50000"/>
                  </a:schemeClr>
                </a:solidFill>
              </a:rPr>
              <a:t>- print and stick on your door !</a:t>
            </a:r>
            <a:endParaRPr lang="en-GB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96" y="836712"/>
            <a:ext cx="9032448" cy="5562600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Start with raw </a:t>
            </a:r>
            <a:r>
              <a:rPr lang="en-US" dirty="0"/>
              <a:t>text </a:t>
            </a:r>
            <a:r>
              <a:rPr lang="en-US" dirty="0" smtClean="0"/>
              <a:t>content (and image files)</a:t>
            </a:r>
          </a:p>
          <a:p>
            <a:pPr marL="857250" lvl="1" indent="-457200">
              <a:buFont typeface="+mj-lt"/>
              <a:buAutoNum type="alphaLcParenR"/>
            </a:pPr>
            <a:r>
              <a:rPr lang="en-US" dirty="0" smtClean="0"/>
              <a:t>Save text into “.html” files: </a:t>
            </a:r>
            <a:r>
              <a:rPr lang="en-US" sz="1800" dirty="0" smtClean="0"/>
              <a:t>NOTE: do NOT place html files in subfolders</a:t>
            </a:r>
          </a:p>
          <a:p>
            <a:pPr marL="857250" lvl="1" indent="-457200">
              <a:buFont typeface="+mj-lt"/>
              <a:buAutoNum type="alphaLcParenR"/>
            </a:pPr>
            <a:r>
              <a:rPr lang="en-US" dirty="0" err="1" smtClean="0"/>
              <a:t>Organise</a:t>
            </a:r>
            <a:r>
              <a:rPr lang="en-US" dirty="0" smtClean="0"/>
              <a:t> your website folder structure (/</a:t>
            </a:r>
            <a:r>
              <a:rPr lang="en-US" dirty="0" err="1" smtClean="0"/>
              <a:t>css</a:t>
            </a:r>
            <a:r>
              <a:rPr lang="en-US" dirty="0" smtClean="0"/>
              <a:t>, /images)</a:t>
            </a:r>
          </a:p>
          <a:p>
            <a:pPr marL="400050" lvl="1" indent="0">
              <a:buNone/>
            </a:pPr>
            <a:endParaRPr lang="en-US" sz="1400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Markup with HTML</a:t>
            </a:r>
          </a:p>
          <a:p>
            <a:pPr marL="857250" lvl="1" indent="-457200">
              <a:buFont typeface="+mj-lt"/>
              <a:buAutoNum type="alphaLcParenR"/>
            </a:pPr>
            <a:r>
              <a:rPr lang="en-US" dirty="0" smtClean="0"/>
              <a:t>Add HTML document structure </a:t>
            </a:r>
            <a:r>
              <a:rPr lang="en-US" dirty="0" smtClean="0"/>
              <a:t>(</a:t>
            </a:r>
            <a:r>
              <a:rPr lang="en-US" dirty="0" err="1" smtClean="0"/>
              <a:t>doctype</a:t>
            </a:r>
            <a:r>
              <a:rPr lang="en-US" dirty="0" smtClean="0"/>
              <a:t>, </a:t>
            </a:r>
            <a:r>
              <a:rPr lang="en-US" dirty="0" smtClean="0"/>
              <a:t>head/body)</a:t>
            </a:r>
          </a:p>
          <a:p>
            <a:pPr marL="857250" lvl="1" indent="-457200">
              <a:buFont typeface="+mj-lt"/>
              <a:buAutoNum type="alphaLcParenR"/>
            </a:pPr>
            <a:r>
              <a:rPr lang="en-US" dirty="0" smtClean="0"/>
              <a:t>Markup BLOCK level text elements (h1, h2, p, </a:t>
            </a:r>
            <a:r>
              <a:rPr lang="en-US" dirty="0" err="1" smtClean="0"/>
              <a:t>hr</a:t>
            </a:r>
            <a:r>
              <a:rPr lang="en-US" dirty="0" smtClean="0"/>
              <a:t>, lists)</a:t>
            </a:r>
          </a:p>
          <a:p>
            <a:pPr marL="857250" lvl="1" indent="-457200">
              <a:buFont typeface="+mj-lt"/>
              <a:buAutoNum type="alphaLcParenR"/>
            </a:pPr>
            <a:r>
              <a:rPr lang="en-US" dirty="0" smtClean="0"/>
              <a:t>Markup INLINE text elements</a:t>
            </a:r>
          </a:p>
          <a:p>
            <a:pPr marL="1257300" lvl="2" indent="-457200">
              <a:buFont typeface="Wingdings" panose="05000000000000000000" pitchFamily="2" charset="2"/>
              <a:buChar char="§"/>
            </a:pPr>
            <a:r>
              <a:rPr lang="en-US" sz="1800" dirty="0"/>
              <a:t>Add in images and simple links</a:t>
            </a:r>
          </a:p>
          <a:p>
            <a:pPr marL="857250" lvl="1" indent="-457200">
              <a:buFont typeface="+mj-lt"/>
              <a:buAutoNum type="alphaLcParenR"/>
            </a:pPr>
            <a:r>
              <a:rPr lang="en-US" dirty="0" smtClean="0"/>
              <a:t>Markup page level elements (header/footer/</a:t>
            </a:r>
            <a:r>
              <a:rPr lang="en-US" dirty="0" err="1" smtClean="0"/>
              <a:t>divs</a:t>
            </a:r>
            <a:r>
              <a:rPr lang="en-US" dirty="0" smtClean="0"/>
              <a:t>/sections)</a:t>
            </a:r>
          </a:p>
          <a:p>
            <a:pPr marL="857250" lvl="1" indent="-457200">
              <a:buFont typeface="+mj-lt"/>
              <a:buAutoNum type="alphaLcParenR"/>
            </a:pPr>
            <a:r>
              <a:rPr lang="en-US" dirty="0" smtClean="0"/>
              <a:t>Markup navigation lists</a:t>
            </a:r>
          </a:p>
          <a:p>
            <a:pPr marL="400050" lvl="1" indent="0">
              <a:buNone/>
            </a:pPr>
            <a:endParaRPr lang="en-US" sz="1200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Define presentation with CSS style sheet(s)</a:t>
            </a:r>
          </a:p>
          <a:p>
            <a:pPr marL="857250" lvl="1" indent="-457200">
              <a:buFont typeface="+mj-lt"/>
              <a:buAutoNum type="alphaLcParenR"/>
            </a:pPr>
            <a:r>
              <a:rPr lang="en-US" dirty="0" smtClean="0"/>
              <a:t>Create .</a:t>
            </a:r>
            <a:r>
              <a:rPr lang="en-US" dirty="0" err="1" smtClean="0"/>
              <a:t>css</a:t>
            </a:r>
            <a:r>
              <a:rPr lang="en-US" dirty="0" smtClean="0"/>
              <a:t> files in your /</a:t>
            </a:r>
            <a:r>
              <a:rPr lang="en-US" dirty="0" err="1" smtClean="0"/>
              <a:t>css</a:t>
            </a:r>
            <a:r>
              <a:rPr lang="en-US" dirty="0" smtClean="0"/>
              <a:t> folder, and add @imports to &lt;head&gt;</a:t>
            </a:r>
          </a:p>
          <a:p>
            <a:pPr marL="857250" lvl="1" indent="-457200">
              <a:buFont typeface="+mj-lt"/>
              <a:buAutoNum type="alphaLcParenR"/>
            </a:pPr>
            <a:r>
              <a:rPr lang="en-US" dirty="0" smtClean="0"/>
              <a:t>Write your style rules for text elements / page layout / nav bars</a:t>
            </a:r>
          </a:p>
          <a:p>
            <a:pPr marL="0" indent="0">
              <a:buNone/>
            </a:pPr>
            <a:endParaRPr lang="en-US" dirty="0"/>
          </a:p>
          <a:p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7126168" y="2342492"/>
            <a:ext cx="2105264" cy="4616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GB" sz="2400" dirty="0" smtClean="0"/>
              <a:t>HTML validate</a:t>
            </a:r>
            <a:endParaRPr lang="en-GB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7312397" y="5085184"/>
            <a:ext cx="1851739" cy="4616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ga-IE" sz="2400" dirty="0" smtClean="0"/>
              <a:t>CSS </a:t>
            </a:r>
            <a:r>
              <a:rPr lang="en-GB" sz="2400" dirty="0" smtClean="0"/>
              <a:t>validate </a:t>
            </a:r>
          </a:p>
        </p:txBody>
      </p:sp>
      <p:sp>
        <p:nvSpPr>
          <p:cNvPr id="5" name="Left Arrow 4"/>
          <p:cNvSpPr/>
          <p:nvPr/>
        </p:nvSpPr>
        <p:spPr bwMode="auto">
          <a:xfrm>
            <a:off x="3419872" y="2450505"/>
            <a:ext cx="3655376" cy="245641"/>
          </a:xfrm>
          <a:prstGeom prst="lef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E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Left Arrow 14"/>
          <p:cNvSpPr/>
          <p:nvPr/>
        </p:nvSpPr>
        <p:spPr bwMode="auto">
          <a:xfrm>
            <a:off x="6516216" y="5193195"/>
            <a:ext cx="748124" cy="245641"/>
          </a:xfrm>
          <a:prstGeom prst="lef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E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0" y="6396335"/>
            <a:ext cx="9144000" cy="4616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2400" dirty="0" smtClean="0"/>
              <a:t>validate your HTML and CSS files continuously as you write them </a:t>
            </a:r>
          </a:p>
        </p:txBody>
      </p:sp>
    </p:spTree>
    <p:extLst>
      <p:ext uri="{BB962C8B-B14F-4D97-AF65-F5344CB8AC3E}">
        <p14:creationId xmlns:p14="http://schemas.microsoft.com/office/powerpoint/2010/main" val="8356196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62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299120"/>
            <a:ext cx="7772400" cy="609600"/>
          </a:xfrm>
        </p:spPr>
        <p:txBody>
          <a:bodyPr/>
          <a:lstStyle/>
          <a:p>
            <a:pPr algn="r"/>
            <a:r>
              <a:rPr lang="en-GB" sz="2800" dirty="0" smtClean="0"/>
              <a:t>YOUR website development life cycle</a:t>
            </a:r>
            <a:br>
              <a:rPr lang="en-GB" sz="2800" dirty="0" smtClean="0"/>
            </a:br>
            <a:r>
              <a:rPr lang="en-GB" sz="2800" i="1" dirty="0" smtClean="0">
                <a:solidFill>
                  <a:schemeClr val="bg1">
                    <a:lumMod val="50000"/>
                  </a:schemeClr>
                </a:solidFill>
              </a:rPr>
              <a:t>- print and stick on your door !</a:t>
            </a:r>
            <a:endParaRPr lang="en-GB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6599064" y="4616848"/>
            <a:ext cx="2133600" cy="365125"/>
          </a:xfrm>
        </p:spPr>
        <p:txBody>
          <a:bodyPr/>
          <a:lstStyle/>
          <a:p>
            <a:r>
              <a:rPr lang="en-GB" smtClean="0"/>
              <a:t>Slide </a:t>
            </a:r>
            <a:fld id="{0AE63086-DAB2-4842-B402-A534E7FB90D8}" type="slidenum">
              <a:rPr lang="en-GB" smtClean="0"/>
              <a:pPr/>
              <a:t>58</a:t>
            </a:fld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96" y="1268760"/>
            <a:ext cx="9032448" cy="5130552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marL="457200" indent="-457200">
              <a:buFont typeface="+mj-lt"/>
              <a:buAutoNum type="arabicPeriod" startAt="4"/>
            </a:pPr>
            <a:r>
              <a:rPr lang="en-US" dirty="0" smtClean="0"/>
              <a:t>Quality assurance</a:t>
            </a:r>
          </a:p>
          <a:p>
            <a:pPr marL="857250" lvl="1" indent="-457200">
              <a:buFont typeface="+mj-lt"/>
              <a:buAutoNum type="alphaLcParenR"/>
            </a:pPr>
            <a:r>
              <a:rPr lang="en-US" dirty="0" smtClean="0"/>
              <a:t>Are all resources loaded?</a:t>
            </a:r>
          </a:p>
          <a:p>
            <a:pPr marL="1257300" lvl="2" indent="-457200">
              <a:buFont typeface="Wingdings" panose="05000000000000000000" pitchFamily="2" charset="2"/>
              <a:buChar char="§"/>
            </a:pPr>
            <a:r>
              <a:rPr lang="en-US" sz="1800" dirty="0" smtClean="0"/>
              <a:t>Does EVERY image display? Does EVERY link work correctly?</a:t>
            </a:r>
          </a:p>
          <a:p>
            <a:pPr marL="1257300" lvl="2" indent="-457200">
              <a:buFont typeface="Wingdings" panose="05000000000000000000" pitchFamily="2" charset="2"/>
              <a:buChar char="§"/>
            </a:pPr>
            <a:endParaRPr lang="en-US" sz="1800" dirty="0" smtClean="0"/>
          </a:p>
          <a:p>
            <a:pPr marL="857250" lvl="1" indent="-457200">
              <a:buFont typeface="+mj-lt"/>
              <a:buAutoNum type="alphaLcParenR"/>
            </a:pPr>
            <a:r>
              <a:rPr lang="en-US" dirty="0" smtClean="0"/>
              <a:t>Evaluate site with human ‘users’ and improve. E.g.:</a:t>
            </a:r>
          </a:p>
          <a:p>
            <a:pPr marL="1257300" lvl="2" indent="-457200">
              <a:buFont typeface="Wingdings" panose="05000000000000000000" pitchFamily="2" charset="2"/>
              <a:buChar char="§"/>
            </a:pPr>
            <a:r>
              <a:rPr lang="en-US" sz="1800" dirty="0" smtClean="0"/>
              <a:t>Can user find items easily? Can user navigate easily?</a:t>
            </a:r>
          </a:p>
          <a:p>
            <a:pPr marL="1257300" lvl="2" indent="-457200">
              <a:buFont typeface="Wingdings" panose="05000000000000000000" pitchFamily="2" charset="2"/>
              <a:buChar char="§"/>
            </a:pPr>
            <a:r>
              <a:rPr lang="en-US" sz="1800" dirty="0" smtClean="0"/>
              <a:t>Can user get to home page / site map?</a:t>
            </a:r>
          </a:p>
          <a:p>
            <a:pPr marL="1257300" lvl="2" indent="-457200">
              <a:buFont typeface="Wingdings" panose="05000000000000000000" pitchFamily="2" charset="2"/>
              <a:buChar char="§"/>
            </a:pPr>
            <a:r>
              <a:rPr lang="en-US" sz="1800" dirty="0" smtClean="0"/>
              <a:t>Do they know which site / page they are on?</a:t>
            </a:r>
          </a:p>
          <a:p>
            <a:pPr marL="1257300" lvl="2" indent="-457200">
              <a:buFont typeface="Wingdings" panose="05000000000000000000" pitchFamily="2" charset="2"/>
              <a:buChar char="§"/>
            </a:pPr>
            <a:endParaRPr lang="en-US" sz="1800" dirty="0" smtClean="0"/>
          </a:p>
          <a:p>
            <a:pPr marL="857250" lvl="1" indent="-457200">
              <a:buFont typeface="+mj-lt"/>
              <a:buAutoNum type="alphaLcParenR"/>
            </a:pPr>
            <a:r>
              <a:rPr lang="en-US" dirty="0" smtClean="0"/>
              <a:t>Ensure all project requirements have been met</a:t>
            </a:r>
          </a:p>
          <a:p>
            <a:pPr marL="1257300" lvl="2" indent="-457200">
              <a:buFont typeface="Wingdings" panose="05000000000000000000" pitchFamily="2" charset="2"/>
              <a:buChar char="§"/>
            </a:pPr>
            <a:r>
              <a:rPr lang="en-US" sz="1800" dirty="0" smtClean="0"/>
              <a:t>Have you delivered EVERYTHING in the spec?</a:t>
            </a:r>
          </a:p>
          <a:p>
            <a:pPr marL="1257300" lvl="2" indent="-457200">
              <a:buFont typeface="Wingdings" panose="05000000000000000000" pitchFamily="2" charset="2"/>
              <a:buChar char="§"/>
            </a:pPr>
            <a:endParaRPr lang="en-US" sz="1800" dirty="0" smtClean="0"/>
          </a:p>
          <a:p>
            <a:pPr marL="857250" lvl="1" indent="-457200">
              <a:buFont typeface="+mj-lt"/>
              <a:buAutoNum type="alphaLcParenR"/>
            </a:pPr>
            <a:r>
              <a:rPr lang="en-US" dirty="0" smtClean="0"/>
              <a:t>Re-validate all HTML and CSS documents</a:t>
            </a:r>
          </a:p>
          <a:p>
            <a:pPr marL="1257300" lvl="2" indent="-457200">
              <a:buFont typeface="Wingdings" panose="05000000000000000000" pitchFamily="2" charset="2"/>
              <a:buChar char="§"/>
            </a:pPr>
            <a:r>
              <a:rPr lang="en-US" sz="1800" dirty="0" smtClean="0"/>
              <a:t>YES</a:t>
            </a:r>
            <a:r>
              <a:rPr lang="en-US" sz="1800" dirty="0"/>
              <a:t>! Do this all again BEFORE you submit project</a:t>
            </a:r>
          </a:p>
          <a:p>
            <a:endParaRPr lang="en-US" dirty="0"/>
          </a:p>
          <a:p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6823675" y="3354468"/>
            <a:ext cx="2335704" cy="4616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GB" sz="2400" dirty="0" smtClean="0"/>
              <a:t>Usability testing</a:t>
            </a:r>
            <a:endParaRPr lang="en-GB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6778104" y="4656833"/>
            <a:ext cx="2427139" cy="4616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GB" sz="2400" dirty="0" smtClean="0"/>
              <a:t>Check all criteria</a:t>
            </a:r>
            <a:endParaRPr lang="en-GB" sz="2400" dirty="0"/>
          </a:p>
        </p:txBody>
      </p:sp>
      <p:sp>
        <p:nvSpPr>
          <p:cNvPr id="13" name="Left Arrow 12"/>
          <p:cNvSpPr/>
          <p:nvPr/>
        </p:nvSpPr>
        <p:spPr bwMode="auto">
          <a:xfrm>
            <a:off x="6463635" y="3508954"/>
            <a:ext cx="360040" cy="245641"/>
          </a:xfrm>
          <a:prstGeom prst="lef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E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Left Arrow 13"/>
          <p:cNvSpPr/>
          <p:nvPr/>
        </p:nvSpPr>
        <p:spPr bwMode="auto">
          <a:xfrm>
            <a:off x="6418064" y="4767535"/>
            <a:ext cx="360040" cy="245641"/>
          </a:xfrm>
          <a:prstGeom prst="lef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E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044828" y="5591840"/>
            <a:ext cx="2105264" cy="4616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GB" sz="2400" dirty="0" smtClean="0"/>
              <a:t>HTML validate</a:t>
            </a:r>
            <a:endParaRPr lang="en-GB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7282974" y="6112684"/>
            <a:ext cx="1851739" cy="4616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ga-IE" sz="2400" dirty="0" smtClean="0"/>
              <a:t>CSS </a:t>
            </a:r>
            <a:r>
              <a:rPr lang="en-GB" sz="2400" dirty="0" smtClean="0"/>
              <a:t>validate </a:t>
            </a:r>
          </a:p>
        </p:txBody>
      </p:sp>
      <p:sp>
        <p:nvSpPr>
          <p:cNvPr id="17" name="Left Arrow 16"/>
          <p:cNvSpPr/>
          <p:nvPr/>
        </p:nvSpPr>
        <p:spPr bwMode="auto">
          <a:xfrm>
            <a:off x="6672068" y="5699851"/>
            <a:ext cx="360040" cy="245641"/>
          </a:xfrm>
          <a:prstGeom prst="lef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E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Left Arrow 17"/>
          <p:cNvSpPr/>
          <p:nvPr/>
        </p:nvSpPr>
        <p:spPr bwMode="auto">
          <a:xfrm>
            <a:off x="6922934" y="6182711"/>
            <a:ext cx="360040" cy="245641"/>
          </a:xfrm>
          <a:prstGeom prst="lef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E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799009" y="1614389"/>
            <a:ext cx="2428229" cy="4616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GB" sz="2400" dirty="0" smtClean="0"/>
              <a:t>Resources check</a:t>
            </a:r>
            <a:endParaRPr lang="en-GB" sz="2400" dirty="0"/>
          </a:p>
        </p:txBody>
      </p:sp>
      <p:sp>
        <p:nvSpPr>
          <p:cNvPr id="20" name="Left Arrow 19"/>
          <p:cNvSpPr/>
          <p:nvPr/>
        </p:nvSpPr>
        <p:spPr bwMode="auto">
          <a:xfrm>
            <a:off x="6438969" y="1768875"/>
            <a:ext cx="360040" cy="245641"/>
          </a:xfrm>
          <a:prstGeom prst="lef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E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47407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Text Box 5"/>
          <p:cNvSpPr txBox="1">
            <a:spLocks noChangeArrowheads="1"/>
          </p:cNvSpPr>
          <p:nvPr/>
        </p:nvSpPr>
        <p:spPr bwMode="auto">
          <a:xfrm>
            <a:off x="1676400" y="2665413"/>
            <a:ext cx="4103179" cy="1448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3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4400" b="1" dirty="0" smtClean="0">
                <a:latin typeface="Tahoma" pitchFamily="34" charset="0"/>
              </a:rPr>
              <a:t>Summary and</a:t>
            </a:r>
            <a:br>
              <a:rPr lang="en-US" sz="4400" b="1" dirty="0" smtClean="0">
                <a:latin typeface="Tahoma" pitchFamily="34" charset="0"/>
              </a:rPr>
            </a:br>
            <a:r>
              <a:rPr lang="en-US" sz="4400" b="1" dirty="0" smtClean="0">
                <a:latin typeface="Tahoma" pitchFamily="34" charset="0"/>
              </a:rPr>
              <a:t>Conclusions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0AE63086-DAB2-4842-B402-A534E7FB90D8}" type="slidenum">
              <a:rPr lang="en-GB" smtClean="0"/>
              <a:pPr/>
              <a:t>59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46604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/>
              <a:t>Step 1: Start with Content</a:t>
            </a:r>
            <a:endParaRPr lang="en-GB"/>
          </a:p>
        </p:txBody>
      </p:sp>
      <p:sp>
        <p:nvSpPr>
          <p:cNvPr id="452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178800" cy="477838"/>
          </a:xfrm>
        </p:spPr>
        <p:txBody>
          <a:bodyPr/>
          <a:lstStyle/>
          <a:p>
            <a:pPr marL="457200" indent="-457200"/>
            <a:r>
              <a:rPr lang="en-GB"/>
              <a:t>If we save the file as </a:t>
            </a:r>
            <a:r>
              <a:rPr lang="en-GB">
                <a:latin typeface="Courier New" charset="0"/>
              </a:rPr>
              <a:t>index.html </a:t>
            </a:r>
            <a:r>
              <a:rPr lang="en-GB"/>
              <a:t>and open it in a web browser we will see something like this:</a:t>
            </a:r>
          </a:p>
          <a:p>
            <a:pPr marL="457200" indent="-457200"/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0AE63086-DAB2-4842-B402-A534E7FB90D8}" type="slidenum">
              <a:rPr lang="en-GB" smtClean="0"/>
              <a:pPr/>
              <a:t>6</a:t>
            </a:fld>
            <a:endParaRPr lang="en-GB" dirty="0"/>
          </a:p>
        </p:txBody>
      </p:sp>
      <p:pic>
        <p:nvPicPr>
          <p:cNvPr id="5" name="Picture 4" descr="goose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7" y="2636912"/>
            <a:ext cx="8856984" cy="3476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0741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906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8509000" cy="609600"/>
          </a:xfrm>
        </p:spPr>
        <p:txBody>
          <a:bodyPr/>
          <a:lstStyle/>
          <a:p>
            <a:r>
              <a:rPr lang="en-GB" sz="2800" dirty="0" smtClean="0"/>
              <a:t>Conclusion: </a:t>
            </a:r>
            <a:r>
              <a:rPr lang="en-IE" dirty="0" smtClean="0"/>
              <a:t>some IMPORTANT concepts</a:t>
            </a:r>
            <a:endParaRPr lang="en-GB" dirty="0"/>
          </a:p>
        </p:txBody>
      </p:sp>
      <p:sp>
        <p:nvSpPr>
          <p:cNvPr id="507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686800" cy="5029200"/>
          </a:xfrm>
        </p:spPr>
        <p:txBody>
          <a:bodyPr/>
          <a:lstStyle/>
          <a:p>
            <a:pPr marL="438150" indent="-381000"/>
            <a:r>
              <a:rPr lang="en-IE" sz="2800" dirty="0"/>
              <a:t>The role of </a:t>
            </a:r>
            <a:r>
              <a:rPr lang="en-IE" sz="2800" dirty="0" smtClean="0"/>
              <a:t>mark-up</a:t>
            </a:r>
          </a:p>
          <a:p>
            <a:pPr marL="438150" indent="-381000"/>
            <a:r>
              <a:rPr lang="en-IE" sz="2800" dirty="0"/>
              <a:t>HTML document structure</a:t>
            </a:r>
          </a:p>
          <a:p>
            <a:pPr marL="438150" indent="-381000"/>
            <a:r>
              <a:rPr lang="en-IE" sz="2800" dirty="0" smtClean="0"/>
              <a:t>HTML elements</a:t>
            </a:r>
          </a:p>
          <a:p>
            <a:pPr marL="1314450" lvl="2" indent="-457200">
              <a:buFont typeface="Wingdings" panose="05000000000000000000" pitchFamily="2" charset="2"/>
              <a:buChar char="§"/>
            </a:pPr>
            <a:r>
              <a:rPr lang="en-IE" sz="2800" dirty="0" smtClean="0"/>
              <a:t>Tags</a:t>
            </a:r>
          </a:p>
          <a:p>
            <a:pPr marL="1314450" lvl="2" indent="-457200">
              <a:buFont typeface="Wingdings" panose="05000000000000000000" pitchFamily="2" charset="2"/>
              <a:buChar char="§"/>
            </a:pPr>
            <a:r>
              <a:rPr lang="en-IE" sz="2800" dirty="0" smtClean="0"/>
              <a:t>attributes</a:t>
            </a:r>
          </a:p>
          <a:p>
            <a:pPr marL="838200" lvl="1" indent="-381000"/>
            <a:r>
              <a:rPr lang="en-IE" sz="2800" dirty="0" smtClean="0"/>
              <a:t>Empty elements</a:t>
            </a:r>
          </a:p>
          <a:p>
            <a:pPr marL="838200" lvl="1" indent="-381000"/>
            <a:endParaRPr lang="en-IE" sz="2800" dirty="0"/>
          </a:p>
          <a:p>
            <a:pPr marL="438150" indent="-381000"/>
            <a:r>
              <a:rPr lang="en-IE" sz="2800" dirty="0" smtClean="0"/>
              <a:t>BLOCK LEVEL vs.  INLINE elements</a:t>
            </a:r>
            <a:endParaRPr lang="en-IE" sz="2800" dirty="0"/>
          </a:p>
          <a:p>
            <a:pPr marL="438150" indent="-381000"/>
            <a:r>
              <a:rPr lang="en-US" sz="2800" dirty="0" smtClean="0"/>
              <a:t>E</a:t>
            </a:r>
            <a:r>
              <a:rPr lang="en-IE" sz="2800" dirty="0" smtClean="0"/>
              <a:t>lement descendent trees</a:t>
            </a:r>
          </a:p>
          <a:p>
            <a:pPr marL="438150" indent="-381000"/>
            <a:r>
              <a:rPr lang="en-IE" sz="2800" dirty="0" smtClean="0"/>
              <a:t>VALIDATION of your code </a:t>
            </a:r>
            <a:r>
              <a:rPr lang="en-US" sz="2800" dirty="0" smtClean="0"/>
              <a:t>–</a:t>
            </a:r>
            <a:r>
              <a:rPr lang="en-IE" sz="2800" dirty="0" smtClean="0"/>
              <a:t> QUALITY ASSURANCE</a:t>
            </a:r>
            <a:endParaRPr lang="en-IE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0AE63086-DAB2-4842-B402-A534E7FB90D8}" type="slidenum">
              <a:rPr lang="en-GB" smtClean="0"/>
              <a:pPr/>
              <a:t>60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715022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/>
              <a:t>Step 1: Start with Content</a:t>
            </a:r>
            <a:endParaRPr lang="en-GB"/>
          </a:p>
        </p:txBody>
      </p:sp>
      <p:sp>
        <p:nvSpPr>
          <p:cNvPr id="454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178800" cy="5013325"/>
          </a:xfrm>
        </p:spPr>
        <p:txBody>
          <a:bodyPr/>
          <a:lstStyle/>
          <a:p>
            <a:pPr marL="457200" indent="-457200"/>
            <a:r>
              <a:rPr lang="en-GB" dirty="0"/>
              <a:t>This doesn’t look so great.</a:t>
            </a:r>
          </a:p>
          <a:p>
            <a:pPr marL="457200" indent="-457200"/>
            <a:endParaRPr lang="en-GB" i="1" dirty="0"/>
          </a:p>
          <a:p>
            <a:pPr marL="457200" indent="-457200"/>
            <a:r>
              <a:rPr lang="en-GB" i="1" dirty="0"/>
              <a:t>Firstly</a:t>
            </a:r>
            <a:r>
              <a:rPr lang="en-GB" dirty="0"/>
              <a:t> all the text runs together in one block.</a:t>
            </a:r>
          </a:p>
          <a:p>
            <a:pPr marL="457200" indent="-457200"/>
            <a:r>
              <a:rPr lang="en-GB" dirty="0"/>
              <a:t>This is because the browser </a:t>
            </a:r>
            <a:r>
              <a:rPr lang="en-GB" i="1" dirty="0"/>
              <a:t>ignores line breaks</a:t>
            </a:r>
            <a:r>
              <a:rPr lang="en-GB" dirty="0"/>
              <a:t> in the source </a:t>
            </a:r>
            <a:r>
              <a:rPr lang="en-GB" dirty="0" smtClean="0"/>
              <a:t>(</a:t>
            </a:r>
            <a:r>
              <a:rPr lang="en-US" dirty="0" smtClean="0"/>
              <a:t>HTML</a:t>
            </a:r>
            <a:r>
              <a:rPr lang="en-GB" dirty="0" smtClean="0"/>
              <a:t>) </a:t>
            </a:r>
            <a:r>
              <a:rPr lang="en-GB" dirty="0"/>
              <a:t>document.</a:t>
            </a:r>
          </a:p>
          <a:p>
            <a:pPr marL="457200" indent="-457200"/>
            <a:endParaRPr lang="en-GB" i="1" dirty="0"/>
          </a:p>
          <a:p>
            <a:pPr marL="457200" indent="-457200"/>
            <a:r>
              <a:rPr lang="en-GB" i="1" dirty="0"/>
              <a:t>Secondly</a:t>
            </a:r>
            <a:r>
              <a:rPr lang="en-GB" dirty="0"/>
              <a:t> there is no structure to the page.</a:t>
            </a:r>
          </a:p>
          <a:p>
            <a:pPr marL="457200" indent="-457200"/>
            <a:r>
              <a:rPr lang="en-GB" dirty="0"/>
              <a:t>Even though there were clear paragraphs and headings and so on intended, the browser was unable to pick up on this.</a:t>
            </a:r>
          </a:p>
          <a:p>
            <a:pPr marL="457200" indent="-457200"/>
            <a:r>
              <a:rPr lang="en-GB" dirty="0"/>
              <a:t>This is where using </a:t>
            </a:r>
            <a:r>
              <a:rPr lang="en-US" dirty="0" smtClean="0"/>
              <a:t>HTML</a:t>
            </a:r>
            <a:r>
              <a:rPr lang="en-GB" dirty="0" smtClean="0"/>
              <a:t> mark-up </a:t>
            </a:r>
            <a:r>
              <a:rPr lang="en-GB" dirty="0"/>
              <a:t>to add structure comes in.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0AE63086-DAB2-4842-B402-A534E7FB90D8}" type="slidenum">
              <a:rPr lang="en-GB" smtClean="0"/>
              <a:pPr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326634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Step 2: Give the Document Structure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0AE63086-DAB2-4842-B402-A534E7FB90D8}" type="slidenum">
              <a:rPr lang="en-GB" smtClean="0"/>
              <a:pPr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92758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dirty="0"/>
              <a:t>Step 2: Give the Document Structure</a:t>
            </a:r>
            <a:endParaRPr lang="en-GB" dirty="0"/>
          </a:p>
        </p:txBody>
      </p:sp>
      <p:sp>
        <p:nvSpPr>
          <p:cNvPr id="456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178800" cy="1773238"/>
          </a:xfrm>
        </p:spPr>
        <p:txBody>
          <a:bodyPr/>
          <a:lstStyle/>
          <a:p>
            <a:pPr marL="457200" indent="-457200"/>
            <a:r>
              <a:rPr lang="en-GB" dirty="0"/>
              <a:t>We have our text saved in the file </a:t>
            </a:r>
            <a:r>
              <a:rPr lang="en-GB" dirty="0" err="1">
                <a:latin typeface="Courier New" charset="0"/>
              </a:rPr>
              <a:t>index.html</a:t>
            </a:r>
            <a:r>
              <a:rPr lang="en-GB" dirty="0"/>
              <a:t>, let’s now start marking it up.</a:t>
            </a:r>
          </a:p>
          <a:p>
            <a:pPr marL="457200" indent="-457200"/>
            <a:r>
              <a:rPr lang="en-GB" dirty="0"/>
              <a:t>First thing is look </a:t>
            </a:r>
            <a:r>
              <a:rPr lang="en-GB" dirty="0" smtClean="0"/>
              <a:t>are HTML</a:t>
            </a:r>
            <a:r>
              <a:rPr lang="en-GB" b="1" dirty="0" smtClean="0"/>
              <a:t> </a:t>
            </a:r>
            <a:r>
              <a:rPr lang="en-GB" b="1" u="sng" dirty="0" smtClean="0"/>
              <a:t>elements</a:t>
            </a:r>
            <a:endParaRPr lang="en-GB" b="1" u="sng" dirty="0"/>
          </a:p>
          <a:p>
            <a:pPr marL="457200" indent="-457200"/>
            <a:r>
              <a:rPr lang="en-GB" dirty="0"/>
              <a:t>The diagram below is a generic HTML element.</a:t>
            </a:r>
          </a:p>
        </p:txBody>
      </p:sp>
      <p:sp>
        <p:nvSpPr>
          <p:cNvPr id="456708" name="Text Box 4"/>
          <p:cNvSpPr txBox="1">
            <a:spLocks noChangeArrowheads="1"/>
          </p:cNvSpPr>
          <p:nvPr/>
        </p:nvSpPr>
        <p:spPr bwMode="auto">
          <a:xfrm>
            <a:off x="900113" y="4330700"/>
            <a:ext cx="2579687" cy="466725"/>
          </a:xfrm>
          <a:prstGeom prst="rect">
            <a:avLst/>
          </a:prstGeom>
          <a:solidFill>
            <a:srgbClr val="99CC00">
              <a:alpha val="3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IE" sz="2400" b="1"/>
              <a:t>&lt;element name&gt;</a:t>
            </a:r>
            <a:endParaRPr lang="en-US" sz="2400" b="1"/>
          </a:p>
        </p:txBody>
      </p:sp>
      <p:sp>
        <p:nvSpPr>
          <p:cNvPr id="456709" name="Text Box 5"/>
          <p:cNvSpPr txBox="1">
            <a:spLocks noChangeArrowheads="1"/>
          </p:cNvSpPr>
          <p:nvPr/>
        </p:nvSpPr>
        <p:spPr bwMode="auto">
          <a:xfrm>
            <a:off x="5653088" y="4330700"/>
            <a:ext cx="2663825" cy="466725"/>
          </a:xfrm>
          <a:prstGeom prst="rect">
            <a:avLst/>
          </a:prstGeom>
          <a:solidFill>
            <a:srgbClr val="99CC00">
              <a:alpha val="3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IE" sz="2400" b="1"/>
              <a:t>&lt;/element name&gt;</a:t>
            </a:r>
            <a:endParaRPr lang="en-US" sz="2400" b="1"/>
          </a:p>
        </p:txBody>
      </p:sp>
      <p:sp>
        <p:nvSpPr>
          <p:cNvPr id="456710" name="Text Box 6"/>
          <p:cNvSpPr txBox="1">
            <a:spLocks noChangeArrowheads="1"/>
          </p:cNvSpPr>
          <p:nvPr/>
        </p:nvSpPr>
        <p:spPr bwMode="auto">
          <a:xfrm>
            <a:off x="3509963" y="4330700"/>
            <a:ext cx="20605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00">
                    <a:alpha val="3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IE" sz="2400" b="1"/>
              <a:t>Content here</a:t>
            </a:r>
            <a:endParaRPr lang="en-US" sz="2400" b="1"/>
          </a:p>
        </p:txBody>
      </p:sp>
      <p:sp>
        <p:nvSpPr>
          <p:cNvPr id="456711" name="Text Box 7"/>
          <p:cNvSpPr txBox="1">
            <a:spLocks noChangeArrowheads="1"/>
          </p:cNvSpPr>
          <p:nvPr/>
        </p:nvSpPr>
        <p:spPr bwMode="auto">
          <a:xfrm>
            <a:off x="611188" y="3379788"/>
            <a:ext cx="13668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66">
                    <a:alpha val="3999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IE" sz="1600" b="1"/>
              <a:t>Opening tag</a:t>
            </a:r>
            <a:endParaRPr lang="en-US" sz="1600" b="1"/>
          </a:p>
        </p:txBody>
      </p:sp>
      <p:sp>
        <p:nvSpPr>
          <p:cNvPr id="456712" name="Line 8"/>
          <p:cNvSpPr>
            <a:spLocks noChangeShapeType="1"/>
          </p:cNvSpPr>
          <p:nvPr/>
        </p:nvSpPr>
        <p:spPr bwMode="auto">
          <a:xfrm>
            <a:off x="1258888" y="3789363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en-GB"/>
          </a:p>
        </p:txBody>
      </p:sp>
      <p:sp>
        <p:nvSpPr>
          <p:cNvPr id="456713" name="Text Box 9"/>
          <p:cNvSpPr txBox="1">
            <a:spLocks noChangeArrowheads="1"/>
          </p:cNvSpPr>
          <p:nvPr/>
        </p:nvSpPr>
        <p:spPr bwMode="auto">
          <a:xfrm>
            <a:off x="3021013" y="3213100"/>
            <a:ext cx="306387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66">
                    <a:alpha val="3999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en-IE" sz="1600" b="1"/>
              <a:t>Content </a:t>
            </a:r>
          </a:p>
          <a:p>
            <a:pPr algn="ctr"/>
            <a:r>
              <a:rPr lang="en-IE" sz="1600" b="1"/>
              <a:t>(text or other HTML elements)</a:t>
            </a:r>
            <a:endParaRPr lang="en-US" sz="1600" b="1"/>
          </a:p>
        </p:txBody>
      </p:sp>
      <p:sp>
        <p:nvSpPr>
          <p:cNvPr id="456714" name="Line 10"/>
          <p:cNvSpPr>
            <a:spLocks noChangeShapeType="1"/>
          </p:cNvSpPr>
          <p:nvPr/>
        </p:nvSpPr>
        <p:spPr bwMode="auto">
          <a:xfrm>
            <a:off x="4572000" y="3771900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en-GB"/>
          </a:p>
        </p:txBody>
      </p:sp>
      <p:sp>
        <p:nvSpPr>
          <p:cNvPr id="456715" name="Text Box 11"/>
          <p:cNvSpPr txBox="1">
            <a:spLocks noChangeArrowheads="1"/>
          </p:cNvSpPr>
          <p:nvPr/>
        </p:nvSpPr>
        <p:spPr bwMode="auto">
          <a:xfrm>
            <a:off x="7021513" y="3213100"/>
            <a:ext cx="1620837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66">
                    <a:alpha val="3999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r"/>
            <a:r>
              <a:rPr lang="en-IE" sz="1600" b="1"/>
              <a:t>Closing tag</a:t>
            </a:r>
          </a:p>
          <a:p>
            <a:pPr algn="r"/>
            <a:r>
              <a:rPr lang="en-IE" sz="1600" b="1"/>
              <a:t>(starts with a /)</a:t>
            </a:r>
            <a:endParaRPr lang="en-US" sz="1600" b="1"/>
          </a:p>
        </p:txBody>
      </p:sp>
      <p:sp>
        <p:nvSpPr>
          <p:cNvPr id="456716" name="Line 12"/>
          <p:cNvSpPr>
            <a:spLocks noChangeShapeType="1"/>
          </p:cNvSpPr>
          <p:nvPr/>
        </p:nvSpPr>
        <p:spPr bwMode="auto">
          <a:xfrm>
            <a:off x="7956550" y="3789363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en-GB"/>
          </a:p>
        </p:txBody>
      </p:sp>
      <p:sp>
        <p:nvSpPr>
          <p:cNvPr id="456721" name="Text Box 17"/>
          <p:cNvSpPr txBox="1">
            <a:spLocks noChangeArrowheads="1"/>
          </p:cNvSpPr>
          <p:nvPr/>
        </p:nvSpPr>
        <p:spPr bwMode="auto">
          <a:xfrm>
            <a:off x="1941513" y="5554663"/>
            <a:ext cx="901700" cy="466725"/>
          </a:xfrm>
          <a:prstGeom prst="rect">
            <a:avLst/>
          </a:prstGeom>
          <a:solidFill>
            <a:srgbClr val="99CC00">
              <a:alpha val="3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IE" sz="2400" b="1"/>
              <a:t>&lt;h1&gt;</a:t>
            </a:r>
            <a:endParaRPr lang="en-US" sz="2400" b="1"/>
          </a:p>
        </p:txBody>
      </p:sp>
      <p:sp>
        <p:nvSpPr>
          <p:cNvPr id="456722" name="Text Box 18"/>
          <p:cNvSpPr txBox="1">
            <a:spLocks noChangeArrowheads="1"/>
          </p:cNvSpPr>
          <p:nvPr/>
        </p:nvSpPr>
        <p:spPr bwMode="auto">
          <a:xfrm>
            <a:off x="6300788" y="5554663"/>
            <a:ext cx="985837" cy="466725"/>
          </a:xfrm>
          <a:prstGeom prst="rect">
            <a:avLst/>
          </a:prstGeom>
          <a:solidFill>
            <a:srgbClr val="99CC00">
              <a:alpha val="3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IE" sz="2400" b="1"/>
              <a:t>&lt;/h1&gt;</a:t>
            </a:r>
            <a:endParaRPr lang="en-US" sz="2400" b="1"/>
          </a:p>
        </p:txBody>
      </p:sp>
      <p:sp>
        <p:nvSpPr>
          <p:cNvPr id="456723" name="Text Box 19"/>
          <p:cNvSpPr txBox="1">
            <a:spLocks noChangeArrowheads="1"/>
          </p:cNvSpPr>
          <p:nvPr/>
        </p:nvSpPr>
        <p:spPr bwMode="auto">
          <a:xfrm>
            <a:off x="2833688" y="5581650"/>
            <a:ext cx="3467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00">
                    <a:alpha val="3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IE" sz="2400" b="1">
                <a:latin typeface="Courier New" charset="0"/>
              </a:rPr>
              <a:t>Black Goose Bistro</a:t>
            </a:r>
            <a:endParaRPr lang="en-US" sz="2400" b="1">
              <a:latin typeface="Courier New" charset="0"/>
            </a:endParaRPr>
          </a:p>
        </p:txBody>
      </p:sp>
      <p:sp>
        <p:nvSpPr>
          <p:cNvPr id="456724" name="Text Box 20"/>
          <p:cNvSpPr txBox="1">
            <a:spLocks noChangeArrowheads="1"/>
          </p:cNvSpPr>
          <p:nvPr/>
        </p:nvSpPr>
        <p:spPr bwMode="auto">
          <a:xfrm>
            <a:off x="895350" y="5613400"/>
            <a:ext cx="10842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66">
                    <a:alpha val="3999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IE" sz="1600" b="1"/>
              <a:t>Example:</a:t>
            </a:r>
            <a:endParaRPr lang="en-US" sz="1600" b="1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0AE63086-DAB2-4842-B402-A534E7FB90D8}" type="slidenum">
              <a:rPr lang="en-GB" smtClean="0"/>
              <a:pPr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03144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AnimationLecture">
  <a:themeElements>
    <a:clrScheme name="AnimationLecture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AnimationLecture">
      <a:majorFont>
        <a:latin typeface="Arial Black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339966">
            <a:alpha val="3999"/>
          </a:srgbClr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339966">
            <a:alpha val="3999"/>
          </a:srgbClr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AnimationLecture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nimationLecture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nimationLecture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nimationLecture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nimationLecture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nimationLecture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nimationLecture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1755</TotalTime>
  <Words>2442</Words>
  <Application>Microsoft Macintosh PowerPoint</Application>
  <PresentationFormat>On-screen Show (4:3)</PresentationFormat>
  <Paragraphs>607</Paragraphs>
  <Slides>60</Slides>
  <Notes>44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1" baseType="lpstr">
      <vt:lpstr>AnimationLecture</vt:lpstr>
      <vt:lpstr>Web Development 1</vt:lpstr>
      <vt:lpstr>Introduction</vt:lpstr>
      <vt:lpstr>A Simple Web Page, Step by Step</vt:lpstr>
      <vt:lpstr>PowerPoint Presentation</vt:lpstr>
      <vt:lpstr>Step 1: Start with Content</vt:lpstr>
      <vt:lpstr>Step 1: Start with Content</vt:lpstr>
      <vt:lpstr>Step 1: Start with Content</vt:lpstr>
      <vt:lpstr>PowerPoint Presentation</vt:lpstr>
      <vt:lpstr>Step 2: Give the Document Structure</vt:lpstr>
      <vt:lpstr>ASIDE: always (forward) slash for the web</vt:lpstr>
      <vt:lpstr>Tags declare elements – they ‘mark-up’ content</vt:lpstr>
      <vt:lpstr>Step 2: Give the Document Structure</vt:lpstr>
      <vt:lpstr>PowerPoint Presentation</vt:lpstr>
      <vt:lpstr>Step 2: Give the Document Structure</vt:lpstr>
      <vt:lpstr>Step 2: Give the Document Structure</vt:lpstr>
      <vt:lpstr>Step 2: Give the Document Structure</vt:lpstr>
      <vt:lpstr>PowerPoint Presentation</vt:lpstr>
      <vt:lpstr>PowerPoint Presentation</vt:lpstr>
      <vt:lpstr>Element (descendent) “tree” Graphically shows ‘parent’ (and sequence)</vt:lpstr>
      <vt:lpstr>Let’s test if the structure is correct - VALIDATE</vt:lpstr>
      <vt:lpstr>PowerPoint Presentation</vt:lpstr>
      <vt:lpstr>Step 3: Identify BLOCK level Text Elements</vt:lpstr>
      <vt:lpstr>Step 3: Identify Text Elements</vt:lpstr>
      <vt:lpstr>Step 3: Identify BLOCK level Text Elements</vt:lpstr>
      <vt:lpstr>Step 3: Identify BLOCK level Text Elements</vt:lpstr>
      <vt:lpstr>Step 3: Identify Text Elements</vt:lpstr>
      <vt:lpstr>Element (descendent) tree</vt:lpstr>
      <vt:lpstr>PowerPoint Presentation</vt:lpstr>
      <vt:lpstr>Step 4: Identify INLINE Text Elements</vt:lpstr>
      <vt:lpstr>Step 4: Identify INLINE Text Elements</vt:lpstr>
      <vt:lpstr>Step 3: Identify Text Elements</vt:lpstr>
      <vt:lpstr>Element (descendent) tree</vt:lpstr>
      <vt:lpstr>PowerPoint Presentation</vt:lpstr>
      <vt:lpstr>DEFAULT STYLES</vt:lpstr>
      <vt:lpstr>PowerPoint Presentation</vt:lpstr>
      <vt:lpstr>Step 5: Add an Image</vt:lpstr>
      <vt:lpstr>EMPTY elements</vt:lpstr>
      <vt:lpstr>EMPTY elements</vt:lpstr>
      <vt:lpstr>Attributes</vt:lpstr>
      <vt:lpstr>Step 5: Add an Image</vt:lpstr>
      <vt:lpstr>Step 5: Add an Image</vt:lpstr>
      <vt:lpstr>Step 4: Add an Image</vt:lpstr>
      <vt:lpstr>Element (descendent) tree</vt:lpstr>
      <vt:lpstr>PowerPoint Presentation</vt:lpstr>
      <vt:lpstr>Step 6: Change the look with a style sheet</vt:lpstr>
      <vt:lpstr>Step 5: Change the look with a style sheet</vt:lpstr>
      <vt:lpstr>In the HTML head tell browser to import style rules …</vt:lpstr>
      <vt:lpstr>PowerPoint Presentation</vt:lpstr>
      <vt:lpstr>PowerPoint Presentation</vt:lpstr>
      <vt:lpstr>W3C – who are they?</vt:lpstr>
      <vt:lpstr>W3C Validation service</vt:lpstr>
      <vt:lpstr>PowerPoint Presentation</vt:lpstr>
      <vt:lpstr>Copy text and PASTE into Direct Input tab …</vt:lpstr>
      <vt:lpstr>GREEN = SUCCESS!</vt:lpstr>
      <vt:lpstr>You may get just 2 ‘warnings’ if you code is correct</vt:lpstr>
      <vt:lpstr>PowerPoint Presentation</vt:lpstr>
      <vt:lpstr>YOUR website development life cycle - print and stick on your door !</vt:lpstr>
      <vt:lpstr>YOUR website development life cycle - print and stick on your door !</vt:lpstr>
      <vt:lpstr>PowerPoint Presentation</vt:lpstr>
      <vt:lpstr>Conclusion: some IMPORTANT concepts</vt:lpstr>
    </vt:vector>
  </TitlesOfParts>
  <Company>Hugh McCabe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Video and Animation</dc:title>
  <dc:creator>Smith, Matt</dc:creator>
  <cp:lastModifiedBy>matt smith</cp:lastModifiedBy>
  <cp:revision>127</cp:revision>
  <cp:lastPrinted>2014-09-12T12:00:16Z</cp:lastPrinted>
  <dcterms:modified xsi:type="dcterms:W3CDTF">2015-09-25T18:50:04Z</dcterms:modified>
</cp:coreProperties>
</file>