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96" r:id="rId2"/>
    <p:sldId id="298" r:id="rId3"/>
    <p:sldId id="360" r:id="rId4"/>
    <p:sldId id="361" r:id="rId5"/>
    <p:sldId id="301" r:id="rId6"/>
    <p:sldId id="302" r:id="rId7"/>
    <p:sldId id="303" r:id="rId8"/>
    <p:sldId id="333" r:id="rId9"/>
    <p:sldId id="304" r:id="rId10"/>
    <p:sldId id="305" r:id="rId11"/>
    <p:sldId id="306" r:id="rId12"/>
    <p:sldId id="362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3" r:id="rId28"/>
    <p:sldId id="382" r:id="rId29"/>
    <p:sldId id="384" r:id="rId30"/>
    <p:sldId id="385" r:id="rId31"/>
    <p:sldId id="365" r:id="rId32"/>
    <p:sldId id="366" r:id="rId3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D7B"/>
    <a:srgbClr val="F1E3EA"/>
    <a:srgbClr val="336666"/>
    <a:srgbClr val="72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1576" y="-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122" y="1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122" y="9371712"/>
            <a:ext cx="2945553" cy="48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D3BA8D-7146-438E-9B43-18E13C1348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1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122" y="0"/>
            <a:ext cx="2945553" cy="49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979" y="4691421"/>
            <a:ext cx="4987718" cy="444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122" y="9381254"/>
            <a:ext cx="2945553" cy="49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196355-5450-4D66-87B5-795DBB1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5E2C54E-E3EE-49E6-B039-F582F111597B}" type="slidenum">
              <a:rPr lang="en-US" sz="1200">
                <a:latin typeface="Times New Roman" pitchFamily="18" charset="0"/>
              </a:rPr>
              <a:pPr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0525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D0EE5-DD6B-6B48-B52B-B98304A7821D}" type="slidenum">
              <a:rPr lang="en-US"/>
              <a:pPr/>
              <a:t>14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63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6AA53-BA4D-8B42-A25B-0DBB6855E9DC}" type="slidenum">
              <a:rPr lang="en-US"/>
              <a:pPr/>
              <a:t>15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3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1283-D558-B940-9005-BB16498816CE}" type="slidenum">
              <a:rPr lang="en-US"/>
              <a:pPr/>
              <a:t>17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5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92D71-151B-9240-915A-36AFA2316B44}" type="slidenum">
              <a:rPr lang="en-US"/>
              <a:pPr/>
              <a:t>19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62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41EA-E1F7-9542-A0E7-E76D0B525DAD}" type="slidenum">
              <a:rPr lang="en-US"/>
              <a:pPr/>
              <a:t>20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62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0E886-59E5-4248-A839-7CA0F21AC5ED}" type="slidenum">
              <a:rPr lang="en-US"/>
              <a:pPr/>
              <a:t>21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4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C323-BF94-5748-807E-CE8CF34F8FAF}" type="slidenum">
              <a:rPr lang="en-US"/>
              <a:pPr/>
              <a:t>22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18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9893E-C77C-FA43-8C4E-EC83735BC248}" type="slidenum">
              <a:rPr lang="en-US"/>
              <a:pPr/>
              <a:t>23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88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C323-BF94-5748-807E-CE8CF34F8FAF}" type="slidenum">
              <a:rPr lang="en-US"/>
              <a:pPr/>
              <a:t>25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56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C323-BF94-5748-807E-CE8CF34F8FAF}" type="slidenum">
              <a:rPr lang="en-US"/>
              <a:pPr/>
              <a:t>26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7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4C219-DD95-354E-89F0-1F1C6BB25F3A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46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C2D0F-0B5D-2248-927B-B46697365C7A}" type="slidenum">
              <a:rPr lang="en-US"/>
              <a:pPr/>
              <a:t>28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11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C2D0F-0B5D-2248-927B-B46697365C7A}" type="slidenum">
              <a:rPr lang="en-US"/>
              <a:pPr/>
              <a:t>29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4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C2D0F-0B5D-2248-927B-B46697365C7A}" type="slidenum">
              <a:rPr lang="en-US"/>
              <a:pPr/>
              <a:t>30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01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4287" indent="-286264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5057" indent="-229011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3080" indent="-229011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61103" indent="-229011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9126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7149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35172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93195" indent="-22901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2E117-86E0-4B90-815E-DE2F7BC87D75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395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64DA6-68DD-9248-AE1C-40B473E8845A}" type="slidenum">
              <a:rPr lang="en-US"/>
              <a:pPr/>
              <a:t>3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0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17AD1-DD07-4045-A469-2F3B180750EE}" type="slidenum">
              <a:rPr lang="en-US"/>
              <a:pPr/>
              <a:t>5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4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48BE9-E8E4-9E4F-A8C8-EC3FAC5CCE71}" type="slidenum">
              <a:rPr lang="en-US"/>
              <a:pPr/>
              <a:t>6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FD3A6-956C-A64A-8BD0-EB4F6D5A873C}" type="slidenum">
              <a:rPr lang="en-US"/>
              <a:pPr/>
              <a:t>7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1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4FBCE-CBA0-B640-84E7-28F985534E8F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5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75324-4967-EB47-A500-F47640E4B2D1}" type="slidenum">
              <a:rPr lang="en-US"/>
              <a:pPr/>
              <a:t>10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4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E801C-E14A-2B48-90F5-ACB48543358B}" type="slidenum">
              <a:rPr lang="en-US"/>
              <a:pPr/>
              <a:t>11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25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971800" y="622935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  <a:defRPr/>
            </a:pPr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6" name="Picture 13" descr="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5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2054" name="Picture 11" descr="banner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14400"/>
            <a:ext cx="7353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Slide </a:t>
            </a:r>
            <a:fld id="{0AE63086-DAB2-4842-B402-A534E7FB90D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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6666"/>
        </a:buClr>
        <a:buFont typeface="Symbol" pitchFamily="18" charset="2"/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9B2FF"/>
        </a:buClr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IE" sz="2800" dirty="0" smtClean="0"/>
              <a:t>Web Development 1</a:t>
            </a:r>
            <a:endParaRPr lang="en-GB" sz="2800" dirty="0" smtClean="0"/>
          </a:p>
        </p:txBody>
      </p:sp>
      <p:pic>
        <p:nvPicPr>
          <p:cNvPr id="4099" name="Picture 16" descr="atsymbo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1752600"/>
            <a:ext cx="53879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467544" y="5157192"/>
            <a:ext cx="8496944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sz="2800" dirty="0" smtClean="0"/>
              <a:t>Lecture 2a - </a:t>
            </a:r>
          </a:p>
          <a:p>
            <a:r>
              <a:rPr lang="en-US" sz="2800" dirty="0" smtClean="0"/>
              <a:t>HTML b</a:t>
            </a:r>
            <a:r>
              <a:rPr lang="en-IE" sz="2800" dirty="0" smtClean="0"/>
              <a:t>lock-level elements, and comments</a:t>
            </a:r>
          </a:p>
          <a:p>
            <a:r>
              <a:rPr lang="en-IE" sz="2800" b="1" dirty="0" smtClean="0"/>
              <a:t>&lt;p&gt;, &lt;h1..6&gt;, &lt;</a:t>
            </a:r>
            <a:r>
              <a:rPr lang="en-IE" sz="2800" b="1" dirty="0" err="1" smtClean="0"/>
              <a:t>hr</a:t>
            </a:r>
            <a:r>
              <a:rPr lang="en-IE" sz="2800" b="1" dirty="0" smtClean="0"/>
              <a:t>&gt;, &lt;</a:t>
            </a:r>
            <a:r>
              <a:rPr lang="en-IE" sz="2800" b="1" dirty="0" err="1" smtClean="0"/>
              <a:t>ul</a:t>
            </a:r>
            <a:r>
              <a:rPr lang="en-IE" sz="2800" b="1" dirty="0" smtClean="0"/>
              <a:t>&gt;, &lt;</a:t>
            </a:r>
            <a:r>
              <a:rPr lang="en-IE" sz="2800" b="1" dirty="0" err="1" smtClean="0"/>
              <a:t>ol</a:t>
            </a:r>
            <a:r>
              <a:rPr lang="en-IE" sz="2800" b="1" dirty="0" smtClean="0"/>
              <a:t>&gt;, &lt;li&gt;, &lt;!-- </a:t>
            </a:r>
            <a:r>
              <a:rPr lang="en-IE" sz="2800" i="1" dirty="0" err="1" smtClean="0"/>
              <a:t>bla</a:t>
            </a:r>
            <a:r>
              <a:rPr lang="en-IE" sz="2800" i="1" dirty="0" smtClean="0"/>
              <a:t> </a:t>
            </a:r>
            <a:r>
              <a:rPr lang="en-IE" sz="2800" i="1" dirty="0" err="1" smtClean="0"/>
              <a:t>bla</a:t>
            </a:r>
            <a:r>
              <a:rPr lang="en-IE" sz="2800" i="1" dirty="0" smtClean="0"/>
              <a:t> </a:t>
            </a:r>
            <a:r>
              <a:rPr lang="en-IE" sz="2800" b="1" dirty="0" smtClean="0"/>
              <a:t>--&gt;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0" y="1291"/>
            <a:ext cx="9139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© Hugh </a:t>
            </a:r>
            <a:r>
              <a:rPr lang="en-US" sz="1800" b="1" dirty="0"/>
              <a:t>McCabe </a:t>
            </a:r>
            <a:r>
              <a:rPr lang="en-US" sz="1800" b="1" dirty="0" smtClean="0"/>
              <a:t>&amp; Matt Smith 2008-2014 </a:t>
            </a:r>
            <a:endParaRPr lang="en-GB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18634" y="17623"/>
            <a:ext cx="9125366" cy="65578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&lt;h1&gt;</a:t>
            </a:r>
            <a:r>
              <a:rPr lang="en-US" sz="2000" b="1" dirty="0">
                <a:latin typeface="Courier New" charset="0"/>
              </a:rPr>
              <a:t>IT </a:t>
            </a:r>
            <a:r>
              <a:rPr lang="en-US" sz="2000" b="1" dirty="0" err="1">
                <a:latin typeface="Courier New" charset="0"/>
              </a:rPr>
              <a:t>Blanchardstown</a:t>
            </a:r>
            <a:r>
              <a:rPr lang="en-US" sz="2000" b="1" dirty="0">
                <a:solidFill>
                  <a:srgbClr val="336666"/>
                </a:solidFill>
                <a:latin typeface="Courier New" charset="0"/>
              </a:rPr>
              <a:t>&lt;/h1&gt;</a:t>
            </a:r>
          </a:p>
          <a:p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&lt;h2&gt;</a:t>
            </a:r>
            <a:r>
              <a:rPr lang="en-IE" sz="2000" b="1" dirty="0">
                <a:latin typeface="Courier New" charset="0"/>
              </a:rPr>
              <a:t>Departments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&lt;/h2&gt;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IE" sz="2000" b="1" dirty="0">
                <a:latin typeface="Courier New" charset="0"/>
              </a:rPr>
              <a:t>There are a number of academic departments at IT </a:t>
            </a:r>
            <a:r>
              <a:rPr lang="en-IE" sz="2000" b="1" dirty="0" err="1">
                <a:latin typeface="Courier New" charset="0"/>
              </a:rPr>
              <a:t>Blanchardstown</a:t>
            </a:r>
            <a:r>
              <a:rPr lang="en-IE" sz="2000" b="1" dirty="0">
                <a:latin typeface="Courier New" charset="0"/>
              </a:rPr>
              <a:t>, each specialising in specific subject areas.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endParaRPr lang="en-IE" sz="20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h3&gt;</a:t>
            </a:r>
            <a:r>
              <a:rPr lang="en-IE" sz="2000" b="1" dirty="0">
                <a:latin typeface="Courier New" charset="0"/>
              </a:rPr>
              <a:t>Informatics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&lt;/h3</a:t>
            </a:r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&lt;h4&gt;</a:t>
            </a:r>
            <a:r>
              <a:rPr lang="en-IE" sz="2000" b="1" dirty="0">
                <a:latin typeface="Courier New" charset="0"/>
              </a:rPr>
              <a:t>Description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&lt;/h4&gt;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IE" sz="2000" b="1" dirty="0">
                <a:latin typeface="Courier New" charset="0"/>
              </a:rPr>
              <a:t>The Department of Informatics delivers courses in Computing and related subjects.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&lt;/p</a:t>
            </a:r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&lt;h4&gt;</a:t>
            </a:r>
            <a:r>
              <a:rPr lang="en-IE" sz="2000" b="1" dirty="0">
                <a:latin typeface="Courier New" charset="0"/>
              </a:rPr>
              <a:t>Personnel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&lt;/h4&gt;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IE" sz="2000" b="1" dirty="0">
                <a:latin typeface="Courier New" charset="0"/>
              </a:rPr>
              <a:t>The Department has 20 full time staff.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&lt;/p&gt;</a:t>
            </a:r>
          </a:p>
          <a:p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&lt;h3&gt;</a:t>
            </a:r>
            <a:r>
              <a:rPr lang="en-IE" sz="2000" b="1" dirty="0">
                <a:latin typeface="Courier New" charset="0"/>
              </a:rPr>
              <a:t>Engineering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&lt;/h3</a:t>
            </a:r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&lt;h4&gt;</a:t>
            </a:r>
            <a:r>
              <a:rPr lang="en-IE" sz="2000" b="1" dirty="0">
                <a:latin typeface="Courier New" charset="0"/>
              </a:rPr>
              <a:t>Description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&lt;/h4&gt;</a:t>
            </a:r>
          </a:p>
          <a:p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&lt;p&gt;</a:t>
            </a:r>
            <a:r>
              <a:rPr lang="en-IE" sz="2000" b="1" dirty="0">
                <a:latin typeface="Courier New" charset="0"/>
              </a:rPr>
              <a:t>The Department of Engineering delivers courses in Electronic engineering and Computer Engineering</a:t>
            </a:r>
            <a:r>
              <a:rPr lang="en-IE" sz="2000" b="1" dirty="0">
                <a:solidFill>
                  <a:srgbClr val="336666"/>
                </a:solidFill>
                <a:latin typeface="Courier New" charset="0"/>
              </a:rPr>
              <a:t>&lt;/p</a:t>
            </a:r>
            <a:r>
              <a:rPr lang="en-IE" sz="20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  <a:endParaRPr lang="en-IE" sz="20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12745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548680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988840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4725144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0312" y="5301208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3717032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2636912"/>
            <a:ext cx="7920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pic>
        <p:nvPicPr>
          <p:cNvPr id="524292" name="Picture 4" descr="Lec3E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" y="-1"/>
            <a:ext cx="8223096" cy="76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836712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&lt;h1&gt;</a:t>
            </a:r>
            <a:endParaRPr lang="en-GB" sz="3200" dirty="0"/>
          </a:p>
        </p:txBody>
      </p:sp>
      <p:sp>
        <p:nvSpPr>
          <p:cNvPr id="3" name="Left Arrow 2"/>
          <p:cNvSpPr/>
          <p:nvPr/>
        </p:nvSpPr>
        <p:spPr bwMode="auto">
          <a:xfrm>
            <a:off x="3707904" y="980728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1556792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&lt;h2&gt;</a:t>
            </a:r>
            <a:endParaRPr lang="en-GB" sz="3200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1979712" y="1700808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780928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&lt;h3&gt;</a:t>
            </a:r>
            <a:endParaRPr lang="en-GB" sz="3200" dirty="0"/>
          </a:p>
        </p:txBody>
      </p:sp>
      <p:sp>
        <p:nvSpPr>
          <p:cNvPr id="9" name="Left Arrow 8"/>
          <p:cNvSpPr/>
          <p:nvPr/>
        </p:nvSpPr>
        <p:spPr bwMode="auto">
          <a:xfrm>
            <a:off x="1403648" y="2924944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3284984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&lt;h4&gt;</a:t>
            </a:r>
            <a:endParaRPr lang="en-GB" sz="3200" dirty="0"/>
          </a:p>
        </p:txBody>
      </p:sp>
      <p:sp>
        <p:nvSpPr>
          <p:cNvPr id="11" name="Left Arrow 10"/>
          <p:cNvSpPr/>
          <p:nvPr/>
        </p:nvSpPr>
        <p:spPr bwMode="auto">
          <a:xfrm>
            <a:off x="1187624" y="3429000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4221088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&lt;h4&gt;</a:t>
            </a:r>
            <a:endParaRPr lang="en-GB" sz="3200" dirty="0"/>
          </a:p>
        </p:txBody>
      </p:sp>
      <p:sp>
        <p:nvSpPr>
          <p:cNvPr id="13" name="Left Arrow 12"/>
          <p:cNvSpPr/>
          <p:nvPr/>
        </p:nvSpPr>
        <p:spPr bwMode="auto">
          <a:xfrm>
            <a:off x="1115616" y="4365104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5157192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&lt;h3&gt;</a:t>
            </a:r>
            <a:endParaRPr lang="en-GB" sz="3200" dirty="0"/>
          </a:p>
        </p:txBody>
      </p:sp>
      <p:sp>
        <p:nvSpPr>
          <p:cNvPr id="15" name="Left Arrow 14"/>
          <p:cNvSpPr/>
          <p:nvPr/>
        </p:nvSpPr>
        <p:spPr bwMode="auto">
          <a:xfrm>
            <a:off x="1403648" y="5301208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5733256"/>
            <a:ext cx="11204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&lt;h4&gt;</a:t>
            </a:r>
            <a:endParaRPr lang="en-GB" sz="3200" dirty="0"/>
          </a:p>
        </p:txBody>
      </p:sp>
      <p:sp>
        <p:nvSpPr>
          <p:cNvPr id="17" name="Left Arrow 16"/>
          <p:cNvSpPr/>
          <p:nvPr/>
        </p:nvSpPr>
        <p:spPr bwMode="auto">
          <a:xfrm>
            <a:off x="1187624" y="5877272"/>
            <a:ext cx="2448272" cy="288032"/>
          </a:xfrm>
          <a:prstGeom prst="leftArrow">
            <a:avLst>
              <a:gd name="adj1" fmla="val 18221"/>
              <a:gd name="adj2" fmla="val 105608"/>
            </a:avLst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02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</a:t>
            </a:r>
            <a:r>
              <a:rPr lang="en-GB" dirty="0" smtClean="0"/>
              <a:t>note </a:t>
            </a:r>
            <a:r>
              <a:rPr lang="en-US" dirty="0" smtClean="0"/>
              <a:t>–</a:t>
            </a:r>
            <a:r>
              <a:rPr lang="en-GB" dirty="0" smtClean="0"/>
              <a:t> heading numbers are importance (not the sequence on the page)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79296" cy="4762500"/>
          </a:xfrm>
        </p:spPr>
        <p:txBody>
          <a:bodyPr/>
          <a:lstStyle/>
          <a:p>
            <a:r>
              <a:rPr lang="en-GB" dirty="0" smtClean="0"/>
              <a:t>&lt;h1&gt; means MOST important heading level</a:t>
            </a:r>
          </a:p>
          <a:p>
            <a:pPr lvl="1"/>
            <a:r>
              <a:rPr lang="en-GB" sz="2400" dirty="0" smtClean="0"/>
              <a:t>NOT the first heading</a:t>
            </a:r>
          </a:p>
          <a:p>
            <a:r>
              <a:rPr lang="en-GB" dirty="0" smtClean="0"/>
              <a:t>&lt;h2&gt; means a sub-heading (second level heading)</a:t>
            </a:r>
          </a:p>
          <a:p>
            <a:pPr lvl="1"/>
            <a:r>
              <a:rPr lang="en-GB" sz="2400" dirty="0" smtClean="0"/>
              <a:t>NOT the second heading</a:t>
            </a:r>
          </a:p>
          <a:p>
            <a:r>
              <a:rPr lang="en-GB" dirty="0" smtClean="0"/>
              <a:t>&lt;h3&gt; means a sub-sub-heading (third level)</a:t>
            </a:r>
          </a:p>
          <a:p>
            <a:pPr lvl="1"/>
            <a:r>
              <a:rPr lang="en-GB" sz="2400" dirty="0" smtClean="0"/>
              <a:t>NOT the third heading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GB" dirty="0" smtClean="0"/>
              <a:t>o not write:</a:t>
            </a:r>
          </a:p>
          <a:p>
            <a:pPr lvl="1"/>
            <a:r>
              <a:rPr lang="en-GB" sz="2400" dirty="0" smtClean="0"/>
              <a:t>&lt;h1&gt;</a:t>
            </a:r>
          </a:p>
          <a:p>
            <a:pPr lvl="1"/>
            <a:r>
              <a:rPr lang="en-GB" sz="2400" dirty="0" smtClean="0"/>
              <a:t>&lt;h2&gt;</a:t>
            </a:r>
          </a:p>
          <a:p>
            <a:pPr lvl="1"/>
            <a:r>
              <a:rPr lang="en-GB" sz="2400" dirty="0" smtClean="0"/>
              <a:t>&lt;h3&gt;</a:t>
            </a:r>
          </a:p>
          <a:p>
            <a:pPr lvl="1"/>
            <a:r>
              <a:rPr lang="en-GB" sz="2400" dirty="0" smtClean="0"/>
              <a:t>&lt;h4&gt;      just because the numbers go up sequentially !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195741"/>
            <a:ext cx="9144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documents:    h1 h2 p h2 p h2 p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2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Horizontal rules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1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Horizontal </a:t>
            </a:r>
            <a:r>
              <a:rPr lang="en-GB" sz="2800" b="1" dirty="0" smtClean="0"/>
              <a:t>Rules – (insert line here …)</a:t>
            </a:r>
            <a:endParaRPr lang="en-GB" sz="2800" b="1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928992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used </a:t>
            </a:r>
            <a:r>
              <a:rPr lang="en-GB" dirty="0"/>
              <a:t>to add dividers between sections of the </a:t>
            </a:r>
            <a:r>
              <a:rPr lang="en-GB" dirty="0" smtClean="0"/>
              <a:t>document</a:t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dirty="0" smtClean="0"/>
              <a:t>a shift in themes”</a:t>
            </a:r>
            <a:endParaRPr lang="en-GB" dirty="0"/>
          </a:p>
          <a:p>
            <a:pPr marL="457200" indent="-457200"/>
            <a:r>
              <a:rPr lang="en-GB" dirty="0"/>
              <a:t>They are designated by a </a:t>
            </a:r>
            <a:r>
              <a:rPr lang="en-GB" b="1" dirty="0" err="1">
                <a:solidFill>
                  <a:srgbClr val="336666"/>
                </a:solidFill>
              </a:rPr>
              <a:t>hr</a:t>
            </a:r>
            <a:r>
              <a:rPr lang="en-GB" dirty="0"/>
              <a:t> element.</a:t>
            </a:r>
          </a:p>
          <a:p>
            <a:pPr marL="457200" indent="-457200"/>
            <a:r>
              <a:rPr lang="en-GB" dirty="0" smtClean="0"/>
              <a:t>An empty </a:t>
            </a:r>
            <a:r>
              <a:rPr lang="en-GB" dirty="0"/>
              <a:t>element so to conform to the </a:t>
            </a:r>
            <a:r>
              <a:rPr lang="en-US" dirty="0" smtClean="0"/>
              <a:t>HTML</a:t>
            </a:r>
            <a:r>
              <a:rPr lang="en-GB" dirty="0" smtClean="0"/>
              <a:t> </a:t>
            </a:r>
            <a:r>
              <a:rPr lang="en-GB" dirty="0"/>
              <a:t>rules it should be written as </a:t>
            </a:r>
            <a:r>
              <a:rPr lang="en-GB" b="1" dirty="0">
                <a:solidFill>
                  <a:srgbClr val="336666"/>
                </a:solidFill>
              </a:rPr>
              <a:t>&lt;</a:t>
            </a:r>
            <a:r>
              <a:rPr lang="en-GB" b="1" dirty="0" err="1" smtClean="0">
                <a:solidFill>
                  <a:srgbClr val="336666"/>
                </a:solidFill>
              </a:rPr>
              <a:t>hr</a:t>
            </a:r>
            <a:r>
              <a:rPr lang="en-GB" b="1" dirty="0" smtClean="0">
                <a:solidFill>
                  <a:srgbClr val="336666"/>
                </a:solidFill>
              </a:rPr>
              <a:t>&gt;</a:t>
            </a:r>
            <a:endParaRPr lang="en-GB" b="1" dirty="0">
              <a:solidFill>
                <a:srgbClr val="336666"/>
              </a:solidFill>
            </a:endParaRPr>
          </a:p>
          <a:p>
            <a:pPr marL="457200" indent="-457200"/>
            <a:r>
              <a:rPr lang="en-GB" dirty="0"/>
              <a:t>So for example</a:t>
            </a:r>
            <a:r>
              <a:rPr lang="en-GB" dirty="0" smtClean="0"/>
              <a:t>:</a:t>
            </a:r>
            <a:endParaRPr lang="en-GB" dirty="0"/>
          </a:p>
          <a:p>
            <a:pPr marL="914400" lvl="2" indent="0">
              <a:buNone/>
            </a:pPr>
            <a:r>
              <a:rPr lang="en-GB" sz="2000" b="1" dirty="0">
                <a:latin typeface="Courier"/>
                <a:cs typeface="Courier"/>
              </a:rPr>
              <a:t>&lt;h3&gt;Example of the use of a horizontal rule&lt;/h3&gt;</a:t>
            </a:r>
          </a:p>
          <a:p>
            <a:pPr marL="914400" lvl="2" indent="0">
              <a:buNone/>
            </a:pPr>
            <a:r>
              <a:rPr lang="en-GB" sz="2000" b="1" dirty="0">
                <a:latin typeface="Courier"/>
                <a:cs typeface="Courier"/>
              </a:rPr>
              <a:t>&lt;p&gt;Horizontal rules are used to divide </a:t>
            </a:r>
            <a:r>
              <a:rPr lang="en-GB" sz="2000" b="1" dirty="0" smtClean="0">
                <a:latin typeface="Courier"/>
                <a:cs typeface="Courier"/>
              </a:rPr>
              <a:t>sections</a:t>
            </a:r>
          </a:p>
          <a:p>
            <a:pPr marL="914400" lvl="2" indent="0">
              <a:buNone/>
            </a:pPr>
            <a:r>
              <a:rPr lang="en-GB" sz="2000" b="1" dirty="0" smtClean="0">
                <a:latin typeface="Courier"/>
                <a:cs typeface="Courier"/>
              </a:rPr>
              <a:t>&lt;</a:t>
            </a:r>
            <a:r>
              <a:rPr lang="en-GB" sz="2000" b="1" dirty="0">
                <a:latin typeface="Courier"/>
                <a:cs typeface="Courier"/>
              </a:rPr>
              <a:t>/p&gt;</a:t>
            </a:r>
          </a:p>
          <a:p>
            <a:pPr marL="914400" lvl="2" indent="0">
              <a:buNone/>
            </a:pPr>
            <a:r>
              <a:rPr lang="en-GB" sz="2000" b="1" dirty="0">
                <a:latin typeface="Courier"/>
                <a:cs typeface="Courier"/>
              </a:rPr>
              <a:t>&lt;</a:t>
            </a:r>
            <a:r>
              <a:rPr lang="en-GB" sz="2000" b="1" dirty="0" err="1" smtClean="0">
                <a:latin typeface="Courier"/>
                <a:cs typeface="Courier"/>
              </a:rPr>
              <a:t>hr</a:t>
            </a:r>
            <a:r>
              <a:rPr lang="en-GB" sz="2000" b="1" dirty="0" smtClean="0">
                <a:latin typeface="Courier"/>
                <a:cs typeface="Courier"/>
              </a:rPr>
              <a:t>&gt;</a:t>
            </a:r>
            <a:endParaRPr lang="en-GB" sz="2000" b="1" dirty="0">
              <a:latin typeface="Courier"/>
              <a:cs typeface="Courier"/>
            </a:endParaRPr>
          </a:p>
          <a:p>
            <a:pPr marL="914400" lvl="2" indent="0">
              <a:buNone/>
            </a:pPr>
            <a:r>
              <a:rPr lang="en-GB" sz="2000" b="1" dirty="0">
                <a:latin typeface="Courier"/>
                <a:cs typeface="Courier"/>
              </a:rPr>
              <a:t>&lt;p&gt;Not much to it really, is there</a:t>
            </a:r>
            <a:r>
              <a:rPr lang="en-GB" sz="2000" b="1" dirty="0" smtClean="0">
                <a:latin typeface="Courier"/>
                <a:cs typeface="Courier"/>
              </a:rPr>
              <a:t>?</a:t>
            </a:r>
          </a:p>
          <a:p>
            <a:pPr marL="914400" lvl="2" indent="0">
              <a:buNone/>
            </a:pPr>
            <a:r>
              <a:rPr lang="en-GB" sz="2000" b="1" dirty="0" smtClean="0">
                <a:latin typeface="Courier"/>
                <a:cs typeface="Courier"/>
              </a:rPr>
              <a:t>&lt;</a:t>
            </a:r>
            <a:r>
              <a:rPr lang="en-GB" sz="2000" b="1" dirty="0">
                <a:latin typeface="Courier"/>
                <a:cs typeface="Courier"/>
              </a:rPr>
              <a:t>/p&gt;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pic>
        <p:nvPicPr>
          <p:cNvPr id="542725" name="Picture 5" descr="Lec3Ex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912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156200"/>
            <a:ext cx="8178800" cy="1081088"/>
          </a:xfrm>
          <a:noFill/>
          <a:ln/>
        </p:spPr>
        <p:txBody>
          <a:bodyPr/>
          <a:lstStyle/>
          <a:p>
            <a:pPr marL="457200" indent="-457200"/>
            <a:r>
              <a:rPr lang="en-GB"/>
              <a:t>As with any other element, we can use style sheets to control how the horizontal rule is displayed.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3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91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Lists</a:t>
            </a:r>
            <a:endParaRPr lang="en-GB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89248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List elements</a:t>
            </a:r>
          </a:p>
          <a:p>
            <a:r>
              <a:rPr lang="en-GB" dirty="0" smtClean="0"/>
              <a:t>used </a:t>
            </a:r>
            <a:r>
              <a:rPr lang="en-GB" dirty="0"/>
              <a:t>when we want to itemise information,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rather </a:t>
            </a:r>
            <a:r>
              <a:rPr lang="en-GB" dirty="0"/>
              <a:t>than break it up into paragraphs.</a:t>
            </a:r>
          </a:p>
          <a:p>
            <a:r>
              <a:rPr lang="en-GB" dirty="0" smtClean="0"/>
              <a:t>3 main </a:t>
            </a:r>
            <a:r>
              <a:rPr lang="en-GB" dirty="0"/>
              <a:t>types:</a:t>
            </a:r>
          </a:p>
          <a:p>
            <a:pPr marL="800100" lvl="1"/>
            <a:r>
              <a:rPr lang="en-GB" sz="2400" dirty="0" smtClean="0"/>
              <a:t>UL: </a:t>
            </a:r>
            <a:r>
              <a:rPr lang="en-GB" sz="2400" i="1" dirty="0" smtClean="0"/>
              <a:t>Unordered </a:t>
            </a:r>
            <a:r>
              <a:rPr lang="en-GB" sz="2400" i="1" dirty="0"/>
              <a:t>lists</a:t>
            </a:r>
            <a:r>
              <a:rPr lang="en-GB" sz="2400" dirty="0"/>
              <a:t>: items that appear in no particular </a:t>
            </a:r>
            <a:r>
              <a:rPr lang="en-GB" sz="2400" dirty="0" smtClean="0"/>
              <a:t>order</a:t>
            </a:r>
          </a:p>
          <a:p>
            <a:pPr marL="1200150" lvl="2"/>
            <a:r>
              <a:rPr lang="en-GB" sz="2000" dirty="0" smtClean="0"/>
              <a:t>Default to bullet points (like this slide!)</a:t>
            </a:r>
          </a:p>
          <a:p>
            <a:pPr marL="1200150" lvl="2"/>
            <a:endParaRPr lang="en-GB" sz="2000" dirty="0"/>
          </a:p>
          <a:p>
            <a:pPr marL="800100" lvl="1"/>
            <a:r>
              <a:rPr lang="en-GB" sz="2400" dirty="0" smtClean="0"/>
              <a:t>OL: </a:t>
            </a:r>
            <a:r>
              <a:rPr lang="en-GB" sz="2400" i="1" dirty="0" smtClean="0"/>
              <a:t>Ordered </a:t>
            </a:r>
            <a:r>
              <a:rPr lang="en-GB" sz="2400" i="1" dirty="0"/>
              <a:t>lists</a:t>
            </a:r>
            <a:r>
              <a:rPr lang="en-GB" sz="2400" dirty="0"/>
              <a:t>: lists of items in which the sequence is </a:t>
            </a:r>
            <a:r>
              <a:rPr lang="en-GB" sz="2400" dirty="0" smtClean="0"/>
              <a:t>important</a:t>
            </a:r>
          </a:p>
          <a:p>
            <a:pPr marL="1200150" lvl="2"/>
            <a:r>
              <a:rPr lang="en-GB" sz="2000" dirty="0" smtClean="0"/>
              <a:t>Default to numbered lists (1,2,3…)</a:t>
            </a:r>
          </a:p>
          <a:p>
            <a:pPr marL="1200150" lvl="2"/>
            <a:endParaRPr lang="en-GB" sz="1800" dirty="0"/>
          </a:p>
          <a:p>
            <a:pPr marL="800100" lvl="1"/>
            <a:r>
              <a:rPr lang="en-GB" sz="1800" i="1" dirty="0" smtClean="0"/>
              <a:t>DL: Definition </a:t>
            </a:r>
            <a:r>
              <a:rPr lang="en-GB" sz="1800" i="1" dirty="0"/>
              <a:t>lists: lists that consist of terms and </a:t>
            </a:r>
            <a:r>
              <a:rPr lang="en-GB" sz="1800" i="1" dirty="0" smtClean="0"/>
              <a:t>definitions</a:t>
            </a:r>
          </a:p>
          <a:p>
            <a:pPr marL="1200150" lvl="2"/>
            <a:r>
              <a:rPr lang="en-GB" sz="1600" i="1" dirty="0" smtClean="0"/>
              <a:t>(to keep things simple, we’ll not look at these until next semester)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3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276872"/>
            <a:ext cx="6400800" cy="4032448"/>
          </a:xfrm>
        </p:spPr>
        <p:txBody>
          <a:bodyPr/>
          <a:lstStyle/>
          <a:p>
            <a:r>
              <a:rPr lang="en-US" dirty="0" smtClean="0"/>
              <a:t>UNORDERED LISTS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	&lt;li&gt;&lt;/li&gt;</a:t>
            </a:r>
          </a:p>
          <a:p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ORDERED LISTS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/>
              <a:t>&gt;</a:t>
            </a:r>
          </a:p>
          <a:p>
            <a:r>
              <a:rPr lang="en-US" dirty="0"/>
              <a:t>		&lt;li&gt;&lt;/li&gt;</a:t>
            </a:r>
          </a:p>
          <a:p>
            <a:r>
              <a:rPr lang="en-US" dirty="0"/>
              <a:t>	&lt;</a:t>
            </a:r>
            <a:r>
              <a:rPr lang="en-US" dirty="0" smtClean="0"/>
              <a:t>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16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Unordered lists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Unordered lists</a:t>
            </a:r>
          </a:p>
          <a:p>
            <a:pPr marL="457200" indent="-457200"/>
            <a:r>
              <a:rPr lang="en-GB" dirty="0"/>
              <a:t>We identify these using a </a:t>
            </a:r>
            <a:r>
              <a:rPr lang="en-GB" b="1" dirty="0" err="1">
                <a:solidFill>
                  <a:srgbClr val="336666"/>
                </a:solidFill>
              </a:rPr>
              <a:t>ul</a:t>
            </a:r>
            <a:r>
              <a:rPr lang="en-GB" dirty="0"/>
              <a:t> element. </a:t>
            </a:r>
          </a:p>
          <a:p>
            <a:pPr marL="457200" indent="-457200"/>
            <a:r>
              <a:rPr lang="en-GB" dirty="0"/>
              <a:t>The opening </a:t>
            </a:r>
            <a:r>
              <a:rPr lang="en-GB" b="1" dirty="0">
                <a:solidFill>
                  <a:srgbClr val="336666"/>
                </a:solidFill>
              </a:rPr>
              <a:t>&lt;</a:t>
            </a:r>
            <a:r>
              <a:rPr lang="en-GB" b="1" dirty="0" err="1">
                <a:solidFill>
                  <a:srgbClr val="336666"/>
                </a:solidFill>
              </a:rPr>
              <a:t>ul</a:t>
            </a:r>
            <a:r>
              <a:rPr lang="en-GB" b="1" dirty="0">
                <a:solidFill>
                  <a:srgbClr val="336666"/>
                </a:solidFill>
              </a:rPr>
              <a:t>&gt;</a:t>
            </a:r>
            <a:r>
              <a:rPr lang="en-GB" dirty="0"/>
              <a:t> tag goes before the first list item and the closing </a:t>
            </a:r>
            <a:r>
              <a:rPr lang="en-GB" b="1" dirty="0">
                <a:solidFill>
                  <a:srgbClr val="336666"/>
                </a:solidFill>
              </a:rPr>
              <a:t>&lt;/</a:t>
            </a:r>
            <a:r>
              <a:rPr lang="en-GB" b="1" dirty="0" err="1">
                <a:solidFill>
                  <a:srgbClr val="336666"/>
                </a:solidFill>
              </a:rPr>
              <a:t>ul</a:t>
            </a:r>
            <a:r>
              <a:rPr lang="en-GB" b="1" dirty="0">
                <a:solidFill>
                  <a:srgbClr val="336666"/>
                </a:solidFill>
              </a:rPr>
              <a:t>&gt;</a:t>
            </a:r>
            <a:r>
              <a:rPr lang="en-GB" dirty="0"/>
              <a:t> tag goes after the last one.</a:t>
            </a:r>
          </a:p>
          <a:p>
            <a:pPr marL="457200" indent="-457200"/>
            <a:r>
              <a:rPr lang="en-GB" dirty="0"/>
              <a:t>Each list item get’s marked up using a </a:t>
            </a:r>
            <a:r>
              <a:rPr lang="en-GB" b="1" dirty="0">
                <a:solidFill>
                  <a:srgbClr val="336666"/>
                </a:solidFill>
              </a:rPr>
              <a:t>li </a:t>
            </a:r>
            <a:r>
              <a:rPr lang="en-GB" dirty="0"/>
              <a:t>element.</a:t>
            </a:r>
          </a:p>
          <a:p>
            <a:pPr marL="457200" indent="-457200"/>
            <a:r>
              <a:rPr lang="en-GB" dirty="0"/>
              <a:t>This is done by enclosing it in opening (</a:t>
            </a:r>
            <a:r>
              <a:rPr lang="en-GB" b="1" dirty="0">
                <a:solidFill>
                  <a:srgbClr val="336666"/>
                </a:solidFill>
              </a:rPr>
              <a:t>&lt;li&gt;</a:t>
            </a:r>
            <a:r>
              <a:rPr lang="en-GB" dirty="0"/>
              <a:t>) and closing (</a:t>
            </a:r>
            <a:r>
              <a:rPr lang="en-GB" b="1" dirty="0">
                <a:solidFill>
                  <a:srgbClr val="336666"/>
                </a:solidFill>
              </a:rPr>
              <a:t>&lt;/li&gt;</a:t>
            </a:r>
            <a:r>
              <a:rPr lang="en-GB" dirty="0"/>
              <a:t>) tags.</a:t>
            </a:r>
          </a:p>
          <a:p>
            <a:pPr marL="457200" indent="-457200"/>
            <a:r>
              <a:rPr lang="en-GB" dirty="0"/>
              <a:t>The following slide shows an example.</a:t>
            </a:r>
          </a:p>
          <a:p>
            <a:pPr marL="457200" indent="-457200"/>
            <a:r>
              <a:rPr lang="en-GB" dirty="0"/>
              <a:t>The slide after that shows how this would be rendered in a browser.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39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Introduction</a:t>
            </a:r>
            <a:endParaRPr lang="en-GB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457200" indent="-457200"/>
            <a:r>
              <a:rPr lang="en-GB" dirty="0"/>
              <a:t>This week we are going to look at how to use </a:t>
            </a:r>
            <a:r>
              <a:rPr lang="en-GB" dirty="0" smtClean="0"/>
              <a:t>HTML </a:t>
            </a:r>
            <a:r>
              <a:rPr lang="en-GB" dirty="0"/>
              <a:t>to correctly </a:t>
            </a:r>
            <a:r>
              <a:rPr lang="en-GB" u="sng" dirty="0"/>
              <a:t>mark up </a:t>
            </a:r>
            <a:r>
              <a:rPr lang="en-GB" dirty="0"/>
              <a:t>text</a:t>
            </a:r>
            <a:r>
              <a:rPr lang="en-GB" dirty="0" smtClean="0"/>
              <a:t>.</a:t>
            </a:r>
          </a:p>
          <a:p>
            <a:pPr marL="457200" indent="-457200"/>
            <a:endParaRPr lang="en-GB" dirty="0"/>
          </a:p>
          <a:p>
            <a:pPr marL="457200" indent="-457200"/>
            <a:r>
              <a:rPr lang="en-GB" dirty="0"/>
              <a:t>We will look at </a:t>
            </a:r>
            <a:r>
              <a:rPr lang="en-GB" dirty="0" smtClean="0"/>
              <a:t>various </a:t>
            </a:r>
            <a:r>
              <a:rPr lang="en-GB" u="sng" dirty="0"/>
              <a:t>elements</a:t>
            </a:r>
            <a:r>
              <a:rPr lang="en-GB" dirty="0"/>
              <a:t> </a:t>
            </a:r>
            <a:r>
              <a:rPr lang="en-GB" dirty="0" smtClean="0"/>
              <a:t>available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Remember: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will </a:t>
            </a:r>
            <a:r>
              <a:rPr lang="en-GB" dirty="0"/>
              <a:t>be using </a:t>
            </a:r>
            <a:r>
              <a:rPr lang="en-GB" dirty="0" smtClean="0"/>
              <a:t>these </a:t>
            </a:r>
            <a:r>
              <a:rPr lang="en-GB" dirty="0"/>
              <a:t>elements to attach </a:t>
            </a:r>
            <a:r>
              <a:rPr lang="en-GB" u="sng" dirty="0"/>
              <a:t>meaning</a:t>
            </a:r>
            <a:r>
              <a:rPr lang="en-GB" dirty="0"/>
              <a:t> to the document, </a:t>
            </a:r>
            <a:r>
              <a:rPr lang="en-GB" u="sng" dirty="0" smtClean="0"/>
              <a:t>not </a:t>
            </a:r>
            <a:r>
              <a:rPr lang="en-GB" u="sng" dirty="0"/>
              <a:t>to control presentation</a:t>
            </a:r>
            <a:r>
              <a:rPr lang="en-GB" dirty="0"/>
              <a:t>.</a:t>
            </a:r>
          </a:p>
          <a:p>
            <a:pPr marL="838200" lvl="1" indent="-381000"/>
            <a:endParaRPr lang="en-GB" dirty="0"/>
          </a:p>
          <a:p>
            <a:pPr marL="457200" indent="-4572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43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179512" y="44624"/>
            <a:ext cx="8208962" cy="63731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>
            <a:spAutoFit/>
          </a:bodyPr>
          <a:lstStyle/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&lt;!DOCTYPE html&gt;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html&gt;</a:t>
            </a:r>
            <a:endParaRPr lang="en-US" sz="24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&lt;head&gt;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	&lt;meta charset="utf-8"&gt;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	&lt;title&gt;</a:t>
            </a:r>
            <a:r>
              <a:rPr lang="en-US" sz="2400" b="1" dirty="0" smtClean="0">
                <a:latin typeface="Courier New" charset="0"/>
              </a:rPr>
              <a:t>IT Blanchardstown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&lt;/title&gt;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&lt;/head&gt;</a:t>
            </a:r>
          </a:p>
          <a:p>
            <a:endParaRPr lang="en-US" sz="2400" b="1" dirty="0" smtClean="0">
              <a:solidFill>
                <a:srgbClr val="336666"/>
              </a:solidFill>
              <a:latin typeface="Courier New" charset="0"/>
            </a:endParaRP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&lt;body&gt;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	&lt;li&gt;</a:t>
            </a:r>
            <a:r>
              <a:rPr lang="en-US" sz="2400" b="1" dirty="0">
                <a:latin typeface="Courier New" charset="0"/>
              </a:rPr>
              <a:t>Hugh McCabe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	&lt;li&gt;</a:t>
            </a:r>
            <a:r>
              <a:rPr lang="en-US" sz="2400" b="1" dirty="0">
                <a:latin typeface="Courier New" charset="0"/>
              </a:rPr>
              <a:t>Anthony Keane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	&lt;li&gt;</a:t>
            </a:r>
            <a:r>
              <a:rPr lang="en-US" sz="2400" b="1" dirty="0">
                <a:latin typeface="Courier New" charset="0"/>
              </a:rPr>
              <a:t>Arnold </a:t>
            </a:r>
            <a:r>
              <a:rPr lang="en-US" sz="2400" b="1" dirty="0" err="1">
                <a:latin typeface="Courier New" charset="0"/>
              </a:rPr>
              <a:t>Hensmann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	&lt;li&gt;</a:t>
            </a:r>
            <a:r>
              <a:rPr lang="en-US" sz="2400" b="1" dirty="0">
                <a:latin typeface="Courier New" charset="0"/>
              </a:rPr>
              <a:t>Ronan Mullen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	&lt;li&gt;</a:t>
            </a:r>
            <a:r>
              <a:rPr lang="en-US" sz="2400" b="1" dirty="0">
                <a:latin typeface="Courier New" charset="0"/>
              </a:rPr>
              <a:t>Kevin Farrell</a:t>
            </a:r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&lt;/li&gt;</a:t>
            </a:r>
          </a:p>
          <a:p>
            <a:r>
              <a:rPr lang="en-US" sz="2400" b="1" dirty="0">
                <a:solidFill>
                  <a:srgbClr val="336666"/>
                </a:solidFill>
                <a:latin typeface="Courier New" charset="0"/>
              </a:rPr>
              <a:t>&lt;/</a:t>
            </a:r>
            <a:r>
              <a:rPr lang="en-US" sz="2400" b="1" dirty="0" err="1" smtClean="0">
                <a:solidFill>
                  <a:srgbClr val="336666"/>
                </a:solidFill>
                <a:latin typeface="Courier New" charset="0"/>
              </a:rPr>
              <a:t>ul</a:t>
            </a:r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&lt;/body&gt;</a:t>
            </a:r>
          </a:p>
          <a:p>
            <a:r>
              <a:rPr lang="en-US" sz="2400" b="1" dirty="0" smtClean="0">
                <a:solidFill>
                  <a:srgbClr val="336666"/>
                </a:solidFill>
                <a:latin typeface="Courier New" charset="0"/>
              </a:rPr>
              <a:t>&lt;/html&gt;</a:t>
            </a:r>
            <a:endParaRPr lang="en-US" sz="2400" b="1" dirty="0">
              <a:solidFill>
                <a:srgbClr val="336666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pic>
        <p:nvPicPr>
          <p:cNvPr id="550916" name="Picture 4" descr="Lec5Ex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55"/>
            <a:ext cx="9208350" cy="47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0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156200"/>
            <a:ext cx="8178800" cy="1081088"/>
          </a:xfrm>
          <a:noFill/>
          <a:ln/>
        </p:spPr>
        <p:txBody>
          <a:bodyPr/>
          <a:lstStyle/>
          <a:p>
            <a:pPr marL="457200" indent="-457200"/>
            <a:r>
              <a:rPr lang="en-US" dirty="0" smtClean="0"/>
              <a:t>B</a:t>
            </a:r>
            <a:r>
              <a:rPr lang="en-GB" dirty="0" err="1" smtClean="0"/>
              <a:t>ullets</a:t>
            </a:r>
            <a:r>
              <a:rPr lang="en-GB" dirty="0" smtClean="0"/>
              <a:t> added </a:t>
            </a:r>
            <a:r>
              <a:rPr lang="en-GB" dirty="0"/>
              <a:t>automatically by </a:t>
            </a:r>
            <a:r>
              <a:rPr lang="en-GB" dirty="0" smtClean="0"/>
              <a:t>browser</a:t>
            </a:r>
            <a:endParaRPr lang="en-GB" dirty="0"/>
          </a:p>
          <a:p>
            <a:pPr marL="457200" indent="-457200"/>
            <a:r>
              <a:rPr lang="en-GB" dirty="0"/>
              <a:t>Again, </a:t>
            </a:r>
            <a:r>
              <a:rPr lang="en-GB" dirty="0" smtClean="0"/>
              <a:t>display </a:t>
            </a:r>
            <a:r>
              <a:rPr lang="en-GB" dirty="0"/>
              <a:t>can be controlled by style </a:t>
            </a:r>
            <a:r>
              <a:rPr lang="en-GB" dirty="0" smtClean="0"/>
              <a:t>sheets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78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Ordered lists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Ordered lists</a:t>
            </a:r>
          </a:p>
          <a:p>
            <a:pPr marL="457200" indent="-457200"/>
            <a:r>
              <a:rPr lang="en-GB" dirty="0"/>
              <a:t>Exactly the same as unordered lists except use the </a:t>
            </a:r>
            <a:r>
              <a:rPr lang="en-GB" b="1" dirty="0" err="1">
                <a:solidFill>
                  <a:srgbClr val="336666"/>
                </a:solidFill>
              </a:rPr>
              <a:t>ol</a:t>
            </a:r>
            <a:r>
              <a:rPr lang="en-GB" dirty="0"/>
              <a:t> element instead of the </a:t>
            </a:r>
            <a:r>
              <a:rPr lang="en-GB" b="1" dirty="0" err="1">
                <a:solidFill>
                  <a:srgbClr val="336666"/>
                </a:solidFill>
              </a:rPr>
              <a:t>ul</a:t>
            </a:r>
            <a:r>
              <a:rPr lang="en-GB" dirty="0"/>
              <a:t> element.</a:t>
            </a:r>
          </a:p>
          <a:p>
            <a:pPr marL="457200" indent="-457200"/>
            <a:r>
              <a:rPr lang="en-GB" dirty="0"/>
              <a:t>Instead of bullets, the browser will insert numbers.</a:t>
            </a:r>
          </a:p>
          <a:p>
            <a:pPr marL="457200" indent="-457200"/>
            <a:r>
              <a:rPr lang="en-GB" dirty="0"/>
              <a:t>For example:</a:t>
            </a:r>
          </a:p>
          <a:p>
            <a:pPr marL="457200" indent="-457200"/>
            <a:endParaRPr lang="en-GB" dirty="0"/>
          </a:p>
          <a:p>
            <a:pPr marL="914400" lvl="2" indent="0">
              <a:buNone/>
            </a:pPr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&gt;</a:t>
            </a:r>
          </a:p>
          <a:p>
            <a:pPr marL="914400" lvl="2" indent="0">
              <a:buNone/>
            </a:pPr>
            <a:r>
              <a:rPr lang="en-GB" dirty="0"/>
              <a:t>	&lt;li&gt;Hugh McCabe&lt;/li</a:t>
            </a:r>
            <a:r>
              <a:rPr lang="en-GB" dirty="0" smtClean="0"/>
              <a:t>&gt;</a:t>
            </a:r>
          </a:p>
          <a:p>
            <a:pPr marL="914400" lvl="2" indent="0">
              <a:buNone/>
            </a:pPr>
            <a:r>
              <a:rPr lang="en-GB" dirty="0"/>
              <a:t>	&lt;li&gt;Anthony Keane&lt;/li&gt;</a:t>
            </a:r>
          </a:p>
          <a:p>
            <a:pPr marL="914400" lvl="2" indent="0">
              <a:buNone/>
            </a:pPr>
            <a:r>
              <a:rPr lang="en-GB" dirty="0"/>
              <a:t>	&lt;li&gt;Kevin Farrell&lt;/li&gt;</a:t>
            </a:r>
          </a:p>
          <a:p>
            <a:pPr marL="914400" lvl="2" indent="0">
              <a:buNone/>
            </a:pPr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/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89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5013176"/>
            <a:ext cx="8178800" cy="1081087"/>
          </a:xfrm>
          <a:noFill/>
          <a:ln/>
        </p:spPr>
        <p:txBody>
          <a:bodyPr/>
          <a:lstStyle/>
          <a:p>
            <a:pPr marL="457200" indent="-457200"/>
            <a:r>
              <a:rPr lang="en-GB" dirty="0"/>
              <a:t>If you want </a:t>
            </a:r>
            <a:r>
              <a:rPr lang="en-GB" dirty="0" smtClean="0"/>
              <a:t>numbers </a:t>
            </a:r>
            <a:r>
              <a:rPr lang="en-GB" dirty="0"/>
              <a:t>to start at something other than “1” use the start attribute e.g</a:t>
            </a:r>
            <a:r>
              <a:rPr lang="en-GB" dirty="0" smtClean="0"/>
              <a:t>.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start=“3”&gt;</a:t>
            </a:r>
          </a:p>
        </p:txBody>
      </p:sp>
      <p:pic>
        <p:nvPicPr>
          <p:cNvPr id="555013" name="Picture 5" descr="Lec3Ex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565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13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852936"/>
            <a:ext cx="6400800" cy="2279104"/>
          </a:xfrm>
        </p:spPr>
        <p:txBody>
          <a:bodyPr/>
          <a:lstStyle/>
          <a:p>
            <a:r>
              <a:rPr lang="en-US" dirty="0" smtClean="0"/>
              <a:t>NESTED LISTS</a:t>
            </a:r>
          </a:p>
          <a:p>
            <a:endParaRPr lang="en-US" dirty="0"/>
          </a:p>
          <a:p>
            <a:r>
              <a:rPr lang="en-US" dirty="0" smtClean="0"/>
              <a:t>&lt;li&gt;</a:t>
            </a:r>
          </a:p>
          <a:p>
            <a:r>
              <a:rPr lang="en-US" dirty="0"/>
              <a:t>	</a:t>
            </a:r>
            <a:r>
              <a:rPr lang="en-US" dirty="0" smtClean="0"/>
              <a:t>(another list in here!)</a:t>
            </a:r>
          </a:p>
          <a:p>
            <a:r>
              <a:rPr lang="en-US" dirty="0" smtClean="0"/>
              <a:t>&lt;/li&gt;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92" y="6207482"/>
            <a:ext cx="913620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Hint – great for site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1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Nested lists</a:t>
            </a:r>
            <a:endParaRPr lang="en-GB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91757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Nested lists</a:t>
            </a:r>
            <a:endParaRPr lang="en-GB" b="1" dirty="0"/>
          </a:p>
          <a:p>
            <a:pPr marL="457200" indent="-457200"/>
            <a:r>
              <a:rPr lang="en-GB" dirty="0" smtClean="0"/>
              <a:t>You can “nest” lists, so a list item can contain a complete list, </a:t>
            </a:r>
          </a:p>
          <a:p>
            <a:pPr marL="457200" indent="-457200"/>
            <a:r>
              <a:rPr lang="en-GB" dirty="0" smtClean="0"/>
              <a:t>for example: here we see each ordered list element also contains its own complete unordered list:</a:t>
            </a:r>
          </a:p>
          <a:p>
            <a:pPr marL="457200" indent="-457200"/>
            <a:endParaRPr lang="en-GB" dirty="0"/>
          </a:p>
        </p:txBody>
      </p:sp>
      <p:pic>
        <p:nvPicPr>
          <p:cNvPr id="2" name="Picture 1" descr="nested_lis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45024"/>
            <a:ext cx="8119927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18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/>
              <a:t>Nested </a:t>
            </a:r>
            <a:r>
              <a:rPr lang="en-GB" sz="2800" b="1" dirty="0"/>
              <a:t>lists</a:t>
            </a:r>
            <a:endParaRPr lang="en-GB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35280" cy="52299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&lt;</a:t>
            </a:r>
            <a:r>
              <a:rPr lang="en-US" sz="2000" dirty="0" err="1">
                <a:latin typeface="Courier"/>
                <a:cs typeface="Courier"/>
              </a:rPr>
              <a:t>ol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&lt;</a:t>
            </a:r>
            <a:r>
              <a:rPr lang="en-US" sz="2000" dirty="0">
                <a:latin typeface="Courier"/>
                <a:cs typeface="Courier"/>
              </a:rPr>
              <a:t>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Robert </a:t>
            </a:r>
            <a:r>
              <a:rPr lang="en-US" sz="2000" dirty="0">
                <a:latin typeface="Courier"/>
                <a:cs typeface="Courier"/>
              </a:rPr>
              <a:t>Downey Jr. trivia</a:t>
            </a:r>
            <a:r>
              <a:rPr lang="en-US" sz="2000" dirty="0" smtClean="0">
                <a:latin typeface="Courier"/>
                <a:cs typeface="Courier"/>
              </a:rPr>
              <a:t>: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      &lt;</a:t>
            </a:r>
            <a:r>
              <a:rPr lang="en-US" sz="2000" b="1" dirty="0" err="1">
                <a:latin typeface="Courier"/>
                <a:cs typeface="Courier"/>
              </a:rPr>
              <a:t>ul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	&lt;</a:t>
            </a:r>
            <a:r>
              <a:rPr lang="en-US" sz="2000" b="1" dirty="0">
                <a:latin typeface="Courier"/>
                <a:cs typeface="Courier"/>
              </a:rPr>
              <a:t>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			born </a:t>
            </a:r>
            <a:r>
              <a:rPr lang="en-US" sz="2000" b="1" dirty="0">
                <a:latin typeface="Courier"/>
                <a:cs typeface="Courier"/>
              </a:rPr>
              <a:t>1965</a:t>
            </a:r>
            <a:r>
              <a:rPr lang="en-US" sz="2000" b="1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		the </a:t>
            </a:r>
            <a:r>
              <a:rPr lang="en-US" sz="2000" b="1" dirty="0">
                <a:latin typeface="Courier"/>
                <a:cs typeface="Courier"/>
              </a:rPr>
              <a:t>son of Robert Downey </a:t>
            </a:r>
            <a:r>
              <a:rPr lang="en-US" sz="2000" b="1" dirty="0" err="1">
                <a:latin typeface="Courier"/>
                <a:cs typeface="Courier"/>
              </a:rPr>
              <a:t>Sr</a:t>
            </a:r>
            <a:r>
              <a:rPr lang="en-US" sz="2000" b="1" dirty="0" smtClean="0">
                <a:latin typeface="Courier"/>
                <a:cs typeface="Courier"/>
              </a:rPr>
              <a:t>!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	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	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		joined Saturday Night Live </a:t>
            </a:r>
            <a:endParaRPr lang="en-US" sz="20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		at </a:t>
            </a:r>
            <a:r>
              <a:rPr lang="en-US" sz="2000" b="1" dirty="0">
                <a:latin typeface="Courier"/>
                <a:cs typeface="Courier"/>
              </a:rPr>
              <a:t>the age of </a:t>
            </a:r>
            <a:r>
              <a:rPr lang="en-US" sz="2000" b="1" dirty="0" smtClean="0">
                <a:latin typeface="Courier"/>
                <a:cs typeface="Courier"/>
              </a:rPr>
              <a:t>20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	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/li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ul</a:t>
            </a:r>
            <a:r>
              <a:rPr lang="en-US" sz="2000" b="1" dirty="0" smtClean="0">
                <a:latin typeface="Courier"/>
                <a:cs typeface="Courier"/>
              </a:rPr>
              <a:t>&gt;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&lt;</a:t>
            </a:r>
            <a:r>
              <a:rPr lang="en-US" sz="2000" dirty="0">
                <a:latin typeface="Courier"/>
                <a:cs typeface="Courier"/>
              </a:rPr>
              <a:t>/li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etc.</a:t>
            </a:r>
            <a:endParaRPr lang="en-GB" sz="2000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59632" y="2420888"/>
            <a:ext cx="662473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1988840"/>
            <a:ext cx="1646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</a:t>
            </a:r>
            <a:r>
              <a:rPr lang="en-GB" sz="2400" i="1" dirty="0" err="1" smtClean="0"/>
              <a:t>ested</a:t>
            </a:r>
            <a:r>
              <a:rPr lang="en-GB" sz="2400" i="1" dirty="0" smtClean="0"/>
              <a:t> list</a:t>
            </a:r>
            <a:endParaRPr lang="en-GB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6021288"/>
            <a:ext cx="571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</a:t>
            </a:r>
            <a:r>
              <a:rPr lang="ga-IE" sz="2400" i="1" dirty="0" smtClean="0"/>
              <a:t>ote, nested list fully </a:t>
            </a:r>
            <a:r>
              <a:rPr lang="ga-IE" sz="2400" i="1" u="sng" dirty="0" smtClean="0"/>
              <a:t>inside</a:t>
            </a:r>
            <a:r>
              <a:rPr lang="ga-IE" sz="2400" i="1" dirty="0"/>
              <a:t> </a:t>
            </a:r>
            <a:r>
              <a:rPr lang="ga-IE" sz="2400" i="1" dirty="0" smtClean="0"/>
              <a:t> the list item</a:t>
            </a:r>
            <a:endParaRPr lang="en-GB" sz="2400" i="1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1907704" y="6165304"/>
            <a:ext cx="1440160" cy="216024"/>
          </a:xfrm>
          <a:prstGeom prst="leftArrow">
            <a:avLst/>
          </a:prstGeom>
          <a:solidFill>
            <a:srgbClr val="FF6600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30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HTML comments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68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HMTL COMMENTS</a:t>
            </a:r>
            <a:endParaRPr lang="en-GB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870450"/>
          </a:xfrm>
        </p:spPr>
        <p:txBody>
          <a:bodyPr/>
          <a:lstStyle/>
          <a:p>
            <a:pPr marL="457200" indent="-457200"/>
            <a:r>
              <a:rPr lang="en-GB" dirty="0" smtClean="0"/>
              <a:t>You can add ‘comments’ in your HTML code</a:t>
            </a:r>
          </a:p>
          <a:p>
            <a:pPr marL="857250" lvl="1" indent="-457200"/>
            <a:r>
              <a:rPr lang="en-US" sz="2400" dirty="0" smtClean="0"/>
              <a:t>T</a:t>
            </a:r>
            <a:r>
              <a:rPr lang="en-GB" sz="2400" dirty="0" smtClean="0"/>
              <a:t>hey are IGNORED by browser</a:t>
            </a:r>
          </a:p>
          <a:p>
            <a:pPr marL="457200" indent="-457200"/>
            <a:r>
              <a:rPr lang="en-US" dirty="0" smtClean="0"/>
              <a:t>U</a:t>
            </a:r>
            <a:r>
              <a:rPr lang="en-GB" dirty="0" err="1" smtClean="0"/>
              <a:t>seful</a:t>
            </a:r>
            <a:r>
              <a:rPr lang="en-GB" dirty="0" smtClean="0"/>
              <a:t> for:</a:t>
            </a:r>
          </a:p>
          <a:p>
            <a:pPr marL="857250" lvl="1" indent="-457200"/>
            <a:r>
              <a:rPr lang="en-US" sz="2400" dirty="0" smtClean="0"/>
              <a:t>M</a:t>
            </a:r>
            <a:r>
              <a:rPr lang="en-GB" sz="2400" dirty="0" err="1" smtClean="0"/>
              <a:t>aking</a:t>
            </a:r>
            <a:r>
              <a:rPr lang="en-GB" sz="2400" dirty="0" smtClean="0"/>
              <a:t> HTML text more human friendly to read</a:t>
            </a:r>
          </a:p>
          <a:p>
            <a:pPr marL="857250" lvl="1" indent="-457200"/>
            <a:r>
              <a:rPr lang="en-US" sz="2400" dirty="0" smtClean="0"/>
              <a:t>T</a:t>
            </a:r>
            <a:r>
              <a:rPr lang="en-GB" sz="2400" dirty="0" err="1" smtClean="0"/>
              <a:t>emporarily</a:t>
            </a:r>
            <a:r>
              <a:rPr lang="en-GB" sz="2400" dirty="0" smtClean="0"/>
              <a:t> removing convent from the document</a:t>
            </a:r>
            <a:endParaRPr lang="en-GB" sz="2400" dirty="0"/>
          </a:p>
          <a:p>
            <a:pPr marL="857250" lvl="1" indent="-457200"/>
            <a:r>
              <a:rPr lang="en-GB" dirty="0" smtClean="0"/>
              <a:t>NOTE the 2 minus-signs, and no forward slash closing tag …</a:t>
            </a:r>
            <a:br>
              <a:rPr lang="en-GB" dirty="0" smtClean="0"/>
            </a:br>
            <a:endParaRPr lang="en-GB" dirty="0"/>
          </a:p>
          <a:p>
            <a:pPr marL="0" indent="0">
              <a:buNone/>
            </a:pPr>
            <a:r>
              <a:rPr lang="en-GB" sz="3600" b="1" dirty="0" smtClean="0"/>
              <a:t>&lt;!-- </a:t>
            </a:r>
          </a:p>
          <a:p>
            <a:pPr marL="0" indent="0">
              <a:buNone/>
            </a:pPr>
            <a:r>
              <a:rPr lang="en-GB" sz="2800" b="1" dirty="0" smtClean="0"/>
              <a:t>I am an HTML comment and will be ignored</a:t>
            </a:r>
          </a:p>
          <a:p>
            <a:pPr marL="0" indent="0">
              <a:buNone/>
            </a:pPr>
            <a:r>
              <a:rPr lang="en-GB" sz="3600" b="1" dirty="0" smtClean="0"/>
              <a:t>--&gt;</a:t>
            </a:r>
            <a:endParaRPr lang="en-GB" sz="3600" b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26120" y="4268118"/>
            <a:ext cx="8640960" cy="2088232"/>
          </a:xfrm>
          <a:prstGeom prst="roundRect">
            <a:avLst/>
          </a:prstGeom>
          <a:solidFill>
            <a:srgbClr val="339966">
              <a:alpha val="3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7100"/>
            <a:ext cx="7772400" cy="493772"/>
          </a:xfrm>
        </p:spPr>
        <p:txBody>
          <a:bodyPr/>
          <a:lstStyle/>
          <a:p>
            <a:r>
              <a:rPr lang="en-GB" sz="2800" dirty="0" smtClean="0"/>
              <a:t>HMTL COMMENTS – for humans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808" y="401751"/>
            <a:ext cx="9144000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&lt;!DOCTYPE html&gt;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&lt;html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	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&lt;meta charset="utf-8"&gt;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	&lt;title&gt; </a:t>
            </a:r>
            <a:r>
              <a:rPr lang="en-US" sz="2000" b="1" dirty="0">
                <a:latin typeface="Courier New" charset="0"/>
              </a:rPr>
              <a:t>comment for human example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&lt;/title&gt;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&lt;/head&gt;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charset="0"/>
              </a:rPr>
              <a:t>&lt;!-- get new catch phrase – this one is too ‘Frasier’ --&gt;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&lt;h1&gt;</a:t>
            </a:r>
            <a:r>
              <a:rPr lang="en-US" sz="2000" b="1" dirty="0">
                <a:latin typeface="Courier New" charset="0"/>
              </a:rPr>
              <a:t>Matt’s blog “I’m writing”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&lt;/h1&gt;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&lt;h2&gt;Difference between dogs and cats&lt;/h2&gt;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&lt;p&gt;&lt;strong&gt;</a:t>
            </a:r>
            <a:r>
              <a:rPr lang="en-US" sz="2000" b="1" dirty="0">
                <a:latin typeface="Courier New" charset="0"/>
              </a:rPr>
              <a:t>Dog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&lt;/strong&gt;</a:t>
            </a:r>
            <a:r>
              <a:rPr lang="en-US" sz="2000" b="1" dirty="0" err="1">
                <a:latin typeface="Courier New" charset="0"/>
              </a:rPr>
              <a:t>dogfood</a:t>
            </a:r>
            <a:r>
              <a:rPr lang="en-US" sz="2000" b="1" dirty="0">
                <a:latin typeface="Courier New" charset="0"/>
              </a:rPr>
              <a:t> for breakfast – my favourite. Left over sausage and chips – my favourite. Playing fetch – my favourite.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&lt;/p&gt;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&lt;p&gt;&lt;strong&gt;</a:t>
            </a:r>
            <a:r>
              <a:rPr lang="en-US" sz="2000" b="1" dirty="0">
                <a:latin typeface="Courier New" charset="0"/>
              </a:rPr>
              <a:t>Cat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&lt;/strong&gt;</a:t>
            </a:r>
            <a:r>
              <a:rPr lang="en-US" sz="2000" b="1" dirty="0">
                <a:latin typeface="Courier New" charset="0"/>
              </a:rPr>
              <a:t>Day 4320 of my incarceration. This morning I </a:t>
            </a:r>
            <a:r>
              <a:rPr lang="en-US" sz="2000" b="1" dirty="0" smtClean="0">
                <a:latin typeface="Courier New" charset="0"/>
              </a:rPr>
              <a:t>scratched one and began </a:t>
            </a:r>
            <a:r>
              <a:rPr lang="en-US" sz="2000" b="1" dirty="0">
                <a:latin typeface="Courier New" charset="0"/>
              </a:rPr>
              <a:t>a hunger strike turning my nose up at the warm milk and smoked salmon, but to no avail. My captors made </a:t>
            </a:r>
            <a:r>
              <a:rPr lang="en-US" sz="2000" b="1" dirty="0" smtClean="0">
                <a:latin typeface="Courier New" charset="0"/>
              </a:rPr>
              <a:t>an alternative meal of pouches and dry mix!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p&gt;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&lt;/body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&gt;&lt;/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html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77838"/>
          </a:xfrm>
        </p:spPr>
        <p:txBody>
          <a:bodyPr/>
          <a:lstStyle/>
          <a:p>
            <a:pPr marL="457200" indent="-457200"/>
            <a:r>
              <a:rPr lang="en-GB" dirty="0" smtClean="0"/>
              <a:t>Here are the block </a:t>
            </a:r>
            <a:r>
              <a:rPr lang="en-GB" dirty="0"/>
              <a:t>level </a:t>
            </a:r>
            <a:r>
              <a:rPr lang="en-GB" dirty="0" smtClean="0"/>
              <a:t>elements you need to know:</a:t>
            </a:r>
            <a:endParaRPr lang="en-GB" dirty="0"/>
          </a:p>
        </p:txBody>
      </p:sp>
      <p:graphicFrame>
        <p:nvGraphicFramePr>
          <p:cNvPr id="51203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89079"/>
              </p:ext>
            </p:extLst>
          </p:nvPr>
        </p:nvGraphicFramePr>
        <p:xfrm>
          <a:off x="1524000" y="1813271"/>
          <a:ext cx="6096000" cy="226380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63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Type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Element(s)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Paragraphs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Headings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h1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h2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h3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 h6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3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Horizontal rules (lines)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hr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 elements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ol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ul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38500"/>
              </p:ext>
            </p:extLst>
          </p:nvPr>
        </p:nvGraphicFramePr>
        <p:xfrm>
          <a:off x="1543452" y="4986958"/>
          <a:ext cx="6096000" cy="151216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Block (long) quotes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blockquote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Preformatted text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pre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 elements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66"/>
                        </a:buClr>
                        <a:buSzTx/>
                        <a:buFont typeface="Symbol" charset="0"/>
                        <a:buNone/>
                        <a:tabLst/>
                      </a:pPr>
                      <a:r>
                        <a:rPr kumimoji="1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dl, </a:t>
                      </a:r>
                      <a:r>
                        <a:rPr kumimoji="1" lang="en-IE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dt</a:t>
                      </a:r>
                      <a:r>
                        <a:rPr kumimoji="1" lang="en-I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, </a:t>
                      </a:r>
                      <a:r>
                        <a:rPr kumimoji="1" lang="en-I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66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6666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4509120"/>
            <a:ext cx="8178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"/>
              <a:defRPr kumimoji="1"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Font typeface="Symbol" pitchFamily="18" charset="2"/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–"/>
              <a:defRPr kumimoji="1"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buChar char="»"/>
              <a:defRPr kumimoji="1"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B2FF"/>
              </a:buClr>
              <a:defRPr kumimoji="1"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US" dirty="0" smtClean="0"/>
              <a:t>Here are some less used ones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38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7100"/>
            <a:ext cx="8748464" cy="493772"/>
          </a:xfrm>
        </p:spPr>
        <p:txBody>
          <a:bodyPr/>
          <a:lstStyle/>
          <a:p>
            <a:r>
              <a:rPr lang="en-GB" sz="2800" dirty="0" smtClean="0"/>
              <a:t>HMTL COMMENTS – comment-out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808" y="401751"/>
            <a:ext cx="9144000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&lt;!DOCTYPE html&gt;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&lt;html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lang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="en"&gt;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&lt;head&gt;</a:t>
            </a:r>
          </a:p>
          <a:p>
            <a:r>
              <a:rPr lang="it-IT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	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&lt;meta charset="utf-8"&gt;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	&lt;title&gt; </a:t>
            </a:r>
            <a:r>
              <a:rPr lang="en-US" sz="2000" b="1" dirty="0">
                <a:latin typeface="Courier New" charset="0"/>
              </a:rPr>
              <a:t>comment for human example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&lt;/title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&gt;&lt;/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head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</a:t>
            </a:r>
          </a:p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&lt;body&gt;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&lt;!-- </a:t>
            </a:r>
            <a:r>
              <a:rPr lang="en-US" sz="2000" b="1" dirty="0">
                <a:solidFill>
                  <a:srgbClr val="00B0F0"/>
                </a:solidFill>
                <a:latin typeface="Courier New" charset="0"/>
              </a:rPr>
              <a:t>get new catch phrase – this one is too ‘Frasier’ --&gt;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&lt;h1&gt;</a:t>
            </a:r>
            <a:r>
              <a:rPr lang="en-US" sz="2000" b="1" dirty="0">
                <a:latin typeface="Courier New" charset="0"/>
              </a:rPr>
              <a:t>Matt’s blog “I’m writing”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&lt;/h1&gt;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&lt;h2&gt;Difference between dogs and cats&lt;/h2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&lt;p&gt;&lt;strong&gt;</a:t>
            </a:r>
            <a:r>
              <a:rPr lang="en-US" sz="2000" b="1" dirty="0">
                <a:latin typeface="Courier New" charset="0"/>
              </a:rPr>
              <a:t>Dog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&lt;/strong&gt;</a:t>
            </a:r>
            <a:r>
              <a:rPr lang="en-US" sz="2000" b="1" dirty="0" err="1">
                <a:latin typeface="Courier New" charset="0"/>
              </a:rPr>
              <a:t>dogfood</a:t>
            </a:r>
            <a:r>
              <a:rPr lang="en-US" sz="2000" b="1" dirty="0">
                <a:latin typeface="Courier New" charset="0"/>
              </a:rPr>
              <a:t> for breakfast – my favourite. Left over sausage and chips – my favourite. Playing fetch – my favourite.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&lt;/p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&lt;!-- 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&lt;</a:t>
            </a:r>
            <a:r>
              <a:rPr lang="en-US" sz="2000" b="1" dirty="0">
                <a:solidFill>
                  <a:srgbClr val="00B0F0"/>
                </a:solidFill>
                <a:latin typeface="Courier New" charset="0"/>
              </a:rPr>
              <a:t>p&gt;&lt;strong&gt;Cat&lt;/strong&gt;Day 4320 of my incarceration. This morning I </a:t>
            </a:r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scratched one and began </a:t>
            </a:r>
            <a:r>
              <a:rPr lang="en-US" sz="2000" b="1" dirty="0">
                <a:solidFill>
                  <a:srgbClr val="00B0F0"/>
                </a:solidFill>
                <a:latin typeface="Courier New" charset="0"/>
              </a:rPr>
              <a:t>a hunger strike turning my nose up at the warm milk and smoked salmon, but to no avail. My captors made </a:t>
            </a:r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an alternative meal of pouches and dry mix!&lt;/</a:t>
            </a:r>
            <a:r>
              <a:rPr lang="en-US" sz="2000" b="1" dirty="0">
                <a:solidFill>
                  <a:srgbClr val="00B0F0"/>
                </a:solidFill>
                <a:latin typeface="Courier New" charset="0"/>
              </a:rPr>
              <a:t>p</a:t>
            </a:r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&gt; </a:t>
            </a: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charset="0"/>
              </a:rPr>
              <a:t>--&gt;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&lt;/body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&gt;&lt;/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html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&gt;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813690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this 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cat HTML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paragraph will NOT be seen in browser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...</a:t>
            </a:r>
            <a:endParaRPr lang="en-US" sz="20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85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676400" y="2665413"/>
            <a:ext cx="410317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400" b="1" dirty="0" smtClean="0">
                <a:latin typeface="Tahoma" pitchFamily="34" charset="0"/>
              </a:rPr>
              <a:t>Summary and</a:t>
            </a:r>
            <a:br>
              <a:rPr lang="en-US" sz="4400" b="1" dirty="0" smtClean="0">
                <a:latin typeface="Tahoma" pitchFamily="34" charset="0"/>
              </a:rPr>
            </a:br>
            <a:r>
              <a:rPr lang="en-US" sz="4400" b="1" dirty="0" smtClean="0">
                <a:latin typeface="Tahoma" pitchFamily="34" charset="0"/>
              </a:rPr>
              <a:t>Conclusions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95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</a:rPr>
              <a:t>Summary </a:t>
            </a:r>
            <a:r>
              <a:rPr lang="en-US" b="1" dirty="0" smtClean="0">
                <a:latin typeface="Tahoma" pitchFamily="34" charset="0"/>
              </a:rPr>
              <a:t>and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78800" cy="5562600"/>
          </a:xfrm>
        </p:spPr>
        <p:txBody>
          <a:bodyPr/>
          <a:lstStyle/>
          <a:p>
            <a:r>
              <a:rPr lang="en-GB" dirty="0" smtClean="0"/>
              <a:t>Basic BLOCK-LEVEL elements for mark-up</a:t>
            </a:r>
          </a:p>
          <a:p>
            <a:pPr lvl="1"/>
            <a:r>
              <a:rPr lang="en-GB" dirty="0" smtClean="0"/>
              <a:t>&lt;p&gt; paragraphs</a:t>
            </a:r>
          </a:p>
          <a:p>
            <a:pPr lvl="1"/>
            <a:endParaRPr lang="en-GB" sz="1600" dirty="0" smtClean="0"/>
          </a:p>
          <a:p>
            <a:pPr lvl="1"/>
            <a:r>
              <a:rPr lang="en-GB" dirty="0" smtClean="0"/>
              <a:t>&lt;h1&gt; </a:t>
            </a:r>
            <a:r>
              <a:rPr lang="en-US" dirty="0" smtClean="0"/>
              <a:t>… &lt;h6&gt; headings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horizontal rule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UL – unordered (bulleted)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OL – ordered (1,2,3…)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Both kinds of list contain &lt;LI&gt; list items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And NESTED LISTS (put a whole list inside a list item)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Comments (ignored by browse)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"/>
              </a:rPr>
              <a:t>&lt;!-- write your comment here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43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Paragraphs</a:t>
            </a:r>
          </a:p>
          <a:p>
            <a:endParaRPr lang="en-GB" dirty="0"/>
          </a:p>
          <a:p>
            <a:r>
              <a:rPr lang="en-GB" dirty="0" smtClean="0"/>
              <a:t>&lt;p&gt;</a:t>
            </a:r>
          </a:p>
          <a:p>
            <a:r>
              <a:rPr lang="en-GB" dirty="0" smtClean="0"/>
              <a:t>&lt;/p&gt;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48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8600"/>
            <a:ext cx="9036496" cy="609600"/>
          </a:xfrm>
        </p:spPr>
        <p:txBody>
          <a:bodyPr/>
          <a:lstStyle/>
          <a:p>
            <a:r>
              <a:rPr lang="en-GB" sz="2800" b="1" dirty="0" smtClean="0"/>
              <a:t>Paragraphs</a:t>
            </a:r>
            <a:br>
              <a:rPr lang="en-GB" sz="2800" b="1" dirty="0" smtClean="0"/>
            </a:br>
            <a:r>
              <a:rPr lang="en-GB" dirty="0" smtClean="0"/>
              <a:t>the </a:t>
            </a:r>
            <a:r>
              <a:rPr lang="en-GB" dirty="0"/>
              <a:t>most rudimentary element of a text </a:t>
            </a:r>
            <a:r>
              <a:rPr lang="en-GB" dirty="0" smtClean="0"/>
              <a:t>document</a:t>
            </a:r>
            <a:endParaRPr lang="en-GB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941888"/>
          </a:xfrm>
        </p:spPr>
        <p:txBody>
          <a:bodyPr/>
          <a:lstStyle/>
          <a:p>
            <a:pPr marL="457200" indent="-457200"/>
            <a:r>
              <a:rPr lang="en-GB" dirty="0" smtClean="0"/>
              <a:t>To </a:t>
            </a:r>
            <a:r>
              <a:rPr lang="en-GB" dirty="0"/>
              <a:t>define a paragraph insert an opening </a:t>
            </a:r>
            <a:r>
              <a:rPr lang="en-GB" b="1" dirty="0">
                <a:solidFill>
                  <a:srgbClr val="336666"/>
                </a:solidFill>
              </a:rPr>
              <a:t>&lt;p&gt;</a:t>
            </a:r>
            <a:r>
              <a:rPr lang="en-GB" dirty="0"/>
              <a:t> tag at the start and a closing </a:t>
            </a:r>
            <a:r>
              <a:rPr lang="en-GB" b="1" dirty="0">
                <a:solidFill>
                  <a:srgbClr val="336666"/>
                </a:solidFill>
              </a:rPr>
              <a:t>&lt;/p&gt;</a:t>
            </a:r>
            <a:r>
              <a:rPr lang="en-GB" dirty="0"/>
              <a:t> at the end</a:t>
            </a:r>
            <a:r>
              <a:rPr lang="en-GB" dirty="0" smtClean="0"/>
              <a:t>.</a:t>
            </a:r>
            <a:endParaRPr lang="en-GB" dirty="0"/>
          </a:p>
          <a:p>
            <a:pPr marL="914400" lvl="2" indent="0">
              <a:buNone/>
            </a:pPr>
            <a:r>
              <a:rPr lang="en-GB" b="1" dirty="0">
                <a:latin typeface="Courier"/>
                <a:cs typeface="Courier"/>
              </a:rPr>
              <a:t>&lt;p</a:t>
            </a:r>
            <a:r>
              <a:rPr lang="en-GB" b="1" dirty="0" smtClean="0">
                <a:latin typeface="Courier"/>
                <a:cs typeface="Courier"/>
              </a:rPr>
              <a:t>&gt;</a:t>
            </a:r>
          </a:p>
          <a:p>
            <a:pPr marL="914400" lvl="2" indent="0">
              <a:buNone/>
            </a:pPr>
            <a:r>
              <a:rPr lang="en-GB" b="1" dirty="0" smtClean="0">
                <a:latin typeface="Courier"/>
                <a:cs typeface="Courier"/>
              </a:rPr>
              <a:t>This </a:t>
            </a:r>
            <a:r>
              <a:rPr lang="en-GB" b="1" dirty="0">
                <a:latin typeface="Courier"/>
                <a:cs typeface="Courier"/>
              </a:rPr>
              <a:t>is an example of a paragraph. Usually a paragraph is a group of sentences that relate to each other </a:t>
            </a:r>
            <a:r>
              <a:rPr lang="en-GB" b="1" dirty="0" smtClean="0">
                <a:latin typeface="Courier"/>
                <a:cs typeface="Courier"/>
              </a:rPr>
              <a:t>thematically</a:t>
            </a:r>
          </a:p>
          <a:p>
            <a:pPr marL="914400" lvl="2" indent="0">
              <a:buNone/>
            </a:pPr>
            <a:r>
              <a:rPr lang="en-GB" b="1" dirty="0" smtClean="0">
                <a:latin typeface="Courier"/>
                <a:cs typeface="Courier"/>
              </a:rPr>
              <a:t>&lt;</a:t>
            </a:r>
            <a:r>
              <a:rPr lang="en-GB" b="1" dirty="0">
                <a:latin typeface="Courier"/>
                <a:cs typeface="Courier"/>
              </a:rPr>
              <a:t>/p&gt;</a:t>
            </a:r>
          </a:p>
          <a:p>
            <a:pPr marL="914400" lvl="2" indent="0">
              <a:buNone/>
            </a:pPr>
            <a:r>
              <a:rPr lang="en-GB" b="1" dirty="0">
                <a:latin typeface="Courier"/>
                <a:cs typeface="Courier"/>
              </a:rPr>
              <a:t>&lt;p</a:t>
            </a:r>
            <a:r>
              <a:rPr lang="en-GB" b="1" dirty="0" smtClean="0">
                <a:latin typeface="Courier"/>
                <a:cs typeface="Courier"/>
              </a:rPr>
              <a:t>&gt;</a:t>
            </a:r>
          </a:p>
          <a:p>
            <a:pPr marL="914400" lvl="2" indent="0">
              <a:buNone/>
            </a:pPr>
            <a:r>
              <a:rPr lang="en-GB" b="1" dirty="0" smtClean="0">
                <a:latin typeface="Courier"/>
                <a:cs typeface="Courier"/>
              </a:rPr>
              <a:t>Here </a:t>
            </a:r>
            <a:r>
              <a:rPr lang="en-GB" b="1" dirty="0">
                <a:latin typeface="Courier"/>
                <a:cs typeface="Courier"/>
              </a:rPr>
              <a:t>is a second paragraph. I really should think of something different to write about for the second one but I’m not feeling very inspired this morning</a:t>
            </a:r>
            <a:r>
              <a:rPr lang="en-GB" b="1" dirty="0" smtClean="0">
                <a:latin typeface="Courier"/>
                <a:cs typeface="Courier"/>
              </a:rPr>
              <a:t>.</a:t>
            </a:r>
          </a:p>
          <a:p>
            <a:pPr marL="914400" lvl="2" indent="0">
              <a:buNone/>
            </a:pPr>
            <a:r>
              <a:rPr lang="en-GB" b="1" dirty="0" smtClean="0">
                <a:latin typeface="Courier"/>
                <a:cs typeface="Courier"/>
              </a:rPr>
              <a:t>&lt;</a:t>
            </a:r>
            <a:r>
              <a:rPr lang="en-GB" b="1" dirty="0">
                <a:latin typeface="Courier"/>
                <a:cs typeface="Courier"/>
              </a:rPr>
              <a:t>/p&gt;</a:t>
            </a:r>
          </a:p>
          <a:p>
            <a:pPr marL="1257300" lvl="2" indent="-3429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65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Block Level Elements</a:t>
            </a:r>
            <a:endParaRPr lang="en-GB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1701800"/>
          </a:xfrm>
        </p:spPr>
        <p:txBody>
          <a:bodyPr/>
          <a:lstStyle/>
          <a:p>
            <a:pPr marL="457200" indent="-457200"/>
            <a:r>
              <a:rPr lang="en-GB"/>
              <a:t>Remember that a block level elements means that the browser surrounds the content with an imaginary box.</a:t>
            </a:r>
          </a:p>
          <a:p>
            <a:pPr marL="457200" indent="-457200"/>
            <a:r>
              <a:rPr lang="en-GB"/>
              <a:t>I’ve put in a style below to turn the background of the block blue to make this obvious</a:t>
            </a:r>
          </a:p>
          <a:p>
            <a:pPr marL="457200" indent="-457200"/>
            <a:endParaRPr lang="en-GB"/>
          </a:p>
          <a:p>
            <a:pPr marL="1257300" lvl="2" indent="-342900"/>
            <a:endParaRPr lang="en-GB"/>
          </a:p>
          <a:p>
            <a:pPr marL="457200" indent="-457200"/>
            <a:endParaRPr lang="en-GB"/>
          </a:p>
        </p:txBody>
      </p:sp>
      <p:pic>
        <p:nvPicPr>
          <p:cNvPr id="2" name="Picture 1" descr="Screen shot 2012-09-18 at 22.45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352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78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Paragraphs</a:t>
            </a:r>
            <a:endParaRPr lang="en-GB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79296" cy="4005808"/>
          </a:xfrm>
        </p:spPr>
        <p:txBody>
          <a:bodyPr/>
          <a:lstStyle/>
          <a:p>
            <a:pPr marL="457200" indent="-457200"/>
            <a:r>
              <a:rPr lang="en-GB" dirty="0"/>
              <a:t>Paragraphs may contain text, images and other inline elements.</a:t>
            </a:r>
          </a:p>
          <a:p>
            <a:pPr marL="457200" indent="-457200"/>
            <a:r>
              <a:rPr lang="en-GB" dirty="0"/>
              <a:t>They may </a:t>
            </a:r>
            <a:r>
              <a:rPr lang="en-GB" b="1" i="1" dirty="0"/>
              <a:t>not</a:t>
            </a:r>
            <a:r>
              <a:rPr lang="en-GB" b="1" dirty="0"/>
              <a:t> contain other block level elements.</a:t>
            </a:r>
          </a:p>
          <a:p>
            <a:pPr marL="457200" indent="-457200"/>
            <a:r>
              <a:rPr lang="en-GB" dirty="0"/>
              <a:t>So for example, you can’t have another paragraph inside a paragraph.</a:t>
            </a:r>
          </a:p>
          <a:p>
            <a:pPr marL="457200" indent="-457200"/>
            <a:r>
              <a:rPr lang="en-GB" dirty="0"/>
              <a:t>So </a:t>
            </a:r>
            <a:r>
              <a:rPr lang="en-GB" i="1" dirty="0"/>
              <a:t>none</a:t>
            </a:r>
            <a:r>
              <a:rPr lang="en-GB" dirty="0"/>
              <a:t> of the elements appearing in the table on slide 4 can go inside a paragraph.</a:t>
            </a:r>
          </a:p>
          <a:p>
            <a:pPr marL="457200" indent="-457200"/>
            <a:endParaRPr lang="en-GB" dirty="0"/>
          </a:p>
          <a:p>
            <a:pPr marL="1257300" lvl="2" indent="-3429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29000"/>
            <a:ext cx="6400800" cy="2736304"/>
          </a:xfrm>
        </p:spPr>
        <p:txBody>
          <a:bodyPr/>
          <a:lstStyle/>
          <a:p>
            <a:r>
              <a:rPr lang="en-GB" dirty="0" smtClean="0"/>
              <a:t>Headings</a:t>
            </a:r>
          </a:p>
          <a:p>
            <a:endParaRPr lang="en-GB" dirty="0" smtClean="0"/>
          </a:p>
          <a:p>
            <a:r>
              <a:rPr lang="en-GB" dirty="0" smtClean="0"/>
              <a:t>&lt;h1&gt; text/image goes here &lt;/h1&gt;</a:t>
            </a:r>
          </a:p>
          <a:p>
            <a:r>
              <a:rPr lang="en-GB" dirty="0" smtClean="0"/>
              <a:t>&lt;</a:t>
            </a:r>
            <a:r>
              <a:rPr lang="en-GB" dirty="0"/>
              <a:t>h2</a:t>
            </a:r>
            <a:r>
              <a:rPr lang="en-GB" dirty="0" smtClean="0"/>
              <a:t>&gt; </a:t>
            </a:r>
            <a:r>
              <a:rPr lang="en-GB" dirty="0"/>
              <a:t>text/image goes here &lt;/</a:t>
            </a:r>
            <a:r>
              <a:rPr lang="en-GB" dirty="0" smtClean="0"/>
              <a:t>h2&gt;</a:t>
            </a:r>
          </a:p>
          <a:p>
            <a:r>
              <a:rPr lang="en-US" dirty="0" smtClean="0"/>
              <a:t>E</a:t>
            </a:r>
            <a:r>
              <a:rPr lang="en-GB" dirty="0" err="1" smtClean="0"/>
              <a:t>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&lt;h6&gt; </a:t>
            </a:r>
            <a:r>
              <a:rPr lang="en-US" dirty="0" smtClean="0"/>
              <a:t>….. &lt;/h6&gt;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3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Headings</a:t>
            </a:r>
            <a:endParaRPr lang="en-GB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494188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Headings</a:t>
            </a:r>
          </a:p>
          <a:p>
            <a:pPr marL="457200" indent="-457200"/>
            <a:r>
              <a:rPr lang="en-GB" dirty="0"/>
              <a:t>We have already used the </a:t>
            </a:r>
            <a:r>
              <a:rPr lang="en-GB" b="1" dirty="0">
                <a:solidFill>
                  <a:srgbClr val="336666"/>
                </a:solidFill>
              </a:rPr>
              <a:t>h1</a:t>
            </a:r>
            <a:r>
              <a:rPr lang="en-GB" dirty="0"/>
              <a:t> and </a:t>
            </a:r>
            <a:r>
              <a:rPr lang="en-GB" b="1" dirty="0">
                <a:solidFill>
                  <a:srgbClr val="336666"/>
                </a:solidFill>
              </a:rPr>
              <a:t>h2</a:t>
            </a:r>
            <a:r>
              <a:rPr lang="en-GB" dirty="0"/>
              <a:t> elements.</a:t>
            </a:r>
          </a:p>
          <a:p>
            <a:pPr marL="457200" indent="-457200"/>
            <a:r>
              <a:rPr lang="en-GB" dirty="0"/>
              <a:t>There are actually six levels of headings, </a:t>
            </a:r>
            <a:r>
              <a:rPr lang="en-GB" b="1" dirty="0">
                <a:solidFill>
                  <a:srgbClr val="336666"/>
                </a:solidFill>
              </a:rPr>
              <a:t>h1</a:t>
            </a:r>
            <a:r>
              <a:rPr lang="en-GB" dirty="0"/>
              <a:t> to </a:t>
            </a:r>
            <a:r>
              <a:rPr lang="en-GB" b="1" dirty="0">
                <a:solidFill>
                  <a:srgbClr val="336666"/>
                </a:solidFill>
              </a:rPr>
              <a:t>h6</a:t>
            </a:r>
            <a:r>
              <a:rPr lang="en-GB" dirty="0"/>
              <a:t>.</a:t>
            </a:r>
          </a:p>
          <a:p>
            <a:pPr marL="457200" indent="-457200"/>
            <a:r>
              <a:rPr lang="en-GB" dirty="0"/>
              <a:t>Headings provide a logical hierarchy to a document and hence it is correct to start with a </a:t>
            </a:r>
            <a:r>
              <a:rPr lang="en-GB" dirty="0">
                <a:solidFill>
                  <a:srgbClr val="336666"/>
                </a:solidFill>
              </a:rPr>
              <a:t>h1</a:t>
            </a:r>
            <a:r>
              <a:rPr lang="en-GB" dirty="0"/>
              <a:t> heading and work down numerically.</a:t>
            </a:r>
          </a:p>
          <a:p>
            <a:pPr marL="457200" indent="-457200"/>
            <a:r>
              <a:rPr lang="en-GB" dirty="0"/>
              <a:t>This improves accessibility and helps search engines.</a:t>
            </a:r>
          </a:p>
          <a:p>
            <a:pPr marL="457200" indent="-457200"/>
            <a:r>
              <a:rPr lang="en-GB" dirty="0"/>
              <a:t>The example on the next slide shows some </a:t>
            </a:r>
            <a:r>
              <a:rPr lang="en-GB" dirty="0" smtClean="0"/>
              <a:t>mark-up </a:t>
            </a:r>
            <a:r>
              <a:rPr lang="en-GB" dirty="0"/>
              <a:t>for four heading levels.</a:t>
            </a:r>
          </a:p>
          <a:p>
            <a:pPr marL="457200" indent="-457200"/>
            <a:r>
              <a:rPr lang="en-GB" dirty="0"/>
              <a:t>The slide after that shows the </a:t>
            </a:r>
            <a:r>
              <a:rPr lang="en-GB" i="1" u="sng" dirty="0"/>
              <a:t>default rendering</a:t>
            </a:r>
            <a:r>
              <a:rPr lang="en-GB" u="sng" dirty="0"/>
              <a:t> </a:t>
            </a:r>
            <a:r>
              <a:rPr lang="en-GB" dirty="0"/>
              <a:t>in a browser. This can be changed using a style sheet.</a:t>
            </a:r>
          </a:p>
          <a:p>
            <a:pPr marL="1257300" lvl="2" indent="-342900"/>
            <a:endParaRPr lang="en-GB" dirty="0"/>
          </a:p>
          <a:p>
            <a:pPr marL="457200" indent="-457200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0AE63086-DAB2-4842-B402-A534E7FB90D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57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imationLecture">
  <a:themeElements>
    <a:clrScheme name="AnimationLectur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nimationLectur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>
            <a:alpha val="3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nimationLectur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mationLectur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mationLectur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1342</Words>
  <Application>Microsoft Macintosh PowerPoint</Application>
  <PresentationFormat>On-screen Show (4:3)</PresentationFormat>
  <Paragraphs>338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AnimationLecture</vt:lpstr>
      <vt:lpstr>Web Development 1</vt:lpstr>
      <vt:lpstr>Introduction</vt:lpstr>
      <vt:lpstr>Block Level Elements</vt:lpstr>
      <vt:lpstr>PowerPoint Presentation</vt:lpstr>
      <vt:lpstr>Paragraphs the most rudimentary element of a text document</vt:lpstr>
      <vt:lpstr>Block Level Elements</vt:lpstr>
      <vt:lpstr>Paragraphs</vt:lpstr>
      <vt:lpstr>PowerPoint Presentation</vt:lpstr>
      <vt:lpstr>Headings</vt:lpstr>
      <vt:lpstr>Block Level Elements</vt:lpstr>
      <vt:lpstr>Block Level Elements</vt:lpstr>
      <vt:lpstr>Please note – heading numbers are importance (not the sequence on the page)</vt:lpstr>
      <vt:lpstr>PowerPoint Presentation</vt:lpstr>
      <vt:lpstr>Horizontal Rules – (insert line here …)</vt:lpstr>
      <vt:lpstr>Block Level Elements</vt:lpstr>
      <vt:lpstr>PowerPoint Presentation</vt:lpstr>
      <vt:lpstr>Lists</vt:lpstr>
      <vt:lpstr>PowerPoint Presentation</vt:lpstr>
      <vt:lpstr>Unordered lists</vt:lpstr>
      <vt:lpstr>Block Level Elements</vt:lpstr>
      <vt:lpstr>Block Level Elements</vt:lpstr>
      <vt:lpstr>Ordered lists</vt:lpstr>
      <vt:lpstr>Block Level Elements</vt:lpstr>
      <vt:lpstr>PowerPoint Presentation</vt:lpstr>
      <vt:lpstr>Nested lists</vt:lpstr>
      <vt:lpstr>Nested lists</vt:lpstr>
      <vt:lpstr>PowerPoint Presentation</vt:lpstr>
      <vt:lpstr>HMTL COMMENTS</vt:lpstr>
      <vt:lpstr>HMTL COMMENTS – for humans</vt:lpstr>
      <vt:lpstr>HMTL COMMENTS – comment-out code</vt:lpstr>
      <vt:lpstr>PowerPoint Presentation</vt:lpstr>
      <vt:lpstr>Summary and Conclusions</vt:lpstr>
    </vt:vector>
  </TitlesOfParts>
  <Company>Hugh McCabe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Video and Animation</dc:title>
  <dc:creator>Smith, Matt</dc:creator>
  <cp:lastModifiedBy>matt smith</cp:lastModifiedBy>
  <cp:revision>104</cp:revision>
  <cp:lastPrinted>2014-09-09T09:53:32Z</cp:lastPrinted>
  <dcterms:modified xsi:type="dcterms:W3CDTF">2014-09-26T09:25:53Z</dcterms:modified>
</cp:coreProperties>
</file>