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96" r:id="rId2"/>
    <p:sldId id="324" r:id="rId3"/>
    <p:sldId id="325" r:id="rId4"/>
    <p:sldId id="326" r:id="rId5"/>
    <p:sldId id="334" r:id="rId6"/>
    <p:sldId id="327" r:id="rId7"/>
    <p:sldId id="328" r:id="rId8"/>
    <p:sldId id="340" r:id="rId9"/>
    <p:sldId id="355" r:id="rId10"/>
    <p:sldId id="356" r:id="rId11"/>
    <p:sldId id="357" r:id="rId12"/>
    <p:sldId id="322" r:id="rId13"/>
    <p:sldId id="354" r:id="rId14"/>
    <p:sldId id="358" r:id="rId15"/>
    <p:sldId id="346" r:id="rId16"/>
    <p:sldId id="347" r:id="rId17"/>
    <p:sldId id="353" r:id="rId18"/>
    <p:sldId id="352" r:id="rId19"/>
    <p:sldId id="343" r:id="rId20"/>
    <p:sldId id="344" r:id="rId2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2C54E-E3EE-49E6-B039-F582F111597B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43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B6E53-E560-7346-B431-96C69CA8C9C2}" type="slidenum">
              <a:rPr lang="en-US"/>
              <a:pPr/>
              <a:t>18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1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317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05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C54F9-E159-6C49-8607-56AD43AFA0DE}" type="slidenum">
              <a:rPr lang="en-US"/>
              <a:pPr/>
              <a:t>2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7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5496-2D4D-5A4F-AB38-5E532BCF5708}" type="slidenum">
              <a:rPr lang="en-US"/>
              <a:pPr/>
              <a:t>3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5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B6E53-E560-7346-B431-96C69CA8C9C2}" type="slidenum">
              <a:rPr lang="en-US"/>
              <a:pPr/>
              <a:t>4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8BDBC-61CD-664C-8653-AB703F359502}" type="slidenum">
              <a:rPr lang="en-US"/>
              <a:pPr/>
              <a:t>6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4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2AA0E-610F-0148-9847-F6E6D2E4A3B7}" type="slidenum">
              <a:rPr lang="en-US"/>
              <a:pPr/>
              <a:t>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4B780-178C-6047-AA1E-8649C81DE576}" type="slidenum">
              <a:rPr lang="en-US"/>
              <a:pPr/>
              <a:t>12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4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4B780-178C-6047-AA1E-8649C81DE576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0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705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 smtClean="0"/>
              <a:t>Web Development 1</a:t>
            </a:r>
            <a:endParaRPr lang="en-GB" sz="2800" dirty="0" smtClean="0"/>
          </a:p>
        </p:txBody>
      </p:sp>
      <p:pic>
        <p:nvPicPr>
          <p:cNvPr id="4099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1115616" y="5362269"/>
            <a:ext cx="6624735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800" dirty="0" smtClean="0"/>
              <a:t>Lecture 2b </a:t>
            </a:r>
          </a:p>
          <a:p>
            <a:r>
              <a:rPr lang="en-IE" sz="2800" dirty="0" smtClean="0"/>
              <a:t>HTML </a:t>
            </a:r>
            <a:r>
              <a:rPr lang="en-IE" sz="2800" dirty="0" err="1" smtClean="0"/>
              <a:t>markup</a:t>
            </a:r>
            <a:r>
              <a:rPr lang="en-IE" sz="2800" dirty="0" smtClean="0"/>
              <a:t> – </a:t>
            </a:r>
            <a:r>
              <a:rPr lang="en-US" sz="2800" dirty="0" smtClean="0"/>
              <a:t>INLINE </a:t>
            </a:r>
            <a:r>
              <a:rPr lang="ga-IE" sz="2800" dirty="0" smtClean="0"/>
              <a:t>elements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</a:t>
            </a:r>
            <a:r>
              <a:rPr lang="en-US" sz="1800" b="1" smtClean="0"/>
              <a:t>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All these are equivalent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192" y="3789040"/>
            <a:ext cx="7272808" cy="2864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b="1" dirty="0">
                <a:latin typeface="Courier New" pitchFamily="49" charset="0"/>
              </a:rPr>
              <a:t>&lt;p&gt;one two&lt;/p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endParaRPr lang="en-IE" sz="2000" b="1" dirty="0" smtClean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&lt;p&gt;one	two</a:t>
            </a:r>
            <a:r>
              <a:rPr lang="en-IE" sz="2000" b="1" dirty="0">
                <a:latin typeface="Courier New" pitchFamily="49" charset="0"/>
              </a:rPr>
              <a:t>&lt;/p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&lt;p&gt;one </a:t>
            </a:r>
            <a:endParaRPr lang="en-IE" sz="2000" b="1" dirty="0" smtClean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two</a:t>
            </a:r>
            <a:r>
              <a:rPr lang="en-IE" sz="2000" b="1" dirty="0">
                <a:latin typeface="Courier New" pitchFamily="49" charset="0"/>
              </a:rPr>
              <a:t>&lt;/p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endParaRPr lang="en-IE" sz="2000" b="1" dirty="0" smtClean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&lt;p&gt;one </a:t>
            </a:r>
          </a:p>
          <a:p>
            <a:r>
              <a:rPr lang="en-IE" sz="2000" b="1" dirty="0" smtClean="0">
                <a:latin typeface="Courier New" pitchFamily="49" charset="0"/>
              </a:rPr>
              <a:t>                                    two</a:t>
            </a:r>
            <a:r>
              <a:rPr lang="en-IE" sz="2000" b="1" dirty="0">
                <a:latin typeface="Courier New" pitchFamily="49" charset="0"/>
              </a:rPr>
              <a:t>&lt;/p</a:t>
            </a:r>
            <a:r>
              <a:rPr lang="en-IE" sz="2000" b="1" dirty="0" smtClean="0">
                <a:latin typeface="Courier New" pitchFamily="49" charset="0"/>
              </a:rPr>
              <a:t>&gt;</a:t>
            </a:r>
            <a:endParaRPr lang="en-IE" sz="2000" b="1" dirty="0">
              <a:latin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0611"/>
            <a:ext cx="3888432" cy="343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1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7548"/>
            <a:ext cx="8178800" cy="3310351"/>
          </a:xfrm>
        </p:spPr>
        <p:txBody>
          <a:bodyPr/>
          <a:lstStyle/>
          <a:p>
            <a:r>
              <a:rPr lang="en-IE" dirty="0" smtClean="0"/>
              <a:t>Remember – a NEWLINE or TAB or lots of SPACES are all treated the same as A SINGLE SPACE</a:t>
            </a:r>
          </a:p>
          <a:p>
            <a:r>
              <a:rPr lang="en-IE" dirty="0" smtClean="0"/>
              <a:t>If you don’t use &lt;p&gt; or &lt;</a:t>
            </a:r>
            <a:r>
              <a:rPr lang="en-IE" dirty="0" err="1" smtClean="0"/>
              <a:t>br</a:t>
            </a:r>
            <a:r>
              <a:rPr lang="en-IE" dirty="0" smtClean="0"/>
              <a:t>&gt; things will not necessarily start on a new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4636434"/>
            <a:ext cx="7272808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b="1" dirty="0" smtClean="0">
                <a:latin typeface="Courier New" pitchFamily="49" charset="0"/>
              </a:rPr>
              <a:t>&lt;h1&gt;Jabberwocky, by Lewis Carroll (1871)&lt;/</a:t>
            </a:r>
            <a:r>
              <a:rPr lang="en-IE" sz="2000" b="1" dirty="0">
                <a:latin typeface="Courier New" pitchFamily="49" charset="0"/>
              </a:rPr>
              <a:t>h1&gt;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>
                <a:latin typeface="Courier New" pitchFamily="49" charset="0"/>
              </a:rPr>
              <a:t>p&gt;</a:t>
            </a:r>
          </a:p>
          <a:p>
            <a:r>
              <a:rPr lang="en-IE" sz="2000" b="1" dirty="0" err="1">
                <a:latin typeface="Courier New" pitchFamily="49" charset="0"/>
              </a:rPr>
              <a:t>Twas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bryllyg</a:t>
            </a:r>
            <a:r>
              <a:rPr lang="en-IE" sz="2000" b="1" dirty="0">
                <a:latin typeface="Courier New" pitchFamily="49" charset="0"/>
              </a:rPr>
              <a:t>, and ye </a:t>
            </a:r>
            <a:r>
              <a:rPr lang="en-IE" sz="2000" b="1" dirty="0" err="1">
                <a:latin typeface="Courier New" pitchFamily="49" charset="0"/>
              </a:rPr>
              <a:t>slythy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 smtClean="0">
                <a:latin typeface="Courier New" pitchFamily="49" charset="0"/>
              </a:rPr>
              <a:t>toves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Did </a:t>
            </a:r>
            <a:r>
              <a:rPr lang="en-IE" sz="2000" b="1" dirty="0">
                <a:latin typeface="Courier New" pitchFamily="49" charset="0"/>
              </a:rPr>
              <a:t>gyre and </a:t>
            </a:r>
            <a:r>
              <a:rPr lang="en-IE" sz="2000" b="1" dirty="0" err="1">
                <a:latin typeface="Courier New" pitchFamily="49" charset="0"/>
              </a:rPr>
              <a:t>gymble</a:t>
            </a:r>
            <a:r>
              <a:rPr lang="en-IE" sz="2000" b="1" dirty="0">
                <a:latin typeface="Courier New" pitchFamily="49" charset="0"/>
              </a:rPr>
              <a:t> in ye </a:t>
            </a:r>
            <a:r>
              <a:rPr lang="en-IE" sz="2000" b="1" dirty="0" err="1">
                <a:latin typeface="Courier New" pitchFamily="49" charset="0"/>
              </a:rPr>
              <a:t>wabe</a:t>
            </a:r>
            <a:r>
              <a:rPr lang="en-IE" sz="2000" b="1" dirty="0">
                <a:latin typeface="Courier New" pitchFamily="49" charset="0"/>
              </a:rPr>
              <a:t>:</a:t>
            </a:r>
          </a:p>
          <a:p>
            <a:r>
              <a:rPr lang="en-IE" sz="2000" b="1" dirty="0" smtClean="0">
                <a:latin typeface="Courier New" pitchFamily="49" charset="0"/>
              </a:rPr>
              <a:t>All </a:t>
            </a:r>
            <a:r>
              <a:rPr lang="en-IE" sz="2000" b="1" dirty="0" err="1">
                <a:latin typeface="Courier New" pitchFamily="49" charset="0"/>
              </a:rPr>
              <a:t>mimsy</a:t>
            </a:r>
            <a:r>
              <a:rPr lang="en-IE" sz="2000" b="1" dirty="0">
                <a:latin typeface="Courier New" pitchFamily="49" charset="0"/>
              </a:rPr>
              <a:t> were ye </a:t>
            </a:r>
            <a:r>
              <a:rPr lang="en-IE" sz="2000" b="1" dirty="0" err="1">
                <a:latin typeface="Courier New" pitchFamily="49" charset="0"/>
              </a:rPr>
              <a:t>borogoves</a:t>
            </a:r>
            <a:r>
              <a:rPr lang="en-IE" sz="2000" b="1" dirty="0">
                <a:latin typeface="Courier New" pitchFamily="49" charset="0"/>
              </a:rPr>
              <a:t>;</a:t>
            </a:r>
          </a:p>
          <a:p>
            <a:r>
              <a:rPr lang="en-IE" sz="2000" b="1" dirty="0" smtClean="0">
                <a:latin typeface="Courier New" pitchFamily="49" charset="0"/>
              </a:rPr>
              <a:t>And </a:t>
            </a:r>
            <a:r>
              <a:rPr lang="en-IE" sz="2000" b="1" dirty="0">
                <a:latin typeface="Courier New" pitchFamily="49" charset="0"/>
              </a:rPr>
              <a:t>ye </a:t>
            </a:r>
            <a:r>
              <a:rPr lang="en-IE" sz="2000" b="1" dirty="0" err="1">
                <a:latin typeface="Courier New" pitchFamily="49" charset="0"/>
              </a:rPr>
              <a:t>mome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raths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outgrabe</a:t>
            </a:r>
            <a:r>
              <a:rPr lang="en-IE" sz="2000" b="1" dirty="0" smtClean="0">
                <a:latin typeface="Courier New" pitchFamily="49" charset="0"/>
              </a:rPr>
              <a:t>.</a:t>
            </a:r>
          </a:p>
          <a:p>
            <a:r>
              <a:rPr lang="en-IE" sz="2000" b="1" dirty="0" smtClean="0">
                <a:latin typeface="Courier New" pitchFamily="49" charset="0"/>
              </a:rPr>
              <a:t>&lt;/</a:t>
            </a:r>
            <a:r>
              <a:rPr lang="en-IE" sz="2000" b="1" dirty="0">
                <a:latin typeface="Courier New" pitchFamily="49" charset="0"/>
              </a:rPr>
              <a:t>p</a:t>
            </a:r>
            <a:r>
              <a:rPr lang="en-IE" sz="2000" b="1" dirty="0" smtClean="0">
                <a:latin typeface="Courier New" pitchFamily="49" charset="0"/>
              </a:rPr>
              <a:t>&gt;</a:t>
            </a:r>
            <a:endParaRPr lang="en-IE" sz="2000" b="1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2525"/>
            <a:ext cx="4639322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5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LINE breaks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All of the block elements start on new lines.</a:t>
            </a:r>
          </a:p>
          <a:p>
            <a:pPr marL="457200" indent="-457200"/>
            <a:r>
              <a:rPr lang="en-GB" dirty="0"/>
              <a:t>But sometimes we want to add a new line within a block. </a:t>
            </a:r>
          </a:p>
          <a:p>
            <a:pPr marL="457200" indent="-457200"/>
            <a:r>
              <a:rPr lang="en-GB" dirty="0"/>
              <a:t>For example we might want to break a paragraph and do so without dividing it into two paragraphs</a:t>
            </a:r>
            <a:r>
              <a:rPr lang="en-GB" dirty="0" smtClean="0"/>
              <a:t>.</a:t>
            </a:r>
          </a:p>
          <a:p>
            <a:pPr marL="857250" lvl="1" indent="-457200"/>
            <a:r>
              <a:rPr lang="en-US" dirty="0" smtClean="0"/>
              <a:t>E</a:t>
            </a:r>
            <a:r>
              <a:rPr lang="en-GB" dirty="0" smtClean="0"/>
              <a:t>.g. ensure new line of poem on new line</a:t>
            </a:r>
            <a:endParaRPr lang="en-GB" dirty="0"/>
          </a:p>
          <a:p>
            <a:pPr marL="457200" indent="-457200"/>
            <a:r>
              <a:rPr lang="en-GB" dirty="0"/>
              <a:t>The </a:t>
            </a:r>
            <a:r>
              <a:rPr lang="en-GB" b="1" dirty="0" err="1">
                <a:solidFill>
                  <a:srgbClr val="336666"/>
                </a:solidFill>
              </a:rPr>
              <a:t>br</a:t>
            </a:r>
            <a:r>
              <a:rPr lang="en-GB" dirty="0"/>
              <a:t> element allows this.</a:t>
            </a:r>
          </a:p>
          <a:p>
            <a:pPr marL="457200" indent="-457200"/>
            <a:r>
              <a:rPr lang="en-GB" dirty="0"/>
              <a:t>It is </a:t>
            </a:r>
            <a:r>
              <a:rPr lang="en-GB" dirty="0" smtClean="0"/>
              <a:t>an </a:t>
            </a:r>
            <a:r>
              <a:rPr lang="en-GB" u="sng" dirty="0" smtClean="0"/>
              <a:t>empty </a:t>
            </a:r>
            <a:r>
              <a:rPr lang="en-GB" u="sng" dirty="0"/>
              <a:t>element </a:t>
            </a:r>
            <a:r>
              <a:rPr lang="en-GB" dirty="0"/>
              <a:t>that simply forces a line break wherever it is inserted.</a:t>
            </a:r>
          </a:p>
          <a:p>
            <a:pPr marL="457200" indent="-457200"/>
            <a:r>
              <a:rPr lang="en-GB" b="1" dirty="0" smtClean="0">
                <a:solidFill>
                  <a:srgbClr val="336666"/>
                </a:solidFill>
              </a:rPr>
              <a:t>&lt;</a:t>
            </a:r>
            <a:r>
              <a:rPr lang="en-GB" b="1" dirty="0" err="1" smtClean="0">
                <a:solidFill>
                  <a:srgbClr val="336666"/>
                </a:solidFill>
              </a:rPr>
              <a:t>br</a:t>
            </a:r>
            <a:r>
              <a:rPr lang="en-GB" b="1" dirty="0" smtClean="0">
                <a:solidFill>
                  <a:srgbClr val="336666"/>
                </a:solidFill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3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228600"/>
            <a:ext cx="8071295" cy="609600"/>
          </a:xfrm>
        </p:spPr>
        <p:txBody>
          <a:bodyPr/>
          <a:lstStyle/>
          <a:p>
            <a:r>
              <a:rPr lang="en-IE" dirty="0" smtClean="0"/>
              <a:t>Using &lt;</a:t>
            </a:r>
            <a:r>
              <a:rPr lang="en-IE" dirty="0" err="1" smtClean="0"/>
              <a:t>br</a:t>
            </a:r>
            <a:r>
              <a:rPr lang="en-IE" dirty="0" smtClean="0"/>
              <a:t>&gt; we can FORCE text to start on a new 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5" y="2708919"/>
            <a:ext cx="8178800" cy="1666139"/>
          </a:xfrm>
        </p:spPr>
        <p:txBody>
          <a:bodyPr/>
          <a:lstStyle/>
          <a:p>
            <a:r>
              <a:rPr lang="en-IE" dirty="0" smtClean="0"/>
              <a:t>Line break example</a:t>
            </a:r>
          </a:p>
          <a:p>
            <a:pPr lvl="1"/>
            <a:r>
              <a:rPr lang="en-IE" dirty="0" smtClean="0"/>
              <a:t>When a line of a poem needs to start on a new line</a:t>
            </a:r>
          </a:p>
          <a:p>
            <a:pPr lvl="1"/>
            <a:r>
              <a:rPr lang="en-IE" dirty="0" smtClean="0"/>
              <a:t>BUT a new paragraph would be too much</a:t>
            </a:r>
            <a:br>
              <a:rPr lang="en-IE" dirty="0" smtClean="0"/>
            </a:br>
            <a:r>
              <a:rPr lang="en-IE" dirty="0" smtClean="0"/>
              <a:t>(with associated space above and below)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4596082"/>
            <a:ext cx="7272808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dirty="0" smtClean="0">
                <a:latin typeface="Courier New" pitchFamily="49" charset="0"/>
              </a:rPr>
              <a:t>&lt;h1&gt;Jabberwocky, by Lewis Carroll (1871)&lt;/</a:t>
            </a:r>
            <a:r>
              <a:rPr lang="en-IE" sz="2000" dirty="0">
                <a:latin typeface="Courier New" pitchFamily="49" charset="0"/>
              </a:rPr>
              <a:t>h1&gt;</a:t>
            </a:r>
          </a:p>
          <a:p>
            <a:r>
              <a:rPr lang="en-IE" sz="2000" dirty="0" smtClean="0">
                <a:latin typeface="Courier New" pitchFamily="49" charset="0"/>
              </a:rPr>
              <a:t>&lt;</a:t>
            </a:r>
            <a:r>
              <a:rPr lang="en-IE" sz="2000" dirty="0">
                <a:latin typeface="Courier New" pitchFamily="49" charset="0"/>
              </a:rPr>
              <a:t>p&gt;</a:t>
            </a:r>
          </a:p>
          <a:p>
            <a:r>
              <a:rPr lang="en-IE" sz="2000" b="1" dirty="0" err="1">
                <a:latin typeface="Courier New" pitchFamily="49" charset="0"/>
              </a:rPr>
              <a:t>Twas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bryllyg</a:t>
            </a:r>
            <a:r>
              <a:rPr lang="en-IE" sz="2000" b="1" dirty="0">
                <a:latin typeface="Courier New" pitchFamily="49" charset="0"/>
              </a:rPr>
              <a:t>, and ye </a:t>
            </a:r>
            <a:r>
              <a:rPr lang="en-IE" sz="2000" b="1" dirty="0" err="1">
                <a:latin typeface="Courier New" pitchFamily="49" charset="0"/>
              </a:rPr>
              <a:t>slythy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 smtClean="0">
                <a:latin typeface="Courier New" pitchFamily="49" charset="0"/>
              </a:rPr>
              <a:t>toves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IE" sz="2000" b="1" dirty="0" smtClean="0">
                <a:latin typeface="Courier New" pitchFamily="49" charset="0"/>
              </a:rPr>
              <a:t>Did </a:t>
            </a:r>
            <a:r>
              <a:rPr lang="en-IE" sz="2000" b="1" dirty="0">
                <a:latin typeface="Courier New" pitchFamily="49" charset="0"/>
              </a:rPr>
              <a:t>gyre and </a:t>
            </a:r>
            <a:r>
              <a:rPr lang="en-IE" sz="2000" b="1" dirty="0" err="1">
                <a:latin typeface="Courier New" pitchFamily="49" charset="0"/>
              </a:rPr>
              <a:t>gymble</a:t>
            </a:r>
            <a:r>
              <a:rPr lang="en-IE" sz="2000" b="1" dirty="0">
                <a:latin typeface="Courier New" pitchFamily="49" charset="0"/>
              </a:rPr>
              <a:t> in ye </a:t>
            </a:r>
            <a:r>
              <a:rPr lang="en-IE" sz="2000" b="1" dirty="0" err="1">
                <a:latin typeface="Courier New" pitchFamily="49" charset="0"/>
              </a:rPr>
              <a:t>wabe</a:t>
            </a:r>
            <a:r>
              <a:rPr lang="en-IE" sz="2000" b="1" dirty="0">
                <a:latin typeface="Courier New" pitchFamily="49" charset="0"/>
              </a:rPr>
              <a:t>:</a:t>
            </a:r>
          </a:p>
          <a:p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IE" sz="2000" b="1" dirty="0" smtClean="0">
                <a:latin typeface="Courier New" pitchFamily="49" charset="0"/>
              </a:rPr>
              <a:t>All </a:t>
            </a:r>
            <a:r>
              <a:rPr lang="en-IE" sz="2000" b="1" dirty="0" err="1">
                <a:latin typeface="Courier New" pitchFamily="49" charset="0"/>
              </a:rPr>
              <a:t>mimsy</a:t>
            </a:r>
            <a:r>
              <a:rPr lang="en-IE" sz="2000" b="1" dirty="0">
                <a:latin typeface="Courier New" pitchFamily="49" charset="0"/>
              </a:rPr>
              <a:t> were ye </a:t>
            </a:r>
            <a:r>
              <a:rPr lang="en-IE" sz="2000" b="1" dirty="0" err="1">
                <a:latin typeface="Courier New" pitchFamily="49" charset="0"/>
              </a:rPr>
              <a:t>borogoves</a:t>
            </a:r>
            <a:r>
              <a:rPr lang="en-IE" sz="2000" b="1" dirty="0">
                <a:latin typeface="Courier New" pitchFamily="49" charset="0"/>
              </a:rPr>
              <a:t>;</a:t>
            </a:r>
          </a:p>
          <a:p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itchFamily="49" charset="0"/>
              </a:rPr>
              <a:t>br</a:t>
            </a:r>
            <a:r>
              <a:rPr lang="en-IE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IE" sz="2000" b="1" dirty="0" smtClean="0">
                <a:latin typeface="Courier New" pitchFamily="49" charset="0"/>
              </a:rPr>
              <a:t>And </a:t>
            </a:r>
            <a:r>
              <a:rPr lang="en-IE" sz="2000" b="1" dirty="0">
                <a:latin typeface="Courier New" pitchFamily="49" charset="0"/>
              </a:rPr>
              <a:t>ye </a:t>
            </a:r>
            <a:r>
              <a:rPr lang="en-IE" sz="2000" b="1" dirty="0" err="1">
                <a:latin typeface="Courier New" pitchFamily="49" charset="0"/>
              </a:rPr>
              <a:t>mome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raths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>
                <a:latin typeface="Courier New" pitchFamily="49" charset="0"/>
              </a:rPr>
              <a:t>outgrabe</a:t>
            </a:r>
            <a:r>
              <a:rPr lang="en-IE" sz="2000" b="1" dirty="0" smtClean="0">
                <a:latin typeface="Courier New" pitchFamily="49" charset="0"/>
              </a:rPr>
              <a:t>.</a:t>
            </a:r>
          </a:p>
          <a:p>
            <a:r>
              <a:rPr lang="en-IE" sz="2000" dirty="0" smtClean="0">
                <a:latin typeface="Courier New" pitchFamily="49" charset="0"/>
              </a:rPr>
              <a:t>&lt;/</a:t>
            </a:r>
            <a:r>
              <a:rPr lang="en-IE" sz="2000" dirty="0">
                <a:latin typeface="Courier New" pitchFamily="49" charset="0"/>
              </a:rPr>
              <a:t>p</a:t>
            </a:r>
            <a:r>
              <a:rPr lang="en-IE" sz="2000" dirty="0" smtClean="0">
                <a:latin typeface="Courier New" pitchFamily="49" charset="0"/>
              </a:rPr>
              <a:t>&gt;</a:t>
            </a:r>
            <a:endParaRPr lang="en-IE" sz="20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73986"/>
            <a:ext cx="5525271" cy="2400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3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&gt; WARNING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SHOULD not need to use this very often</a:t>
            </a:r>
          </a:p>
          <a:p>
            <a:r>
              <a:rPr lang="en-IE" dirty="0" smtClean="0"/>
              <a:t>In most cases using &lt;p&gt; paragraphs is fine</a:t>
            </a:r>
          </a:p>
          <a:p>
            <a:r>
              <a:rPr lang="en-IE" dirty="0" smtClean="0"/>
              <a:t>Ensure &lt;</a:t>
            </a:r>
            <a:r>
              <a:rPr lang="en-IE" dirty="0" err="1" smtClean="0"/>
              <a:t>br</a:t>
            </a:r>
            <a:r>
              <a:rPr lang="en-IE" dirty="0" smtClean="0"/>
              <a:t>&gt; is INLINE – do NOT place it between blocks like paragraphs</a:t>
            </a:r>
          </a:p>
          <a:p>
            <a:endParaRPr lang="en-IE" dirty="0"/>
          </a:p>
          <a:p>
            <a:r>
              <a:rPr lang="en-IE" dirty="0" smtClean="0"/>
              <a:t>The following is WRONG – DO NOT DO THIS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2756" y="4005064"/>
            <a:ext cx="7272808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b="1" dirty="0">
                <a:latin typeface="Courier New" pitchFamily="49" charset="0"/>
              </a:rPr>
              <a:t>&lt;p&gt;one two&lt;/p&gt;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 err="1" smtClean="0">
                <a:latin typeface="Courier New" pitchFamily="49" charset="0"/>
              </a:rPr>
              <a:t>br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&lt;p&gt;one </a:t>
            </a:r>
            <a:r>
              <a:rPr lang="en-IE" sz="2000" b="1" dirty="0">
                <a:latin typeface="Courier New" pitchFamily="49" charset="0"/>
              </a:rPr>
              <a:t>two&lt;/p&gt;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 err="1" smtClean="0">
                <a:latin typeface="Courier New" pitchFamily="49" charset="0"/>
              </a:rPr>
              <a:t>br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&lt;p&gt;one </a:t>
            </a:r>
            <a:r>
              <a:rPr lang="en-IE" sz="2000" b="1" dirty="0">
                <a:latin typeface="Courier New" pitchFamily="49" charset="0"/>
              </a:rPr>
              <a:t>two&lt;/p&gt;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 err="1" smtClean="0">
                <a:latin typeface="Courier New" pitchFamily="49" charset="0"/>
              </a:rPr>
              <a:t>br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>
                <a:latin typeface="Courier New" pitchFamily="49" charset="0"/>
              </a:rPr>
              <a:t>p&gt;one two&lt;/p&gt;</a:t>
            </a:r>
          </a:p>
          <a:p>
            <a:endParaRPr lang="en-IE" sz="2000" b="1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4356526"/>
            <a:ext cx="5325766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4800" b="1" dirty="0">
                <a:sym typeface="Wingdings" panose="05000000000000000000" pitchFamily="2" charset="2"/>
              </a:rPr>
              <a:t> </a:t>
            </a:r>
            <a:r>
              <a:rPr lang="en-IE" sz="4800" b="1" dirty="0" smtClean="0">
                <a:sym typeface="Wingdings" panose="05000000000000000000" pitchFamily="2" charset="2"/>
              </a:rPr>
              <a:t></a:t>
            </a:r>
            <a:r>
              <a:rPr lang="en-IE" sz="4800" b="1" dirty="0">
                <a:sym typeface="Wingdings" panose="05000000000000000000" pitchFamily="2" charset="2"/>
              </a:rPr>
              <a:t> </a:t>
            </a:r>
            <a:r>
              <a:rPr lang="en-IE" sz="4800" b="1" dirty="0" smtClean="0">
                <a:sym typeface="Wingdings" panose="05000000000000000000" pitchFamily="2" charset="2"/>
              </a:rPr>
              <a:t></a:t>
            </a:r>
            <a:r>
              <a:rPr lang="en-IE" sz="4800" b="1" dirty="0">
                <a:sym typeface="Wingdings" panose="05000000000000000000" pitchFamily="2" charset="2"/>
              </a:rPr>
              <a:t> </a:t>
            </a:r>
            <a:r>
              <a:rPr lang="en-IE" sz="4800" b="1" dirty="0" smtClean="0">
                <a:sym typeface="Wingdings" panose="05000000000000000000" pitchFamily="2" charset="2"/>
              </a:rPr>
              <a:t> </a:t>
            </a:r>
            <a:br>
              <a:rPr lang="en-IE" sz="4800" b="1" dirty="0" smtClean="0">
                <a:sym typeface="Wingdings" panose="05000000000000000000" pitchFamily="2" charset="2"/>
              </a:rPr>
            </a:br>
            <a:r>
              <a:rPr lang="en-IE" sz="4800" b="1" dirty="0" smtClean="0">
                <a:sym typeface="Wingdings" panose="05000000000000000000" pitchFamily="2" charset="2"/>
              </a:rPr>
              <a:t>AVOID THIS !!!</a:t>
            </a:r>
            <a:endParaRPr lang="en-IE" sz="4800" dirty="0"/>
          </a:p>
        </p:txBody>
      </p:sp>
    </p:spTree>
    <p:extLst>
      <p:ext uri="{BB962C8B-B14F-4D97-AF65-F5344CB8AC3E}">
        <p14:creationId xmlns:p14="http://schemas.microsoft.com/office/powerpoint/2010/main" val="64654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0968"/>
            <a:ext cx="7704856" cy="3168352"/>
          </a:xfrm>
        </p:spPr>
        <p:txBody>
          <a:bodyPr/>
          <a:lstStyle/>
          <a:p>
            <a:r>
              <a:rPr lang="en-US" dirty="0" smtClean="0"/>
              <a:t>ENTITES – special characters/symbols</a:t>
            </a:r>
          </a:p>
          <a:p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sz="3200" dirty="0" err="1" smtClean="0"/>
              <a:t>Soufl</a:t>
            </a:r>
            <a:r>
              <a:rPr lang="en-US" sz="3200" dirty="0" err="1" smtClean="0">
                <a:solidFill>
                  <a:srgbClr val="FF0000"/>
                </a:solidFill>
              </a:rPr>
              <a:t>é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©</a:t>
            </a:r>
            <a:r>
              <a:rPr lang="en-US" sz="3200" dirty="0" smtClean="0"/>
              <a:t> 2012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€</a:t>
            </a:r>
            <a:r>
              <a:rPr lang="en-US" sz="3200" dirty="0" smtClean="0"/>
              <a:t> 19.99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96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ENTITES </a:t>
            </a:r>
            <a:r>
              <a:rPr lang="en-US" sz="2800" dirty="0" smtClean="0"/>
              <a:t>–</a:t>
            </a:r>
            <a:r>
              <a:rPr lang="en-GB" sz="2800" dirty="0" smtClean="0"/>
              <a:t> special symbols/characters</a:t>
            </a:r>
            <a:endParaRPr lang="en-GB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US" dirty="0" smtClean="0"/>
              <a:t>W</a:t>
            </a:r>
            <a:r>
              <a:rPr lang="ga-IE" dirty="0" smtClean="0"/>
              <a:t>e may wish to display symbols in the web page that </a:t>
            </a:r>
            <a:r>
              <a:rPr lang="ga-IE" dirty="0"/>
              <a:t>we cannot type on our </a:t>
            </a:r>
            <a:r>
              <a:rPr lang="ga-IE" dirty="0" smtClean="0"/>
              <a:t>keyboard</a:t>
            </a:r>
          </a:p>
          <a:p>
            <a:pPr marL="457200" indent="-457200"/>
            <a:r>
              <a:rPr lang="en-US" dirty="0" smtClean="0"/>
              <a:t>E</a:t>
            </a:r>
            <a:r>
              <a:rPr lang="ga-IE" dirty="0" smtClean="0"/>
              <a:t>ven if we can type them, they may not be part of the basic ASCII (a-z, 0-9) alphabet</a:t>
            </a:r>
          </a:p>
          <a:p>
            <a:pPr marL="457200" indent="-457200"/>
            <a:r>
              <a:rPr lang="en-US" dirty="0" smtClean="0"/>
              <a:t>W</a:t>
            </a:r>
            <a:r>
              <a:rPr lang="ga-IE" dirty="0" smtClean="0"/>
              <a:t>e declare such symbols using HTML ENTITIES</a:t>
            </a:r>
          </a:p>
          <a:p>
            <a:pPr marL="457200" indent="-457200"/>
            <a:r>
              <a:rPr lang="en-US" dirty="0" smtClean="0"/>
              <a:t>T</a:t>
            </a:r>
            <a:r>
              <a:rPr lang="ga-IE" dirty="0" smtClean="0"/>
              <a:t>hey are defined either by </a:t>
            </a:r>
            <a:r>
              <a:rPr lang="ga-IE" u="sng" dirty="0" smtClean="0"/>
              <a:t>entity name </a:t>
            </a:r>
            <a:r>
              <a:rPr lang="ga-IE" dirty="0" smtClean="0"/>
              <a:t>or </a:t>
            </a:r>
            <a:r>
              <a:rPr lang="ga-IE" u="sng" dirty="0" smtClean="0"/>
              <a:t>numeric code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©</a:t>
            </a:r>
            <a:r>
              <a:rPr lang="en-US" sz="3200" dirty="0" smtClean="0"/>
              <a:t> </a:t>
            </a:r>
            <a:r>
              <a:rPr lang="ga-IE" sz="3200" dirty="0" smtClean="0"/>
              <a:t>&amp;copy;		</a:t>
            </a:r>
            <a:r>
              <a:rPr lang="en-US" sz="3200" dirty="0">
                <a:solidFill>
                  <a:srgbClr val="FF0000"/>
                </a:solidFill>
              </a:rPr>
              <a:t>©</a:t>
            </a:r>
            <a:r>
              <a:rPr lang="en-US" sz="3200" dirty="0"/>
              <a:t> </a:t>
            </a:r>
            <a:r>
              <a:rPr lang="ga-IE" sz="3200" dirty="0"/>
              <a:t>&amp;#169</a:t>
            </a:r>
            <a:r>
              <a:rPr lang="ga-IE" sz="3200" dirty="0" smtClean="0"/>
              <a:t>;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€  </a:t>
            </a:r>
            <a:r>
              <a:rPr lang="ga-IE" sz="3200" dirty="0" smtClean="0"/>
              <a:t>&amp;euro;		</a:t>
            </a:r>
            <a:r>
              <a:rPr lang="en-US" sz="3200" dirty="0" err="1" smtClean="0">
                <a:solidFill>
                  <a:srgbClr val="FF0000"/>
                </a:solidFill>
              </a:rPr>
              <a:t>é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ga-IE" sz="3200" dirty="0" smtClean="0"/>
              <a:t>&amp;eacute;</a:t>
            </a:r>
            <a:r>
              <a:rPr lang="ga-IE" sz="3200" dirty="0"/>
              <a:t>	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u="sng" dirty="0" smtClean="0"/>
              <a:t>http</a:t>
            </a:r>
            <a:r>
              <a:rPr lang="en-US" sz="3200" u="sng" dirty="0"/>
              <a:t>://www.webstandards.org/learn/reference/charts/entities/</a:t>
            </a:r>
            <a:endParaRPr lang="ga-IE" sz="3200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5194348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INLINE elements 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to AVOID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259632" y="4555147"/>
            <a:ext cx="770485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Elements NOT to be used for exam / website project</a:t>
            </a:r>
          </a:p>
        </p:txBody>
      </p:sp>
    </p:spTree>
    <p:extLst>
      <p:ext uri="{BB962C8B-B14F-4D97-AF65-F5344CB8AC3E}">
        <p14:creationId xmlns:p14="http://schemas.microsoft.com/office/powerpoint/2010/main" val="244697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Inline </a:t>
            </a:r>
            <a:r>
              <a:rPr lang="en-GB" sz="2800" dirty="0" smtClean="0"/>
              <a:t>Elements </a:t>
            </a:r>
            <a:r>
              <a:rPr lang="en-US" sz="2800" dirty="0" smtClean="0"/>
              <a:t>–</a:t>
            </a:r>
            <a:r>
              <a:rPr lang="en-GB" sz="2800" dirty="0" smtClean="0"/>
              <a:t> Module style guide </a:t>
            </a:r>
            <a:r>
              <a:rPr lang="en-US" sz="2800" dirty="0" smtClean="0"/>
              <a:t>…</a:t>
            </a:r>
            <a:r>
              <a:rPr lang="en-GB" sz="2800" dirty="0" smtClean="0"/>
              <a:t> </a:t>
            </a:r>
            <a:br>
              <a:rPr lang="en-GB" sz="2800" dirty="0" smtClean="0"/>
            </a:br>
            <a:r>
              <a:rPr lang="en-US" sz="2800" dirty="0" smtClean="0"/>
              <a:t>–</a:t>
            </a:r>
            <a:r>
              <a:rPr lang="en-GB" sz="2800" dirty="0" smtClean="0"/>
              <a:t> please </a:t>
            </a:r>
            <a:r>
              <a:rPr lang="en-GB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AVOID </a:t>
            </a:r>
            <a:r>
              <a:rPr lang="en-GB" sz="2800" dirty="0" smtClean="0"/>
              <a:t>using the following</a:t>
            </a:r>
            <a:endParaRPr lang="en-GB" dirty="0"/>
          </a:p>
        </p:txBody>
      </p:sp>
      <p:graphicFrame>
        <p:nvGraphicFramePr>
          <p:cNvPr id="56530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0868"/>
              </p:ext>
            </p:extLst>
          </p:nvPr>
        </p:nvGraphicFramePr>
        <p:xfrm>
          <a:off x="1115616" y="1340768"/>
          <a:ext cx="7560890" cy="1789919"/>
        </p:xfrm>
        <a:graphic>
          <a:graphicData uri="http://schemas.openxmlformats.org/drawingml/2006/table">
            <a:tbl>
              <a:tblPr/>
              <a:tblGrid>
                <a:gridCol w="2483625"/>
                <a:gridCol w="507726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Element</a:t>
                      </a:r>
                      <a:endParaRPr kumimoji="1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  <a:endParaRPr kumimoji="1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</a:t>
                      </a:r>
                      <a:endParaRPr kumimoji="1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program code sample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</a:t>
                      </a:r>
                      <a:endParaRPr kumimoji="1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keyboard; text entered by a user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u</a:t>
                      </a:r>
                      <a:endParaRPr kumimoji="1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 output from a program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5440" y="3428999"/>
            <a:ext cx="8395032" cy="3292475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GB" dirty="0" smtClean="0"/>
              <a:t>lease also avoid the use of:</a:t>
            </a:r>
          </a:p>
          <a:p>
            <a:pPr lvl="1"/>
            <a:r>
              <a:rPr lang="en-GB" sz="2400" dirty="0" smtClean="0"/>
              <a:t>&lt;b&gt; &lt;</a:t>
            </a:r>
            <a:r>
              <a:rPr lang="en-GB" sz="2400" dirty="0" err="1" smtClean="0"/>
              <a:t>i</a:t>
            </a:r>
            <a:r>
              <a:rPr lang="en-GB" sz="2400" dirty="0" smtClean="0"/>
              <a:t>&gt; &lt;u&gt;</a:t>
            </a:r>
          </a:p>
          <a:p>
            <a:r>
              <a:rPr lang="en-US" dirty="0" smtClean="0"/>
              <a:t>W</a:t>
            </a:r>
            <a:r>
              <a:rPr lang="en-GB" dirty="0" err="1" smtClean="0"/>
              <a:t>hile</a:t>
            </a:r>
            <a:r>
              <a:rPr lang="en-GB" smtClean="0"/>
              <a:t> some are </a:t>
            </a:r>
            <a:r>
              <a:rPr lang="en-GB" i="1" dirty="0" smtClean="0"/>
              <a:t>permissible</a:t>
            </a:r>
            <a:r>
              <a:rPr lang="en-GB" dirty="0" smtClean="0"/>
              <a:t> in HTML 5, there are better ways of achieving bold / italic / underline</a:t>
            </a:r>
          </a:p>
          <a:p>
            <a:pPr lvl="1"/>
            <a:r>
              <a:rPr lang="en-GB" dirty="0" smtClean="0"/>
              <a:t>You </a:t>
            </a:r>
            <a:r>
              <a:rPr lang="en-GB" dirty="0" err="1" smtClean="0"/>
              <a:t>wil</a:t>
            </a:r>
            <a:r>
              <a:rPr lang="en-GB" dirty="0" smtClean="0"/>
              <a:t> LOSE MARKS if you use these in your assessed work ….</a:t>
            </a:r>
          </a:p>
          <a:p>
            <a:r>
              <a:rPr lang="en-US" dirty="0" smtClean="0"/>
              <a:t>Also </a:t>
            </a:r>
            <a:r>
              <a:rPr lang="en-GB" dirty="0" smtClean="0"/>
              <a:t>avoid </a:t>
            </a:r>
            <a:r>
              <a:rPr lang="en-GB" dirty="0"/>
              <a:t>these BLOCK </a:t>
            </a:r>
            <a:r>
              <a:rPr lang="en-GB" dirty="0" smtClean="0"/>
              <a:t>elements</a:t>
            </a:r>
            <a:r>
              <a:rPr lang="en-GB" dirty="0"/>
              <a:t> </a:t>
            </a:r>
            <a:r>
              <a:rPr lang="en-GB" dirty="0" smtClean="0"/>
              <a:t>&amp; attributes</a:t>
            </a:r>
            <a:endParaRPr lang="en-GB" dirty="0"/>
          </a:p>
          <a:p>
            <a:pPr marL="0" indent="0">
              <a:buNone/>
            </a:pPr>
            <a:r>
              <a:rPr lang="en-GB" sz="2400" dirty="0" smtClean="0"/>
              <a:t>&lt;font</a:t>
            </a:r>
            <a:r>
              <a:rPr lang="en-GB" sz="2400" dirty="0"/>
              <a:t>&gt; </a:t>
            </a:r>
            <a:r>
              <a:rPr lang="en-GB" sz="2400" dirty="0" smtClean="0"/>
              <a:t>&lt;</a:t>
            </a:r>
            <a:r>
              <a:rPr lang="en-GB" sz="2400" dirty="0" err="1"/>
              <a:t>center</a:t>
            </a:r>
            <a:r>
              <a:rPr lang="en-GB" sz="2400" dirty="0" smtClean="0"/>
              <a:t>&gt;    align=“</a:t>
            </a:r>
            <a:r>
              <a:rPr lang="en-GB" sz="2400" dirty="0" err="1" smtClean="0"/>
              <a:t>center</a:t>
            </a:r>
            <a:r>
              <a:rPr lang="en-GB" sz="2400" dirty="0" smtClean="0"/>
              <a:t>/left/right”    border=“1”</a:t>
            </a:r>
            <a:endParaRPr lang="en-GB" sz="2400" dirty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&quot;No&quot; Symbol 5"/>
          <p:cNvSpPr/>
          <p:nvPr/>
        </p:nvSpPr>
        <p:spPr bwMode="auto">
          <a:xfrm>
            <a:off x="2771800" y="1772816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" y="1844824"/>
            <a:ext cx="136815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4800" b="1" dirty="0" smtClean="0">
                <a:sym typeface="Wingdings" panose="05000000000000000000" pitchFamily="2" charset="2"/>
              </a:rPr>
              <a:t></a:t>
            </a:r>
            <a:endParaRPr lang="en-IE" sz="4800" dirty="0"/>
          </a:p>
        </p:txBody>
      </p:sp>
      <p:sp>
        <p:nvSpPr>
          <p:cNvPr id="8" name="&quot;No&quot; Symbol 7"/>
          <p:cNvSpPr/>
          <p:nvPr/>
        </p:nvSpPr>
        <p:spPr bwMode="auto">
          <a:xfrm>
            <a:off x="2771800" y="2204864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&quot;No&quot; Symbol 8"/>
          <p:cNvSpPr/>
          <p:nvPr/>
        </p:nvSpPr>
        <p:spPr bwMode="auto">
          <a:xfrm>
            <a:off x="2771800" y="2675821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8669504" y="5984503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1568" y="6036573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Inline Elements</a:t>
            </a:r>
            <a:endParaRPr lang="en-GB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b="1" dirty="0"/>
              <a:t>Introduction</a:t>
            </a:r>
          </a:p>
          <a:p>
            <a:pPr marL="457200" indent="-457200"/>
            <a:r>
              <a:rPr lang="en-GB" dirty="0"/>
              <a:t>We have now covered almost all </a:t>
            </a:r>
            <a:r>
              <a:rPr lang="en-GB" dirty="0" smtClean="0"/>
              <a:t>block </a:t>
            </a:r>
            <a:r>
              <a:rPr lang="en-GB" dirty="0"/>
              <a:t>level text mark-up </a:t>
            </a:r>
            <a:r>
              <a:rPr lang="en-GB" dirty="0" smtClean="0"/>
              <a:t>HTML elements</a:t>
            </a:r>
            <a:endParaRPr lang="en-GB" dirty="0"/>
          </a:p>
          <a:p>
            <a:pPr marL="457200" indent="-457200"/>
            <a:r>
              <a:rPr lang="en-GB" dirty="0"/>
              <a:t>We’ll now have a look at </a:t>
            </a:r>
            <a:r>
              <a:rPr lang="en-GB" dirty="0" smtClean="0"/>
              <a:t>most </a:t>
            </a:r>
            <a:r>
              <a:rPr lang="en-GB" dirty="0"/>
              <a:t>commonly used </a:t>
            </a:r>
            <a:r>
              <a:rPr lang="en-GB" sz="2800" i="1" dirty="0"/>
              <a:t>inline elements</a:t>
            </a:r>
            <a:r>
              <a:rPr lang="en-GB" dirty="0"/>
              <a:t>.</a:t>
            </a:r>
          </a:p>
          <a:p>
            <a:pPr marL="457200" indent="-457200"/>
            <a:r>
              <a:rPr lang="en-GB" dirty="0"/>
              <a:t>Remember that this means </a:t>
            </a:r>
            <a:endParaRPr lang="en-GB" dirty="0" smtClean="0"/>
          </a:p>
          <a:p>
            <a:pPr marL="857250" lvl="1" indent="-457200"/>
            <a:r>
              <a:rPr lang="en-GB" sz="2400" dirty="0" smtClean="0"/>
              <a:t>elements </a:t>
            </a:r>
            <a:r>
              <a:rPr lang="en-GB" sz="2400" dirty="0"/>
              <a:t>stay within the flow of the text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and </a:t>
            </a:r>
            <a:r>
              <a:rPr lang="en-GB" sz="2400" dirty="0"/>
              <a:t>do not cause line </a:t>
            </a:r>
            <a:r>
              <a:rPr lang="en-GB" sz="2400" dirty="0" smtClean="0"/>
              <a:t>breaks…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86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080" cy="608112"/>
          </a:xfrm>
        </p:spPr>
        <p:txBody>
          <a:bodyPr/>
          <a:lstStyle/>
          <a:p>
            <a:r>
              <a:rPr lang="en-GB" sz="2800" dirty="0" smtClean="0"/>
              <a:t>Summary / Conclusions</a:t>
            </a:r>
            <a:br>
              <a:rPr lang="en-GB" sz="2800" dirty="0" smtClean="0"/>
            </a:br>
            <a:r>
              <a:rPr lang="en-GB" sz="2800" dirty="0" smtClean="0"/>
              <a:t>INLINE elements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" y="1295400"/>
            <a:ext cx="8435280" cy="5562600"/>
          </a:xfrm>
          <a:solidFill>
            <a:schemeClr val="bg1"/>
          </a:solidFill>
        </p:spPr>
        <p:txBody>
          <a:bodyPr/>
          <a:lstStyle/>
          <a:p>
            <a:r>
              <a:rPr lang="en-GB" sz="2800" dirty="0" smtClean="0"/>
              <a:t>Inline elements stay </a:t>
            </a:r>
            <a:r>
              <a:rPr lang="en-GB" sz="2800" dirty="0"/>
              <a:t>within the flow of the text and </a:t>
            </a:r>
            <a:r>
              <a:rPr lang="en-GB" sz="2800" u="sng" dirty="0"/>
              <a:t>do not cause line </a:t>
            </a:r>
            <a:r>
              <a:rPr lang="en-GB" sz="2800" u="sng" dirty="0" smtClean="0"/>
              <a:t>breaks</a:t>
            </a:r>
          </a:p>
          <a:p>
            <a:pPr lvl="1"/>
            <a:r>
              <a:rPr lang="en-US" sz="2400" dirty="0" smtClean="0"/>
              <a:t>T</a:t>
            </a:r>
            <a:r>
              <a:rPr lang="en-GB" sz="2400" dirty="0" err="1" smtClean="0"/>
              <a:t>hink</a:t>
            </a:r>
            <a:r>
              <a:rPr lang="en-GB" sz="2400" dirty="0" smtClean="0"/>
              <a:t> ‘letters’ or ‘words’ or ‘phrases’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em</a:t>
            </a:r>
            <a:r>
              <a:rPr lang="en-US" sz="2800" dirty="0" smtClean="0"/>
              <a:t>&gt; &lt;strong&gt; - to add </a:t>
            </a:r>
            <a:r>
              <a:rPr lang="en-US" sz="2800" dirty="0" err="1" smtClean="0"/>
              <a:t>ephasis</a:t>
            </a:r>
            <a:endParaRPr lang="en-US" sz="2800" dirty="0" smtClean="0"/>
          </a:p>
          <a:p>
            <a:r>
              <a:rPr lang="en-US" sz="2800" dirty="0" smtClean="0"/>
              <a:t>E</a:t>
            </a:r>
            <a:r>
              <a:rPr lang="en-GB" sz="2800" dirty="0" err="1" smtClean="0"/>
              <a:t>ntities</a:t>
            </a:r>
            <a:r>
              <a:rPr lang="en-GB" sz="2800" dirty="0" smtClean="0"/>
              <a:t> (special characters) e.g.</a:t>
            </a:r>
          </a:p>
          <a:p>
            <a:pPr lvl="1"/>
            <a:r>
              <a:rPr lang="en-GB" sz="2400" dirty="0" smtClean="0"/>
              <a:t>&amp;copy;		&amp;euro;		&amp;amp;</a:t>
            </a:r>
          </a:p>
          <a:p>
            <a:pPr lvl="1"/>
            <a:endParaRPr lang="en-GB" sz="2400" dirty="0"/>
          </a:p>
          <a:p>
            <a:r>
              <a:rPr lang="en-GB" sz="2800" dirty="0" smtClean="0"/>
              <a:t>NEVER use older presentation mark-ups</a:t>
            </a:r>
          </a:p>
          <a:p>
            <a:pPr lvl="1"/>
            <a:r>
              <a:rPr lang="en-GB" dirty="0" smtClean="0"/>
              <a:t>&lt;u&gt; &lt;</a:t>
            </a:r>
            <a:r>
              <a:rPr lang="en-GB" dirty="0" err="1" smtClean="0"/>
              <a:t>i</a:t>
            </a:r>
            <a:r>
              <a:rPr lang="en-GB" dirty="0" smtClean="0"/>
              <a:t>&gt; &lt;b&gt; </a:t>
            </a:r>
            <a:br>
              <a:rPr lang="en-GB" dirty="0" smtClean="0"/>
            </a:br>
            <a:r>
              <a:rPr lang="en-GB" dirty="0" smtClean="0"/>
              <a:t>&lt;</a:t>
            </a:r>
            <a:r>
              <a:rPr lang="en-GB" dirty="0" err="1" smtClean="0"/>
              <a:t>center</a:t>
            </a:r>
            <a:r>
              <a:rPr lang="en-GB" dirty="0" smtClean="0"/>
              <a:t>&gt;</a:t>
            </a:r>
            <a:r>
              <a:rPr lang="en-GB" dirty="0"/>
              <a:t>&lt;</a:t>
            </a:r>
            <a:r>
              <a:rPr lang="en-GB" dirty="0" smtClean="0"/>
              <a:t>font&gt;</a:t>
            </a:r>
            <a:br>
              <a:rPr lang="en-GB" dirty="0" smtClean="0"/>
            </a:br>
            <a:r>
              <a:rPr lang="en-GB" dirty="0" smtClean="0"/>
              <a:t>border=“1” align=“</a:t>
            </a:r>
            <a:r>
              <a:rPr lang="en-GB" dirty="0" err="1" smtClean="0"/>
              <a:t>center</a:t>
            </a:r>
            <a:r>
              <a:rPr lang="en-GB" dirty="0" smtClean="0"/>
              <a:t>/left” etc. </a:t>
            </a:r>
            <a:br>
              <a:rPr lang="en-GB" dirty="0" smtClean="0"/>
            </a:br>
            <a:r>
              <a:rPr lang="en-GB" dirty="0" smtClean="0"/>
              <a:t>YOU WILL LOSE MARKS IF YOU USE ANY OF THESE ...</a:t>
            </a:r>
          </a:p>
          <a:p>
            <a:endParaRPr lang="en-IE" sz="2800" dirty="0" smtClean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11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Inline Elements</a:t>
            </a:r>
            <a:endParaRPr lang="en-GB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Semantic Inline Elements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US" dirty="0" smtClean="0"/>
              <a:t>D</a:t>
            </a:r>
            <a:r>
              <a:rPr lang="en-GB" dirty="0" err="1" smtClean="0"/>
              <a:t>escribe</a:t>
            </a:r>
            <a:r>
              <a:rPr lang="en-GB" dirty="0" smtClean="0"/>
              <a:t> enclosed text’s meaning</a:t>
            </a:r>
            <a:r>
              <a:rPr lang="en-GB" dirty="0"/>
              <a:t>, context or usage.</a:t>
            </a:r>
          </a:p>
          <a:p>
            <a:pPr marL="457200" indent="-457200"/>
            <a:r>
              <a:rPr lang="en-GB" dirty="0"/>
              <a:t>They way they look in the browser window depends on a style </a:t>
            </a:r>
            <a:r>
              <a:rPr lang="en-GB" dirty="0" smtClean="0"/>
              <a:t>sheet</a:t>
            </a:r>
            <a:endParaRPr lang="en-GB" dirty="0"/>
          </a:p>
          <a:p>
            <a:pPr marL="857250" lvl="1" indent="-457200"/>
            <a:r>
              <a:rPr lang="en-GB" sz="2400" dirty="0" smtClean="0"/>
              <a:t>either </a:t>
            </a:r>
            <a:r>
              <a:rPr lang="en-GB" sz="2400" dirty="0"/>
              <a:t>one you provide or the default one the browser </a:t>
            </a:r>
            <a:r>
              <a:rPr lang="en-GB" sz="2400" dirty="0" smtClean="0"/>
              <a:t>uses …</a:t>
            </a:r>
          </a:p>
          <a:p>
            <a:pPr marL="857250" lvl="1" indent="-457200"/>
            <a:endParaRPr lang="en-GB" sz="2400" dirty="0"/>
          </a:p>
          <a:p>
            <a:pPr marL="457200" indent="-457200"/>
            <a:r>
              <a:rPr lang="en-GB" dirty="0"/>
              <a:t>There are only </a:t>
            </a:r>
            <a:r>
              <a:rPr lang="en-GB" dirty="0" smtClean="0"/>
              <a:t>about 10-20 inline elements you are likely to use</a:t>
            </a:r>
            <a:endParaRPr lang="en-GB" dirty="0"/>
          </a:p>
          <a:p>
            <a:pPr marL="457200" indent="-457200"/>
            <a:r>
              <a:rPr lang="en-GB" dirty="0" smtClean="0"/>
              <a:t>More are described IN THE CORE TEXT BOOK !!!!!!!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66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Inline Elements</a:t>
            </a:r>
            <a:endParaRPr lang="en-GB"/>
          </a:p>
        </p:txBody>
      </p:sp>
      <p:graphicFrame>
        <p:nvGraphicFramePr>
          <p:cNvPr id="56530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0908"/>
              </p:ext>
            </p:extLst>
          </p:nvPr>
        </p:nvGraphicFramePr>
        <p:xfrm>
          <a:off x="476632" y="2186196"/>
          <a:ext cx="8352928" cy="1488069"/>
        </p:xfrm>
        <a:graphic>
          <a:graphicData uri="http://schemas.openxmlformats.org/drawingml/2006/table">
            <a:tbl>
              <a:tblPr/>
              <a:tblGrid>
                <a:gridCol w="1584176"/>
                <a:gridCol w="6768752"/>
              </a:tblGrid>
              <a:tr h="4960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Element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0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em</a:t>
                      </a: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emphasised text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0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strong</a:t>
                      </a: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strongly emphasised text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78800" cy="909464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n-GB" dirty="0" smtClean="0"/>
              <a:t>he main inline elements for basic web page </a:t>
            </a:r>
            <a:r>
              <a:rPr lang="en-GB" dirty="0" err="1" smtClean="0"/>
              <a:t>markup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Other important inline elements include</a:t>
            </a:r>
          </a:p>
          <a:p>
            <a:pPr lvl="1"/>
            <a:r>
              <a:rPr lang="en-GB" dirty="0" smtClean="0"/>
              <a:t>Images</a:t>
            </a:r>
          </a:p>
          <a:p>
            <a:pPr lvl="1"/>
            <a:r>
              <a:rPr lang="en-GB" dirty="0" smtClean="0"/>
              <a:t>Links</a:t>
            </a:r>
          </a:p>
          <a:p>
            <a:pPr lvl="1"/>
            <a:r>
              <a:rPr lang="en-GB" dirty="0" smtClean="0"/>
              <a:t>we’ll look at this next time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18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Inline Elements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5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Inline Elements</a:t>
            </a:r>
            <a:endParaRPr lang="en-GB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928992" cy="4941888"/>
          </a:xfrm>
        </p:spPr>
        <p:txBody>
          <a:bodyPr/>
          <a:lstStyle/>
          <a:p>
            <a:pPr marL="457200" indent="-457200"/>
            <a:r>
              <a:rPr lang="en-GB" b="1" dirty="0"/>
              <a:t>Adding emphasis to text</a:t>
            </a:r>
          </a:p>
          <a:p>
            <a:pPr marL="457200" indent="-457200"/>
            <a:r>
              <a:rPr lang="en-GB" dirty="0"/>
              <a:t>Both </a:t>
            </a:r>
            <a:r>
              <a:rPr lang="en-GB" b="1" dirty="0" err="1" smtClean="0">
                <a:solidFill>
                  <a:srgbClr val="336666"/>
                </a:solidFill>
              </a:rPr>
              <a:t>em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336666"/>
                </a:solidFill>
              </a:rPr>
              <a:t>strong</a:t>
            </a:r>
            <a:r>
              <a:rPr lang="en-GB" dirty="0" smtClean="0"/>
              <a:t> </a:t>
            </a:r>
            <a:r>
              <a:rPr lang="en-GB" dirty="0"/>
              <a:t>element indicate that text should be emphasised in some </a:t>
            </a:r>
            <a:r>
              <a:rPr lang="en-GB" dirty="0" smtClean="0"/>
              <a:t>way</a:t>
            </a:r>
            <a:endParaRPr lang="en-GB" dirty="0"/>
          </a:p>
          <a:p>
            <a:pPr marL="857250" lvl="1" indent="-457200"/>
            <a:r>
              <a:rPr lang="en-GB" sz="2400" dirty="0"/>
              <a:t>The </a:t>
            </a:r>
            <a:r>
              <a:rPr lang="en-GB" sz="2400" b="1" dirty="0">
                <a:solidFill>
                  <a:srgbClr val="336666"/>
                </a:solidFill>
              </a:rPr>
              <a:t>strong</a:t>
            </a:r>
            <a:r>
              <a:rPr lang="en-GB" sz="2400" dirty="0"/>
              <a:t> element means that it should be </a:t>
            </a:r>
            <a:r>
              <a:rPr lang="en-GB" sz="2400" dirty="0" smtClean="0"/>
              <a:t>more strongly emphasised</a:t>
            </a:r>
            <a:endParaRPr lang="en-GB" sz="2400" dirty="0"/>
          </a:p>
          <a:p>
            <a:pPr marL="457200" indent="-457200"/>
            <a:r>
              <a:rPr lang="en-GB" dirty="0" smtClean="0"/>
              <a:t>Example of their use:</a:t>
            </a:r>
            <a:endParaRPr lang="en-GB" dirty="0"/>
          </a:p>
          <a:p>
            <a:pPr marL="457200" indent="-457200"/>
            <a:endParaRPr lang="en-GB" dirty="0"/>
          </a:p>
          <a:p>
            <a:pPr marL="914400" lvl="2" indent="0">
              <a:buNone/>
            </a:pPr>
            <a:r>
              <a:rPr lang="en-GB" b="1" dirty="0" smtClean="0"/>
              <a:t>&lt;</a:t>
            </a:r>
            <a:r>
              <a:rPr lang="en-GB" b="1" dirty="0"/>
              <a:t>p</a:t>
            </a:r>
            <a:r>
              <a:rPr lang="en-GB" b="1" dirty="0" smtClean="0"/>
              <a:t>&gt;</a:t>
            </a:r>
          </a:p>
          <a:p>
            <a:pPr marL="914400" lvl="2" indent="0">
              <a:buNone/>
            </a:pPr>
            <a:r>
              <a:rPr lang="en-GB" dirty="0" smtClean="0"/>
              <a:t>Garamond </a:t>
            </a:r>
            <a:r>
              <a:rPr lang="en-GB" dirty="0"/>
              <a:t>is a </a:t>
            </a:r>
            <a:r>
              <a:rPr lang="en-GB" b="1" dirty="0"/>
              <a:t>&lt;</a:t>
            </a:r>
            <a:r>
              <a:rPr lang="en-GB" b="1" dirty="0" err="1"/>
              <a:t>em</a:t>
            </a:r>
            <a:r>
              <a:rPr lang="en-GB" b="1" dirty="0"/>
              <a:t>&gt;</a:t>
            </a:r>
            <a:r>
              <a:rPr lang="en-GB" dirty="0"/>
              <a:t>really</a:t>
            </a:r>
            <a:r>
              <a:rPr lang="en-GB" b="1" dirty="0"/>
              <a:t>&lt;/</a:t>
            </a:r>
            <a:r>
              <a:rPr lang="en-GB" b="1" dirty="0" err="1"/>
              <a:t>em</a:t>
            </a:r>
            <a:r>
              <a:rPr lang="en-GB" b="1" dirty="0"/>
              <a:t>&gt; </a:t>
            </a:r>
            <a:r>
              <a:rPr lang="en-GB" dirty="0"/>
              <a:t>popular typeface, but Times is a </a:t>
            </a:r>
            <a:r>
              <a:rPr lang="en-GB" b="1" dirty="0"/>
              <a:t>&lt;strong&gt;</a:t>
            </a:r>
            <a:r>
              <a:rPr lang="en-GB" dirty="0"/>
              <a:t>really really</a:t>
            </a:r>
            <a:r>
              <a:rPr lang="en-GB" b="1" dirty="0"/>
              <a:t>&lt;/strong&gt; </a:t>
            </a:r>
            <a:r>
              <a:rPr lang="en-GB" dirty="0"/>
              <a:t>popular typeface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r>
              <a:rPr lang="en-GB" b="1" dirty="0" smtClean="0"/>
              <a:t>&lt;</a:t>
            </a:r>
            <a:r>
              <a:rPr lang="en-GB" b="1" dirty="0"/>
              <a:t>/p&gt;</a:t>
            </a:r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1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Inline Elements</a:t>
            </a:r>
            <a:endParaRPr lang="en-GB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49275"/>
          </a:xfrm>
        </p:spPr>
        <p:txBody>
          <a:bodyPr/>
          <a:lstStyle/>
          <a:p>
            <a:pPr marL="457200" indent="-457200"/>
            <a:r>
              <a:rPr lang="en-GB"/>
              <a:t>The default rendering of this is:</a:t>
            </a:r>
          </a:p>
          <a:p>
            <a:pPr marL="457200" indent="-457200"/>
            <a:endParaRPr lang="en-GB"/>
          </a:p>
        </p:txBody>
      </p:sp>
      <p:pic>
        <p:nvPicPr>
          <p:cNvPr id="569348" name="Picture 4" descr="Lec3E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" y="0"/>
            <a:ext cx="9120010" cy="53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468313" y="5472113"/>
            <a:ext cx="8178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GB" sz="2400" dirty="0">
                <a:latin typeface="Tahoma" charset="0"/>
              </a:rPr>
              <a:t>Screen readers may read emphasised text in a different tone of </a:t>
            </a:r>
            <a:r>
              <a:rPr kumimoji="1" lang="en-GB" sz="2400" dirty="0" smtClean="0">
                <a:latin typeface="Tahoma" charset="0"/>
              </a:rPr>
              <a:t>voice</a:t>
            </a:r>
            <a:endParaRPr kumimoji="1" lang="en-GB" sz="2400" dirty="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endParaRPr kumimoji="1" lang="en-GB" sz="24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33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WHITESPACE and line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0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WHITE SPACE (spaces, tabs, newlines…)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HTMLs approach to white space is:</a:t>
            </a:r>
          </a:p>
          <a:p>
            <a:pPr lvl="1"/>
            <a:r>
              <a:rPr lang="en-IE" dirty="0" smtClean="0"/>
              <a:t>Any or nothing</a:t>
            </a:r>
          </a:p>
          <a:p>
            <a:pPr lvl="1"/>
            <a:r>
              <a:rPr lang="en-IE" dirty="0" smtClean="0"/>
              <a:t>i.e. either there is NO WHITESPACE (no gap between 2 characters), or there is some whitespace</a:t>
            </a:r>
          </a:p>
          <a:p>
            <a:pPr lvl="1"/>
            <a:r>
              <a:rPr lang="en-IE" dirty="0" smtClean="0"/>
              <a:t>Separating 2 characters can be done by: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E" sz="2000" dirty="0" smtClean="0"/>
              <a:t>SPACE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E" sz="2000" dirty="0" smtClean="0"/>
              <a:t>TAB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E" sz="2000" dirty="0" smtClean="0"/>
              <a:t>NEWLINE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E" sz="2000" dirty="0" smtClean="0"/>
              <a:t>Or any combination  - they are all treated the same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?? WHAT ???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 smtClean="0"/>
              <a:t>See next slide for examples 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51866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984</Words>
  <Application>Microsoft Macintosh PowerPoint</Application>
  <PresentationFormat>On-screen Show (4:3)</PresentationFormat>
  <Paragraphs>189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AnimationLecture</vt:lpstr>
      <vt:lpstr>Web Development 1</vt:lpstr>
      <vt:lpstr>Inline Elements</vt:lpstr>
      <vt:lpstr>Inline Elements</vt:lpstr>
      <vt:lpstr>Inline Elements</vt:lpstr>
      <vt:lpstr>PowerPoint Presentation</vt:lpstr>
      <vt:lpstr>Inline Elements</vt:lpstr>
      <vt:lpstr>Inline Elements</vt:lpstr>
      <vt:lpstr>PowerPoint Presentation</vt:lpstr>
      <vt:lpstr>WHITE SPACE (spaces, tabs, newlines…)</vt:lpstr>
      <vt:lpstr>All these are equivalent</vt:lpstr>
      <vt:lpstr>PowerPoint Presentation</vt:lpstr>
      <vt:lpstr>Block Level Elements</vt:lpstr>
      <vt:lpstr>Using &lt;br&gt; we can FORCE text to start on a new line</vt:lpstr>
      <vt:lpstr>&lt;br&gt; WARNING …</vt:lpstr>
      <vt:lpstr>PowerPoint Presentation</vt:lpstr>
      <vt:lpstr>ENTITES – special symbols/characters</vt:lpstr>
      <vt:lpstr>PowerPoint Presentation</vt:lpstr>
      <vt:lpstr>Inline Elements – Module style guide …  – please AVOID using the following</vt:lpstr>
      <vt:lpstr>PowerPoint Presentation</vt:lpstr>
      <vt:lpstr>Summary / Conclusions INLINE elements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74</cp:revision>
  <cp:lastPrinted>2011-09-08T14:13:53Z</cp:lastPrinted>
  <dcterms:modified xsi:type="dcterms:W3CDTF">2014-09-26T09:43:20Z</dcterms:modified>
</cp:coreProperties>
</file>