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97" r:id="rId2"/>
    <p:sldId id="298" r:id="rId3"/>
    <p:sldId id="300" r:id="rId4"/>
    <p:sldId id="338" r:id="rId5"/>
    <p:sldId id="301" r:id="rId6"/>
    <p:sldId id="302" r:id="rId7"/>
    <p:sldId id="303" r:id="rId8"/>
    <p:sldId id="304" r:id="rId9"/>
    <p:sldId id="305" r:id="rId10"/>
    <p:sldId id="306" r:id="rId11"/>
    <p:sldId id="337" r:id="rId12"/>
    <p:sldId id="307" r:id="rId13"/>
    <p:sldId id="362" r:id="rId14"/>
    <p:sldId id="336" r:id="rId15"/>
    <p:sldId id="366" r:id="rId16"/>
    <p:sldId id="370" r:id="rId17"/>
    <p:sldId id="371" r:id="rId18"/>
    <p:sldId id="372" r:id="rId19"/>
    <p:sldId id="345" r:id="rId20"/>
    <p:sldId id="346" r:id="rId21"/>
    <p:sldId id="347" r:id="rId22"/>
    <p:sldId id="348" r:id="rId23"/>
    <p:sldId id="369" r:id="rId24"/>
    <p:sldId id="33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40" r:id="rId33"/>
    <p:sldId id="317" r:id="rId34"/>
    <p:sldId id="318" r:id="rId35"/>
    <p:sldId id="367" r:id="rId36"/>
    <p:sldId id="368" r:id="rId37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8A"/>
    <a:srgbClr val="81AD7B"/>
    <a:srgbClr val="F1E3EA"/>
    <a:srgbClr val="336666"/>
    <a:srgbClr val="72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111" d="100"/>
          <a:sy n="111" d="100"/>
        </p:scale>
        <p:origin x="-1824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0F276-E113-8C4C-A81B-EA9EB649664C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9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51CFB-8B40-A348-9136-A666B7056FF5}" type="slidenum">
              <a:rPr lang="en-US"/>
              <a:pPr/>
              <a:t>12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77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51CFB-8B40-A348-9136-A666B7056FF5}" type="slidenum">
              <a:rPr lang="en-US"/>
              <a:pPr/>
              <a:t>13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39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51CFB-8B40-A348-9136-A666B7056FF5}" type="slidenum">
              <a:rPr lang="en-US"/>
              <a:pPr/>
              <a:t>14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9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51CFB-8B40-A348-9136-A666B7056FF5}" type="slidenum">
              <a:rPr lang="en-US"/>
              <a:pPr/>
              <a:t>15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5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1AC7-FC28-8E45-885C-4DF49DF01C4E}" type="slidenum">
              <a:rPr lang="en-US"/>
              <a:pPr/>
              <a:t>20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4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1AC7-FC28-8E45-885C-4DF49DF01C4E}" type="slidenum">
              <a:rPr lang="en-US"/>
              <a:pPr/>
              <a:t>21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1AC7-FC28-8E45-885C-4DF49DF01C4E}" type="slidenum">
              <a:rPr lang="en-US"/>
              <a:pPr/>
              <a:t>22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58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1AC7-FC28-8E45-885C-4DF49DF01C4E}" type="slidenum">
              <a:rPr lang="en-US"/>
              <a:pPr/>
              <a:t>25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41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7DFE7-EAB6-2B4F-9C6B-8BAB8034DDF4}" type="slidenum">
              <a:rPr lang="en-US"/>
              <a:pPr/>
              <a:t>26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251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7EB27-8BB9-1649-8F53-8CD8F47C1939}" type="slidenum">
              <a:rPr lang="en-US"/>
              <a:pPr/>
              <a:t>27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1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0C91A-B1C4-9742-A96F-D7F5F241A413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31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1374-19F0-6B48-AC26-0069BF93CF82}" type="slidenum">
              <a:rPr lang="en-US"/>
              <a:pPr/>
              <a:t>28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94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54522-6628-F041-9259-6ACE7BEA3FAD}" type="slidenum">
              <a:rPr lang="en-US"/>
              <a:pPr/>
              <a:t>29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45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C1215-FB9D-634A-9E50-20E875B7D27E}" type="slidenum">
              <a:rPr lang="en-US"/>
              <a:pPr/>
              <a:t>30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53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9C7F9-3360-974D-AA2B-22EC8B9E5C20}" type="slidenum">
              <a:rPr lang="en-US"/>
              <a:pPr/>
              <a:t>31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96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EABD9-0F5F-D046-B82F-FF9A6039C88A}" type="slidenum">
              <a:rPr lang="en-US"/>
              <a:pPr/>
              <a:t>33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73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FEA01-8057-F24A-9D45-0EB73A36D933}" type="slidenum">
              <a:rPr lang="en-US"/>
              <a:pPr/>
              <a:t>34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73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8477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55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80EF5-11B6-8B49-B838-BEFC4796D79A}" type="slidenum">
              <a:rPr lang="en-US"/>
              <a:pPr/>
              <a:t>3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8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33D41-55EA-0A42-8BED-F9E0F22B1045}" type="slidenum">
              <a:rPr lang="en-US"/>
              <a:pPr/>
              <a:t>5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7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BC067-33D3-7949-964B-1DA479FD81A4}" type="slidenum">
              <a:rPr lang="en-US"/>
              <a:pPr/>
              <a:t>6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0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2388-B6E0-014C-AA68-9925A8ED50D2}" type="slidenum">
              <a:rPr lang="en-US"/>
              <a:pPr/>
              <a:t>7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25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EA331-E58D-C34A-89B2-88C03DA79945}" type="slidenum">
              <a:rPr lang="en-US"/>
              <a:pPr/>
              <a:t>8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0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C2DA5-7931-9D45-80E7-34AF4B6690E1}" type="slidenum">
              <a:rPr lang="en-US"/>
              <a:pPr/>
              <a:t>9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2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02727-BC23-2C43-A53D-B481320D3B66}" type="slidenum">
              <a:rPr lang="en-US"/>
              <a:pPr/>
              <a:t>10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8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szengarden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</a:t>
            </a:r>
            <a:r>
              <a:rPr lang="en-IE" sz="2800"/>
              <a:t>Development </a:t>
            </a:r>
            <a:r>
              <a:rPr lang="en-IE" sz="280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39552" y="5454681"/>
            <a:ext cx="7356799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3200" smtClean="0"/>
              <a:t>Lecture 2c</a:t>
            </a:r>
          </a:p>
          <a:p>
            <a:r>
              <a:rPr lang="en-IE" sz="3200" dirty="0" smtClean="0"/>
              <a:t>CSS </a:t>
            </a:r>
            <a:r>
              <a:rPr lang="en-IE" sz="2800" dirty="0" smtClean="0"/>
              <a:t>- Cascading </a:t>
            </a:r>
            <a:r>
              <a:rPr lang="en-IE" sz="2800" dirty="0"/>
              <a:t>Style </a:t>
            </a:r>
            <a:r>
              <a:rPr lang="en-IE" sz="2800" dirty="0" smtClean="0"/>
              <a:t>Sheets - introduction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97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Writing The Rules</a:t>
            </a:r>
            <a:endParaRPr lang="en-GB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Each </a:t>
            </a:r>
            <a:r>
              <a:rPr lang="en-IE" dirty="0" smtClean="0"/>
              <a:t>HTML </a:t>
            </a:r>
            <a:r>
              <a:rPr lang="en-IE" dirty="0"/>
              <a:t>element has </a:t>
            </a:r>
            <a:r>
              <a:rPr lang="en-IE" dirty="0" smtClean="0"/>
              <a:t>set </a:t>
            </a:r>
            <a:r>
              <a:rPr lang="en-IE" dirty="0"/>
              <a:t>list of associated properties </a:t>
            </a:r>
            <a:endParaRPr lang="en-IE" dirty="0" smtClean="0"/>
          </a:p>
          <a:p>
            <a:pPr marL="457200" indent="-457200"/>
            <a:r>
              <a:rPr lang="en-IE" dirty="0" smtClean="0"/>
              <a:t>Values </a:t>
            </a:r>
            <a:r>
              <a:rPr lang="en-IE" dirty="0"/>
              <a:t>that these properties can take are dependent on the </a:t>
            </a:r>
            <a:r>
              <a:rPr lang="en-IE" dirty="0" smtClean="0"/>
              <a:t>property</a:t>
            </a:r>
            <a:endParaRPr lang="en-IE" dirty="0"/>
          </a:p>
          <a:p>
            <a:pPr marL="457200" indent="-457200"/>
            <a:r>
              <a:rPr lang="en-IE" dirty="0"/>
              <a:t>Some </a:t>
            </a:r>
            <a:r>
              <a:rPr lang="en-IE" dirty="0" smtClean="0"/>
              <a:t>properties:</a:t>
            </a:r>
          </a:p>
          <a:p>
            <a:pPr marL="857250" lvl="1" indent="-457200"/>
            <a:r>
              <a:rPr lang="en-IE" sz="2400" dirty="0" smtClean="0"/>
              <a:t>take </a:t>
            </a:r>
            <a:r>
              <a:rPr lang="en-IE" sz="2400" dirty="0"/>
              <a:t>length measurements, </a:t>
            </a:r>
            <a:endParaRPr lang="en-IE" sz="2400" dirty="0" smtClean="0"/>
          </a:p>
          <a:p>
            <a:pPr marL="857250" lvl="1" indent="-457200"/>
            <a:r>
              <a:rPr lang="en-IE" sz="2400" dirty="0" smtClean="0"/>
              <a:t>some </a:t>
            </a:r>
            <a:r>
              <a:rPr lang="en-IE" sz="2400" dirty="0"/>
              <a:t>take colour values, </a:t>
            </a:r>
            <a:endParaRPr lang="en-IE" sz="2400" dirty="0" smtClean="0"/>
          </a:p>
          <a:p>
            <a:pPr marL="857250" lvl="1" indent="-457200"/>
            <a:r>
              <a:rPr lang="en-IE" sz="2400" dirty="0" smtClean="0"/>
              <a:t>others </a:t>
            </a:r>
            <a:r>
              <a:rPr lang="en-IE" sz="2400" dirty="0"/>
              <a:t>have a predefined list of </a:t>
            </a:r>
            <a:r>
              <a:rPr lang="en-IE" sz="2400" dirty="0" smtClean="0"/>
              <a:t>keywords</a:t>
            </a:r>
            <a:endParaRPr lang="en-IE" dirty="0" smtClean="0"/>
          </a:p>
          <a:p>
            <a:pPr marL="457200" indent="-457200"/>
            <a:r>
              <a:rPr lang="en-IE" dirty="0" smtClean="0"/>
              <a:t>E.g. </a:t>
            </a:r>
          </a:p>
          <a:p>
            <a:pPr marL="857250" lvl="1" indent="-457200"/>
            <a:r>
              <a:rPr lang="en-IE" sz="2400" dirty="0" smtClean="0"/>
              <a:t>can’t supply value in inches to a </a:t>
            </a:r>
            <a:r>
              <a:rPr lang="en-IE" sz="2400" dirty="0" err="1" smtClean="0"/>
              <a:t>color</a:t>
            </a:r>
            <a:r>
              <a:rPr lang="en-IE" sz="2400" dirty="0" smtClean="0"/>
              <a:t> property, </a:t>
            </a:r>
          </a:p>
          <a:p>
            <a:pPr marL="857250" lvl="1" indent="-457200"/>
            <a:r>
              <a:rPr lang="en-IE" sz="2400" dirty="0" smtClean="0"/>
              <a:t>can’t supply </a:t>
            </a:r>
            <a:r>
              <a:rPr lang="en-IE" sz="2400" dirty="0" err="1" smtClean="0"/>
              <a:t>color</a:t>
            </a:r>
            <a:r>
              <a:rPr lang="en-IE" sz="2400" dirty="0" smtClean="0"/>
              <a:t> keyword ‘green’ to a width property </a:t>
            </a:r>
          </a:p>
          <a:p>
            <a:pPr marL="857250" lvl="1" indent="-457200"/>
            <a:r>
              <a:rPr lang="en-IE" sz="2400" dirty="0" smtClean="0"/>
              <a:t>etc.</a:t>
            </a:r>
            <a:endParaRPr lang="en-IE" sz="2400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50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z="3600" dirty="0"/>
              <a:t>Attaching </a:t>
            </a:r>
            <a:r>
              <a:rPr lang="en-IE" sz="3600" dirty="0" smtClean="0"/>
              <a:t>style rules to the document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73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Attaching The Rules</a:t>
            </a:r>
            <a:endParaRPr lang="en-GB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There are three different ways in which the style rules can then be attached to the document</a:t>
            </a:r>
            <a:r>
              <a:rPr lang="en-IE" dirty="0" smtClean="0"/>
              <a:t>.</a:t>
            </a:r>
            <a:endParaRPr lang="en-IE" dirty="0"/>
          </a:p>
          <a:p>
            <a:pPr marL="1257300" lvl="2" indent="-457200">
              <a:buAutoNum type="arabicPeriod"/>
            </a:pPr>
            <a:r>
              <a:rPr lang="en-IE" b="1" dirty="0" smtClean="0"/>
              <a:t>External </a:t>
            </a:r>
            <a:r>
              <a:rPr lang="en-IE" b="1" dirty="0"/>
              <a:t>Style </a:t>
            </a:r>
            <a:r>
              <a:rPr lang="en-IE" b="1" dirty="0" smtClean="0"/>
              <a:t>Sheets</a:t>
            </a:r>
          </a:p>
          <a:p>
            <a:pPr marL="1257300" lvl="2" indent="-457200">
              <a:buAutoNum type="arabicPeriod"/>
            </a:pPr>
            <a:endParaRPr lang="en-IE" b="1" dirty="0" smtClean="0"/>
          </a:p>
          <a:p>
            <a:pPr marL="800100" lvl="2" indent="0">
              <a:buNone/>
            </a:pPr>
            <a:r>
              <a:rPr lang="en-IE" b="1" dirty="0"/>
              <a:t>2. Embedded Style </a:t>
            </a:r>
            <a:r>
              <a:rPr lang="en-IE" b="1" dirty="0" smtClean="0"/>
              <a:t>Sheets</a:t>
            </a:r>
          </a:p>
          <a:p>
            <a:pPr marL="800100" lvl="2" indent="0">
              <a:buNone/>
            </a:pPr>
            <a:r>
              <a:rPr lang="en-IE" b="1" dirty="0"/>
              <a:t>3. Inline Styles</a:t>
            </a:r>
          </a:p>
          <a:p>
            <a:pPr marL="800100" lvl="2" indent="0">
              <a:buNone/>
            </a:pPr>
            <a:endParaRPr lang="en-IE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7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Attaching The Rules</a:t>
            </a:r>
            <a:endParaRPr lang="en-GB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88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There are three different ways in which the style rules can then be attached to the document</a:t>
            </a:r>
            <a:r>
              <a:rPr lang="en-IE" dirty="0" smtClean="0"/>
              <a:t>.</a:t>
            </a:r>
            <a:endParaRPr lang="en-IE" dirty="0"/>
          </a:p>
          <a:p>
            <a:pPr marL="1257300" lvl="2" indent="-457200">
              <a:buAutoNum type="arabicPeriod"/>
            </a:pPr>
            <a:r>
              <a:rPr lang="en-IE" b="1" dirty="0" smtClean="0"/>
              <a:t>External </a:t>
            </a:r>
            <a:r>
              <a:rPr lang="en-IE" b="1" dirty="0"/>
              <a:t>Style </a:t>
            </a:r>
            <a:r>
              <a:rPr lang="en-IE" b="1" dirty="0" smtClean="0"/>
              <a:t>Sheets</a:t>
            </a:r>
          </a:p>
          <a:p>
            <a:pPr marL="800100" lvl="2" indent="0">
              <a:buNone/>
            </a:pPr>
            <a:endParaRPr lang="en-IE" b="1" dirty="0" smtClean="0"/>
          </a:p>
          <a:p>
            <a:pPr marL="800100" lvl="2" indent="0">
              <a:buNone/>
            </a:pPr>
            <a:r>
              <a:rPr lang="en-IE" b="1" dirty="0"/>
              <a:t>2. Embedded </a:t>
            </a:r>
            <a:r>
              <a:rPr lang="en-IE" b="1" dirty="0" smtClean="0"/>
              <a:t>Style Sheets</a:t>
            </a:r>
          </a:p>
          <a:p>
            <a:pPr marL="800100" lvl="2" indent="0">
              <a:buNone/>
            </a:pPr>
            <a:r>
              <a:rPr lang="en-IE" b="1" dirty="0"/>
              <a:t>3. Inline Styles</a:t>
            </a:r>
          </a:p>
          <a:p>
            <a:pPr marL="800100" lvl="2" indent="0">
              <a:buNone/>
            </a:pPr>
            <a:endParaRPr lang="en-IE" b="1" dirty="0"/>
          </a:p>
          <a:p>
            <a:pPr marL="457200" indent="-457200"/>
            <a:r>
              <a:rPr lang="en-IE" dirty="0" smtClean="0"/>
              <a:t>Nice and simple:</a:t>
            </a:r>
          </a:p>
          <a:p>
            <a:pPr marL="857250" lvl="1" indent="-457200"/>
            <a:r>
              <a:rPr lang="en-IE" sz="2400" u="sng" dirty="0" smtClean="0"/>
              <a:t>ALWAYS</a:t>
            </a:r>
            <a:r>
              <a:rPr lang="en-IE" sz="2400" dirty="0" smtClean="0"/>
              <a:t> use external style sheets</a:t>
            </a:r>
          </a:p>
          <a:p>
            <a:pPr marL="857250" lvl="1" indent="-457200"/>
            <a:r>
              <a:rPr lang="en-IE" sz="2400" dirty="0" smtClean="0"/>
              <a:t>I.e. style rules defined in a separate text file from the HTML content – as you’ve been doing so far</a:t>
            </a:r>
          </a:p>
          <a:p>
            <a:pPr marL="857250" lvl="1" indent="-457200"/>
            <a:r>
              <a:rPr lang="en-IE" sz="2400" dirty="0" smtClean="0"/>
              <a:t>ALWAYS – ALWAYS – ALWAYS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&quot;No&quot; Symbol 2"/>
          <p:cNvSpPr/>
          <p:nvPr/>
        </p:nvSpPr>
        <p:spPr bwMode="auto">
          <a:xfrm>
            <a:off x="1547664" y="2973720"/>
            <a:ext cx="504056" cy="432048"/>
          </a:xfrm>
          <a:prstGeom prst="noSmoking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1547664" y="3429000"/>
            <a:ext cx="504056" cy="432048"/>
          </a:xfrm>
          <a:prstGeom prst="noSmoking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098789"/>
            <a:ext cx="1253869" cy="830997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4800" b="1" dirty="0" smtClean="0">
                <a:sym typeface="Wingdings" panose="05000000000000000000" pitchFamily="2" charset="2"/>
              </a:rPr>
              <a:t></a:t>
            </a:r>
            <a:endParaRPr lang="en-IE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01612" y="2964964"/>
            <a:ext cx="1368152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4800" b="1" dirty="0" smtClean="0">
                <a:sym typeface="Wingdings" panose="05000000000000000000" pitchFamily="2" charset="2"/>
              </a:rPr>
              <a:t></a:t>
            </a:r>
            <a:endParaRPr lang="en-IE" sz="4800" dirty="0"/>
          </a:p>
        </p:txBody>
      </p:sp>
    </p:spTree>
    <p:extLst>
      <p:ext uri="{BB962C8B-B14F-4D97-AF65-F5344CB8AC3E}">
        <p14:creationId xmlns:p14="http://schemas.microsoft.com/office/powerpoint/2010/main" val="184316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b="1" dirty="0"/>
              <a:t>1. External Style Sheets</a:t>
            </a:r>
            <a:endParaRPr lang="en-GB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38150" indent="-381000"/>
            <a:r>
              <a:rPr lang="en-IE" dirty="0" smtClean="0"/>
              <a:t>This is the method for professional sites</a:t>
            </a:r>
          </a:p>
          <a:p>
            <a:pPr marL="838200" lvl="1" indent="-381000"/>
            <a:r>
              <a:rPr lang="en-IE" sz="2400" dirty="0" smtClean="0"/>
              <a:t>i.e. for ALL of your work</a:t>
            </a:r>
          </a:p>
          <a:p>
            <a:pPr marL="438150" indent="-381000"/>
            <a:r>
              <a:rPr lang="en-IE" dirty="0" smtClean="0"/>
              <a:t>Separate </a:t>
            </a:r>
            <a:r>
              <a:rPr lang="en-IE" dirty="0"/>
              <a:t>text document containing style </a:t>
            </a:r>
            <a:r>
              <a:rPr lang="en-IE" dirty="0" smtClean="0"/>
              <a:t>rules</a:t>
            </a:r>
            <a:endParaRPr lang="en-IE" dirty="0"/>
          </a:p>
          <a:p>
            <a:pPr marL="438150" indent="-381000"/>
            <a:r>
              <a:rPr lang="en-IE" dirty="0" smtClean="0"/>
              <a:t>Named with suffix ".</a:t>
            </a:r>
            <a:r>
              <a:rPr lang="en-IE" dirty="0" err="1" smtClean="0"/>
              <a:t>css</a:t>
            </a:r>
            <a:r>
              <a:rPr lang="en-IE" dirty="0" smtClean="0"/>
              <a:t>"</a:t>
            </a:r>
            <a:endParaRPr lang="en-IE" dirty="0"/>
          </a:p>
          <a:p>
            <a:pPr marL="438150" indent="-381000"/>
            <a:r>
              <a:rPr lang="en-IE" dirty="0" smtClean="0"/>
              <a:t>Can be imported into (or linked to), </a:t>
            </a:r>
            <a:r>
              <a:rPr lang="en-IE" dirty="0"/>
              <a:t>any </a:t>
            </a:r>
            <a:r>
              <a:rPr lang="en-IE" dirty="0" smtClean="0"/>
              <a:t>HTML </a:t>
            </a:r>
            <a:r>
              <a:rPr lang="en-IE" dirty="0"/>
              <a:t>document we want</a:t>
            </a:r>
            <a:r>
              <a:rPr lang="en-IE" dirty="0" smtClean="0"/>
              <a:t>. E.g.:</a:t>
            </a:r>
          </a:p>
          <a:p>
            <a:pPr marL="514350" lvl="1" indent="0">
              <a:lnSpc>
                <a:spcPct val="90000"/>
              </a:lnSpc>
              <a:buNone/>
            </a:pPr>
            <a:r>
              <a:rPr lang="en-IE" sz="2400" b="1" dirty="0" smtClean="0"/>
              <a:t>&lt;</a:t>
            </a:r>
            <a:r>
              <a:rPr lang="en-IE" sz="2400" b="1" dirty="0"/>
              <a:t>head&gt;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b="1" dirty="0" smtClean="0"/>
              <a:t>&lt;meta charset="utf-8"&gt;</a:t>
            </a:r>
            <a:endParaRPr lang="en-IE" b="1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IE" b="1" dirty="0"/>
              <a:t>&lt;title&gt;Document title here&lt;/title&gt;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b="1" dirty="0" smtClean="0"/>
              <a:t>&lt;style&gt;</a:t>
            </a:r>
            <a:endParaRPr lang="en-IE" b="1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IE" b="1" dirty="0"/>
              <a:t>	 @import  </a:t>
            </a:r>
            <a:r>
              <a:rPr lang="en-IE" b="1" dirty="0" smtClean="0"/>
              <a:t>"</a:t>
            </a:r>
            <a:r>
              <a:rPr lang="en-IE" b="1" dirty="0" err="1" smtClean="0"/>
              <a:t>css</a:t>
            </a:r>
            <a:r>
              <a:rPr lang="en-IE" b="1" dirty="0" smtClean="0"/>
              <a:t>/mystyles.css</a:t>
            </a:r>
            <a:r>
              <a:rPr lang="en-IE" b="1" dirty="0"/>
              <a:t>”;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b="1" dirty="0" smtClean="0"/>
              <a:t>&lt;</a:t>
            </a:r>
            <a:r>
              <a:rPr lang="en-IE" b="1" dirty="0"/>
              <a:t>/style&gt;</a:t>
            </a:r>
          </a:p>
          <a:p>
            <a:pPr marL="514350" lvl="1" indent="0">
              <a:lnSpc>
                <a:spcPct val="90000"/>
              </a:lnSpc>
              <a:buNone/>
            </a:pPr>
            <a:r>
              <a:rPr lang="en-IE" sz="2400" b="1" dirty="0"/>
              <a:t>&lt;/head&gt;</a:t>
            </a:r>
            <a:endParaRPr lang="en-GB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29400" y="-14848"/>
            <a:ext cx="2314600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200" dirty="0" smtClean="0"/>
              <a:t>Don’t forget the semi-colon</a:t>
            </a:r>
            <a:endParaRPr lang="en-IE" sz="32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948264" y="1628800"/>
            <a:ext cx="1738536" cy="396044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7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8784976" cy="609600"/>
          </a:xfrm>
        </p:spPr>
        <p:txBody>
          <a:bodyPr/>
          <a:lstStyle/>
          <a:p>
            <a:r>
              <a:rPr lang="en-IE" sz="2800" dirty="0" err="1" smtClean="0"/>
              <a:t>Alterntative</a:t>
            </a:r>
            <a:r>
              <a:rPr lang="en-IE" sz="2800" dirty="0" smtClean="0"/>
              <a:t> is:  link</a:t>
            </a:r>
            <a:endParaRPr lang="en-GB" sz="2800" dirty="0">
              <a:latin typeface="Courier"/>
              <a:cs typeface="Courier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760"/>
            <a:ext cx="9144000" cy="4941888"/>
          </a:xfrm>
        </p:spPr>
        <p:txBody>
          <a:bodyPr/>
          <a:lstStyle/>
          <a:p>
            <a:pPr marL="514350" lvl="1" indent="0">
              <a:lnSpc>
                <a:spcPct val="90000"/>
              </a:lnSpc>
              <a:buNone/>
            </a:pPr>
            <a:r>
              <a:rPr lang="en-IE" sz="2400" dirty="0" smtClean="0"/>
              <a:t>If writing high volume access / high performance website, you may prefer to use &lt;link&gt;</a:t>
            </a:r>
          </a:p>
          <a:p>
            <a:pPr marL="514350" lvl="1" indent="0">
              <a:lnSpc>
                <a:spcPct val="90000"/>
              </a:lnSpc>
              <a:buNone/>
            </a:pPr>
            <a:endParaRPr lang="en-IE" sz="2400" dirty="0"/>
          </a:p>
          <a:p>
            <a:pPr marL="114300" indent="0">
              <a:lnSpc>
                <a:spcPct val="90000"/>
              </a:lnSpc>
              <a:buNone/>
            </a:pPr>
            <a:r>
              <a:rPr lang="en-IE" b="1" dirty="0" smtClean="0"/>
              <a:t>&lt;</a:t>
            </a:r>
            <a:r>
              <a:rPr lang="en-IE" b="1" dirty="0"/>
              <a:t>head&gt;</a:t>
            </a:r>
          </a:p>
          <a:p>
            <a:pPr marL="514350" lvl="1" indent="0">
              <a:lnSpc>
                <a:spcPct val="90000"/>
              </a:lnSpc>
              <a:buNone/>
            </a:pPr>
            <a:r>
              <a:rPr lang="en-IE" b="1" dirty="0"/>
              <a:t>&lt;meta charset="utf-8"&gt;</a:t>
            </a:r>
          </a:p>
          <a:p>
            <a:pPr marL="514350" lvl="1" indent="0">
              <a:lnSpc>
                <a:spcPct val="90000"/>
              </a:lnSpc>
              <a:buNone/>
            </a:pPr>
            <a:r>
              <a:rPr lang="en-IE" b="1" dirty="0" smtClean="0"/>
              <a:t>&lt;</a:t>
            </a:r>
            <a:r>
              <a:rPr lang="en-IE" b="1" dirty="0"/>
              <a:t>title&gt;Document title here&lt;/title&gt;</a:t>
            </a:r>
          </a:p>
          <a:p>
            <a:pPr marL="514350" lvl="1" indent="0">
              <a:lnSpc>
                <a:spcPct val="90000"/>
              </a:lnSpc>
              <a:buNone/>
            </a:pPr>
            <a:r>
              <a:rPr lang="en-IE" b="1" dirty="0" smtClean="0"/>
              <a:t>&lt;</a:t>
            </a:r>
            <a:r>
              <a:rPr lang="en-IE" b="1" dirty="0"/>
              <a:t>link </a:t>
            </a:r>
            <a:r>
              <a:rPr lang="en-IE" b="1" dirty="0" err="1"/>
              <a:t>rel</a:t>
            </a:r>
            <a:r>
              <a:rPr lang="en-IE" b="1" dirty="0"/>
              <a:t>="</a:t>
            </a:r>
            <a:r>
              <a:rPr lang="en-IE" b="1" dirty="0" err="1"/>
              <a:t>stylesheet</a:t>
            </a:r>
            <a:r>
              <a:rPr lang="en-IE" b="1" dirty="0"/>
              <a:t>" type="text/</a:t>
            </a:r>
            <a:r>
              <a:rPr lang="en-IE" b="1" dirty="0" err="1"/>
              <a:t>css</a:t>
            </a:r>
            <a:r>
              <a:rPr lang="en-IE" b="1" dirty="0"/>
              <a:t>" </a:t>
            </a:r>
            <a:r>
              <a:rPr lang="en-IE" b="1" dirty="0" err="1"/>
              <a:t>href</a:t>
            </a:r>
            <a:r>
              <a:rPr lang="en-IE" b="1" dirty="0" smtClean="0"/>
              <a:t>="</a:t>
            </a:r>
            <a:r>
              <a:rPr lang="en-IE" b="1" dirty="0" err="1" smtClean="0"/>
              <a:t>css</a:t>
            </a:r>
            <a:r>
              <a:rPr lang="en-IE" b="1" dirty="0" smtClean="0"/>
              <a:t>/mystyles.css“&gt;</a:t>
            </a:r>
            <a:endParaRPr lang="en-IE" sz="1600" b="1" dirty="0" smtClean="0"/>
          </a:p>
          <a:p>
            <a:pPr marL="114300" indent="0">
              <a:lnSpc>
                <a:spcPct val="90000"/>
              </a:lnSpc>
              <a:buNone/>
            </a:pPr>
            <a:r>
              <a:rPr lang="en-IE" b="1" dirty="0" smtClean="0"/>
              <a:t>&lt;/</a:t>
            </a:r>
            <a:r>
              <a:rPr lang="en-IE" b="1" dirty="0"/>
              <a:t>head&gt;</a:t>
            </a:r>
          </a:p>
          <a:p>
            <a:pPr marL="514350" lvl="1" indent="0">
              <a:lnSpc>
                <a:spcPct val="90000"/>
              </a:lnSpc>
              <a:buNone/>
            </a:pPr>
            <a:endParaRPr lang="en-IE" sz="2400" dirty="0" smtClean="0"/>
          </a:p>
          <a:p>
            <a:pPr marL="514350" lvl="1" indent="0">
              <a:lnSpc>
                <a:spcPct val="90000"/>
              </a:lnSpc>
              <a:buNone/>
            </a:pPr>
            <a:endParaRPr lang="en-IE" sz="2400" dirty="0"/>
          </a:p>
          <a:p>
            <a:pPr marL="514350" lvl="1" indent="0">
              <a:lnSpc>
                <a:spcPct val="90000"/>
              </a:lnSpc>
              <a:buNone/>
            </a:pPr>
            <a:endParaRPr lang="en-IE" sz="2400" dirty="0"/>
          </a:p>
          <a:p>
            <a:pPr marL="514350" lvl="1" indent="0">
              <a:lnSpc>
                <a:spcPct val="90000"/>
              </a:lnSpc>
              <a:buNone/>
            </a:pPr>
            <a:r>
              <a:rPr lang="en-IE" sz="2400" dirty="0" smtClean="0"/>
              <a:t>But let’s keep it simple for now and stick to @import</a:t>
            </a:r>
            <a:endParaRPr lang="en-IE" sz="2400" dirty="0"/>
          </a:p>
          <a:p>
            <a:pPr marL="514350" lvl="1" indent="0">
              <a:lnSpc>
                <a:spcPct val="90000"/>
              </a:lnSpc>
              <a:buNone/>
            </a:pPr>
            <a:endParaRPr lang="en-IE" sz="2400" b="1" dirty="0" smtClean="0"/>
          </a:p>
          <a:p>
            <a:pPr marL="514350" lvl="1" indent="0">
              <a:lnSpc>
                <a:spcPct val="90000"/>
              </a:lnSpc>
              <a:buNone/>
            </a:pPr>
            <a:endParaRPr lang="en-IE" sz="2400" dirty="0" smtClean="0"/>
          </a:p>
          <a:p>
            <a:pPr marL="514350" lvl="1" indent="0">
              <a:lnSpc>
                <a:spcPct val="90000"/>
              </a:lnSpc>
              <a:buNone/>
            </a:pPr>
            <a:endParaRPr lang="en-IE" sz="2400" dirty="0"/>
          </a:p>
          <a:p>
            <a:pPr marL="514350" lvl="1" indent="0">
              <a:lnSpc>
                <a:spcPct val="90000"/>
              </a:lnSpc>
              <a:buNone/>
            </a:pPr>
            <a:endParaRPr lang="en-GB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57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562800" cy="1771650"/>
          </a:xfrm>
        </p:spPr>
        <p:txBody>
          <a:bodyPr/>
          <a:lstStyle/>
          <a:p>
            <a:r>
              <a:rPr lang="en-GB" dirty="0" smtClean="0"/>
              <a:t>VALIDATION of CSS</a:t>
            </a:r>
            <a:endParaRPr lang="en-GB" dirty="0"/>
          </a:p>
          <a:p>
            <a:pPr marL="457200" indent="-457200"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62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6" descr="valid2-direct-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5262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3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 descr="valid3-suc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11265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z="3200" dirty="0" smtClean="0"/>
              <a:t>Comments in Style Sheets</a:t>
            </a:r>
            <a:endParaRPr lang="en-IE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5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Introduction</a:t>
            </a:r>
            <a:endParaRPr lang="en-GB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H</a:t>
            </a:r>
            <a:r>
              <a:rPr lang="en-IE" dirty="0" smtClean="0"/>
              <a:t>ave </a:t>
            </a:r>
            <a:r>
              <a:rPr lang="en-IE" dirty="0"/>
              <a:t>already seen example of style sheets in action.</a:t>
            </a:r>
          </a:p>
          <a:p>
            <a:pPr marL="457200" indent="-457200"/>
            <a:r>
              <a:rPr lang="en-IE" dirty="0"/>
              <a:t>Now </a:t>
            </a:r>
            <a:r>
              <a:rPr lang="en-IE" dirty="0" smtClean="0"/>
              <a:t>time </a:t>
            </a:r>
            <a:r>
              <a:rPr lang="en-IE" dirty="0"/>
              <a:t>to delve into them in detail</a:t>
            </a:r>
            <a:r>
              <a:rPr lang="en-IE" dirty="0" smtClean="0"/>
              <a:t>.</a:t>
            </a:r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/>
              <a:t>S</a:t>
            </a:r>
            <a:r>
              <a:rPr lang="en-IE" dirty="0" smtClean="0"/>
              <a:t>tart </a:t>
            </a:r>
            <a:r>
              <a:rPr lang="en-IE" dirty="0"/>
              <a:t>with </a:t>
            </a:r>
            <a:r>
              <a:rPr lang="en-IE" dirty="0" smtClean="0"/>
              <a:t>terminology </a:t>
            </a:r>
            <a:r>
              <a:rPr lang="en-IE" dirty="0"/>
              <a:t>and fundamental concepts.</a:t>
            </a:r>
          </a:p>
          <a:p>
            <a:pPr marL="457200" indent="-457200"/>
            <a:r>
              <a:rPr lang="en-IE" dirty="0"/>
              <a:t>Then </a:t>
            </a:r>
            <a:r>
              <a:rPr lang="en-IE" dirty="0" smtClean="0"/>
              <a:t>look </a:t>
            </a:r>
            <a:r>
              <a:rPr lang="en-IE" dirty="0"/>
              <a:t>at </a:t>
            </a:r>
            <a:r>
              <a:rPr lang="en-IE" dirty="0" smtClean="0"/>
              <a:t>powerful CSS methods for </a:t>
            </a:r>
            <a:r>
              <a:rPr lang="en-IE" dirty="0"/>
              <a:t>formatting text.</a:t>
            </a:r>
          </a:p>
          <a:p>
            <a:pPr marL="457200" indent="-457200"/>
            <a:endParaRPr lang="en-IE" dirty="0"/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>
                <a:hlinkClick r:id="rId3"/>
              </a:rPr>
              <a:t>www.csszengarden.com</a:t>
            </a:r>
            <a:endParaRPr lang="en-GB" dirty="0"/>
          </a:p>
          <a:p>
            <a:pPr marL="857250" lvl="2" indent="-457200"/>
            <a:r>
              <a:rPr lang="en-US" dirty="0">
                <a:ea typeface="+mn-ea"/>
                <a:cs typeface="+mn-cs"/>
              </a:rPr>
              <a:t>G</a:t>
            </a:r>
            <a:r>
              <a:rPr lang="en-GB" dirty="0" err="1">
                <a:ea typeface="+mn-ea"/>
                <a:cs typeface="+mn-cs"/>
              </a:rPr>
              <a:t>reat</a:t>
            </a:r>
            <a:r>
              <a:rPr lang="en-GB" dirty="0">
                <a:ea typeface="+mn-ea"/>
                <a:cs typeface="+mn-cs"/>
              </a:rPr>
              <a:t> examples of what  you can do with CSS </a:t>
            </a:r>
            <a:r>
              <a:rPr lang="en-US" dirty="0">
                <a:ea typeface="+mn-ea"/>
                <a:cs typeface="+mn-cs"/>
              </a:rPr>
              <a:t>….</a:t>
            </a:r>
            <a:endParaRPr lang="en-GB" dirty="0">
              <a:ea typeface="+mn-ea"/>
              <a:cs typeface="+mn-cs"/>
            </a:endParaRPr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75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Comments      /</a:t>
            </a:r>
            <a:r>
              <a:rPr lang="en-IE" sz="2800" i="1" dirty="0" smtClean="0"/>
              <a:t>* I am a comment *</a:t>
            </a:r>
            <a:r>
              <a:rPr lang="en-IE" sz="2800" dirty="0" smtClean="0"/>
              <a:t>/</a:t>
            </a:r>
            <a:endParaRPr lang="en-GB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4941888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IE" dirty="0" smtClean="0"/>
              <a:t>The common computer language multi-line comment can be used in CSS style sheets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 smtClean="0"/>
              <a:t>S</a:t>
            </a:r>
            <a:r>
              <a:rPr lang="en-IE" dirty="0" smtClean="0"/>
              <a:t>lash-star comment text star-slash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IE" sz="3200" b="1" dirty="0"/>
              <a:t>/</a:t>
            </a:r>
            <a:r>
              <a:rPr lang="en-IE" sz="3200" b="1" i="1" dirty="0"/>
              <a:t>* I am a comment *</a:t>
            </a:r>
            <a:r>
              <a:rPr lang="en-IE" sz="3200" b="1" dirty="0" smtClean="0"/>
              <a:t>/</a:t>
            </a:r>
          </a:p>
          <a:p>
            <a:pPr marL="457200" indent="-457200">
              <a:lnSpc>
                <a:spcPct val="90000"/>
              </a:lnSpc>
            </a:pPr>
            <a:endParaRPr lang="en-IE" dirty="0" smtClean="0"/>
          </a:p>
          <a:p>
            <a:pPr marL="457200" indent="-457200">
              <a:lnSpc>
                <a:spcPct val="90000"/>
              </a:lnSpc>
            </a:pPr>
            <a:r>
              <a:rPr lang="en-US" dirty="0" smtClean="0"/>
              <a:t>The content of comments ignored by browser</a:t>
            </a:r>
          </a:p>
          <a:p>
            <a:pPr marL="457200" indent="-457200">
              <a:lnSpc>
                <a:spcPct val="90000"/>
              </a:lnSpc>
            </a:pPr>
            <a:endParaRPr lang="en-US" dirty="0" smtClean="0"/>
          </a:p>
          <a:p>
            <a:pPr marL="457200" indent="-457200"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IE" dirty="0" smtClean="0"/>
              <a:t>s usual, 2 common uses for comments</a:t>
            </a:r>
          </a:p>
          <a:p>
            <a:pPr marL="857250" lvl="1" indent="-457200">
              <a:lnSpc>
                <a:spcPct val="90000"/>
              </a:lnSpc>
            </a:pPr>
            <a:r>
              <a:rPr lang="en-IE" sz="2400" dirty="0" smtClean="0"/>
              <a:t>(1) notes / text for humans to read</a:t>
            </a:r>
          </a:p>
          <a:p>
            <a:pPr marL="857250" lvl="1" indent="-457200">
              <a:lnSpc>
                <a:spcPct val="90000"/>
              </a:lnSpc>
            </a:pPr>
            <a:r>
              <a:rPr lang="en-IE" sz="2400" dirty="0" smtClean="0"/>
              <a:t>(2) a way to ‘disable’ style rules or parts of style rules</a:t>
            </a:r>
            <a:endParaRPr lang="en-IE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21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Comments </a:t>
            </a:r>
            <a:r>
              <a:rPr lang="en-US" sz="2800" dirty="0" smtClean="0"/>
              <a:t>–</a:t>
            </a:r>
            <a:r>
              <a:rPr lang="en-IE" sz="2800" dirty="0" smtClean="0"/>
              <a:t> for humans - example</a:t>
            </a:r>
            <a:endParaRPr lang="en-GB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49418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IE" sz="3200" b="1" dirty="0" smtClean="0">
              <a:solidFill>
                <a:srgbClr val="00B0F0"/>
              </a:solidFill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E" sz="3200" b="1" dirty="0" smtClean="0">
                <a:solidFill>
                  <a:srgbClr val="00B0F0"/>
                </a:solidFill>
                <a:latin typeface="Courier"/>
              </a:rPr>
              <a:t>/* </a:t>
            </a:r>
            <a:r>
              <a:rPr lang="en-IE" sz="3200" b="1" dirty="0">
                <a:solidFill>
                  <a:srgbClr val="00B0F0"/>
                </a:solidFill>
                <a:latin typeface="Courier"/>
              </a:rPr>
              <a:t>-----nav styles------ </a:t>
            </a:r>
            <a:r>
              <a:rPr lang="en-IE" sz="3200" b="1" dirty="0" smtClean="0">
                <a:solidFill>
                  <a:srgbClr val="00B0F0"/>
                </a:solidFill>
                <a:latin typeface="Courier"/>
              </a:rPr>
              <a:t>*/</a:t>
            </a:r>
            <a:endParaRPr lang="en-IE" sz="3200" b="1" dirty="0"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"/>
              </a:rPr>
              <a:t>n</a:t>
            </a:r>
            <a:r>
              <a:rPr lang="en-IE" sz="3200" b="1" dirty="0" err="1" smtClean="0">
                <a:latin typeface="Courier"/>
              </a:rPr>
              <a:t>av</a:t>
            </a:r>
            <a:r>
              <a:rPr lang="en-IE" sz="3200" b="1" dirty="0" smtClean="0">
                <a:latin typeface="Courier"/>
              </a:rPr>
              <a:t> {</a:t>
            </a:r>
            <a:endParaRPr lang="en-IE" sz="3200" b="1" dirty="0"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E" sz="3200" b="1" dirty="0">
                <a:latin typeface="Courier"/>
              </a:rPr>
              <a:t>	width: 40%;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E" sz="3200" b="1" dirty="0">
                <a:latin typeface="Courier"/>
              </a:rPr>
              <a:t>	background-color: yellow;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E" sz="3200" b="1" dirty="0">
                <a:latin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8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Comments </a:t>
            </a:r>
            <a:r>
              <a:rPr lang="en-US" sz="2800" dirty="0" smtClean="0"/>
              <a:t>–</a:t>
            </a:r>
            <a:r>
              <a:rPr lang="en-IE" sz="2800" dirty="0" smtClean="0"/>
              <a:t> disable code - example</a:t>
            </a:r>
            <a:endParaRPr lang="en-GB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51845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b="1" dirty="0" smtClean="0">
                <a:latin typeface="Courier"/>
              </a:rPr>
              <a:t>n</a:t>
            </a:r>
            <a:r>
              <a:rPr lang="en-IE" sz="3200" b="1" dirty="0" err="1" smtClean="0">
                <a:latin typeface="Courier"/>
              </a:rPr>
              <a:t>av</a:t>
            </a:r>
            <a:r>
              <a:rPr lang="en-IE" sz="3200" b="1" dirty="0" smtClean="0">
                <a:latin typeface="Courier"/>
              </a:rPr>
              <a:t> {</a:t>
            </a:r>
            <a:endParaRPr lang="en-IE" sz="3200" b="1" dirty="0"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E" sz="3200" b="1" dirty="0" smtClean="0">
                <a:latin typeface="Courier"/>
              </a:rPr>
              <a:t>	 width</a:t>
            </a:r>
            <a:r>
              <a:rPr lang="en-IE" sz="3200" b="1" dirty="0">
                <a:latin typeface="Courier"/>
              </a:rPr>
              <a:t>: 40%;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E" sz="3200" b="1" dirty="0">
                <a:solidFill>
                  <a:srgbClr val="00B0F0"/>
                </a:solidFill>
                <a:latin typeface="Courier"/>
              </a:rPr>
              <a:t> </a:t>
            </a:r>
            <a:r>
              <a:rPr lang="en-IE" sz="3200" b="1" i="1" dirty="0" smtClean="0">
                <a:solidFill>
                  <a:srgbClr val="00B0F0"/>
                </a:solidFill>
                <a:latin typeface="Courier"/>
              </a:rPr>
              <a:t>/*  background-</a:t>
            </a:r>
            <a:r>
              <a:rPr lang="en-IE" sz="3200" b="1" i="1" dirty="0" err="1" smtClean="0">
                <a:solidFill>
                  <a:srgbClr val="00B0F0"/>
                </a:solidFill>
                <a:latin typeface="Courier"/>
              </a:rPr>
              <a:t>color</a:t>
            </a:r>
            <a:r>
              <a:rPr lang="en-IE" sz="3200" b="1" i="1" dirty="0">
                <a:solidFill>
                  <a:srgbClr val="00B0F0"/>
                </a:solidFill>
                <a:latin typeface="Courier"/>
              </a:rPr>
              <a:t>: yellow</a:t>
            </a:r>
            <a:r>
              <a:rPr lang="en-IE" sz="3200" b="1" i="1" dirty="0" smtClean="0">
                <a:solidFill>
                  <a:srgbClr val="00B0F0"/>
                </a:solidFill>
                <a:latin typeface="Courier"/>
              </a:rPr>
              <a:t>;  */</a:t>
            </a:r>
            <a:endParaRPr lang="en-IE" sz="3200" b="1" i="1" dirty="0">
              <a:solidFill>
                <a:srgbClr val="00B0F0"/>
              </a:solidFill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E" sz="3200" b="1" dirty="0" smtClean="0">
                <a:latin typeface="Courier"/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</a:t>
            </a:r>
            <a:r>
              <a:rPr lang="en-IE" dirty="0" smtClean="0"/>
              <a:t>ackground </a:t>
            </a:r>
            <a:r>
              <a:rPr lang="en-IE" dirty="0"/>
              <a:t>color now “commented-out</a:t>
            </a:r>
            <a:r>
              <a:rPr lang="en-IE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</a:t>
            </a:r>
            <a:r>
              <a:rPr lang="en-IE" sz="2400" dirty="0" smtClean="0"/>
              <a:t>o this declaration now ignored by browser</a:t>
            </a:r>
            <a:endParaRPr lang="en-IE" sz="2400" dirty="0"/>
          </a:p>
        </p:txBody>
      </p:sp>
      <p:sp>
        <p:nvSpPr>
          <p:cNvPr id="2" name="Up Arrow 1"/>
          <p:cNvSpPr/>
          <p:nvPr/>
        </p:nvSpPr>
        <p:spPr bwMode="auto">
          <a:xfrm>
            <a:off x="2627784" y="3400879"/>
            <a:ext cx="4464496" cy="792088"/>
          </a:xfrm>
          <a:prstGeom prst="up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90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 things to note about CSS comments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178800" cy="54260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 smtClean="0"/>
              <a:t>Comments are written DIFFERENTLY in HTML and CSS</a:t>
            </a:r>
          </a:p>
          <a:p>
            <a:pPr marL="857250" lvl="1" indent="-457200"/>
            <a:r>
              <a:rPr lang="en-IE" dirty="0" smtClean="0"/>
              <a:t>Put the RIGHT kind of comment in each type of file </a:t>
            </a:r>
            <a:r>
              <a:rPr lang="en-IE" dirty="0" smtClean="0">
                <a:sym typeface="Wingdings" panose="05000000000000000000" pitchFamily="2" charset="2"/>
              </a:rPr>
              <a:t>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b="1" dirty="0">
                <a:solidFill>
                  <a:srgbClr val="00668A"/>
                </a:solidFill>
                <a:latin typeface="Courier"/>
              </a:rPr>
              <a:t> </a:t>
            </a:r>
            <a:r>
              <a:rPr lang="en-IE" b="1" dirty="0" smtClean="0">
                <a:solidFill>
                  <a:srgbClr val="00668A"/>
                </a:solidFill>
                <a:latin typeface="Courier"/>
              </a:rPr>
              <a:t>	</a:t>
            </a:r>
            <a:r>
              <a:rPr lang="en-IE" b="1" i="1" dirty="0" smtClean="0">
                <a:solidFill>
                  <a:srgbClr val="00668A"/>
                </a:solidFill>
                <a:latin typeface="Courier"/>
              </a:rPr>
              <a:t>/*  I am a CSS comment */</a:t>
            </a:r>
          </a:p>
          <a:p>
            <a:pPr marL="0" indent="0">
              <a:buNone/>
            </a:pPr>
            <a:endParaRPr lang="en-IE" b="1" i="1" dirty="0">
              <a:solidFill>
                <a:srgbClr val="00668A"/>
              </a:solidFill>
              <a:latin typeface="Courier"/>
            </a:endParaRPr>
          </a:p>
          <a:p>
            <a:pPr marL="0" indent="0">
              <a:buNone/>
            </a:pPr>
            <a:r>
              <a:rPr lang="en-IE" b="1" dirty="0" smtClean="0">
                <a:solidFill>
                  <a:srgbClr val="00668A"/>
                </a:solidFill>
                <a:latin typeface="Courier"/>
              </a:rPr>
              <a:t>	&lt;!-- </a:t>
            </a:r>
            <a:r>
              <a:rPr lang="en-IE" b="1" dirty="0">
                <a:solidFill>
                  <a:srgbClr val="00668A"/>
                </a:solidFill>
                <a:latin typeface="Courier"/>
              </a:rPr>
              <a:t>I am an HTML comment --&gt;</a:t>
            </a:r>
          </a:p>
          <a:p>
            <a:pPr marL="0" indent="0">
              <a:buNone/>
            </a:pPr>
            <a:endParaRPr lang="en-IE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IE" dirty="0" smtClean="0"/>
              <a:t>The CSS comment is just like a multi-line comment in programming languages like Java, PHP, C# etc.</a:t>
            </a:r>
          </a:p>
          <a:p>
            <a:pPr marL="857250" lvl="1" indent="-457200"/>
            <a:r>
              <a:rPr lang="en-IE" dirty="0" smtClean="0"/>
              <a:t>BUT there is NO SINGLE LINE comment equivalent in CSS</a:t>
            </a:r>
          </a:p>
          <a:p>
            <a:pPr marL="857250" lvl="1" indent="-457200"/>
            <a:endParaRPr lang="en-IE" dirty="0" smtClean="0"/>
          </a:p>
          <a:p>
            <a:pPr marL="400050" lvl="1" indent="0">
              <a:buNone/>
            </a:pPr>
            <a:r>
              <a:rPr lang="en-IE" sz="2400" b="1" i="1" dirty="0">
                <a:solidFill>
                  <a:srgbClr val="00668A"/>
                </a:solidFill>
                <a:latin typeface="Courier"/>
                <a:ea typeface="+mn-ea"/>
                <a:cs typeface="+mn-cs"/>
              </a:rPr>
              <a:t>// this is NOT a valid comment in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6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z="3200" dirty="0"/>
              <a:t>Big Concepts -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77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Big Concepts - Inheritance</a:t>
            </a:r>
            <a:endParaRPr lang="en-GB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4941888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IE" dirty="0" smtClean="0"/>
              <a:t>HTML </a:t>
            </a:r>
            <a:r>
              <a:rPr lang="en-IE" dirty="0"/>
              <a:t>elements </a:t>
            </a:r>
            <a:r>
              <a:rPr lang="en-IE" u="sng" dirty="0"/>
              <a:t>inherit</a:t>
            </a:r>
            <a:r>
              <a:rPr lang="en-IE" dirty="0"/>
              <a:t> styles from elements they are contained in.</a:t>
            </a:r>
          </a:p>
          <a:p>
            <a:pPr marL="457200" indent="-457200">
              <a:lnSpc>
                <a:spcPct val="90000"/>
              </a:lnSpc>
            </a:pPr>
            <a:r>
              <a:rPr lang="en-IE" dirty="0"/>
              <a:t>Huh?</a:t>
            </a:r>
          </a:p>
          <a:p>
            <a:pPr marL="457200" indent="-457200">
              <a:lnSpc>
                <a:spcPct val="90000"/>
              </a:lnSpc>
            </a:pPr>
            <a:r>
              <a:rPr lang="en-IE" dirty="0"/>
              <a:t>Consider the following style rule</a:t>
            </a:r>
            <a:r>
              <a:rPr lang="en-IE" dirty="0" smtClean="0"/>
              <a:t>:</a:t>
            </a:r>
            <a:endParaRPr lang="en-IE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IE" sz="2800" b="1" dirty="0"/>
              <a:t>p	{	font-size: small;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sz="2800" b="1" dirty="0"/>
              <a:t>		font-family: sans-serif;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}</a:t>
            </a:r>
            <a:endParaRPr lang="en-IE" dirty="0"/>
          </a:p>
          <a:p>
            <a:pPr marL="457200" indent="-457200">
              <a:lnSpc>
                <a:spcPct val="90000"/>
              </a:lnSpc>
            </a:pPr>
            <a:r>
              <a:rPr lang="en-IE" dirty="0" smtClean="0"/>
              <a:t>Suppose </a:t>
            </a:r>
            <a:r>
              <a:rPr lang="en-IE" dirty="0"/>
              <a:t>we apply </a:t>
            </a:r>
            <a:r>
              <a:rPr lang="en-IE" dirty="0" smtClean="0"/>
              <a:t>it to document </a:t>
            </a:r>
            <a:r>
              <a:rPr lang="en-IE" dirty="0"/>
              <a:t>containing </a:t>
            </a:r>
            <a:r>
              <a:rPr lang="en-IE" dirty="0" smtClean="0"/>
              <a:t>this: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E" sz="2800" b="1" dirty="0" smtClean="0"/>
              <a:t>&lt;p&gt;This </a:t>
            </a:r>
            <a:r>
              <a:rPr lang="en-IE" sz="2800" b="1" dirty="0"/>
              <a:t>is an example of &lt;</a:t>
            </a:r>
            <a:r>
              <a:rPr lang="en-IE" sz="2800" b="1" dirty="0" err="1"/>
              <a:t>em</a:t>
            </a:r>
            <a:r>
              <a:rPr lang="en-IE" sz="2800" b="1" dirty="0"/>
              <a:t>&gt;inheritance&lt;/</a:t>
            </a:r>
            <a:r>
              <a:rPr lang="en-IE" sz="2800" b="1" dirty="0" err="1"/>
              <a:t>em</a:t>
            </a:r>
            <a:r>
              <a:rPr lang="en-IE" sz="2800" b="1" dirty="0"/>
              <a:t>&gt;. Inheritance allows economical use of style </a:t>
            </a:r>
            <a:r>
              <a:rPr lang="en-IE" sz="2800" b="1" dirty="0" smtClean="0"/>
              <a:t>rules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E" sz="2800" b="1" dirty="0" smtClean="0"/>
              <a:t>&lt;/</a:t>
            </a:r>
            <a:r>
              <a:rPr lang="en-IE" sz="2800" b="1" dirty="0"/>
              <a:t>p&gt;</a:t>
            </a:r>
            <a:endParaRPr lang="en-GB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0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Big Concepts - Inheritance</a:t>
            </a:r>
            <a:endParaRPr lang="en-GB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"/>
          </a:xfrm>
        </p:spPr>
        <p:txBody>
          <a:bodyPr/>
          <a:lstStyle/>
          <a:p>
            <a:pPr marL="457200" indent="-457200"/>
            <a:r>
              <a:rPr lang="en-IE"/>
              <a:t>Here’s the result.</a:t>
            </a:r>
            <a:endParaRPr lang="en-GB"/>
          </a:p>
        </p:txBody>
      </p:sp>
      <p:pic>
        <p:nvPicPr>
          <p:cNvPr id="673796" name="Picture 4" descr="Lec5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" y="0"/>
            <a:ext cx="9146340" cy="51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453824" y="5214626"/>
            <a:ext cx="8690176" cy="116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r>
              <a:rPr kumimoji="1" lang="en-IE" sz="2400" dirty="0" smtClean="0">
                <a:latin typeface="Tahoma" charset="0"/>
              </a:rPr>
              <a:t>Notice the word </a:t>
            </a:r>
            <a:r>
              <a:rPr kumimoji="1" lang="en-IE" sz="2400" dirty="0">
                <a:latin typeface="Tahoma" charset="0"/>
              </a:rPr>
              <a:t>“</a:t>
            </a:r>
            <a:r>
              <a:rPr kumimoji="1" lang="en-IE" sz="2400" dirty="0" smtClean="0">
                <a:latin typeface="Tahoma" charset="0"/>
              </a:rPr>
              <a:t>inheritance”</a:t>
            </a:r>
          </a:p>
          <a:p>
            <a:pPr marL="914400" lvl="1" indent="-457200">
              <a:spcBef>
                <a:spcPct val="20000"/>
              </a:spcBef>
              <a:buClr>
                <a:srgbClr val="336666"/>
              </a:buClr>
              <a:buFont typeface="Symbol" charset="0"/>
              <a:buChar char=""/>
            </a:pPr>
            <a:r>
              <a:rPr kumimoji="1" lang="en-IE" sz="2400" dirty="0" smtClean="0">
                <a:latin typeface="Tahoma" charset="0"/>
              </a:rPr>
              <a:t>italicised</a:t>
            </a:r>
            <a:r>
              <a:rPr kumimoji="1" lang="en-IE" sz="2400" dirty="0">
                <a:latin typeface="Tahoma" charset="0"/>
              </a:rPr>
              <a:t>, but also displayed small and in sans-serif </a:t>
            </a:r>
            <a:r>
              <a:rPr kumimoji="1" lang="en-IE" sz="2400" dirty="0" smtClean="0">
                <a:latin typeface="Tahoma" charset="0"/>
              </a:rPr>
              <a:t>font</a:t>
            </a:r>
            <a:endParaRPr kumimoji="1" lang="en-GB" sz="24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21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Big Concepts - Inheritance</a:t>
            </a:r>
            <a:endParaRPr lang="en-GB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 marL="457200" indent="-457200"/>
            <a:r>
              <a:rPr lang="en-IE" dirty="0" smtClean="0"/>
              <a:t>No style </a:t>
            </a:r>
            <a:r>
              <a:rPr lang="en-IE" dirty="0"/>
              <a:t>rules </a:t>
            </a:r>
            <a:r>
              <a:rPr lang="en-IE" dirty="0" err="1" smtClean="0"/>
              <a:t>specifed</a:t>
            </a:r>
            <a:r>
              <a:rPr lang="en-IE" dirty="0" smtClean="0"/>
              <a:t> for </a:t>
            </a:r>
            <a:r>
              <a:rPr lang="en-IE" b="1" dirty="0" err="1" smtClean="0">
                <a:solidFill>
                  <a:srgbClr val="336666"/>
                </a:solidFill>
              </a:rPr>
              <a:t>em</a:t>
            </a:r>
            <a:r>
              <a:rPr lang="en-IE" dirty="0" smtClean="0"/>
              <a:t> elements</a:t>
            </a:r>
          </a:p>
          <a:p>
            <a:pPr marL="857250" lvl="1" indent="-457200"/>
            <a:r>
              <a:rPr lang="en-IE" sz="2400" dirty="0" smtClean="0"/>
              <a:t>so </a:t>
            </a:r>
            <a:r>
              <a:rPr lang="en-IE" sz="2400" dirty="0"/>
              <a:t>why did </a:t>
            </a:r>
            <a:r>
              <a:rPr lang="en-IE" sz="2400" dirty="0" smtClean="0"/>
              <a:t>browser </a:t>
            </a:r>
            <a:r>
              <a:rPr lang="en-IE" sz="2400" dirty="0"/>
              <a:t>do this?</a:t>
            </a:r>
          </a:p>
          <a:p>
            <a:pPr marL="457200" indent="-457200"/>
            <a:r>
              <a:rPr lang="en-IE" dirty="0" smtClean="0"/>
              <a:t>Browser styled </a:t>
            </a:r>
            <a:r>
              <a:rPr lang="en-IE" b="1" dirty="0" err="1" smtClean="0">
                <a:solidFill>
                  <a:srgbClr val="336666"/>
                </a:solidFill>
              </a:rPr>
              <a:t>em</a:t>
            </a:r>
            <a:r>
              <a:rPr lang="en-IE" dirty="0" smtClean="0"/>
              <a:t> </a:t>
            </a:r>
            <a:r>
              <a:rPr lang="en-IE" dirty="0"/>
              <a:t>element because </a:t>
            </a:r>
            <a:r>
              <a:rPr lang="en-IE" dirty="0" smtClean="0"/>
              <a:t>it is located inside </a:t>
            </a:r>
            <a:r>
              <a:rPr lang="en-IE" dirty="0"/>
              <a:t>the </a:t>
            </a:r>
            <a:r>
              <a:rPr lang="en-IE" b="1" dirty="0">
                <a:solidFill>
                  <a:srgbClr val="336666"/>
                </a:solidFill>
              </a:rPr>
              <a:t>p</a:t>
            </a:r>
            <a:r>
              <a:rPr lang="en-IE" dirty="0"/>
              <a:t> element</a:t>
            </a:r>
            <a:r>
              <a:rPr lang="en-IE" dirty="0" smtClean="0"/>
              <a:t>,</a:t>
            </a:r>
          </a:p>
          <a:p>
            <a:pPr marL="857250" lvl="1" indent="-457200"/>
            <a:r>
              <a:rPr lang="en-IE" sz="2400" dirty="0" smtClean="0"/>
              <a:t>and </a:t>
            </a:r>
            <a:r>
              <a:rPr lang="en-IE" sz="2400" dirty="0"/>
              <a:t>therefore </a:t>
            </a:r>
            <a:r>
              <a:rPr lang="en-IE" sz="2400" i="1" dirty="0"/>
              <a:t>inherited</a:t>
            </a:r>
            <a:r>
              <a:rPr lang="en-IE" sz="2400" dirty="0"/>
              <a:t> the styles applied to the </a:t>
            </a:r>
            <a:r>
              <a:rPr lang="en-IE" sz="2400" b="1" dirty="0">
                <a:solidFill>
                  <a:srgbClr val="336666"/>
                </a:solidFill>
              </a:rPr>
              <a:t>p</a:t>
            </a:r>
            <a:r>
              <a:rPr lang="en-IE" sz="2400" dirty="0"/>
              <a:t> </a:t>
            </a:r>
            <a:r>
              <a:rPr lang="en-IE" sz="2400" dirty="0" smtClean="0"/>
              <a:t>element</a:t>
            </a:r>
            <a:endParaRPr lang="en-IE" sz="2400" dirty="0"/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/>
              <a:t>If </a:t>
            </a:r>
            <a:r>
              <a:rPr lang="en-IE" b="1" dirty="0" err="1" smtClean="0">
                <a:solidFill>
                  <a:srgbClr val="336666"/>
                </a:solidFill>
              </a:rPr>
              <a:t>em</a:t>
            </a:r>
            <a:r>
              <a:rPr lang="en-IE" dirty="0" smtClean="0"/>
              <a:t> </a:t>
            </a:r>
            <a:r>
              <a:rPr lang="en-IE" dirty="0"/>
              <a:t>element </a:t>
            </a:r>
            <a:r>
              <a:rPr lang="en-IE" dirty="0" smtClean="0"/>
              <a:t>was located outside element </a:t>
            </a:r>
            <a:r>
              <a:rPr lang="en-IE" b="1" dirty="0" smtClean="0">
                <a:solidFill>
                  <a:srgbClr val="336666"/>
                </a:solidFill>
              </a:rPr>
              <a:t>p</a:t>
            </a:r>
            <a:r>
              <a:rPr lang="en-IE" dirty="0" smtClean="0"/>
              <a:t> then </a:t>
            </a:r>
            <a:r>
              <a:rPr lang="en-IE" dirty="0"/>
              <a:t>this wouldn’t have </a:t>
            </a:r>
            <a:r>
              <a:rPr lang="en-IE" dirty="0" smtClean="0"/>
              <a:t>happened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6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Big Concepts - Inheritance</a:t>
            </a:r>
            <a:endParaRPr lang="en-GB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Document Structure</a:t>
            </a:r>
          </a:p>
          <a:p>
            <a:pPr marL="457200" indent="-457200"/>
            <a:r>
              <a:rPr lang="en-IE" dirty="0"/>
              <a:t>Every </a:t>
            </a:r>
            <a:r>
              <a:rPr lang="en-IE" dirty="0" smtClean="0"/>
              <a:t>HTML </a:t>
            </a:r>
            <a:r>
              <a:rPr lang="en-IE" dirty="0"/>
              <a:t>document has a hierarchical structure.</a:t>
            </a:r>
          </a:p>
          <a:p>
            <a:pPr marL="457200" indent="-457200"/>
            <a:r>
              <a:rPr lang="en-IE" dirty="0"/>
              <a:t>The </a:t>
            </a:r>
            <a:r>
              <a:rPr lang="en-IE" b="1" dirty="0">
                <a:solidFill>
                  <a:srgbClr val="336666"/>
                </a:solidFill>
              </a:rPr>
              <a:t>html</a:t>
            </a:r>
            <a:r>
              <a:rPr lang="en-IE" dirty="0"/>
              <a:t> element is at the </a:t>
            </a:r>
            <a:r>
              <a:rPr lang="en-IE" dirty="0" smtClean="0"/>
              <a:t>root</a:t>
            </a:r>
            <a:endParaRPr lang="en-IE" dirty="0"/>
          </a:p>
          <a:p>
            <a:pPr marL="457200" indent="-457200"/>
            <a:r>
              <a:rPr lang="en-IE" dirty="0" smtClean="0"/>
              <a:t>Contains </a:t>
            </a:r>
            <a:r>
              <a:rPr lang="en-IE" dirty="0"/>
              <a:t>the </a:t>
            </a:r>
            <a:r>
              <a:rPr lang="en-IE" b="1" dirty="0">
                <a:solidFill>
                  <a:srgbClr val="336666"/>
                </a:solidFill>
              </a:rPr>
              <a:t>head</a:t>
            </a:r>
            <a:r>
              <a:rPr lang="en-IE" dirty="0"/>
              <a:t> element and </a:t>
            </a:r>
            <a:r>
              <a:rPr lang="en-IE" b="1" dirty="0" smtClean="0">
                <a:solidFill>
                  <a:srgbClr val="336666"/>
                </a:solidFill>
              </a:rPr>
              <a:t>body</a:t>
            </a:r>
            <a:r>
              <a:rPr lang="en-IE" dirty="0" smtClean="0"/>
              <a:t> </a:t>
            </a:r>
            <a:r>
              <a:rPr lang="en-IE" dirty="0"/>
              <a:t>element.</a:t>
            </a:r>
          </a:p>
          <a:p>
            <a:pPr marL="457200" indent="-457200"/>
            <a:r>
              <a:rPr lang="en-IE" b="1" dirty="0" smtClean="0">
                <a:solidFill>
                  <a:srgbClr val="336666"/>
                </a:solidFill>
              </a:rPr>
              <a:t>head</a:t>
            </a:r>
            <a:r>
              <a:rPr lang="en-IE" dirty="0" smtClean="0"/>
              <a:t> </a:t>
            </a:r>
            <a:r>
              <a:rPr lang="en-IE" dirty="0"/>
              <a:t>element contains </a:t>
            </a:r>
            <a:r>
              <a:rPr lang="en-IE" dirty="0" smtClean="0">
                <a:solidFill>
                  <a:srgbClr val="336666"/>
                </a:solidFill>
              </a:rPr>
              <a:t>title</a:t>
            </a:r>
            <a:r>
              <a:rPr lang="en-IE" dirty="0" smtClean="0"/>
              <a:t> </a:t>
            </a:r>
            <a:r>
              <a:rPr lang="en-IE" dirty="0"/>
              <a:t>and </a:t>
            </a:r>
            <a:r>
              <a:rPr lang="en-IE" dirty="0" smtClean="0">
                <a:solidFill>
                  <a:srgbClr val="336666"/>
                </a:solidFill>
              </a:rPr>
              <a:t>style</a:t>
            </a:r>
            <a:r>
              <a:rPr lang="en-IE" dirty="0" smtClean="0"/>
              <a:t> </a:t>
            </a:r>
            <a:r>
              <a:rPr lang="en-IE" dirty="0"/>
              <a:t>element (and often other ones </a:t>
            </a:r>
            <a:r>
              <a:rPr lang="en-IE" dirty="0" smtClean="0"/>
              <a:t>too like </a:t>
            </a:r>
            <a:r>
              <a:rPr lang="en-IE" dirty="0">
                <a:solidFill>
                  <a:srgbClr val="336666"/>
                </a:solidFill>
              </a:rPr>
              <a:t>meta</a:t>
            </a:r>
            <a:r>
              <a:rPr lang="en-IE" dirty="0" smtClean="0"/>
              <a:t>)</a:t>
            </a:r>
            <a:endParaRPr lang="en-IE" dirty="0"/>
          </a:p>
          <a:p>
            <a:pPr marL="457200" indent="-457200"/>
            <a:r>
              <a:rPr lang="en-IE" dirty="0" smtClean="0"/>
              <a:t>Body </a:t>
            </a:r>
            <a:r>
              <a:rPr lang="en-IE" dirty="0"/>
              <a:t>element will contain a collection of </a:t>
            </a:r>
            <a:r>
              <a:rPr lang="en-IE" dirty="0" smtClean="0"/>
              <a:t>HTML </a:t>
            </a:r>
            <a:r>
              <a:rPr lang="en-IE" dirty="0"/>
              <a:t>elements which make up the document </a:t>
            </a:r>
            <a:r>
              <a:rPr lang="en-IE" dirty="0" smtClean="0"/>
              <a:t>content</a:t>
            </a:r>
            <a:endParaRPr lang="en-IE" dirty="0"/>
          </a:p>
          <a:p>
            <a:pPr marL="457200" indent="-457200"/>
            <a:endParaRPr lang="en-IE" dirty="0" smtClean="0"/>
          </a:p>
          <a:p>
            <a:pPr marL="457200" indent="-457200"/>
            <a:r>
              <a:rPr lang="en-IE" dirty="0" smtClean="0"/>
              <a:t>We could </a:t>
            </a:r>
            <a:r>
              <a:rPr lang="en-IE" dirty="0"/>
              <a:t>visualise </a:t>
            </a:r>
            <a:r>
              <a:rPr lang="en-IE" dirty="0" smtClean="0"/>
              <a:t>HTML document structure </a:t>
            </a:r>
            <a:r>
              <a:rPr lang="en-IE" dirty="0"/>
              <a:t>as something like </a:t>
            </a:r>
            <a:r>
              <a:rPr lang="en-IE" dirty="0" smtClean="0"/>
              <a:t>diagram </a:t>
            </a:r>
            <a:r>
              <a:rPr lang="en-IE" dirty="0"/>
              <a:t>on </a:t>
            </a:r>
            <a:r>
              <a:rPr lang="en-IE" dirty="0" smtClean="0"/>
              <a:t>next slide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68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Big Concepts - Inheritance</a:t>
            </a:r>
            <a:endParaRPr lang="en-GB"/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688975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html</a:t>
            </a:r>
            <a:endParaRPr lang="en-GB" sz="2000">
              <a:latin typeface="Tahoma" charset="0"/>
            </a:endParaRP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2057400" y="2336800"/>
            <a:ext cx="739775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head</a:t>
            </a:r>
            <a:endParaRPr lang="en-GB" sz="2000">
              <a:latin typeface="Tahoma" charset="0"/>
            </a:endParaRPr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1143000" y="3708400"/>
            <a:ext cx="609600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title</a:t>
            </a:r>
            <a:endParaRPr lang="en-GB" sz="2000">
              <a:latin typeface="Tahoma" charset="0"/>
            </a:endParaRP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2740025" y="3708400"/>
            <a:ext cx="706438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>
                <a:latin typeface="Tahoma" charset="0"/>
              </a:rPr>
              <a:t>style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679945" name="AutoShape 9"/>
          <p:cNvCxnSpPr>
            <a:cxnSpLocks noChangeShapeType="1"/>
            <a:stCxn id="679941" idx="2"/>
            <a:endCxn id="679942" idx="0"/>
          </p:cNvCxnSpPr>
          <p:nvPr/>
        </p:nvCxnSpPr>
        <p:spPr bwMode="auto">
          <a:xfrm flipH="1">
            <a:off x="2427288" y="2082800"/>
            <a:ext cx="1651000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47" name="AutoShape 11"/>
          <p:cNvCxnSpPr>
            <a:cxnSpLocks noChangeShapeType="1"/>
            <a:stCxn id="679942" idx="2"/>
            <a:endCxn id="679943" idx="0"/>
          </p:cNvCxnSpPr>
          <p:nvPr/>
        </p:nvCxnSpPr>
        <p:spPr bwMode="auto">
          <a:xfrm flipH="1">
            <a:off x="1447800" y="2743200"/>
            <a:ext cx="979488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48" name="AutoShape 12"/>
          <p:cNvCxnSpPr>
            <a:cxnSpLocks noChangeShapeType="1"/>
            <a:stCxn id="679942" idx="2"/>
            <a:endCxn id="679944" idx="0"/>
          </p:cNvCxnSpPr>
          <p:nvPr/>
        </p:nvCxnSpPr>
        <p:spPr bwMode="auto">
          <a:xfrm>
            <a:off x="2427288" y="2743200"/>
            <a:ext cx="66675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9950" name="Text Box 14"/>
          <p:cNvSpPr txBox="1">
            <a:spLocks noChangeArrowheads="1"/>
          </p:cNvSpPr>
          <p:nvPr/>
        </p:nvSpPr>
        <p:spPr bwMode="auto">
          <a:xfrm>
            <a:off x="5086350" y="2336800"/>
            <a:ext cx="735013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body</a:t>
            </a:r>
            <a:endParaRPr lang="en-GB" sz="2000">
              <a:latin typeface="Tahoma" charset="0"/>
            </a:endParaRP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4171950" y="3708400"/>
            <a:ext cx="471488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h1</a:t>
            </a:r>
            <a:endParaRPr lang="en-GB" sz="2000">
              <a:latin typeface="Tahoma" charset="0"/>
            </a:endParaRPr>
          </a:p>
        </p:txBody>
      </p:sp>
      <p:sp>
        <p:nvSpPr>
          <p:cNvPr id="679952" name="Text Box 16"/>
          <p:cNvSpPr txBox="1">
            <a:spLocks noChangeArrowheads="1"/>
          </p:cNvSpPr>
          <p:nvPr/>
        </p:nvSpPr>
        <p:spPr bwMode="auto">
          <a:xfrm>
            <a:off x="4800600" y="3708400"/>
            <a:ext cx="330200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p</a:t>
            </a:r>
            <a:endParaRPr lang="en-GB" sz="2000">
              <a:latin typeface="Tahoma" charset="0"/>
            </a:endParaRPr>
          </a:p>
        </p:txBody>
      </p:sp>
      <p:cxnSp>
        <p:nvCxnSpPr>
          <p:cNvPr id="679953" name="AutoShape 17"/>
          <p:cNvCxnSpPr>
            <a:cxnSpLocks noChangeShapeType="1"/>
            <a:stCxn id="679950" idx="2"/>
            <a:endCxn id="679951" idx="0"/>
          </p:cNvCxnSpPr>
          <p:nvPr/>
        </p:nvCxnSpPr>
        <p:spPr bwMode="auto">
          <a:xfrm flipH="1">
            <a:off x="4408488" y="2743200"/>
            <a:ext cx="1046162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54" name="AutoShape 18"/>
          <p:cNvCxnSpPr>
            <a:cxnSpLocks noChangeShapeType="1"/>
            <a:stCxn id="679950" idx="2"/>
            <a:endCxn id="679952" idx="0"/>
          </p:cNvCxnSpPr>
          <p:nvPr/>
        </p:nvCxnSpPr>
        <p:spPr bwMode="auto">
          <a:xfrm flipH="1">
            <a:off x="4965700" y="2743200"/>
            <a:ext cx="48895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55" name="AutoShape 19"/>
          <p:cNvCxnSpPr>
            <a:cxnSpLocks noChangeShapeType="1"/>
            <a:stCxn id="679941" idx="2"/>
            <a:endCxn id="679950" idx="0"/>
          </p:cNvCxnSpPr>
          <p:nvPr/>
        </p:nvCxnSpPr>
        <p:spPr bwMode="auto">
          <a:xfrm>
            <a:off x="4078288" y="2082800"/>
            <a:ext cx="1376362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270500" y="3708400"/>
            <a:ext cx="471488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h2</a:t>
            </a:r>
            <a:endParaRPr lang="en-GB" sz="2000">
              <a:latin typeface="Tahoma" charset="0"/>
            </a:endParaRPr>
          </a:p>
        </p:txBody>
      </p:sp>
      <p:sp>
        <p:nvSpPr>
          <p:cNvPr id="679957" name="Text Box 21"/>
          <p:cNvSpPr txBox="1">
            <a:spLocks noChangeArrowheads="1"/>
          </p:cNvSpPr>
          <p:nvPr/>
        </p:nvSpPr>
        <p:spPr bwMode="auto">
          <a:xfrm>
            <a:off x="5899150" y="3708400"/>
            <a:ext cx="330200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p</a:t>
            </a:r>
            <a:endParaRPr lang="en-GB" sz="2000">
              <a:latin typeface="Tahoma" charset="0"/>
            </a:endParaRPr>
          </a:p>
        </p:txBody>
      </p:sp>
      <p:cxnSp>
        <p:nvCxnSpPr>
          <p:cNvPr id="679958" name="AutoShape 22"/>
          <p:cNvCxnSpPr>
            <a:cxnSpLocks noChangeShapeType="1"/>
            <a:stCxn id="679950" idx="2"/>
            <a:endCxn id="679956" idx="0"/>
          </p:cNvCxnSpPr>
          <p:nvPr/>
        </p:nvCxnSpPr>
        <p:spPr bwMode="auto">
          <a:xfrm>
            <a:off x="5454650" y="2743200"/>
            <a:ext cx="52388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59" name="AutoShape 23"/>
          <p:cNvCxnSpPr>
            <a:cxnSpLocks noChangeShapeType="1"/>
            <a:stCxn id="679950" idx="2"/>
            <a:endCxn id="679957" idx="0"/>
          </p:cNvCxnSpPr>
          <p:nvPr/>
        </p:nvCxnSpPr>
        <p:spPr bwMode="auto">
          <a:xfrm>
            <a:off x="5454650" y="2743200"/>
            <a:ext cx="60960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6324600" y="3708400"/>
            <a:ext cx="471488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h1</a:t>
            </a:r>
            <a:endParaRPr lang="en-GB" sz="2000">
              <a:latin typeface="Tahoma" charset="0"/>
            </a:endParaRPr>
          </a:p>
        </p:txBody>
      </p:sp>
      <p:sp>
        <p:nvSpPr>
          <p:cNvPr id="679961" name="Text Box 25"/>
          <p:cNvSpPr txBox="1">
            <a:spLocks noChangeArrowheads="1"/>
          </p:cNvSpPr>
          <p:nvPr/>
        </p:nvSpPr>
        <p:spPr bwMode="auto">
          <a:xfrm>
            <a:off x="6953250" y="3708400"/>
            <a:ext cx="330200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p</a:t>
            </a:r>
            <a:endParaRPr lang="en-GB" sz="2000">
              <a:latin typeface="Tahoma" charset="0"/>
            </a:endParaRPr>
          </a:p>
        </p:txBody>
      </p:sp>
      <p:cxnSp>
        <p:nvCxnSpPr>
          <p:cNvPr id="679962" name="AutoShape 26"/>
          <p:cNvCxnSpPr>
            <a:cxnSpLocks noChangeShapeType="1"/>
            <a:stCxn id="679950" idx="2"/>
            <a:endCxn id="679960" idx="0"/>
          </p:cNvCxnSpPr>
          <p:nvPr/>
        </p:nvCxnSpPr>
        <p:spPr bwMode="auto">
          <a:xfrm>
            <a:off x="5454650" y="2743200"/>
            <a:ext cx="1106488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63" name="AutoShape 27"/>
          <p:cNvCxnSpPr>
            <a:cxnSpLocks noChangeShapeType="1"/>
            <a:stCxn id="679950" idx="2"/>
            <a:endCxn id="679961" idx="0"/>
          </p:cNvCxnSpPr>
          <p:nvPr/>
        </p:nvCxnSpPr>
        <p:spPr bwMode="auto">
          <a:xfrm>
            <a:off x="5454650" y="2743200"/>
            <a:ext cx="166370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7423150" y="3708400"/>
            <a:ext cx="471488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h2</a:t>
            </a:r>
            <a:endParaRPr lang="en-GB" sz="2000">
              <a:latin typeface="Tahoma" charset="0"/>
            </a:endParaRP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8051800" y="3708400"/>
            <a:ext cx="330200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p</a:t>
            </a:r>
            <a:endParaRPr lang="en-GB" sz="2000">
              <a:latin typeface="Tahoma" charset="0"/>
            </a:endParaRPr>
          </a:p>
        </p:txBody>
      </p:sp>
      <p:cxnSp>
        <p:nvCxnSpPr>
          <p:cNvPr id="679966" name="AutoShape 30"/>
          <p:cNvCxnSpPr>
            <a:cxnSpLocks noChangeShapeType="1"/>
            <a:stCxn id="679950" idx="2"/>
            <a:endCxn id="679964" idx="0"/>
          </p:cNvCxnSpPr>
          <p:nvPr/>
        </p:nvCxnSpPr>
        <p:spPr bwMode="auto">
          <a:xfrm>
            <a:off x="5454650" y="2743200"/>
            <a:ext cx="2205038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67" name="AutoShape 31"/>
          <p:cNvCxnSpPr>
            <a:cxnSpLocks noChangeShapeType="1"/>
            <a:stCxn id="679950" idx="2"/>
            <a:endCxn id="679965" idx="0"/>
          </p:cNvCxnSpPr>
          <p:nvPr/>
        </p:nvCxnSpPr>
        <p:spPr bwMode="auto">
          <a:xfrm>
            <a:off x="5454650" y="2743200"/>
            <a:ext cx="276225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9968" name="Text Box 32"/>
          <p:cNvSpPr txBox="1">
            <a:spLocks noChangeArrowheads="1"/>
          </p:cNvSpPr>
          <p:nvPr/>
        </p:nvSpPr>
        <p:spPr bwMode="auto">
          <a:xfrm>
            <a:off x="4324350" y="4699000"/>
            <a:ext cx="538163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em</a:t>
            </a:r>
            <a:endParaRPr lang="en-GB" sz="2000">
              <a:latin typeface="Tahoma" charset="0"/>
            </a:endParaRPr>
          </a:p>
        </p:txBody>
      </p:sp>
      <p:sp>
        <p:nvSpPr>
          <p:cNvPr id="679969" name="Text Box 33"/>
          <p:cNvSpPr txBox="1">
            <a:spLocks noChangeArrowheads="1"/>
          </p:cNvSpPr>
          <p:nvPr/>
        </p:nvSpPr>
        <p:spPr bwMode="auto">
          <a:xfrm>
            <a:off x="5026025" y="4699000"/>
            <a:ext cx="601663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img</a:t>
            </a:r>
            <a:endParaRPr lang="en-GB" sz="2000">
              <a:latin typeface="Tahoma" charset="0"/>
            </a:endParaRPr>
          </a:p>
        </p:txBody>
      </p:sp>
      <p:cxnSp>
        <p:nvCxnSpPr>
          <p:cNvPr id="679970" name="AutoShape 34"/>
          <p:cNvCxnSpPr>
            <a:cxnSpLocks noChangeShapeType="1"/>
            <a:stCxn id="679952" idx="2"/>
            <a:endCxn id="679968" idx="0"/>
          </p:cNvCxnSpPr>
          <p:nvPr/>
        </p:nvCxnSpPr>
        <p:spPr bwMode="auto">
          <a:xfrm flipH="1">
            <a:off x="4594225" y="4114800"/>
            <a:ext cx="37147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9971" name="AutoShape 35"/>
          <p:cNvCxnSpPr>
            <a:cxnSpLocks noChangeShapeType="1"/>
            <a:stCxn id="679952" idx="2"/>
            <a:endCxn id="679969" idx="0"/>
          </p:cNvCxnSpPr>
          <p:nvPr/>
        </p:nvCxnSpPr>
        <p:spPr bwMode="auto">
          <a:xfrm>
            <a:off x="4965700" y="4114800"/>
            <a:ext cx="36195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9972" name="Text Box 36"/>
          <p:cNvSpPr txBox="1">
            <a:spLocks noChangeArrowheads="1"/>
          </p:cNvSpPr>
          <p:nvPr/>
        </p:nvSpPr>
        <p:spPr bwMode="auto">
          <a:xfrm>
            <a:off x="7170738" y="4699000"/>
            <a:ext cx="601662" cy="406400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>
                <a:latin typeface="Tahoma" charset="0"/>
              </a:rPr>
              <a:t>img</a:t>
            </a:r>
            <a:endParaRPr lang="en-GB" sz="2000">
              <a:latin typeface="Tahoma" charset="0"/>
            </a:endParaRPr>
          </a:p>
        </p:txBody>
      </p:sp>
      <p:cxnSp>
        <p:nvCxnSpPr>
          <p:cNvPr id="679973" name="AutoShape 37"/>
          <p:cNvCxnSpPr>
            <a:cxnSpLocks noChangeShapeType="1"/>
            <a:stCxn id="679961" idx="2"/>
            <a:endCxn id="679972" idx="0"/>
          </p:cNvCxnSpPr>
          <p:nvPr/>
        </p:nvCxnSpPr>
        <p:spPr bwMode="auto">
          <a:xfrm>
            <a:off x="7118350" y="4114800"/>
            <a:ext cx="354013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907704" y="3717032"/>
            <a:ext cx="752577" cy="402291"/>
          </a:xfrm>
          <a:prstGeom prst="rect">
            <a:avLst/>
          </a:prstGeom>
          <a:solidFill>
            <a:srgbClr val="CCFFCC">
              <a:alpha val="3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000" dirty="0" smtClean="0">
                <a:latin typeface="Tahoma" charset="0"/>
              </a:rPr>
              <a:t>meta</a:t>
            </a:r>
            <a:endParaRPr lang="en-GB" sz="2000" dirty="0">
              <a:latin typeface="Tahoma" charset="0"/>
            </a:endParaRPr>
          </a:p>
        </p:txBody>
      </p:sp>
      <p:cxnSp>
        <p:nvCxnSpPr>
          <p:cNvPr id="36" name="AutoShape 22"/>
          <p:cNvCxnSpPr>
            <a:cxnSpLocks noChangeShapeType="1"/>
            <a:endCxn id="35" idx="0"/>
          </p:cNvCxnSpPr>
          <p:nvPr/>
        </p:nvCxnSpPr>
        <p:spPr bwMode="auto">
          <a:xfrm flipH="1">
            <a:off x="2283993" y="2780928"/>
            <a:ext cx="127767" cy="936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06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How Style Sheets Work</a:t>
            </a:r>
            <a:endParaRPr lang="en-GB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It’s as easy as 1-2-</a:t>
            </a:r>
            <a:r>
              <a:rPr lang="en-IE" dirty="0" smtClean="0"/>
              <a:t>3-test</a:t>
            </a:r>
            <a:endParaRPr lang="en-IE" dirty="0"/>
          </a:p>
          <a:p>
            <a:pPr marL="457200" indent="-457200"/>
            <a:endParaRPr lang="en-IE" dirty="0"/>
          </a:p>
          <a:p>
            <a:pPr marL="1257300" lvl="2" indent="-457200">
              <a:buFont typeface="Symbol" charset="0"/>
              <a:buAutoNum type="arabicPeriod"/>
            </a:pPr>
            <a:r>
              <a:rPr lang="en-IE" dirty="0"/>
              <a:t>Start with a document marked up in </a:t>
            </a:r>
            <a:r>
              <a:rPr lang="en-IE" dirty="0" smtClean="0"/>
              <a:t>HTML</a:t>
            </a:r>
            <a:endParaRPr lang="en-IE" dirty="0"/>
          </a:p>
          <a:p>
            <a:pPr marL="1257300" lvl="2" indent="-457200">
              <a:buFont typeface="Symbol" charset="0"/>
              <a:buAutoNum type="arabicPeriod"/>
            </a:pPr>
            <a:r>
              <a:rPr lang="en-IE" dirty="0"/>
              <a:t>Write style rules for how you want the different elements to look</a:t>
            </a:r>
          </a:p>
          <a:p>
            <a:pPr marL="1257300" lvl="2" indent="-457200">
              <a:buFont typeface="Symbol" charset="0"/>
              <a:buAutoNum type="arabicPeriod"/>
            </a:pPr>
            <a:r>
              <a:rPr lang="en-IE" dirty="0"/>
              <a:t>Attach the style rules to the </a:t>
            </a:r>
            <a:r>
              <a:rPr lang="en-IE" dirty="0" smtClean="0"/>
              <a:t>document</a:t>
            </a:r>
          </a:p>
          <a:p>
            <a:pPr marL="800100" lvl="2" indent="0">
              <a:buNone/>
            </a:pPr>
            <a:r>
              <a:rPr lang="en-IE" i="1" dirty="0" smtClean="0"/>
              <a:t>(then TEST </a:t>
            </a:r>
            <a:r>
              <a:rPr lang="en-US" i="1" dirty="0" smtClean="0"/>
              <a:t>–</a:t>
            </a:r>
            <a:r>
              <a:rPr lang="en-IE" i="1" dirty="0" smtClean="0"/>
              <a:t> validate and with humans) </a:t>
            </a:r>
            <a:r>
              <a:rPr lang="en-US" i="1" dirty="0" smtClean="0"/>
              <a:t>…</a:t>
            </a:r>
            <a:endParaRPr lang="en-IE" i="1" dirty="0"/>
          </a:p>
          <a:p>
            <a:pPr marL="457200" indent="-457200">
              <a:buFont typeface="Symbol" charset="0"/>
              <a:buAutoNum type="arabicPeriod"/>
            </a:pPr>
            <a:endParaRPr lang="en-IE" dirty="0"/>
          </a:p>
          <a:p>
            <a:pPr marL="457200" indent="-457200">
              <a:buFontTx/>
              <a:buChar char="•"/>
            </a:pPr>
            <a:r>
              <a:rPr lang="en-IE" dirty="0"/>
              <a:t>You already know </a:t>
            </a:r>
            <a:r>
              <a:rPr lang="en-IE" dirty="0" smtClean="0"/>
              <a:t>how </a:t>
            </a:r>
            <a:r>
              <a:rPr lang="en-IE" dirty="0"/>
              <a:t>to correctly </a:t>
            </a:r>
            <a:r>
              <a:rPr lang="en-IE" dirty="0" smtClean="0"/>
              <a:t>mark-up </a:t>
            </a:r>
            <a:r>
              <a:rPr lang="en-IE" dirty="0"/>
              <a:t>a document with </a:t>
            </a:r>
            <a:r>
              <a:rPr lang="en-IE" dirty="0" smtClean="0"/>
              <a:t>HTML</a:t>
            </a:r>
            <a:endParaRPr lang="en-IE" dirty="0"/>
          </a:p>
          <a:p>
            <a:pPr marL="457200" indent="-457200">
              <a:buFontTx/>
              <a:buChar char="•"/>
            </a:pPr>
            <a:r>
              <a:rPr lang="en-IE" dirty="0"/>
              <a:t>So let’s move on to writing the </a:t>
            </a:r>
            <a:r>
              <a:rPr lang="en-IE" dirty="0" smtClean="0"/>
              <a:t>CSS style </a:t>
            </a:r>
            <a:r>
              <a:rPr lang="en-IE" dirty="0"/>
              <a:t>rules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41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Big Concepts - Inheritance</a:t>
            </a:r>
            <a:endParaRPr lang="en-GB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Parents and Children</a:t>
            </a:r>
          </a:p>
          <a:p>
            <a:pPr marL="457200" indent="-457200"/>
            <a:r>
              <a:rPr lang="en-IE" dirty="0" smtClean="0"/>
              <a:t>Document </a:t>
            </a:r>
            <a:r>
              <a:rPr lang="en-IE" dirty="0"/>
              <a:t>tree can be thought of like a family tree.</a:t>
            </a:r>
          </a:p>
          <a:p>
            <a:pPr marL="457200" indent="-457200"/>
            <a:r>
              <a:rPr lang="en-IE" dirty="0"/>
              <a:t>For example, the </a:t>
            </a:r>
            <a:r>
              <a:rPr lang="en-IE" b="1" dirty="0">
                <a:solidFill>
                  <a:srgbClr val="336666"/>
                </a:solidFill>
              </a:rPr>
              <a:t>h1</a:t>
            </a:r>
            <a:r>
              <a:rPr lang="en-IE" dirty="0"/>
              <a:t> element is a </a:t>
            </a:r>
            <a:r>
              <a:rPr lang="en-IE" u="sng" dirty="0"/>
              <a:t>child</a:t>
            </a:r>
            <a:r>
              <a:rPr lang="en-IE" dirty="0"/>
              <a:t> of the body </a:t>
            </a:r>
            <a:r>
              <a:rPr lang="en-IE" dirty="0" smtClean="0"/>
              <a:t>element</a:t>
            </a:r>
            <a:endParaRPr lang="en-IE" dirty="0"/>
          </a:p>
          <a:p>
            <a:pPr marL="457200" indent="-457200"/>
            <a:r>
              <a:rPr lang="en-IE" dirty="0"/>
              <a:t>In fact, elements </a:t>
            </a:r>
            <a:r>
              <a:rPr lang="en-IE" b="1" dirty="0" smtClean="0">
                <a:solidFill>
                  <a:srgbClr val="336666"/>
                </a:solidFill>
              </a:rPr>
              <a:t>h1,h2</a:t>
            </a:r>
            <a:r>
              <a:rPr lang="en-IE" b="1" dirty="0">
                <a:solidFill>
                  <a:srgbClr val="336666"/>
                </a:solidFill>
              </a:rPr>
              <a:t>, </a:t>
            </a:r>
            <a:r>
              <a:rPr lang="en-IE" b="1" dirty="0" err="1">
                <a:solidFill>
                  <a:srgbClr val="336666"/>
                </a:solidFill>
              </a:rPr>
              <a:t>p,em</a:t>
            </a:r>
            <a:r>
              <a:rPr lang="en-IE" dirty="0"/>
              <a:t> and </a:t>
            </a:r>
            <a:r>
              <a:rPr lang="en-IE" b="1" dirty="0" err="1">
                <a:solidFill>
                  <a:srgbClr val="336666"/>
                </a:solidFill>
              </a:rPr>
              <a:t>img</a:t>
            </a:r>
            <a:r>
              <a:rPr lang="en-IE" dirty="0"/>
              <a:t> </a:t>
            </a:r>
            <a:r>
              <a:rPr lang="en-IE" dirty="0" smtClean="0"/>
              <a:t>are </a:t>
            </a:r>
            <a:r>
              <a:rPr lang="en-IE" dirty="0"/>
              <a:t>children of </a:t>
            </a:r>
            <a:r>
              <a:rPr lang="en-IE" dirty="0" smtClean="0"/>
              <a:t>body </a:t>
            </a:r>
            <a:r>
              <a:rPr lang="en-IE" dirty="0"/>
              <a:t>element because they are contained within </a:t>
            </a:r>
            <a:r>
              <a:rPr lang="en-IE" dirty="0" smtClean="0"/>
              <a:t>it</a:t>
            </a:r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/>
              <a:t>Style rules applied to an element are </a:t>
            </a:r>
            <a:r>
              <a:rPr lang="en-IE" dirty="0" smtClean="0"/>
              <a:t>automatically </a:t>
            </a:r>
            <a:r>
              <a:rPr lang="en-IE" dirty="0"/>
              <a:t>applied to all </a:t>
            </a:r>
            <a:r>
              <a:rPr lang="en-IE" dirty="0" smtClean="0"/>
              <a:t>its </a:t>
            </a:r>
            <a:r>
              <a:rPr lang="en-IE" dirty="0"/>
              <a:t>children as </a:t>
            </a:r>
            <a:r>
              <a:rPr lang="en-IE" dirty="0" smtClean="0"/>
              <a:t>well</a:t>
            </a:r>
            <a:endParaRPr lang="en-IE" dirty="0"/>
          </a:p>
          <a:p>
            <a:pPr marL="457200" indent="-457200"/>
            <a:r>
              <a:rPr lang="en-IE" dirty="0"/>
              <a:t>The properties are inherited (mostly</a:t>
            </a:r>
            <a:r>
              <a:rPr lang="en-IE" dirty="0" smtClean="0"/>
              <a:t>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7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Big Concepts - Inheritance</a:t>
            </a:r>
            <a:endParaRPr lang="en-GB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 marL="457200" indent="-457200"/>
            <a:r>
              <a:rPr lang="en-IE" dirty="0"/>
              <a:t>We said “mostly” because is some cases </a:t>
            </a:r>
            <a:r>
              <a:rPr lang="en-IE" dirty="0" smtClean="0"/>
              <a:t>properties </a:t>
            </a:r>
            <a:r>
              <a:rPr lang="en-IE" dirty="0"/>
              <a:t>do not </a:t>
            </a:r>
            <a:r>
              <a:rPr lang="en-IE" dirty="0" smtClean="0"/>
              <a:t>inherit</a:t>
            </a:r>
            <a:endParaRPr lang="en-IE" dirty="0"/>
          </a:p>
          <a:p>
            <a:pPr marL="457200" indent="-457200"/>
            <a:r>
              <a:rPr lang="en-IE" dirty="0"/>
              <a:t>For </a:t>
            </a:r>
            <a:r>
              <a:rPr lang="en-IE" dirty="0" smtClean="0"/>
              <a:t>example: </a:t>
            </a:r>
            <a:r>
              <a:rPr lang="en-IE" sz="2400" dirty="0" smtClean="0"/>
              <a:t>text-related </a:t>
            </a:r>
            <a:r>
              <a:rPr lang="en-IE" sz="2400" dirty="0"/>
              <a:t>properties applied </a:t>
            </a:r>
            <a:r>
              <a:rPr lang="en-IE" sz="2400" dirty="0" smtClean="0"/>
              <a:t>to </a:t>
            </a:r>
            <a:r>
              <a:rPr lang="en-IE" sz="2400" b="1" dirty="0">
                <a:solidFill>
                  <a:srgbClr val="336666"/>
                </a:solidFill>
              </a:rPr>
              <a:t>p</a:t>
            </a:r>
            <a:r>
              <a:rPr lang="en-IE" sz="2400" dirty="0"/>
              <a:t> </a:t>
            </a:r>
            <a:r>
              <a:rPr lang="en-IE" sz="2400" dirty="0" smtClean="0"/>
              <a:t>elements </a:t>
            </a:r>
            <a:r>
              <a:rPr lang="en-IE" sz="2400" dirty="0"/>
              <a:t>will not be inherited by </a:t>
            </a:r>
            <a:r>
              <a:rPr lang="en-IE" sz="2400" b="1" dirty="0" err="1" smtClean="0">
                <a:solidFill>
                  <a:srgbClr val="336666"/>
                </a:solidFill>
              </a:rPr>
              <a:t>img</a:t>
            </a:r>
            <a:r>
              <a:rPr lang="en-IE" sz="2400" dirty="0" smtClean="0"/>
              <a:t> elements</a:t>
            </a:r>
            <a:endParaRPr lang="en-IE" sz="2400" dirty="0"/>
          </a:p>
          <a:p>
            <a:pPr marL="457200" indent="-457200"/>
            <a:r>
              <a:rPr lang="en-IE" dirty="0" smtClean="0"/>
              <a:t>Suppose </a:t>
            </a:r>
            <a:r>
              <a:rPr lang="en-IE" dirty="0"/>
              <a:t>you want all text elements to be rendered with Verdana </a:t>
            </a:r>
            <a:r>
              <a:rPr lang="en-IE" dirty="0" smtClean="0"/>
              <a:t>font</a:t>
            </a:r>
            <a:endParaRPr lang="en-IE" dirty="0"/>
          </a:p>
          <a:p>
            <a:pPr marL="857250" lvl="1" indent="-457200"/>
            <a:r>
              <a:rPr lang="en-IE" sz="2400" dirty="0" smtClean="0"/>
              <a:t>Could </a:t>
            </a:r>
            <a:r>
              <a:rPr lang="en-IE" sz="2400" dirty="0"/>
              <a:t>write style rules for </a:t>
            </a:r>
            <a:r>
              <a:rPr lang="en-IE" sz="2400" dirty="0" smtClean="0"/>
              <a:t>each text elements</a:t>
            </a:r>
            <a:endParaRPr lang="en-IE" sz="2400" dirty="0"/>
          </a:p>
          <a:p>
            <a:pPr marL="457200" indent="-457200"/>
            <a:r>
              <a:rPr lang="en-IE" dirty="0"/>
              <a:t>Or </a:t>
            </a:r>
            <a:r>
              <a:rPr lang="en-IE" dirty="0" smtClean="0"/>
              <a:t>could write </a:t>
            </a:r>
            <a:r>
              <a:rPr lang="en-IE" dirty="0"/>
              <a:t>one rule for </a:t>
            </a:r>
            <a:r>
              <a:rPr lang="en-IE" b="1" dirty="0" smtClean="0">
                <a:solidFill>
                  <a:srgbClr val="336666"/>
                </a:solidFill>
              </a:rPr>
              <a:t>body</a:t>
            </a:r>
            <a:r>
              <a:rPr lang="en-IE" dirty="0" smtClean="0"/>
              <a:t> </a:t>
            </a:r>
            <a:r>
              <a:rPr lang="en-IE" dirty="0"/>
              <a:t>element and let all </a:t>
            </a:r>
            <a:r>
              <a:rPr lang="en-IE" dirty="0" smtClean="0"/>
              <a:t>its </a:t>
            </a:r>
            <a:r>
              <a:rPr lang="en-IE" dirty="0"/>
              <a:t>children inherit the </a:t>
            </a:r>
            <a:r>
              <a:rPr lang="en-IE" dirty="0" smtClean="0"/>
              <a:t>style properties !</a:t>
            </a:r>
          </a:p>
          <a:p>
            <a:pPr marL="457200" indent="-457200"/>
            <a:r>
              <a:rPr lang="en-IE" dirty="0" smtClean="0"/>
              <a:t>NOTE:</a:t>
            </a:r>
          </a:p>
          <a:p>
            <a:pPr marL="857250" lvl="1" indent="-457200"/>
            <a:r>
              <a:rPr lang="en-IE" sz="2400" dirty="0" smtClean="0"/>
              <a:t>any </a:t>
            </a:r>
            <a:r>
              <a:rPr lang="en-IE" sz="2400" dirty="0"/>
              <a:t>property applied to a specific element will </a:t>
            </a:r>
            <a:r>
              <a:rPr lang="en-IE" sz="2400" dirty="0" smtClean="0"/>
              <a:t>override </a:t>
            </a:r>
            <a:r>
              <a:rPr lang="en-IE" sz="2400" dirty="0"/>
              <a:t>those it has inherited.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74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344816" cy="1771650"/>
          </a:xfrm>
        </p:spPr>
        <p:txBody>
          <a:bodyPr/>
          <a:lstStyle/>
          <a:p>
            <a:r>
              <a:rPr lang="en-IE" sz="3600" dirty="0"/>
              <a:t>Big Concepts - The Cascade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Big Concepts - The Cascade</a:t>
            </a:r>
            <a:endParaRPr lang="en-GB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 marL="457200" indent="-457200"/>
            <a:r>
              <a:rPr lang="en-IE" dirty="0"/>
              <a:t>Why </a:t>
            </a:r>
            <a:r>
              <a:rPr lang="en-IE" dirty="0" smtClean="0"/>
              <a:t>called </a:t>
            </a:r>
            <a:r>
              <a:rPr lang="en-IE" i="1" dirty="0"/>
              <a:t>cascading</a:t>
            </a:r>
            <a:r>
              <a:rPr lang="en-IE" dirty="0"/>
              <a:t> style sheets?</a:t>
            </a:r>
          </a:p>
          <a:p>
            <a:pPr marL="457200" indent="-457200"/>
            <a:r>
              <a:rPr lang="en-IE" dirty="0"/>
              <a:t>CSS allows </a:t>
            </a:r>
            <a:r>
              <a:rPr lang="en-IE" dirty="0" smtClean="0"/>
              <a:t>more </a:t>
            </a:r>
            <a:r>
              <a:rPr lang="en-IE" dirty="0"/>
              <a:t>than one style sheet </a:t>
            </a:r>
            <a:r>
              <a:rPr lang="en-IE" dirty="0" smtClean="0"/>
              <a:t>to apply to each web page</a:t>
            </a:r>
            <a:endParaRPr lang="en-IE" dirty="0"/>
          </a:p>
          <a:p>
            <a:pPr marL="457200" indent="-457200"/>
            <a:r>
              <a:rPr lang="en-IE" dirty="0" smtClean="0"/>
              <a:t>E.g.: </a:t>
            </a:r>
            <a:r>
              <a:rPr lang="en-IE" sz="2400" dirty="0" smtClean="0"/>
              <a:t>document </a:t>
            </a:r>
            <a:r>
              <a:rPr lang="en-IE" sz="2400" dirty="0"/>
              <a:t>might have an imported style sheet that says </a:t>
            </a:r>
            <a:r>
              <a:rPr lang="en-IE" sz="2400" b="1" dirty="0">
                <a:solidFill>
                  <a:srgbClr val="336666"/>
                </a:solidFill>
              </a:rPr>
              <a:t>h1</a:t>
            </a:r>
            <a:r>
              <a:rPr lang="en-IE" sz="2400" dirty="0"/>
              <a:t> headings should be </a:t>
            </a:r>
            <a:r>
              <a:rPr lang="en-IE" sz="2400" dirty="0" smtClean="0"/>
              <a:t>red</a:t>
            </a:r>
            <a:endParaRPr lang="en-IE" sz="2400" dirty="0"/>
          </a:p>
          <a:p>
            <a:pPr marL="857250" lvl="1" indent="-457200"/>
            <a:r>
              <a:rPr lang="en-IE" sz="2400" dirty="0" smtClean="0"/>
              <a:t>could </a:t>
            </a:r>
            <a:r>
              <a:rPr lang="en-IE" sz="2400" dirty="0"/>
              <a:t>also have </a:t>
            </a:r>
            <a:r>
              <a:rPr lang="en-IE" sz="2400" dirty="0" smtClean="0"/>
              <a:t>embedded </a:t>
            </a:r>
            <a:r>
              <a:rPr lang="en-IE" sz="2400" dirty="0"/>
              <a:t>style sheet that says they should be </a:t>
            </a:r>
            <a:r>
              <a:rPr lang="en-IE" sz="2400" dirty="0" smtClean="0"/>
              <a:t>green</a:t>
            </a:r>
            <a:endParaRPr lang="en-IE" sz="2400" dirty="0"/>
          </a:p>
          <a:p>
            <a:pPr marL="457200" indent="-457200"/>
            <a:r>
              <a:rPr lang="en-IE" dirty="0"/>
              <a:t>Which one wins out?</a:t>
            </a:r>
          </a:p>
          <a:p>
            <a:pPr marL="457200" indent="-457200"/>
            <a:r>
              <a:rPr lang="en-IE" dirty="0" smtClean="0"/>
              <a:t>There is hierarchy </a:t>
            </a:r>
            <a:r>
              <a:rPr lang="en-IE" dirty="0"/>
              <a:t>which assigns weights to different style </a:t>
            </a:r>
            <a:r>
              <a:rPr lang="en-IE" dirty="0" smtClean="0"/>
              <a:t>information</a:t>
            </a:r>
            <a:endParaRPr lang="en-IE" dirty="0"/>
          </a:p>
          <a:p>
            <a:pPr marL="457200" indent="-457200"/>
            <a:r>
              <a:rPr lang="en-IE" dirty="0"/>
              <a:t>The cascade refers to what happens when several sources of style information vie for control.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91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Big Concepts - The Cascade</a:t>
            </a:r>
            <a:endParaRPr lang="en-GB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35280" cy="4953000"/>
          </a:xfrm>
        </p:spPr>
        <p:txBody>
          <a:bodyPr/>
          <a:lstStyle/>
          <a:p>
            <a:pPr marL="457200" indent="-457200"/>
            <a:r>
              <a:rPr lang="en-IE" dirty="0"/>
              <a:t>If </a:t>
            </a:r>
            <a:r>
              <a:rPr lang="en-IE" dirty="0" smtClean="0"/>
              <a:t>don’t </a:t>
            </a:r>
            <a:r>
              <a:rPr lang="en-IE" dirty="0"/>
              <a:t>apply any styles to your document then </a:t>
            </a:r>
            <a:r>
              <a:rPr lang="en-IE" dirty="0" smtClean="0"/>
              <a:t>browser’s </a:t>
            </a:r>
            <a:r>
              <a:rPr lang="en-IE" dirty="0"/>
              <a:t>internal style sheet will </a:t>
            </a:r>
            <a:r>
              <a:rPr lang="en-IE" dirty="0" smtClean="0"/>
              <a:t>apply</a:t>
            </a:r>
            <a:endParaRPr lang="en-IE" dirty="0"/>
          </a:p>
          <a:p>
            <a:pPr marL="457200" indent="-457200"/>
            <a:r>
              <a:rPr lang="en-IE" dirty="0"/>
              <a:t>However, if you do supply a style sheet, then this will over-ride the </a:t>
            </a:r>
            <a:r>
              <a:rPr lang="en-IE" dirty="0" smtClean="0"/>
              <a:t>browser’s one</a:t>
            </a:r>
            <a:endParaRPr lang="en-IE" dirty="0"/>
          </a:p>
          <a:p>
            <a:pPr marL="457200" indent="-457200"/>
            <a:r>
              <a:rPr lang="en-IE" dirty="0"/>
              <a:t>Also the three ways of attaching style information are part of the </a:t>
            </a:r>
            <a:r>
              <a:rPr lang="en-IE" dirty="0" smtClean="0"/>
              <a:t>cascade</a:t>
            </a:r>
            <a:endParaRPr lang="en-IE" dirty="0"/>
          </a:p>
          <a:p>
            <a:pPr marL="457200" indent="-457200"/>
            <a:r>
              <a:rPr lang="en-IE" dirty="0"/>
              <a:t>The </a:t>
            </a:r>
            <a:r>
              <a:rPr lang="en-IE" u="sng" dirty="0"/>
              <a:t>closer </a:t>
            </a:r>
            <a:r>
              <a:rPr lang="en-IE" u="sng" dirty="0" smtClean="0"/>
              <a:t>style </a:t>
            </a:r>
            <a:r>
              <a:rPr lang="en-IE" u="sng" dirty="0"/>
              <a:t>is to </a:t>
            </a:r>
            <a:r>
              <a:rPr lang="en-IE" u="sng" dirty="0" smtClean="0"/>
              <a:t>content</a:t>
            </a:r>
            <a:r>
              <a:rPr lang="en-IE" dirty="0"/>
              <a:t>, the more weight it </a:t>
            </a:r>
            <a:r>
              <a:rPr lang="en-IE" dirty="0" smtClean="0"/>
              <a:t>has</a:t>
            </a:r>
            <a:endParaRPr lang="en-IE" dirty="0"/>
          </a:p>
          <a:p>
            <a:pPr marL="457200" indent="-457200"/>
            <a:r>
              <a:rPr lang="en-IE" dirty="0" smtClean="0"/>
              <a:t>So:</a:t>
            </a:r>
          </a:p>
          <a:p>
            <a:pPr marL="857250" lvl="1" indent="-457200"/>
            <a:r>
              <a:rPr lang="en-IE" sz="2400" i="1" dirty="0" smtClean="0"/>
              <a:t>inline </a:t>
            </a:r>
            <a:r>
              <a:rPr lang="en-IE" sz="2400" i="1" dirty="0"/>
              <a:t>styles</a:t>
            </a:r>
            <a:r>
              <a:rPr lang="en-IE" sz="2400" dirty="0"/>
              <a:t> take precedence over </a:t>
            </a:r>
            <a:r>
              <a:rPr lang="en-IE" sz="2400" i="1" dirty="0"/>
              <a:t>embedded styles</a:t>
            </a:r>
            <a:r>
              <a:rPr lang="en-IE" sz="2400" dirty="0"/>
              <a:t> which in turn take precedence over </a:t>
            </a:r>
            <a:r>
              <a:rPr lang="en-IE" sz="2400" i="1" dirty="0"/>
              <a:t>external </a:t>
            </a:r>
            <a:r>
              <a:rPr lang="en-IE" sz="2400" i="1" dirty="0" smtClean="0"/>
              <a:t>styles</a:t>
            </a:r>
            <a:endParaRPr lang="en-IE" sz="2400" dirty="0"/>
          </a:p>
          <a:p>
            <a:pPr marL="857250" lvl="1" indent="-457200"/>
            <a:r>
              <a:rPr lang="en-IE" sz="2400" dirty="0" smtClean="0"/>
              <a:t>But since you’ll always used external sheets, this shouldn’t matter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95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1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85928"/>
          </a:xfrm>
        </p:spPr>
        <p:txBody>
          <a:bodyPr/>
          <a:lstStyle/>
          <a:p>
            <a:r>
              <a:rPr lang="en-IE" dirty="0" smtClean="0"/>
              <a:t>3 places for style rules: only </a:t>
            </a:r>
            <a:r>
              <a:rPr lang="en-IE" sz="2400" dirty="0" smtClean="0"/>
              <a:t>external style sheets please</a:t>
            </a:r>
          </a:p>
          <a:p>
            <a:endParaRPr lang="en-IE" dirty="0" smtClean="0"/>
          </a:p>
          <a:p>
            <a:r>
              <a:rPr lang="en-IE" dirty="0" smtClean="0"/>
              <a:t>Rule </a:t>
            </a:r>
            <a:r>
              <a:rPr lang="en-IE" dirty="0" smtClean="0"/>
              <a:t>is: selector </a:t>
            </a:r>
            <a:r>
              <a:rPr lang="en-IE" sz="2800" b="1" dirty="0" smtClean="0">
                <a:latin typeface="Courier"/>
              </a:rPr>
              <a:t>{ declaration(s) }</a:t>
            </a:r>
          </a:p>
          <a:p>
            <a:endParaRPr lang="en-IE" dirty="0" smtClean="0"/>
          </a:p>
          <a:p>
            <a:r>
              <a:rPr lang="en-IE" dirty="0" smtClean="0"/>
              <a:t>Declaration </a:t>
            </a:r>
            <a:r>
              <a:rPr lang="en-IE" dirty="0"/>
              <a:t>is: 	</a:t>
            </a:r>
            <a:r>
              <a:rPr lang="en-IE" sz="2800" b="1" dirty="0">
                <a:latin typeface="Courier"/>
              </a:rPr>
              <a:t>property-name: value;</a:t>
            </a:r>
          </a:p>
          <a:p>
            <a:endParaRPr lang="en-IE" dirty="0" smtClean="0"/>
          </a:p>
          <a:p>
            <a:r>
              <a:rPr lang="en-IE" dirty="0" smtClean="0"/>
              <a:t>Simplest </a:t>
            </a:r>
            <a:r>
              <a:rPr lang="en-IE" dirty="0" smtClean="0"/>
              <a:t>selector is HTML element name</a:t>
            </a:r>
          </a:p>
          <a:p>
            <a:endParaRPr lang="en-IE" sz="2800" dirty="0" smtClean="0"/>
          </a:p>
          <a:p>
            <a:r>
              <a:rPr lang="en-IE" sz="2800" dirty="0" smtClean="0"/>
              <a:t>/</a:t>
            </a:r>
            <a:r>
              <a:rPr lang="en-IE" sz="2800" dirty="0" smtClean="0"/>
              <a:t>* I am a comment */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GB" dirty="0" smtClean="0"/>
              <a:t>he </a:t>
            </a:r>
            <a:r>
              <a:rPr lang="en-GB" dirty="0" smtClean="0"/>
              <a:t>cascade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06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z="4000" dirty="0"/>
              <a:t>Writing The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85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Writing The Rules</a:t>
            </a:r>
            <a:endParaRPr lang="en-GB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784976" cy="4941888"/>
          </a:xfrm>
        </p:spPr>
        <p:txBody>
          <a:bodyPr/>
          <a:lstStyle/>
          <a:p>
            <a:pPr marL="457200" indent="-457200"/>
            <a:r>
              <a:rPr lang="en-IE" dirty="0" smtClean="0"/>
              <a:t>A style </a:t>
            </a:r>
            <a:r>
              <a:rPr lang="en-IE" dirty="0"/>
              <a:t>sheet is made up of one or more </a:t>
            </a:r>
            <a:r>
              <a:rPr lang="en-IE" dirty="0" smtClean="0"/>
              <a:t>style</a:t>
            </a:r>
            <a:r>
              <a:rPr lang="en-IE" sz="2400" dirty="0" smtClean="0"/>
              <a:t> </a:t>
            </a:r>
            <a:r>
              <a:rPr lang="en-IE" sz="2400" i="1" dirty="0" smtClean="0"/>
              <a:t>rules</a:t>
            </a:r>
            <a:endParaRPr lang="en-IE" sz="2400" dirty="0"/>
          </a:p>
          <a:p>
            <a:pPr marL="457200" indent="-457200"/>
            <a:r>
              <a:rPr lang="en-IE" dirty="0" smtClean="0"/>
              <a:t>Describe </a:t>
            </a:r>
            <a:r>
              <a:rPr lang="en-IE" dirty="0"/>
              <a:t>how </a:t>
            </a:r>
            <a:r>
              <a:rPr lang="en-IE" dirty="0" smtClean="0"/>
              <a:t>element </a:t>
            </a:r>
            <a:r>
              <a:rPr lang="en-IE" dirty="0"/>
              <a:t>or </a:t>
            </a:r>
            <a:r>
              <a:rPr lang="en-IE" dirty="0" smtClean="0"/>
              <a:t>group </a:t>
            </a:r>
            <a:r>
              <a:rPr lang="en-IE" dirty="0"/>
              <a:t>of elements should be </a:t>
            </a:r>
            <a:r>
              <a:rPr lang="en-IE" dirty="0" smtClean="0"/>
              <a:t>displayed</a:t>
            </a:r>
            <a:endParaRPr lang="en-IE" dirty="0"/>
          </a:p>
          <a:p>
            <a:pPr marL="457200" indent="-457200"/>
            <a:r>
              <a:rPr lang="en-IE" dirty="0"/>
              <a:t>Each rule </a:t>
            </a:r>
            <a:r>
              <a:rPr lang="en-IE" b="1" i="1" u="sng" dirty="0"/>
              <a:t>selects</a:t>
            </a:r>
            <a:r>
              <a:rPr lang="en-IE" dirty="0"/>
              <a:t> </a:t>
            </a:r>
            <a:r>
              <a:rPr lang="en-IE" dirty="0" smtClean="0"/>
              <a:t>one or more elements </a:t>
            </a:r>
            <a:br>
              <a:rPr lang="en-IE" dirty="0" smtClean="0"/>
            </a:br>
            <a:r>
              <a:rPr lang="en-IE" dirty="0" smtClean="0"/>
              <a:t>and </a:t>
            </a:r>
            <a:r>
              <a:rPr lang="en-IE" b="1" i="1" u="sng" dirty="0"/>
              <a:t>declares</a:t>
            </a:r>
            <a:r>
              <a:rPr lang="en-IE" dirty="0"/>
              <a:t> how it should </a:t>
            </a:r>
            <a:r>
              <a:rPr lang="en-IE" dirty="0" smtClean="0"/>
              <a:t>look</a:t>
            </a:r>
            <a:endParaRPr lang="en-IE" dirty="0"/>
          </a:p>
          <a:p>
            <a:pPr marL="457200" indent="-457200"/>
            <a:r>
              <a:rPr lang="en-IE" dirty="0" smtClean="0"/>
              <a:t>Following </a:t>
            </a:r>
            <a:r>
              <a:rPr lang="en-IE" dirty="0"/>
              <a:t>example contains two rules.</a:t>
            </a:r>
          </a:p>
          <a:p>
            <a:pPr marL="857250" lvl="1" indent="-457200"/>
            <a:r>
              <a:rPr lang="en-IE" sz="2400" dirty="0"/>
              <a:t>The first one makes </a:t>
            </a:r>
            <a:r>
              <a:rPr lang="en-IE" sz="2400" dirty="0" smtClean="0"/>
              <a:t>text of all </a:t>
            </a:r>
            <a:r>
              <a:rPr lang="en-IE" sz="2400" b="1" dirty="0">
                <a:solidFill>
                  <a:srgbClr val="336666"/>
                </a:solidFill>
              </a:rPr>
              <a:t>h1</a:t>
            </a:r>
            <a:r>
              <a:rPr lang="en-IE" sz="2400" dirty="0"/>
              <a:t> elements green.</a:t>
            </a:r>
          </a:p>
          <a:p>
            <a:pPr marL="857250" lvl="1" indent="-457200"/>
            <a:r>
              <a:rPr lang="en-IE" sz="2400" dirty="0"/>
              <a:t>The second specifies that paragraphs should be </a:t>
            </a:r>
            <a:r>
              <a:rPr lang="en-IE" sz="2400" dirty="0" smtClean="0"/>
              <a:t>in </a:t>
            </a:r>
            <a:r>
              <a:rPr lang="en-IE" sz="2400" dirty="0"/>
              <a:t>small, sans-serif </a:t>
            </a:r>
            <a:r>
              <a:rPr lang="en-IE" sz="2400" dirty="0" smtClean="0"/>
              <a:t>font</a:t>
            </a:r>
            <a:endParaRPr lang="en-IE" sz="2400" dirty="0"/>
          </a:p>
          <a:p>
            <a:pPr marL="838200" lvl="1" indent="-381000">
              <a:buFont typeface="Symbol" charset="0"/>
              <a:buNone/>
            </a:pPr>
            <a:r>
              <a:rPr lang="en-IE" sz="2400" b="1" dirty="0">
                <a:latin typeface="Courier New" charset="0"/>
              </a:rPr>
              <a:t>h1 { </a:t>
            </a:r>
            <a:r>
              <a:rPr lang="en-IE" sz="2400" b="1" dirty="0" err="1">
                <a:latin typeface="Courier New" charset="0"/>
              </a:rPr>
              <a:t>color</a:t>
            </a:r>
            <a:r>
              <a:rPr lang="en-IE" sz="2400" b="1" dirty="0">
                <a:latin typeface="Courier New" charset="0"/>
              </a:rPr>
              <a:t>: green; }</a:t>
            </a:r>
          </a:p>
          <a:p>
            <a:pPr marL="838200" lvl="1" indent="-381000">
              <a:buFont typeface="Symbol" charset="0"/>
              <a:buNone/>
            </a:pPr>
            <a:r>
              <a:rPr lang="en-IE" sz="2400" b="1" dirty="0">
                <a:latin typeface="Courier New" charset="0"/>
              </a:rPr>
              <a:t>p  { font-size: small; </a:t>
            </a:r>
            <a:r>
              <a:rPr lang="en-IE" sz="2400" b="1" dirty="0" smtClean="0">
                <a:latin typeface="Courier New" charset="0"/>
              </a:rPr>
              <a:t/>
            </a:r>
            <a:br>
              <a:rPr lang="en-IE" sz="2400" b="1" dirty="0" smtClean="0">
                <a:latin typeface="Courier New" charset="0"/>
              </a:rPr>
            </a:br>
            <a:r>
              <a:rPr lang="en-IE" sz="2400" b="1" dirty="0" smtClean="0">
                <a:latin typeface="Courier New" charset="0"/>
              </a:rPr>
              <a:t>   font-family</a:t>
            </a:r>
            <a:r>
              <a:rPr lang="en-IE" sz="2400" b="1" dirty="0">
                <a:latin typeface="Courier New" charset="0"/>
              </a:rPr>
              <a:t>: sans-serif; }</a:t>
            </a:r>
            <a:r>
              <a:rPr lang="en-IE" sz="2400" b="1" dirty="0"/>
              <a:t> </a:t>
            </a:r>
            <a:endParaRPr lang="en-GB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98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Writing The Rules</a:t>
            </a:r>
            <a:endParaRPr lang="en-GB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/>
              <a:t>In CSS terminology a rule consists of</a:t>
            </a:r>
            <a:r>
              <a:rPr lang="en-IE" dirty="0" smtClean="0"/>
              <a:t>:</a:t>
            </a:r>
            <a:endParaRPr lang="en-IE" dirty="0"/>
          </a:p>
          <a:p>
            <a:pPr marL="838200" lvl="1" indent="-381000"/>
            <a:r>
              <a:rPr lang="en-IE" sz="2400" i="1" dirty="0" smtClean="0"/>
              <a:t>Selector</a:t>
            </a:r>
            <a:r>
              <a:rPr lang="en-IE" sz="2400" dirty="0"/>
              <a:t>: identifies the element(s) affected</a:t>
            </a:r>
          </a:p>
          <a:p>
            <a:pPr marL="838200" lvl="1" indent="-381000"/>
            <a:r>
              <a:rPr lang="en-IE" sz="2400" i="1" dirty="0" smtClean="0"/>
              <a:t>Declaration</a:t>
            </a:r>
            <a:r>
              <a:rPr lang="en-IE" sz="2400" dirty="0"/>
              <a:t>: provides the display </a:t>
            </a:r>
            <a:r>
              <a:rPr lang="en-IE" sz="2400" dirty="0" smtClean="0"/>
              <a:t>instructions</a:t>
            </a:r>
          </a:p>
          <a:p>
            <a:pPr marL="1238250" lvl="2" indent="-381000">
              <a:buFont typeface="Wingdings" panose="05000000000000000000" pitchFamily="2" charset="2"/>
              <a:buChar char="§"/>
            </a:pPr>
            <a:r>
              <a:rPr lang="en-IE" dirty="0" smtClean="0"/>
              <a:t>Declared inside braces (curly brackets)</a:t>
            </a:r>
            <a:r>
              <a:rPr lang="en-IE" sz="2000" dirty="0" smtClean="0"/>
              <a:t> </a:t>
            </a:r>
            <a:r>
              <a:rPr lang="en-IE" sz="2800" b="1" dirty="0" smtClean="0"/>
              <a:t>{ … }</a:t>
            </a:r>
            <a:endParaRPr lang="en-IE" sz="2000" b="1" dirty="0" smtClean="0"/>
          </a:p>
          <a:p>
            <a:pPr marL="1238250" lvl="2" indent="-381000">
              <a:buFont typeface="Wingdings" panose="05000000000000000000" pitchFamily="2" charset="2"/>
              <a:buChar char="§"/>
            </a:pPr>
            <a:r>
              <a:rPr lang="en-IE" dirty="0" smtClean="0"/>
              <a:t>Can have several declarations, each ending with a semi-colon </a:t>
            </a:r>
            <a:r>
              <a:rPr lang="en-IE" sz="3200" b="1" dirty="0" smtClean="0"/>
              <a:t>;</a:t>
            </a:r>
            <a:endParaRPr lang="en-IE" dirty="0"/>
          </a:p>
          <a:p>
            <a:pPr marL="457200" indent="-457200"/>
            <a:r>
              <a:rPr lang="en-IE" dirty="0"/>
              <a:t>In </a:t>
            </a:r>
            <a:r>
              <a:rPr lang="en-IE" dirty="0" smtClean="0"/>
              <a:t>previous </a:t>
            </a:r>
            <a:r>
              <a:rPr lang="en-IE" dirty="0"/>
              <a:t>examples </a:t>
            </a:r>
            <a:r>
              <a:rPr lang="en-IE" dirty="0" smtClean="0"/>
              <a:t>selectors </a:t>
            </a:r>
            <a:r>
              <a:rPr lang="en-IE" dirty="0"/>
              <a:t>were </a:t>
            </a:r>
            <a:r>
              <a:rPr lang="en-IE" b="1" dirty="0">
                <a:solidFill>
                  <a:srgbClr val="336666"/>
                </a:solidFill>
              </a:rPr>
              <a:t>h1</a:t>
            </a:r>
            <a:r>
              <a:rPr lang="en-IE" dirty="0"/>
              <a:t> and </a:t>
            </a:r>
            <a:r>
              <a:rPr lang="en-IE" b="1" dirty="0">
                <a:solidFill>
                  <a:srgbClr val="336666"/>
                </a:solidFill>
              </a:rPr>
              <a:t>p</a:t>
            </a:r>
            <a:r>
              <a:rPr lang="en-IE" dirty="0" smtClean="0"/>
              <a:t>.</a:t>
            </a:r>
            <a:endParaRPr lang="en-IE" dirty="0"/>
          </a:p>
          <a:p>
            <a:pPr marL="457200" indent="-457200"/>
            <a:r>
              <a:rPr lang="en-IE" dirty="0" smtClean="0"/>
              <a:t>Each declaration made </a:t>
            </a:r>
            <a:r>
              <a:rPr lang="en-IE" dirty="0"/>
              <a:t>up of </a:t>
            </a:r>
            <a:r>
              <a:rPr lang="en-IE" i="1" dirty="0" smtClean="0"/>
              <a:t>property</a:t>
            </a:r>
            <a:r>
              <a:rPr lang="en-IE" dirty="0" smtClean="0"/>
              <a:t> </a:t>
            </a:r>
            <a:r>
              <a:rPr lang="en-IE" dirty="0"/>
              <a:t>(such as </a:t>
            </a:r>
            <a:r>
              <a:rPr lang="en-IE" dirty="0" err="1"/>
              <a:t>color</a:t>
            </a:r>
            <a:r>
              <a:rPr lang="en-IE" dirty="0"/>
              <a:t>) and </a:t>
            </a:r>
            <a:r>
              <a:rPr lang="en-IE" dirty="0" smtClean="0"/>
              <a:t>v</a:t>
            </a:r>
            <a:r>
              <a:rPr lang="en-IE" i="1" dirty="0" smtClean="0"/>
              <a:t>alue</a:t>
            </a:r>
            <a:r>
              <a:rPr lang="en-IE" dirty="0" smtClean="0"/>
              <a:t> </a:t>
            </a:r>
            <a:r>
              <a:rPr lang="en-IE" dirty="0"/>
              <a:t>(such as green).</a:t>
            </a:r>
          </a:p>
          <a:p>
            <a:pPr marL="457200" indent="-457200"/>
            <a:r>
              <a:rPr lang="en-IE" dirty="0" smtClean="0"/>
              <a:t>Property separated </a:t>
            </a:r>
            <a:r>
              <a:rPr lang="en-IE" dirty="0"/>
              <a:t>by a colon </a:t>
            </a:r>
            <a:r>
              <a:rPr lang="en-IE" dirty="0" smtClean="0"/>
              <a:t>from value</a:t>
            </a:r>
            <a:endParaRPr lang="en-IE" dirty="0"/>
          </a:p>
          <a:p>
            <a:pPr marL="457200" indent="-457200"/>
            <a:r>
              <a:rPr lang="en-IE" dirty="0"/>
              <a:t>The value </a:t>
            </a:r>
            <a:r>
              <a:rPr lang="en-IE" dirty="0" smtClean="0"/>
              <a:t>followed by </a:t>
            </a:r>
            <a:r>
              <a:rPr lang="en-IE" dirty="0"/>
              <a:t>semi-colon</a:t>
            </a:r>
          </a:p>
          <a:p>
            <a:pPr marL="457200" indent="-457200">
              <a:buFont typeface="Symbol" charset="0"/>
              <a:buNone/>
            </a:pPr>
            <a:endParaRPr lang="en-IE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54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/>
              <a:t>Writing The Rules</a:t>
            </a:r>
            <a:endParaRPr lang="en-GB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 smtClean="0"/>
              <a:t>General </a:t>
            </a:r>
            <a:r>
              <a:rPr lang="en-IE" dirty="0"/>
              <a:t>form of </a:t>
            </a:r>
            <a:r>
              <a:rPr lang="en-IE" dirty="0" smtClean="0"/>
              <a:t>CSS rule:</a:t>
            </a:r>
            <a:endParaRPr lang="en-IE" dirty="0"/>
          </a:p>
          <a:p>
            <a:pPr marL="914400" lvl="2" indent="0">
              <a:buNone/>
            </a:pPr>
            <a:r>
              <a:rPr lang="en-IE" sz="2800" b="1" dirty="0"/>
              <a:t>selector { </a:t>
            </a:r>
            <a:endParaRPr lang="en-IE" sz="2800" b="1" dirty="0" smtClean="0"/>
          </a:p>
          <a:p>
            <a:pPr marL="914400" lvl="2" indent="0"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property</a:t>
            </a:r>
            <a:r>
              <a:rPr lang="en-IE" sz="2800" b="1" dirty="0"/>
              <a:t>: value</a:t>
            </a:r>
            <a:r>
              <a:rPr lang="en-IE" sz="2800" b="1" dirty="0" smtClean="0"/>
              <a:t>;</a:t>
            </a:r>
          </a:p>
          <a:p>
            <a:pPr marL="914400" lvl="2" indent="0">
              <a:buNone/>
            </a:pPr>
            <a:r>
              <a:rPr lang="en-IE" sz="2800" b="1" dirty="0" smtClean="0"/>
              <a:t>}</a:t>
            </a:r>
            <a:endParaRPr lang="en-IE" sz="2800" b="1" dirty="0"/>
          </a:p>
          <a:p>
            <a:pPr marL="1295400" lvl="2" indent="-381000"/>
            <a:endParaRPr lang="en-IE" sz="1800" dirty="0"/>
          </a:p>
          <a:p>
            <a:pPr marL="457200" indent="-457200"/>
            <a:r>
              <a:rPr lang="en-IE" dirty="0" smtClean="0"/>
              <a:t>Can </a:t>
            </a:r>
            <a:r>
              <a:rPr lang="en-IE" dirty="0"/>
              <a:t>be multiple declarations within </a:t>
            </a:r>
            <a:r>
              <a:rPr lang="en-IE" dirty="0" smtClean="0"/>
              <a:t>each rule </a:t>
            </a:r>
            <a:r>
              <a:rPr lang="en-IE" dirty="0"/>
              <a:t>e.g</a:t>
            </a:r>
            <a:r>
              <a:rPr lang="en-IE" dirty="0" smtClean="0"/>
              <a:t>.</a:t>
            </a:r>
            <a:endParaRPr lang="en-IE" dirty="0"/>
          </a:p>
          <a:p>
            <a:pPr marL="914400" lvl="2" indent="0">
              <a:buNone/>
            </a:pPr>
            <a:r>
              <a:rPr lang="en-IE" sz="2800" b="1" dirty="0"/>
              <a:t>selector	{ 	</a:t>
            </a:r>
            <a:endParaRPr lang="en-IE" sz="2800" b="1" dirty="0" smtClean="0"/>
          </a:p>
          <a:p>
            <a:pPr marL="914400" lvl="2" indent="0"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property1</a:t>
            </a:r>
            <a:r>
              <a:rPr lang="en-IE" sz="2800" b="1" dirty="0"/>
              <a:t>: value1;</a:t>
            </a:r>
          </a:p>
          <a:p>
            <a:pPr marL="914400" lvl="2" indent="0"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property2</a:t>
            </a:r>
            <a:r>
              <a:rPr lang="en-IE" sz="2800" b="1" dirty="0"/>
              <a:t>: value2;</a:t>
            </a:r>
          </a:p>
          <a:p>
            <a:pPr marL="914400" lvl="2" indent="0"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property3</a:t>
            </a:r>
            <a:r>
              <a:rPr lang="en-IE" sz="2800" b="1" dirty="0"/>
              <a:t>: value3;</a:t>
            </a:r>
          </a:p>
          <a:p>
            <a:pPr marL="914400" lvl="2" indent="0">
              <a:buNone/>
            </a:pPr>
            <a:r>
              <a:rPr lang="en-IE" sz="2800" b="1" dirty="0" smtClean="0"/>
              <a:t>}</a:t>
            </a:r>
            <a:endParaRPr lang="en-GB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Writing The </a:t>
            </a:r>
            <a:r>
              <a:rPr lang="en-IE" sz="2800" dirty="0" smtClean="0"/>
              <a:t>Rules: Element selectors</a:t>
            </a:r>
            <a:endParaRPr lang="en-GB" dirty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0" indent="0">
              <a:buNone/>
            </a:pPr>
            <a:r>
              <a:rPr lang="en-IE" b="1" dirty="0"/>
              <a:t>Selectors</a:t>
            </a:r>
          </a:p>
          <a:p>
            <a:pPr marL="457200" indent="-457200"/>
            <a:r>
              <a:rPr lang="en-IE" dirty="0"/>
              <a:t>In </a:t>
            </a:r>
            <a:r>
              <a:rPr lang="en-IE" dirty="0" smtClean="0"/>
              <a:t>previous </a:t>
            </a:r>
            <a:r>
              <a:rPr lang="en-IE" dirty="0"/>
              <a:t>examples </a:t>
            </a:r>
            <a:r>
              <a:rPr lang="en-IE" b="1" dirty="0" smtClean="0">
                <a:solidFill>
                  <a:srgbClr val="336666"/>
                </a:solidFill>
              </a:rPr>
              <a:t>h1</a:t>
            </a:r>
            <a:r>
              <a:rPr lang="en-IE" dirty="0" smtClean="0"/>
              <a:t> </a:t>
            </a:r>
            <a:r>
              <a:rPr lang="en-IE" dirty="0"/>
              <a:t>and </a:t>
            </a:r>
            <a:r>
              <a:rPr lang="en-IE" b="1" dirty="0">
                <a:solidFill>
                  <a:srgbClr val="336666"/>
                </a:solidFill>
              </a:rPr>
              <a:t>p</a:t>
            </a:r>
            <a:r>
              <a:rPr lang="en-IE" dirty="0"/>
              <a:t> </a:t>
            </a:r>
            <a:r>
              <a:rPr lang="en-IE" dirty="0" smtClean="0"/>
              <a:t>element names </a:t>
            </a:r>
            <a:r>
              <a:rPr lang="en-IE" dirty="0"/>
              <a:t>are used as </a:t>
            </a:r>
            <a:r>
              <a:rPr lang="en-IE" dirty="0" smtClean="0"/>
              <a:t>selectors</a:t>
            </a:r>
            <a:endParaRPr lang="en-IE" dirty="0"/>
          </a:p>
          <a:p>
            <a:pPr marL="457200" indent="-457200"/>
            <a:r>
              <a:rPr lang="en-IE" dirty="0" smtClean="0"/>
              <a:t>Most </a:t>
            </a:r>
            <a:r>
              <a:rPr lang="en-IE" dirty="0"/>
              <a:t>basic type of selector is called an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2800" b="1" i="1" dirty="0" smtClean="0"/>
              <a:t>element </a:t>
            </a:r>
            <a:r>
              <a:rPr lang="en-IE" sz="2800" b="1" i="1" dirty="0"/>
              <a:t>type </a:t>
            </a:r>
            <a:r>
              <a:rPr lang="en-IE" sz="2800" b="1" i="1" dirty="0" smtClean="0"/>
              <a:t>selector</a:t>
            </a:r>
            <a:endParaRPr lang="en-IE" sz="2800" b="1" dirty="0"/>
          </a:p>
          <a:p>
            <a:pPr marL="457200" indent="-457200"/>
            <a:r>
              <a:rPr lang="en-IE" dirty="0" smtClean="0"/>
              <a:t>Declarations </a:t>
            </a:r>
            <a:r>
              <a:rPr lang="en-IE" dirty="0"/>
              <a:t>will apply to </a:t>
            </a:r>
            <a:r>
              <a:rPr lang="en-IE" u="sng" dirty="0"/>
              <a:t>every</a:t>
            </a:r>
            <a:r>
              <a:rPr lang="en-IE" dirty="0"/>
              <a:t> </a:t>
            </a:r>
            <a:r>
              <a:rPr lang="en-IE" b="1" dirty="0">
                <a:solidFill>
                  <a:srgbClr val="336666"/>
                </a:solidFill>
              </a:rPr>
              <a:t>h1</a:t>
            </a:r>
            <a:r>
              <a:rPr lang="en-IE" dirty="0"/>
              <a:t> and </a:t>
            </a:r>
            <a:r>
              <a:rPr lang="en-IE" b="1" dirty="0">
                <a:solidFill>
                  <a:srgbClr val="336666"/>
                </a:solidFill>
              </a:rPr>
              <a:t>p</a:t>
            </a:r>
            <a:r>
              <a:rPr lang="en-IE" dirty="0"/>
              <a:t> element in </a:t>
            </a:r>
            <a:r>
              <a:rPr lang="en-IE" dirty="0" smtClean="0"/>
              <a:t>document</a:t>
            </a:r>
            <a:endParaRPr lang="en-IE" dirty="0"/>
          </a:p>
          <a:p>
            <a:pPr marL="457200" indent="-457200"/>
            <a:endParaRPr lang="en-IE" dirty="0"/>
          </a:p>
          <a:p>
            <a:pPr marL="457200" indent="-457200"/>
            <a:r>
              <a:rPr lang="en-IE" dirty="0" smtClean="0"/>
              <a:t>Other methods of more finely controlling which elements will have rules applied to them</a:t>
            </a:r>
          </a:p>
          <a:p>
            <a:pPr marL="857250" lvl="1" indent="-457200"/>
            <a:r>
              <a:rPr lang="en-IE" sz="2400" dirty="0" smtClean="0"/>
              <a:t>Learn more about those another day …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49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Writing The Rules</a:t>
            </a:r>
            <a:endParaRPr lang="en-GB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IE" b="1" dirty="0"/>
              <a:t>Declarations</a:t>
            </a:r>
          </a:p>
          <a:p>
            <a:pPr marL="457200" indent="-457200">
              <a:lnSpc>
                <a:spcPct val="90000"/>
              </a:lnSpc>
            </a:pPr>
            <a:r>
              <a:rPr lang="en-IE" dirty="0" smtClean="0"/>
              <a:t>Declaration </a:t>
            </a:r>
            <a:r>
              <a:rPr lang="en-IE" dirty="0"/>
              <a:t>is </a:t>
            </a:r>
            <a:r>
              <a:rPr lang="en-IE" dirty="0" smtClean="0"/>
              <a:t>property/value </a:t>
            </a:r>
            <a:r>
              <a:rPr lang="en-IE" dirty="0"/>
              <a:t>pair.</a:t>
            </a:r>
          </a:p>
          <a:p>
            <a:pPr marL="457200" indent="-457200">
              <a:lnSpc>
                <a:spcPct val="90000"/>
              </a:lnSpc>
            </a:pPr>
            <a:r>
              <a:rPr lang="en-IE" dirty="0" smtClean="0"/>
              <a:t>Can </a:t>
            </a:r>
            <a:r>
              <a:rPr lang="en-IE" dirty="0"/>
              <a:t>be more than one declaration in </a:t>
            </a:r>
            <a:r>
              <a:rPr lang="en-IE" dirty="0" smtClean="0"/>
              <a:t>each rule</a:t>
            </a:r>
            <a:endParaRPr lang="en-IE" dirty="0"/>
          </a:p>
          <a:p>
            <a:pPr marL="457200" indent="-457200">
              <a:lnSpc>
                <a:spcPct val="90000"/>
              </a:lnSpc>
            </a:pPr>
            <a:r>
              <a:rPr lang="en-IE" dirty="0"/>
              <a:t>Each declaration must end with a </a:t>
            </a:r>
            <a:r>
              <a:rPr lang="en-IE" dirty="0" smtClean="0"/>
              <a:t>semi-colon</a:t>
            </a:r>
            <a:endParaRPr lang="en-IE" dirty="0"/>
          </a:p>
          <a:p>
            <a:pPr marL="457200" indent="-457200">
              <a:lnSpc>
                <a:spcPct val="90000"/>
              </a:lnSpc>
            </a:pPr>
            <a:r>
              <a:rPr lang="en-IE" dirty="0" smtClean="0"/>
              <a:t>List </a:t>
            </a:r>
            <a:r>
              <a:rPr lang="en-IE" dirty="0"/>
              <a:t>of declarations associated with </a:t>
            </a:r>
            <a:r>
              <a:rPr lang="en-IE" dirty="0" smtClean="0"/>
              <a:t>rule placed </a:t>
            </a:r>
            <a:r>
              <a:rPr lang="en-IE" dirty="0"/>
              <a:t>in curly </a:t>
            </a:r>
            <a:r>
              <a:rPr lang="en-IE" dirty="0" smtClean="0"/>
              <a:t>brackets</a:t>
            </a:r>
          </a:p>
          <a:p>
            <a:pPr marL="857250" lvl="1" indent="-457200">
              <a:lnSpc>
                <a:spcPct val="90000"/>
              </a:lnSpc>
            </a:pPr>
            <a:r>
              <a:rPr lang="en-IE" sz="2400" dirty="0" smtClean="0"/>
              <a:t>sometimes </a:t>
            </a:r>
            <a:r>
              <a:rPr lang="en-IE" sz="2400" dirty="0"/>
              <a:t>known as </a:t>
            </a:r>
            <a:r>
              <a:rPr lang="en-IE" sz="2400" i="1" dirty="0" smtClean="0"/>
              <a:t>declaration block</a:t>
            </a:r>
            <a:endParaRPr lang="en-IE" sz="2400" dirty="0"/>
          </a:p>
          <a:p>
            <a:pPr marL="457200" indent="-457200">
              <a:lnSpc>
                <a:spcPct val="90000"/>
              </a:lnSpc>
            </a:pPr>
            <a:r>
              <a:rPr lang="en-IE" dirty="0" smtClean="0"/>
              <a:t>Easier </a:t>
            </a:r>
            <a:r>
              <a:rPr lang="en-IE" dirty="0"/>
              <a:t>to read if each declaration </a:t>
            </a:r>
            <a:r>
              <a:rPr lang="en-IE" dirty="0" smtClean="0"/>
              <a:t>on separate </a:t>
            </a:r>
            <a:r>
              <a:rPr lang="en-IE" dirty="0"/>
              <a:t>line </a:t>
            </a:r>
            <a:r>
              <a:rPr lang="en-IE" dirty="0" smtClean="0"/>
              <a:t>e.g.</a:t>
            </a:r>
            <a:endParaRPr lang="en-IE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IE" sz="2800" b="1" dirty="0"/>
              <a:t>p	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	font-size</a:t>
            </a:r>
            <a:r>
              <a:rPr lang="en-IE" sz="2800" b="1" dirty="0"/>
              <a:t>: small;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	font-family</a:t>
            </a:r>
            <a:r>
              <a:rPr lang="en-IE" sz="2800" b="1" dirty="0"/>
              <a:t>: sans-serif;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IE" sz="2800" b="1" dirty="0"/>
              <a:t>}</a:t>
            </a:r>
            <a:endParaRPr lang="en-GB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4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1537</Words>
  <Application>Microsoft Macintosh PowerPoint</Application>
  <PresentationFormat>On-screen Show (4:3)</PresentationFormat>
  <Paragraphs>332</Paragraphs>
  <Slides>36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AnimationLecture</vt:lpstr>
      <vt:lpstr>Web Development 1</vt:lpstr>
      <vt:lpstr>Introduction</vt:lpstr>
      <vt:lpstr>How Style Sheets Work</vt:lpstr>
      <vt:lpstr>PowerPoint Presentation</vt:lpstr>
      <vt:lpstr>Writing The Rules</vt:lpstr>
      <vt:lpstr>Writing The Rules</vt:lpstr>
      <vt:lpstr>Writing The Rules</vt:lpstr>
      <vt:lpstr>Writing The Rules: Element selectors</vt:lpstr>
      <vt:lpstr>Writing The Rules</vt:lpstr>
      <vt:lpstr>Writing The Rules</vt:lpstr>
      <vt:lpstr>PowerPoint Presentation</vt:lpstr>
      <vt:lpstr>Attaching The Rules</vt:lpstr>
      <vt:lpstr>Attaching The Rules</vt:lpstr>
      <vt:lpstr>1. External Style Sheets</vt:lpstr>
      <vt:lpstr>Alterntative is:  link</vt:lpstr>
      <vt:lpstr>PowerPoint Presentation</vt:lpstr>
      <vt:lpstr>PowerPoint Presentation</vt:lpstr>
      <vt:lpstr>PowerPoint Presentation</vt:lpstr>
      <vt:lpstr>PowerPoint Presentation</vt:lpstr>
      <vt:lpstr>Comments      /* I am a comment */</vt:lpstr>
      <vt:lpstr>Comments – for humans - example</vt:lpstr>
      <vt:lpstr>Comments – disable code - example</vt:lpstr>
      <vt:lpstr>2 things to note about CSS comments</vt:lpstr>
      <vt:lpstr>PowerPoint Presentation</vt:lpstr>
      <vt:lpstr>Big Concepts - Inheritance</vt:lpstr>
      <vt:lpstr>Big Concepts - Inheritance</vt:lpstr>
      <vt:lpstr>Big Concepts - Inheritance</vt:lpstr>
      <vt:lpstr>Big Concepts - Inheritance</vt:lpstr>
      <vt:lpstr>Big Concepts - Inheritance</vt:lpstr>
      <vt:lpstr>Big Concepts - Inheritance</vt:lpstr>
      <vt:lpstr>Big Concepts - Inheritance</vt:lpstr>
      <vt:lpstr>PowerPoint Presentation</vt:lpstr>
      <vt:lpstr>Big Concepts - The Cascade</vt:lpstr>
      <vt:lpstr>Big Concepts - The Cascade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90</cp:revision>
  <cp:lastPrinted>2014-09-12T11:56:36Z</cp:lastPrinted>
  <dcterms:modified xsi:type="dcterms:W3CDTF">2014-09-26T14:10:47Z</dcterms:modified>
</cp:coreProperties>
</file>