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297" r:id="rId2"/>
    <p:sldId id="357" r:id="rId3"/>
    <p:sldId id="359" r:id="rId4"/>
    <p:sldId id="360" r:id="rId5"/>
    <p:sldId id="362" r:id="rId6"/>
    <p:sldId id="358" r:id="rId7"/>
    <p:sldId id="363" r:id="rId8"/>
    <p:sldId id="385" r:id="rId9"/>
    <p:sldId id="391" r:id="rId10"/>
    <p:sldId id="390" r:id="rId11"/>
    <p:sldId id="389" r:id="rId12"/>
    <p:sldId id="370" r:id="rId13"/>
    <p:sldId id="392" r:id="rId14"/>
    <p:sldId id="393" r:id="rId15"/>
    <p:sldId id="400" r:id="rId16"/>
    <p:sldId id="382" r:id="rId17"/>
    <p:sldId id="394" r:id="rId18"/>
    <p:sldId id="384" r:id="rId19"/>
    <p:sldId id="368" r:id="rId20"/>
    <p:sldId id="395" r:id="rId21"/>
    <p:sldId id="396" r:id="rId22"/>
    <p:sldId id="397" r:id="rId23"/>
    <p:sldId id="398" r:id="rId24"/>
    <p:sldId id="372" r:id="rId25"/>
    <p:sldId id="401" r:id="rId26"/>
    <p:sldId id="377" r:id="rId27"/>
    <p:sldId id="381" r:id="rId28"/>
    <p:sldId id="402" r:id="rId29"/>
    <p:sldId id="380" r:id="rId30"/>
    <p:sldId id="373" r:id="rId31"/>
    <p:sldId id="374" r:id="rId32"/>
    <p:sldId id="375" r:id="rId33"/>
    <p:sldId id="355" r:id="rId34"/>
    <p:sldId id="356" r:id="rId35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3EA"/>
    <a:srgbClr val="336666"/>
    <a:srgbClr val="723C56"/>
    <a:srgbClr val="81A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125" d="100"/>
          <a:sy n="125" d="100"/>
        </p:scale>
        <p:origin x="1194" y="66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122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122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ED3BA8D-7146-438E-9B43-18E13C1348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17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122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122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0196355-5450-4D66-87B5-795DBB168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9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1E2341A-5FD8-B948-B690-4CE658015073}" type="slidenum">
              <a:rPr lang="en-US" sz="1200">
                <a:latin typeface="Times New Roman" charset="0"/>
              </a:rPr>
              <a:pPr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369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10E4C-9776-9649-8396-3A11FB0D6A8D}" type="slidenum">
              <a:rPr lang="en-US"/>
              <a:pPr/>
              <a:t>4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03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7974A-D901-3841-B0CD-83A96086F5E4}" type="slidenum">
              <a:rPr lang="en-US"/>
              <a:pPr/>
              <a:t>6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0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2C10E-12BF-2841-B63D-29A421CD7151}" type="slidenum">
              <a:rPr lang="en-US"/>
              <a:pPr/>
              <a:t>12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77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BEF8212-F72F-8F44-955F-A88C3F57D0B0}" type="slidenum">
              <a:rPr lang="en-US" sz="1200">
                <a:latin typeface="Times New Roman" charset="0"/>
              </a:rPr>
              <a:pPr/>
              <a:t>18</a:t>
            </a:fld>
            <a:endParaRPr lang="en-US" sz="1200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091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9F00F7-912D-6A41-B48C-CFC44B932BEC}" type="slidenum">
              <a:rPr lang="en-US"/>
              <a:pPr/>
              <a:t>26</a:t>
            </a:fld>
            <a:endParaRPr 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669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22E117-86E0-4B90-815E-DE2F7BC87D75}" type="slidenum">
              <a:rPr lang="en-US" sz="1200">
                <a:latin typeface="Times New Roman" pitchFamily="18" charset="0"/>
              </a:rPr>
              <a:pPr/>
              <a:t>33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013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36C7194-38DC-4FA9-A4B8-E59E01B2784C}" type="slidenum">
              <a:rPr lang="en-US" sz="1200">
                <a:latin typeface="Times New Roman" pitchFamily="18" charset="0"/>
              </a:rPr>
              <a:pPr/>
              <a:t>34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3138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971800" y="622935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  <a:defRPr/>
            </a:pPr>
            <a:endParaRPr lang="en-US" sz="1000" dirty="0">
              <a:solidFill>
                <a:schemeClr val="bg2"/>
              </a:solidFill>
            </a:endParaRPr>
          </a:p>
        </p:txBody>
      </p:sp>
      <p:pic>
        <p:nvPicPr>
          <p:cNvPr id="6" name="Picture 13" descr="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Symbol" pitchFamily="18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505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0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2054" name="Picture 11" descr="banner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144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»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ronspider.ca/format_text/fontcolor.htm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TR/css3-color/#svg-color" TargetMode="External"/><Relationship Id="rId5" Type="http://schemas.openxmlformats.org/officeDocument/2006/relationships/hyperlink" Target="http://www.w3.org/TR/css3-color/#color0" TargetMode="External"/><Relationship Id="rId4" Type="http://schemas.openxmlformats.org/officeDocument/2006/relationships/hyperlink" Target="http://www.learningwebdesign.com/colornames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IE" sz="2800" dirty="0">
                <a:latin typeface="Arial Black" charset="0"/>
              </a:rPr>
              <a:t>Web Development </a:t>
            </a:r>
            <a:r>
              <a:rPr lang="en-IE" sz="2800" dirty="0" smtClean="0">
                <a:latin typeface="Arial Black" charset="0"/>
              </a:rPr>
              <a:t>1</a:t>
            </a:r>
            <a:endParaRPr lang="en-GB" sz="2800" dirty="0">
              <a:latin typeface="Arial Black" charset="0"/>
            </a:endParaRPr>
          </a:p>
        </p:txBody>
      </p:sp>
      <p:pic>
        <p:nvPicPr>
          <p:cNvPr id="3075" name="Picture 16" descr="atsymbo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1752600"/>
            <a:ext cx="5387975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9"/>
          <p:cNvSpPr txBox="1">
            <a:spLocks noChangeArrowheads="1"/>
          </p:cNvSpPr>
          <p:nvPr/>
        </p:nvSpPr>
        <p:spPr bwMode="auto">
          <a:xfrm>
            <a:off x="971600" y="5445224"/>
            <a:ext cx="7632848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800" dirty="0" smtClean="0"/>
              <a:t>Lecture 2d</a:t>
            </a:r>
          </a:p>
          <a:p>
            <a:r>
              <a:rPr lang="en-IE" sz="2800" dirty="0" smtClean="0"/>
              <a:t>CSS styling colours and text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91"/>
            <a:ext cx="9139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/>
              <a:t>© Hugh </a:t>
            </a:r>
            <a:r>
              <a:rPr lang="en-US" sz="1800" b="1" dirty="0"/>
              <a:t>McCabe </a:t>
            </a:r>
            <a:r>
              <a:rPr lang="en-US" sz="1800" b="1" dirty="0" smtClean="0"/>
              <a:t>&amp; Matt Smith 2008-2014 </a:t>
            </a:r>
            <a:endParaRPr lang="en-GB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69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Text/foreground colour / background colour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10</a:t>
            </a:fld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559157"/>
              </p:ext>
            </p:extLst>
          </p:nvPr>
        </p:nvGraphicFramePr>
        <p:xfrm>
          <a:off x="457200" y="1295400"/>
          <a:ext cx="8178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0"/>
                <a:gridCol w="408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Value(s)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colour</a:t>
                      </a:r>
                      <a:r>
                        <a:rPr lang="en-US" baseline="0" dirty="0" smtClean="0"/>
                        <a:t> name]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colour</a:t>
                      </a:r>
                      <a:r>
                        <a:rPr lang="en-US" dirty="0" smtClean="0"/>
                        <a:t> number]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7544" y="2636912"/>
            <a:ext cx="8178800" cy="62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Examples (</a:t>
            </a:r>
            <a:r>
              <a:rPr lang="en-US" dirty="0" err="1" smtClean="0"/>
              <a:t>colour</a:t>
            </a:r>
            <a:r>
              <a:rPr lang="en-US" dirty="0" smtClean="0"/>
              <a:t> names):</a:t>
            </a:r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39552" y="3140968"/>
            <a:ext cx="8352928" cy="19411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endParaRPr lang="en-US" sz="2000" b="1" dirty="0">
              <a:latin typeface="Courier New" charset="0"/>
            </a:endParaRPr>
          </a:p>
          <a:p>
            <a:r>
              <a:rPr lang="en-US" sz="2000" b="1" dirty="0">
                <a:latin typeface="Courier New" charset="0"/>
              </a:rPr>
              <a:t>h1 { 	color: red; }</a:t>
            </a:r>
          </a:p>
          <a:p>
            <a:r>
              <a:rPr lang="en-US" sz="2000" b="1" dirty="0">
                <a:latin typeface="Courier New" charset="0"/>
              </a:rPr>
              <a:t>h1 { 	color: </a:t>
            </a:r>
            <a:r>
              <a:rPr lang="en-US" sz="2000" b="1" dirty="0" err="1">
                <a:latin typeface="Courier New" charset="0"/>
              </a:rPr>
              <a:t>lightblue</a:t>
            </a:r>
            <a:r>
              <a:rPr lang="en-US" sz="2000" b="1" dirty="0" smtClean="0">
                <a:latin typeface="Courier New" charset="0"/>
              </a:rPr>
              <a:t>; </a:t>
            </a:r>
            <a:r>
              <a:rPr lang="en-US" sz="2000" b="1" dirty="0">
                <a:latin typeface="Courier New" charset="0"/>
              </a:rPr>
              <a:t>}</a:t>
            </a:r>
          </a:p>
          <a:p>
            <a:r>
              <a:rPr lang="en-US" sz="2000" b="1" dirty="0">
                <a:latin typeface="Courier New" charset="0"/>
              </a:rPr>
              <a:t>h1 { 	color: </a:t>
            </a:r>
            <a:r>
              <a:rPr lang="en-US" sz="2000" b="1" dirty="0" smtClean="0">
                <a:latin typeface="Courier New" charset="0"/>
              </a:rPr>
              <a:t>black; </a:t>
            </a:r>
            <a:r>
              <a:rPr lang="en-US" sz="2000" b="1" dirty="0">
                <a:latin typeface="Courier New" charset="0"/>
              </a:rPr>
              <a:t>}</a:t>
            </a:r>
          </a:p>
          <a:p>
            <a:r>
              <a:rPr lang="en-US" sz="2000" b="1" dirty="0">
                <a:latin typeface="Courier New" charset="0"/>
              </a:rPr>
              <a:t>h1 { 	color: </a:t>
            </a:r>
            <a:r>
              <a:rPr lang="en-US" sz="2000" b="1" dirty="0" smtClean="0">
                <a:latin typeface="Courier New" charset="0"/>
              </a:rPr>
              <a:t>pink; </a:t>
            </a:r>
            <a:r>
              <a:rPr lang="en-US" sz="2000" b="1" dirty="0">
                <a:latin typeface="Courier New" charset="0"/>
              </a:rPr>
              <a:t>}</a:t>
            </a:r>
          </a:p>
          <a:p>
            <a:endParaRPr lang="en-US" sz="2000" b="1" dirty="0"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5733256"/>
            <a:ext cx="626469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NOTE: US spelling ‘color’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20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Text/foreground colour / background colour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11</a:t>
            </a:fld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36210"/>
              </p:ext>
            </p:extLst>
          </p:nvPr>
        </p:nvGraphicFramePr>
        <p:xfrm>
          <a:off x="457200" y="1295400"/>
          <a:ext cx="8178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0"/>
                <a:gridCol w="408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Value(s)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colour</a:t>
                      </a:r>
                      <a:r>
                        <a:rPr lang="en-US" baseline="0" dirty="0" smtClean="0"/>
                        <a:t> name]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colour</a:t>
                      </a:r>
                      <a:r>
                        <a:rPr lang="en-US" dirty="0" smtClean="0"/>
                        <a:t> number]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7544" y="2636912"/>
            <a:ext cx="8178800" cy="62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Examples (</a:t>
            </a:r>
            <a:r>
              <a:rPr lang="en-US" dirty="0" err="1" smtClean="0"/>
              <a:t>colour</a:t>
            </a:r>
            <a:r>
              <a:rPr lang="en-US" dirty="0" smtClean="0"/>
              <a:t> numbers):</a:t>
            </a:r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07504" y="3140968"/>
            <a:ext cx="9036496" cy="19411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endParaRPr lang="en-US" sz="2000" b="1" dirty="0">
              <a:latin typeface="Courier New" charset="0"/>
            </a:endParaRPr>
          </a:p>
          <a:p>
            <a:r>
              <a:rPr lang="en-US" sz="2000" b="1" dirty="0" smtClean="0">
                <a:latin typeface="Courier New" charset="0"/>
              </a:rPr>
              <a:t>h1 </a:t>
            </a:r>
            <a:r>
              <a:rPr lang="en-US" sz="2000" b="1" dirty="0">
                <a:latin typeface="Courier New" charset="0"/>
              </a:rPr>
              <a:t>{color: #666666; } </a:t>
            </a:r>
            <a:r>
              <a:rPr lang="en-US" sz="2000" b="1" dirty="0" smtClean="0">
                <a:latin typeface="Courier New" charset="0"/>
              </a:rPr>
              <a:t>		   /</a:t>
            </a:r>
            <a:r>
              <a:rPr lang="en-US" sz="2000" b="1" dirty="0">
                <a:latin typeface="Courier New" charset="0"/>
              </a:rPr>
              <a:t>* hexadecimal */</a:t>
            </a:r>
          </a:p>
          <a:p>
            <a:r>
              <a:rPr lang="en-US" sz="2000" b="1" dirty="0">
                <a:latin typeface="Courier New" charset="0"/>
              </a:rPr>
              <a:t>h1 {color: </a:t>
            </a:r>
            <a:r>
              <a:rPr lang="en-US" sz="2000" b="1" dirty="0" err="1">
                <a:latin typeface="Courier New" charset="0"/>
              </a:rPr>
              <a:t>rbg</a:t>
            </a:r>
            <a:r>
              <a:rPr lang="en-US" sz="2000" b="1" dirty="0">
                <a:latin typeface="Courier New" charset="0"/>
              </a:rPr>
              <a:t>(255, 0, 128); } </a:t>
            </a:r>
            <a:r>
              <a:rPr lang="en-US" sz="2000" b="1" dirty="0" smtClean="0">
                <a:latin typeface="Courier New" charset="0"/>
              </a:rPr>
              <a:t>  /</a:t>
            </a:r>
            <a:r>
              <a:rPr lang="en-US" sz="2000" b="1" dirty="0">
                <a:latin typeface="Courier New" charset="0"/>
              </a:rPr>
              <a:t>* </a:t>
            </a:r>
            <a:r>
              <a:rPr lang="en-US" sz="2000" b="1" dirty="0" err="1">
                <a:latin typeface="Courier New" charset="0"/>
              </a:rPr>
              <a:t>rgb</a:t>
            </a:r>
            <a:r>
              <a:rPr lang="en-US" sz="2000" b="1" dirty="0">
                <a:latin typeface="Courier New" charset="0"/>
              </a:rPr>
              <a:t> (0..255) range */</a:t>
            </a:r>
          </a:p>
          <a:p>
            <a:r>
              <a:rPr lang="en-US" sz="2000" b="1" dirty="0">
                <a:latin typeface="Courier New" charset="0"/>
              </a:rPr>
              <a:t>h1 {color: </a:t>
            </a:r>
            <a:r>
              <a:rPr lang="en-US" sz="2000" b="1" dirty="0" err="1">
                <a:latin typeface="Courier New" charset="0"/>
              </a:rPr>
              <a:t>rbg</a:t>
            </a:r>
            <a:r>
              <a:rPr lang="en-US" sz="2000" b="1" dirty="0">
                <a:latin typeface="Courier New" charset="0"/>
              </a:rPr>
              <a:t>(100%, 0%, 50%); } /* </a:t>
            </a:r>
            <a:r>
              <a:rPr lang="en-US" sz="2000" b="1" dirty="0" err="1">
                <a:latin typeface="Courier New" charset="0"/>
              </a:rPr>
              <a:t>rgb</a:t>
            </a:r>
            <a:r>
              <a:rPr lang="en-US" sz="2000" b="1" dirty="0">
                <a:latin typeface="Courier New" charset="0"/>
              </a:rPr>
              <a:t> percentages */</a:t>
            </a:r>
          </a:p>
          <a:p>
            <a:r>
              <a:rPr lang="en-US" sz="2000" b="1" dirty="0" smtClean="0">
                <a:latin typeface="Courier New" charset="0"/>
              </a:rPr>
              <a:t>h1 {</a:t>
            </a:r>
            <a:r>
              <a:rPr lang="ro-RO" sz="2000" b="1" dirty="0" smtClean="0">
                <a:latin typeface="Courier New" charset="0"/>
              </a:rPr>
              <a:t>color</a:t>
            </a:r>
            <a:r>
              <a:rPr lang="ro-RO" sz="2000" b="1" dirty="0">
                <a:latin typeface="Courier New" charset="0"/>
              </a:rPr>
              <a:t>: hsl(120, 100%, 50%) } /* lime */ </a:t>
            </a:r>
            <a:endParaRPr lang="en-US" sz="2000" b="1" dirty="0">
              <a:latin typeface="Courier New" charset="0"/>
            </a:endParaRPr>
          </a:p>
          <a:p>
            <a:endParaRPr lang="en-US" sz="20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982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6374" y="0"/>
            <a:ext cx="8724098" cy="548680"/>
          </a:xfrm>
        </p:spPr>
        <p:txBody>
          <a:bodyPr/>
          <a:lstStyle/>
          <a:p>
            <a:r>
              <a:rPr lang="en-IE" sz="2800" dirty="0" smtClean="0"/>
              <a:t>Reference sources for colour </a:t>
            </a:r>
            <a:r>
              <a:rPr lang="en-IE" sz="2800" dirty="0" smtClean="0"/>
              <a:t>names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885" y="548680"/>
            <a:ext cx="9144000" cy="3960440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>
                <a:hlinkClick r:id="rId3"/>
              </a:rPr>
              <a:t>http</a:t>
            </a:r>
            <a:r>
              <a:rPr lang="pl-PL" dirty="0">
                <a:hlinkClick r:id="rId3"/>
              </a:rPr>
              <a:t>://www.ironspider.ca/format_text/fontcolor.htm#</a:t>
            </a:r>
            <a:r>
              <a:rPr lang="pl-PL" dirty="0" smtClean="0">
                <a:hlinkClick r:id="rId3"/>
              </a:rPr>
              <a:t>colorchart</a:t>
            </a:r>
            <a:endParaRPr lang="pl-PL" dirty="0" smtClean="0"/>
          </a:p>
          <a:p>
            <a:pPr marL="0" indent="0">
              <a:buNone/>
            </a:pPr>
            <a:r>
              <a:rPr lang="en-IE" dirty="0" smtClean="0">
                <a:hlinkClick r:id="rId4"/>
              </a:rPr>
              <a:t>www.learningwebdesign.com/colornames.html</a:t>
            </a:r>
            <a:endParaRPr lang="en-IE" dirty="0" smtClean="0"/>
          </a:p>
          <a:p>
            <a:pPr marL="0" indent="0">
              <a:buNone/>
            </a:pPr>
            <a:r>
              <a:rPr lang="pl-PL" dirty="0" smtClean="0">
                <a:hlinkClick r:id="rId5"/>
              </a:rPr>
              <a:t>http</a:t>
            </a:r>
            <a:r>
              <a:rPr lang="pl-PL" dirty="0">
                <a:hlinkClick r:id="rId5"/>
              </a:rPr>
              <a:t>://www.w3.org/TR/css3-color/#</a:t>
            </a:r>
            <a:r>
              <a:rPr lang="pl-PL" dirty="0" smtClean="0">
                <a:hlinkClick r:id="rId5"/>
              </a:rPr>
              <a:t>color0</a:t>
            </a:r>
            <a:endParaRPr lang="en-IE" dirty="0" smtClean="0"/>
          </a:p>
          <a:p>
            <a:pPr marL="0" indent="0">
              <a:buNone/>
            </a:pPr>
            <a:r>
              <a:rPr lang="pl-PL" dirty="0">
                <a:hlinkClick r:id="rId6"/>
              </a:rPr>
              <a:t>http://www.w3.org/TR/css3-color/#</a:t>
            </a:r>
            <a:r>
              <a:rPr lang="pl-PL" dirty="0" smtClean="0">
                <a:hlinkClick r:id="rId6"/>
              </a:rPr>
              <a:t>svg-color</a:t>
            </a:r>
            <a:endParaRPr lang="en-IE" dirty="0" smtClean="0"/>
          </a:p>
          <a:p>
            <a:pPr marL="0" indent="0">
              <a:buNone/>
            </a:pPr>
            <a:endParaRPr lang="en-IE" dirty="0" smtClean="0">
              <a:latin typeface="Tahoma" charset="0"/>
            </a:endParaRPr>
          </a:p>
          <a:p>
            <a:pPr marL="0" indent="0">
              <a:buNone/>
            </a:pPr>
            <a:r>
              <a:rPr lang="en-IE" dirty="0" smtClean="0">
                <a:latin typeface="Tahoma" charset="0"/>
              </a:rPr>
              <a:t>Now 140 </a:t>
            </a:r>
            <a:r>
              <a:rPr lang="en-IE" dirty="0">
                <a:latin typeface="Tahoma" charset="0"/>
              </a:rPr>
              <a:t>predefined colour </a:t>
            </a:r>
            <a:r>
              <a:rPr lang="en-IE" dirty="0" smtClean="0">
                <a:latin typeface="Tahoma" charset="0"/>
              </a:rPr>
              <a:t/>
            </a:r>
            <a:br>
              <a:rPr lang="en-IE" dirty="0" smtClean="0">
                <a:latin typeface="Tahoma" charset="0"/>
              </a:rPr>
            </a:br>
            <a:r>
              <a:rPr lang="en-IE" dirty="0" smtClean="0">
                <a:latin typeface="Tahoma" charset="0"/>
              </a:rPr>
              <a:t>names </a:t>
            </a:r>
            <a:r>
              <a:rPr lang="en-IE" dirty="0">
                <a:latin typeface="Tahoma" charset="0"/>
              </a:rPr>
              <a:t>in CSS 3 </a:t>
            </a:r>
            <a:br>
              <a:rPr lang="en-IE" dirty="0">
                <a:latin typeface="Tahoma" charset="0"/>
              </a:rPr>
            </a:br>
            <a:r>
              <a:rPr lang="en-IE" dirty="0">
                <a:latin typeface="Tahoma" charset="0"/>
              </a:rPr>
              <a:t>(the X11 standard)</a:t>
            </a:r>
            <a:endParaRPr lang="pl-PL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Recognised in all </a:t>
            </a:r>
            <a:br>
              <a:rPr lang="en-GB" dirty="0" smtClean="0"/>
            </a:br>
            <a:r>
              <a:rPr lang="en-GB" dirty="0" smtClean="0"/>
              <a:t>up-to-date browsers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x11_color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710" y="2348880"/>
            <a:ext cx="5367425" cy="45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uble Wave 5"/>
          <p:cNvSpPr/>
          <p:nvPr/>
        </p:nvSpPr>
        <p:spPr bwMode="auto">
          <a:xfrm>
            <a:off x="157124" y="4234155"/>
            <a:ext cx="8352928" cy="2016224"/>
          </a:xfrm>
          <a:prstGeom prst="doubleWav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212976"/>
            <a:ext cx="7418784" cy="2732906"/>
          </a:xfrm>
        </p:spPr>
        <p:txBody>
          <a:bodyPr/>
          <a:lstStyle/>
          <a:p>
            <a:r>
              <a:rPr lang="en-GB" sz="3600" dirty="0" smtClean="0"/>
              <a:t>CSS properties and values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sz="3200" dirty="0" smtClean="0"/>
              <a:t>BACKGROUND colour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5" name="Picture 4" descr="Screen Shot 2014-09-11 at 21.25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167" y="17175"/>
            <a:ext cx="4165600" cy="231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977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Text/foreground colour / background colour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14</a:t>
            </a:fld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438409"/>
              </p:ext>
            </p:extLst>
          </p:nvPr>
        </p:nvGraphicFramePr>
        <p:xfrm>
          <a:off x="457200" y="1295400"/>
          <a:ext cx="8178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0"/>
                <a:gridCol w="408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Value(s)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background-color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colour</a:t>
                      </a:r>
                      <a:r>
                        <a:rPr lang="en-US" baseline="0" dirty="0" smtClean="0"/>
                        <a:t> name]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colour</a:t>
                      </a:r>
                      <a:r>
                        <a:rPr lang="en-US" dirty="0" smtClean="0"/>
                        <a:t> number]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7544" y="2636912"/>
            <a:ext cx="8178800" cy="62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Examples: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39552" y="3140968"/>
            <a:ext cx="8352928" cy="13256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endParaRPr lang="en-US" sz="2000" b="1" dirty="0" smtClean="0">
              <a:latin typeface="Courier New" charset="0"/>
            </a:endParaRPr>
          </a:p>
          <a:p>
            <a:r>
              <a:rPr lang="en-US" sz="2000" b="1" dirty="0" smtClean="0">
                <a:latin typeface="Courier New" charset="0"/>
              </a:rPr>
              <a:t>body 	{ 	background</a:t>
            </a:r>
            <a:r>
              <a:rPr lang="en-US" sz="2000" b="1" dirty="0">
                <a:latin typeface="Courier New" charset="0"/>
              </a:rPr>
              <a:t>-color: </a:t>
            </a:r>
            <a:r>
              <a:rPr lang="en-US" sz="2000" b="1" dirty="0" err="1">
                <a:latin typeface="Courier New" charset="0"/>
              </a:rPr>
              <a:t>lightblue</a:t>
            </a:r>
            <a:r>
              <a:rPr lang="en-US" sz="2000" b="1" dirty="0" smtClean="0">
                <a:latin typeface="Courier New" charset="0"/>
              </a:rPr>
              <a:t>;	}</a:t>
            </a:r>
            <a:endParaRPr lang="en-US" sz="2000" b="1" dirty="0">
              <a:latin typeface="Courier New" charset="0"/>
            </a:endParaRPr>
          </a:p>
          <a:p>
            <a:r>
              <a:rPr lang="en-US" sz="2000" b="1" dirty="0">
                <a:latin typeface="Courier New" charset="0"/>
              </a:rPr>
              <a:t>h1 </a:t>
            </a:r>
            <a:r>
              <a:rPr lang="en-US" sz="2000" b="1" dirty="0" smtClean="0">
                <a:latin typeface="Courier New" charset="0"/>
              </a:rPr>
              <a:t>	{ 	background</a:t>
            </a:r>
            <a:r>
              <a:rPr lang="en-US" sz="2000" b="1" dirty="0">
                <a:latin typeface="Courier New" charset="0"/>
              </a:rPr>
              <a:t>-color</a:t>
            </a:r>
            <a:r>
              <a:rPr lang="en-US" sz="2000" b="1" dirty="0" smtClean="0">
                <a:latin typeface="Courier New" charset="0"/>
              </a:rPr>
              <a:t>: </a:t>
            </a:r>
            <a:r>
              <a:rPr lang="en-US" sz="2000" b="1" dirty="0">
                <a:latin typeface="Courier New" charset="0"/>
              </a:rPr>
              <a:t>red; </a:t>
            </a:r>
            <a:r>
              <a:rPr lang="en-US" sz="2000" b="1" dirty="0" smtClean="0">
                <a:latin typeface="Courier New" charset="0"/>
              </a:rPr>
              <a:t>		}</a:t>
            </a:r>
            <a:endParaRPr lang="en-US" sz="2000" b="1" dirty="0">
              <a:latin typeface="Courier New" charset="0"/>
            </a:endParaRPr>
          </a:p>
          <a:p>
            <a:endParaRPr lang="en-US" sz="2000" b="1" dirty="0">
              <a:latin typeface="Courier New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3323" y="4653136"/>
            <a:ext cx="8676456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US spelling ‘color’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CSS property names NEVER have spaces in them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Many have “-” </a:t>
            </a:r>
            <a:r>
              <a:rPr lang="en-US" sz="2800" dirty="0" smtClean="0"/>
              <a:t>hyphens</a:t>
            </a:r>
            <a:r>
              <a:rPr lang="en-US" sz="2800" dirty="0"/>
              <a:t>, like “background-color</a:t>
            </a:r>
            <a:r>
              <a:rPr lang="en-US" sz="2800" dirty="0" smtClean="0"/>
              <a:t>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8343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ga-IE" dirty="0"/>
              <a:t> bit of CSS ... </a:t>
            </a:r>
            <a:r>
              <a:rPr lang="en-US" dirty="0"/>
              <a:t>C</a:t>
            </a:r>
            <a:r>
              <a:rPr lang="ga-IE" dirty="0"/>
              <a:t>hanging colours</a:t>
            </a:r>
            <a:br>
              <a:rPr lang="ga-IE" dirty="0"/>
            </a:br>
            <a:r>
              <a:rPr lang="ga-IE" dirty="0"/>
              <a:t>for the Black Goose Bistro</a:t>
            </a:r>
            <a:endParaRPr lang="en-GB" dirty="0"/>
          </a:p>
        </p:txBody>
      </p:sp>
      <p:pic>
        <p:nvPicPr>
          <p:cNvPr id="5" name="Content Placeholder 4" descr="color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72" r="-4972"/>
          <a:stretch>
            <a:fillRect/>
          </a:stretch>
        </p:blipFill>
        <p:spPr>
          <a:xfrm>
            <a:off x="-396552" y="1484784"/>
            <a:ext cx="8178800" cy="4762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76783" y="836712"/>
            <a:ext cx="5867217" cy="25567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r>
              <a:rPr lang="en-US" sz="2000" b="1" dirty="0" smtClean="0">
                <a:latin typeface="Courier New" charset="0"/>
              </a:rPr>
              <a:t>/* ------ /</a:t>
            </a:r>
            <a:r>
              <a:rPr lang="en-US" sz="2000" b="1" dirty="0" err="1" smtClean="0">
                <a:latin typeface="Courier New" charset="0"/>
              </a:rPr>
              <a:t>css</a:t>
            </a:r>
            <a:r>
              <a:rPr lang="en-US" sz="2000" b="1" dirty="0" smtClean="0">
                <a:latin typeface="Courier New" charset="0"/>
              </a:rPr>
              <a:t>/goose.css ------ */</a:t>
            </a:r>
          </a:p>
          <a:p>
            <a:r>
              <a:rPr lang="en-US" sz="2000" b="1" dirty="0" smtClean="0">
                <a:latin typeface="Courier New" charset="0"/>
              </a:rPr>
              <a:t>body </a:t>
            </a:r>
            <a:r>
              <a:rPr lang="en-US" sz="2000" b="1" dirty="0" smtClean="0">
                <a:latin typeface="Courier New" charset="0"/>
              </a:rPr>
              <a:t>{</a:t>
            </a:r>
            <a:endParaRPr lang="en-US" sz="2000" b="1" dirty="0">
              <a:latin typeface="Courier New" charset="0"/>
            </a:endParaRPr>
          </a:p>
          <a:p>
            <a:r>
              <a:rPr lang="en-US" sz="2000" b="1" dirty="0">
                <a:latin typeface="Courier New" charset="0"/>
              </a:rPr>
              <a:t>	background-color: </a:t>
            </a:r>
            <a:r>
              <a:rPr lang="en-US" sz="2000" b="1" dirty="0" err="1" smtClean="0">
                <a:latin typeface="Courier New" charset="0"/>
              </a:rPr>
              <a:t>lightblue</a:t>
            </a:r>
            <a:r>
              <a:rPr lang="en-US" sz="2000" b="1" dirty="0" smtClean="0">
                <a:latin typeface="Courier New" charset="0"/>
              </a:rPr>
              <a:t>;</a:t>
            </a:r>
            <a:endParaRPr lang="en-US" sz="2000" b="1" dirty="0">
              <a:latin typeface="Courier New" charset="0"/>
            </a:endParaRPr>
          </a:p>
          <a:p>
            <a:r>
              <a:rPr lang="en-US" sz="2000" b="1" dirty="0" smtClean="0">
                <a:latin typeface="Courier New" charset="0"/>
              </a:rPr>
              <a:t>}</a:t>
            </a:r>
            <a:endParaRPr lang="en-US" sz="2000" b="1" dirty="0">
              <a:latin typeface="Courier New" charset="0"/>
            </a:endParaRPr>
          </a:p>
          <a:p>
            <a:endParaRPr lang="en-US" sz="2000" b="1" dirty="0">
              <a:latin typeface="Courier New" charset="0"/>
            </a:endParaRPr>
          </a:p>
          <a:p>
            <a:r>
              <a:rPr lang="en-US" sz="2000" b="1" dirty="0" smtClean="0">
                <a:latin typeface="Courier New" charset="0"/>
              </a:rPr>
              <a:t>h1 {</a:t>
            </a:r>
            <a:endParaRPr lang="en-US" sz="2000" b="1" dirty="0">
              <a:latin typeface="Courier New" charset="0"/>
            </a:endParaRPr>
          </a:p>
          <a:p>
            <a:r>
              <a:rPr lang="en-US" sz="2000" b="1" dirty="0">
                <a:latin typeface="Courier New" charset="0"/>
              </a:rPr>
              <a:t>	color: </a:t>
            </a:r>
            <a:r>
              <a:rPr lang="en-US" sz="2000" b="1" dirty="0" smtClean="0">
                <a:latin typeface="Courier New" charset="0"/>
              </a:rPr>
              <a:t>red;</a:t>
            </a:r>
            <a:endParaRPr lang="en-US" sz="2000" b="1" dirty="0">
              <a:latin typeface="Courier New" charset="0"/>
            </a:endParaRPr>
          </a:p>
          <a:p>
            <a:r>
              <a:rPr lang="en-US" sz="2000" b="1" dirty="0" smtClean="0">
                <a:latin typeface="Courier New" charset="0"/>
              </a:rPr>
              <a:t>}</a:t>
            </a:r>
            <a:endParaRPr lang="en-US" sz="2000" b="1" dirty="0"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8526" y="5842337"/>
            <a:ext cx="4091986" cy="10156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0" dirty="0" smtClean="0"/>
              <a:t>I</a:t>
            </a:r>
            <a:r>
              <a:rPr lang="en-GB" sz="6000" dirty="0" smtClean="0"/>
              <a:t>t works  </a:t>
            </a:r>
            <a:r>
              <a:rPr lang="en-US" sz="6000" dirty="0" smtClean="0">
                <a:sym typeface="Wingdings"/>
              </a:rPr>
              <a:t> 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26703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7" name="Picture 6" descr="alignment_c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745" y="23739"/>
            <a:ext cx="4678255" cy="1079597"/>
          </a:xfrm>
          <a:prstGeom prst="rect">
            <a:avLst/>
          </a:prstGeom>
        </p:spPr>
      </p:pic>
      <p:sp>
        <p:nvSpPr>
          <p:cNvPr id="6" name="Double Wave 5"/>
          <p:cNvSpPr/>
          <p:nvPr/>
        </p:nvSpPr>
        <p:spPr bwMode="auto">
          <a:xfrm>
            <a:off x="309524" y="4386555"/>
            <a:ext cx="8352928" cy="2016224"/>
          </a:xfrm>
          <a:prstGeom prst="doubleWav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539552" y="3330664"/>
            <a:ext cx="8496944" cy="273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None/>
              <a:defRPr kumimoji="1" sz="24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3600" kern="0" dirty="0" smtClean="0"/>
              <a:t>CSS properties and values</a:t>
            </a:r>
          </a:p>
          <a:p>
            <a:endParaRPr lang="en-GB" kern="0" dirty="0" smtClean="0"/>
          </a:p>
          <a:p>
            <a:endParaRPr lang="en-GB" kern="0" dirty="0" smtClean="0"/>
          </a:p>
          <a:p>
            <a:endParaRPr lang="en-GB" kern="0" dirty="0" smtClean="0"/>
          </a:p>
          <a:p>
            <a:r>
              <a:rPr lang="en-GB" sz="3200" dirty="0"/>
              <a:t>Text </a:t>
            </a:r>
            <a:r>
              <a:rPr lang="en-GB" sz="3200" dirty="0" smtClean="0"/>
              <a:t>ALIGNMENT (left </a:t>
            </a:r>
            <a:r>
              <a:rPr lang="en-GB" sz="3200" dirty="0"/>
              <a:t>/ </a:t>
            </a:r>
            <a:r>
              <a:rPr lang="en-GB" sz="3200" dirty="0" err="1"/>
              <a:t>center</a:t>
            </a:r>
            <a:r>
              <a:rPr lang="en-GB" sz="3200" dirty="0"/>
              <a:t> etc.)</a:t>
            </a:r>
          </a:p>
        </p:txBody>
      </p:sp>
    </p:spTree>
    <p:extLst>
      <p:ext uri="{BB962C8B-B14F-4D97-AF65-F5344CB8AC3E}">
        <p14:creationId xmlns:p14="http://schemas.microsoft.com/office/powerpoint/2010/main" val="118816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2437408" cy="609600"/>
          </a:xfrm>
        </p:spPr>
        <p:txBody>
          <a:bodyPr/>
          <a:lstStyle/>
          <a:p>
            <a:r>
              <a:rPr lang="en-IE" dirty="0" smtClean="0"/>
              <a:t>Aligning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17</a:t>
            </a:fld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836172"/>
              </p:ext>
            </p:extLst>
          </p:nvPr>
        </p:nvGraphicFramePr>
        <p:xfrm>
          <a:off x="457200" y="1295400"/>
          <a:ext cx="8178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0"/>
                <a:gridCol w="408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Value(s)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text-align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left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center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justify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7544" y="3288027"/>
            <a:ext cx="8178800" cy="62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39552" y="3792083"/>
            <a:ext cx="8352928" cy="13256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endParaRPr lang="en-US" sz="2000" b="1" dirty="0">
              <a:latin typeface="Courier New" charset="0"/>
            </a:endParaRPr>
          </a:p>
          <a:p>
            <a:r>
              <a:rPr lang="en-US" sz="2000" b="1" dirty="0" smtClean="0">
                <a:latin typeface="Courier New" charset="0"/>
              </a:rPr>
              <a:t>footer 	{ </a:t>
            </a: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text-align: right;	}</a:t>
            </a:r>
            <a:endParaRPr lang="en-US" sz="2000" b="1" dirty="0">
              <a:latin typeface="Courier New" charset="0"/>
            </a:endParaRPr>
          </a:p>
          <a:p>
            <a:r>
              <a:rPr lang="en-US" sz="2000" b="1" dirty="0">
                <a:latin typeface="Courier New" charset="0"/>
              </a:rPr>
              <a:t>h1 </a:t>
            </a:r>
            <a:r>
              <a:rPr lang="en-US" sz="2000" b="1" dirty="0" smtClean="0">
                <a:latin typeface="Courier New" charset="0"/>
              </a:rPr>
              <a:t>		{ </a:t>
            </a: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text-align: center;	}</a:t>
            </a:r>
            <a:endParaRPr lang="en-US" sz="2000" b="1" dirty="0">
              <a:latin typeface="Courier New" charset="0"/>
            </a:endParaRPr>
          </a:p>
          <a:p>
            <a:endParaRPr lang="en-US" sz="2000" b="1" dirty="0"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6023029"/>
            <a:ext cx="626469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NOTE: US spelling ‘center’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28596" y="-2665"/>
            <a:ext cx="4375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left   center   right   justify</a:t>
            </a:r>
            <a:endParaRPr lang="en-US" sz="2800" dirty="0"/>
          </a:p>
        </p:txBody>
      </p:sp>
      <p:pic>
        <p:nvPicPr>
          <p:cNvPr id="11" name="Picture 10" descr="alignment_c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76672"/>
            <a:ext cx="43204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1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>
                <a:latin typeface="Arial Black" charset="0"/>
              </a:rPr>
              <a:t>Text Line Adjustment – Alignment</a:t>
            </a:r>
            <a:endParaRPr lang="en-GB" sz="2800">
              <a:solidFill>
                <a:srgbClr val="336666"/>
              </a:solidFill>
              <a:latin typeface="Arial Black" charset="0"/>
            </a:endParaRPr>
          </a:p>
        </p:txBody>
      </p:sp>
      <p:pic>
        <p:nvPicPr>
          <p:cNvPr id="35845" name="Picture 7" descr="Lec5Ex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-27384"/>
            <a:ext cx="7992888" cy="690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266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6" name="Double Wave 5"/>
          <p:cNvSpPr/>
          <p:nvPr/>
        </p:nvSpPr>
        <p:spPr bwMode="auto">
          <a:xfrm>
            <a:off x="309524" y="4386555"/>
            <a:ext cx="8352928" cy="2016224"/>
          </a:xfrm>
          <a:prstGeom prst="doubleWav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539552" y="3330664"/>
            <a:ext cx="8496944" cy="273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None/>
              <a:defRPr kumimoji="1" sz="24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3600" kern="0" dirty="0" smtClean="0"/>
              <a:t>CSS properties and values</a:t>
            </a:r>
          </a:p>
          <a:p>
            <a:endParaRPr lang="en-GB" kern="0" dirty="0" smtClean="0"/>
          </a:p>
          <a:p>
            <a:endParaRPr lang="en-GB" kern="0" dirty="0" smtClean="0"/>
          </a:p>
          <a:p>
            <a:endParaRPr lang="en-GB" kern="0" dirty="0" smtClean="0"/>
          </a:p>
          <a:p>
            <a:r>
              <a:rPr lang="en-GB" sz="3200" dirty="0" smtClean="0"/>
              <a:t>More style properties …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479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 for adding CSS to a web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</a:t>
            </a:r>
            <a:r>
              <a:rPr lang="en-GB" dirty="0" smtClean="0"/>
              <a:t>tart with a (valid!) HTML document</a:t>
            </a:r>
          </a:p>
          <a:p>
            <a:pPr marL="857250" lvl="1" indent="-457200"/>
            <a:r>
              <a:rPr lang="en-GB" dirty="0" smtClean="0"/>
              <a:t>HTML structure </a:t>
            </a:r>
            <a:r>
              <a:rPr lang="en-GB" dirty="0" err="1" smtClean="0"/>
              <a:t>markup</a:t>
            </a:r>
            <a:r>
              <a:rPr lang="en-GB" dirty="0" smtClean="0"/>
              <a:t> (DOCTYPE, head, body)</a:t>
            </a:r>
          </a:p>
          <a:p>
            <a:pPr marL="857250" lvl="1" indent="-457200"/>
            <a:r>
              <a:rPr lang="en-GB" dirty="0" smtClean="0"/>
              <a:t>HTML text </a:t>
            </a:r>
            <a:r>
              <a:rPr lang="en-GB" dirty="0" err="1" smtClean="0"/>
              <a:t>markup</a:t>
            </a:r>
            <a:r>
              <a:rPr lang="en-GB" dirty="0" smtClean="0"/>
              <a:t> (&lt;p&gt;, &lt;h1-6&gt;, &lt;</a:t>
            </a:r>
            <a:r>
              <a:rPr lang="en-GB" dirty="0" err="1" smtClean="0"/>
              <a:t>em</a:t>
            </a:r>
            <a:r>
              <a:rPr lang="en-GB" dirty="0" smtClean="0"/>
              <a:t>&gt;, &lt;strong&gt;, etc.)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</a:t>
            </a:r>
            <a:r>
              <a:rPr lang="en-GB" dirty="0" err="1" smtClean="0"/>
              <a:t>dd</a:t>
            </a:r>
            <a:r>
              <a:rPr lang="en-GB" dirty="0" smtClean="0"/>
              <a:t> the @import style statement for CSS text file</a:t>
            </a:r>
          </a:p>
          <a:p>
            <a:pPr marL="857250" lvl="1" indent="-457200"/>
            <a:r>
              <a:rPr lang="en-US" dirty="0"/>
              <a:t>Choose an appropriate CSS file name (e.g. </a:t>
            </a:r>
            <a:r>
              <a:rPr lang="en-US" dirty="0" smtClean="0"/>
              <a:t>“</a:t>
            </a:r>
            <a:r>
              <a:rPr lang="en-US" dirty="0" err="1" smtClean="0"/>
              <a:t>goose.css</a:t>
            </a:r>
            <a:r>
              <a:rPr lang="en-US" dirty="0"/>
              <a:t>”</a:t>
            </a:r>
            <a:r>
              <a:rPr lang="en-US" dirty="0" smtClean="0"/>
              <a:t>)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Create a folder 		/</a:t>
            </a:r>
            <a:r>
              <a:rPr lang="en-GB" dirty="0" err="1" smtClean="0"/>
              <a:t>css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Add your CSS rules in the CSS text tile</a:t>
            </a:r>
          </a:p>
          <a:p>
            <a:pPr marL="857250" lvl="1" indent="-457200"/>
            <a:r>
              <a:rPr lang="en-US" dirty="0" smtClean="0"/>
              <a:t>S</a:t>
            </a:r>
            <a:r>
              <a:rPr lang="en-GB" dirty="0" err="1" smtClean="0"/>
              <a:t>ave</a:t>
            </a:r>
            <a:r>
              <a:rPr lang="en-GB" dirty="0" smtClean="0"/>
              <a:t> CSS text file and check it worked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TEST &amp; VALIDATE as you go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TIP:</a:t>
            </a:r>
            <a:br>
              <a:rPr lang="en-GB" dirty="0" smtClean="0"/>
            </a:br>
            <a:r>
              <a:rPr lang="en-GB" dirty="0" smtClean="0"/>
              <a:t>Work on 1 rule at a time, and 1 style property at a time 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(don’t type 100s of lines and then see if they work !)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198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7504" y="6212334"/>
            <a:ext cx="2108516" cy="365125"/>
          </a:xfrm>
        </p:spPr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20</a:t>
            </a:fld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871407"/>
              </p:ext>
            </p:extLst>
          </p:nvPr>
        </p:nvGraphicFramePr>
        <p:xfrm>
          <a:off x="107504" y="44624"/>
          <a:ext cx="8178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0"/>
                <a:gridCol w="408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Value(s)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font-weight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normal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bold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07504" y="5733256"/>
            <a:ext cx="9036496" cy="10178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r>
              <a:rPr lang="en-US" sz="2000" i="1" dirty="0" smtClean="0">
                <a:latin typeface="Courier New" charset="0"/>
              </a:rPr>
              <a:t>/* turn OFF underline for links on a page (&amp; embolden) */</a:t>
            </a:r>
          </a:p>
          <a:p>
            <a:r>
              <a:rPr lang="en-US" sz="2000" b="1" dirty="0" smtClean="0">
                <a:latin typeface="Courier New" charset="0"/>
              </a:rPr>
              <a:t>a { </a:t>
            </a: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text-decoration: none;</a:t>
            </a:r>
            <a:r>
              <a:rPr lang="en-US" sz="2000" b="1" dirty="0">
                <a:latin typeface="Courier New" charset="0"/>
              </a:rPr>
              <a:t>	</a:t>
            </a:r>
            <a:endParaRPr lang="en-US" sz="2000" b="1" dirty="0" smtClean="0">
              <a:latin typeface="Courier New" charset="0"/>
            </a:endParaRPr>
          </a:p>
          <a:p>
            <a:r>
              <a:rPr lang="en-US" sz="2000" b="1" dirty="0">
                <a:latin typeface="Courier New" charset="0"/>
              </a:rPr>
              <a:t>	font-weight: bold;</a:t>
            </a:r>
            <a:r>
              <a:rPr lang="en-US" sz="2000" b="1" dirty="0" smtClean="0">
                <a:latin typeface="Courier New" charset="0"/>
              </a:rPr>
              <a:t>		}</a:t>
            </a:r>
          </a:p>
        </p:txBody>
      </p:sp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765819"/>
              </p:ext>
            </p:extLst>
          </p:nvPr>
        </p:nvGraphicFramePr>
        <p:xfrm>
          <a:off x="107504" y="1700808"/>
          <a:ext cx="8178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0"/>
                <a:gridCol w="408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Value(s)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font-style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normal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italic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oblique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349784"/>
              </p:ext>
            </p:extLst>
          </p:nvPr>
        </p:nvGraphicFramePr>
        <p:xfrm>
          <a:off x="107504" y="4581128"/>
          <a:ext cx="80826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322"/>
                <a:gridCol w="40413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Value(s)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text-decoration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underline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07504" y="1196752"/>
            <a:ext cx="9036496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r>
              <a:rPr lang="en-US" sz="2000" b="1" dirty="0">
                <a:latin typeface="Courier New" charset="0"/>
              </a:rPr>
              <a:t>f</a:t>
            </a:r>
            <a:r>
              <a:rPr lang="en-US" sz="2000" b="1" dirty="0" smtClean="0">
                <a:latin typeface="Courier New" charset="0"/>
              </a:rPr>
              <a:t>ooter { font-weight: bold; }</a:t>
            </a:r>
            <a:endParaRPr lang="en-US" sz="2000" b="1" dirty="0">
              <a:latin typeface="Courier New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07504" y="3140968"/>
            <a:ext cx="9036496" cy="13256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r>
              <a:rPr lang="en-US" sz="2000" b="1" dirty="0" smtClean="0">
                <a:latin typeface="Courier New" charset="0"/>
              </a:rPr>
              <a:t>h1 { 	font-style: italic; }</a:t>
            </a:r>
          </a:p>
          <a:p>
            <a:r>
              <a:rPr lang="en-US" sz="2000" i="1" dirty="0">
                <a:latin typeface="Courier New" charset="0"/>
              </a:rPr>
              <a:t>/* turn OFF italic for </a:t>
            </a:r>
            <a:r>
              <a:rPr lang="en-US" sz="2000" i="1" dirty="0" err="1">
                <a:latin typeface="Courier New" charset="0"/>
              </a:rPr>
              <a:t>em</a:t>
            </a:r>
            <a:r>
              <a:rPr lang="en-US" sz="2000" i="1" dirty="0">
                <a:latin typeface="Courier New" charset="0"/>
              </a:rPr>
              <a:t> </a:t>
            </a:r>
            <a:r>
              <a:rPr lang="en-US" sz="2000" i="1" dirty="0" smtClean="0">
                <a:latin typeface="Courier New" charset="0"/>
              </a:rPr>
              <a:t>&amp; make pink */</a:t>
            </a:r>
            <a:endParaRPr lang="en-US" sz="2000" i="1" dirty="0">
              <a:latin typeface="Courier New" charset="0"/>
            </a:endParaRPr>
          </a:p>
          <a:p>
            <a:r>
              <a:rPr lang="en-US" sz="2000" b="1" dirty="0" err="1" smtClean="0">
                <a:latin typeface="Courier New" charset="0"/>
              </a:rPr>
              <a:t>em</a:t>
            </a:r>
            <a:r>
              <a:rPr lang="en-US" sz="2000" b="1" dirty="0" smtClean="0">
                <a:latin typeface="Courier New" charset="0"/>
              </a:rPr>
              <a:t> { 	font</a:t>
            </a:r>
            <a:r>
              <a:rPr lang="en-US" sz="2000" b="1" dirty="0">
                <a:latin typeface="Courier New" charset="0"/>
              </a:rPr>
              <a:t>-style: </a:t>
            </a:r>
            <a:r>
              <a:rPr lang="en-US" sz="2000" b="1" dirty="0" smtClean="0">
                <a:latin typeface="Courier New" charset="0"/>
              </a:rPr>
              <a:t>normal; </a:t>
            </a:r>
          </a:p>
          <a:p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color: pink;		}</a:t>
            </a:r>
            <a:endParaRPr lang="en-US" sz="20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1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665510"/>
              </p:ext>
            </p:extLst>
          </p:nvPr>
        </p:nvGraphicFramePr>
        <p:xfrm>
          <a:off x="107504" y="44624"/>
          <a:ext cx="8178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0"/>
                <a:gridCol w="408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Value(s)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font-variant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normal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small-caps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4664008"/>
              </p:ext>
            </p:extLst>
          </p:nvPr>
        </p:nvGraphicFramePr>
        <p:xfrm>
          <a:off x="107504" y="1700808"/>
          <a:ext cx="90364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248"/>
                <a:gridCol w="45182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Value(s)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text-transformation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capitalize     /* note US spelling ‘z’</a:t>
                      </a:r>
                      <a:r>
                        <a:rPr lang="en-US" baseline="0" dirty="0" smtClean="0"/>
                        <a:t> */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uppercase /* ALL CAPITAL LETTERS */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lowercase /* all lowercase letters</a:t>
                      </a:r>
                      <a:r>
                        <a:rPr lang="en-US" baseline="0" dirty="0" smtClean="0"/>
                        <a:t> */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07504" y="1196752"/>
            <a:ext cx="9036496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r>
              <a:rPr lang="en-US" sz="2000" b="1" dirty="0" smtClean="0">
                <a:latin typeface="Courier New" charset="0"/>
              </a:rPr>
              <a:t>strong { font-variant: small-caps; }</a:t>
            </a:r>
            <a:endParaRPr lang="en-US" sz="2000" b="1" dirty="0">
              <a:latin typeface="Courier New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07504" y="3573016"/>
            <a:ext cx="9036496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r>
              <a:rPr lang="en-US" sz="2000" b="1" dirty="0" smtClean="0">
                <a:latin typeface="Courier New" charset="0"/>
              </a:rPr>
              <a:t>h1 { 	text-transform: capitalize;	}</a:t>
            </a:r>
            <a:endParaRPr lang="en-US" sz="2000" b="1" dirty="0">
              <a:latin typeface="Courier New" charset="0"/>
            </a:endParaRPr>
          </a:p>
        </p:txBody>
      </p:sp>
      <p:pic>
        <p:nvPicPr>
          <p:cNvPr id="3" name="Picture 2" descr="Screen Shot 2014-09-11 at 21.59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077072"/>
            <a:ext cx="8750835" cy="16807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9552" y="5795532"/>
            <a:ext cx="6984776" cy="10178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r>
              <a:rPr lang="en-US" sz="2000" b="1" dirty="0">
                <a:latin typeface="Courier New" charset="0"/>
              </a:rPr>
              <a:t>&lt;h1&gt;each heading word is capitalized&lt;/h1&gt;</a:t>
            </a:r>
          </a:p>
          <a:p>
            <a:r>
              <a:rPr lang="en-US" sz="2000" b="1" dirty="0">
                <a:latin typeface="Courier New" charset="0"/>
              </a:rPr>
              <a:t>&lt;p&gt;a strongly </a:t>
            </a:r>
            <a:r>
              <a:rPr lang="en-US" sz="2000" b="1" dirty="0" err="1">
                <a:latin typeface="Courier New" charset="0"/>
              </a:rPr>
              <a:t>emphasised</a:t>
            </a:r>
            <a:r>
              <a:rPr lang="en-US" sz="2000" b="1" dirty="0">
                <a:latin typeface="Courier New" charset="0"/>
              </a:rPr>
              <a:t> &lt;strong&gt;word or phrase&lt;/strong&gt; will be in small-</a:t>
            </a:r>
            <a:r>
              <a:rPr lang="en-US" sz="2000" b="1" dirty="0" smtClean="0">
                <a:latin typeface="Courier New" charset="0"/>
              </a:rPr>
              <a:t>caps&lt;/p&gt;</a:t>
            </a:r>
            <a:endParaRPr lang="en-US" sz="2000" b="1" dirty="0">
              <a:latin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0272" y="6021288"/>
            <a:ext cx="1584176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854307"/>
              </p:ext>
            </p:extLst>
          </p:nvPr>
        </p:nvGraphicFramePr>
        <p:xfrm>
          <a:off x="107504" y="44624"/>
          <a:ext cx="8178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0"/>
                <a:gridCol w="408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Value(s)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text-shadow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h-shadow v-shadow none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h-shadow v-shadow color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h-shadow v-shadow blur color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07504" y="1556792"/>
            <a:ext cx="9036496" cy="7100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r>
              <a:rPr lang="en-US" sz="2000" b="1" dirty="0">
                <a:latin typeface="Courier New" charset="0"/>
              </a:rPr>
              <a:t>p { text-shadow:  2px 2px blue; } </a:t>
            </a:r>
          </a:p>
          <a:p>
            <a:r>
              <a:rPr lang="en-US" sz="2000" b="1" dirty="0">
                <a:latin typeface="Courier New" charset="0"/>
              </a:rPr>
              <a:t>p { text-shadow:  </a:t>
            </a:r>
            <a:r>
              <a:rPr lang="en-US" sz="2000" b="1" dirty="0" smtClean="0">
                <a:latin typeface="Courier New" charset="0"/>
              </a:rPr>
              <a:t>1px 1px 8px red; } /* with blurring */ </a:t>
            </a:r>
            <a:endParaRPr lang="en-US" sz="2000" b="1" dirty="0">
              <a:latin typeface="Courier New" charset="0"/>
            </a:endParaRPr>
          </a:p>
        </p:txBody>
      </p:sp>
      <p:pic>
        <p:nvPicPr>
          <p:cNvPr id="6" name="Picture 5" descr="Screen Shot 2014-09-11 at 21.56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337505"/>
            <a:ext cx="6732240" cy="45204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678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am I meant to remember all these properties and values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4762500"/>
          </a:xfrm>
        </p:spPr>
        <p:txBody>
          <a:bodyPr/>
          <a:lstStyle/>
          <a:p>
            <a:r>
              <a:rPr lang="en-US" dirty="0" smtClean="0"/>
              <a:t>You’re not expected to – see the standard exam appendices supplied: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23</a:t>
            </a:fld>
            <a:endParaRPr lang="en-GB" dirty="0"/>
          </a:p>
        </p:txBody>
      </p:sp>
      <p:pic>
        <p:nvPicPr>
          <p:cNvPr id="5" name="Picture 4" descr="Screen Shot 2014-09-11 at 22.12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48680"/>
            <a:ext cx="5652120" cy="37224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Screen Shot 2014-09-11 at 22.12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356620"/>
            <a:ext cx="4790232" cy="35013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Screen Shot 2014-09-11 at 22.12.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564904"/>
            <a:ext cx="5652120" cy="41695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79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24</a:t>
            </a:fld>
            <a:endParaRPr lang="en-GB" dirty="0"/>
          </a:p>
        </p:txBody>
      </p:sp>
      <p:pic>
        <p:nvPicPr>
          <p:cNvPr id="7" name="Picture 6" descr="font_varia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" y="144016"/>
            <a:ext cx="9171620" cy="4941168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627784" y="7717"/>
            <a:ext cx="6515289" cy="37878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r>
              <a:rPr lang="en-US" sz="2000" b="1" dirty="0">
                <a:latin typeface="Courier New" charset="0"/>
              </a:rPr>
              <a:t>/* ------ /</a:t>
            </a:r>
            <a:r>
              <a:rPr lang="en-US" sz="2000" b="1" dirty="0" err="1">
                <a:latin typeface="Courier New" charset="0"/>
              </a:rPr>
              <a:t>css</a:t>
            </a:r>
            <a:r>
              <a:rPr lang="en-US" sz="2000" b="1" dirty="0">
                <a:latin typeface="Courier New" charset="0"/>
              </a:rPr>
              <a:t>/goose.css ------ */</a:t>
            </a:r>
          </a:p>
          <a:p>
            <a:r>
              <a:rPr lang="en-US" sz="2000" b="1" dirty="0" smtClean="0">
                <a:latin typeface="Courier New" charset="0"/>
              </a:rPr>
              <a:t>body </a:t>
            </a:r>
            <a:r>
              <a:rPr lang="en-US" sz="2000" b="1" dirty="0">
                <a:latin typeface="Courier New" charset="0"/>
              </a:rPr>
              <a:t>{</a:t>
            </a:r>
          </a:p>
          <a:p>
            <a:r>
              <a:rPr lang="en-US" sz="2000" b="1" dirty="0">
                <a:latin typeface="Courier New" charset="0"/>
              </a:rPr>
              <a:t>	background-color: </a:t>
            </a:r>
            <a:r>
              <a:rPr lang="en-US" sz="2000" b="1" dirty="0" err="1">
                <a:latin typeface="Courier New" charset="0"/>
              </a:rPr>
              <a:t>lightblue</a:t>
            </a:r>
            <a:r>
              <a:rPr lang="en-US" sz="2000" b="1" dirty="0">
                <a:latin typeface="Courier New" charset="0"/>
              </a:rPr>
              <a:t>;</a:t>
            </a:r>
          </a:p>
          <a:p>
            <a:r>
              <a:rPr lang="en-US" sz="2000" b="1" dirty="0">
                <a:latin typeface="Courier New" charset="0"/>
              </a:rPr>
              <a:t>}</a:t>
            </a:r>
          </a:p>
          <a:p>
            <a:endParaRPr lang="en-US" sz="2000" b="1" dirty="0">
              <a:latin typeface="Courier New" charset="0"/>
            </a:endParaRPr>
          </a:p>
          <a:p>
            <a:r>
              <a:rPr lang="en-US" sz="2000" b="1" dirty="0">
                <a:latin typeface="Courier New" charset="0"/>
              </a:rPr>
              <a:t>h1 {</a:t>
            </a:r>
          </a:p>
          <a:p>
            <a:r>
              <a:rPr lang="en-US" sz="2000" b="1" dirty="0">
                <a:latin typeface="Courier New" charset="0"/>
              </a:rPr>
              <a:t>	color: red;</a:t>
            </a:r>
          </a:p>
          <a:p>
            <a:r>
              <a:rPr lang="en-US" sz="2000" b="1" dirty="0">
                <a:latin typeface="Courier New" charset="0"/>
              </a:rPr>
              <a:t>}</a:t>
            </a:r>
          </a:p>
          <a:p>
            <a:endParaRPr lang="en-US" sz="2000" b="1" dirty="0">
              <a:latin typeface="Courier New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h2 {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	font-variant: small-caps;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charset="0"/>
              </a:rPr>
              <a:t>}</a:t>
            </a:r>
            <a:endParaRPr lang="en-US" sz="2000" b="1" dirty="0">
              <a:solidFill>
                <a:srgbClr val="FF0000"/>
              </a:solidFill>
              <a:latin typeface="Courier New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3528" y="5589240"/>
            <a:ext cx="8178800" cy="1125488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GB" dirty="0" err="1" smtClean="0"/>
              <a:t>bove</a:t>
            </a:r>
            <a:r>
              <a:rPr lang="en-GB" dirty="0" smtClean="0"/>
              <a:t> the ‘small-caps’ value for Level 2 headings has been defined, for property ‘font-variant’</a:t>
            </a:r>
            <a:endParaRPr lang="en-GB" dirty="0"/>
          </a:p>
        </p:txBody>
      </p:sp>
      <p:sp>
        <p:nvSpPr>
          <p:cNvPr id="2" name="Left Arrow 1"/>
          <p:cNvSpPr/>
          <p:nvPr/>
        </p:nvSpPr>
        <p:spPr bwMode="auto">
          <a:xfrm>
            <a:off x="3226844" y="3758586"/>
            <a:ext cx="2736304" cy="648072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60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25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48" y="0"/>
            <a:ext cx="4968552" cy="36719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Double Wave 6"/>
          <p:cNvSpPr/>
          <p:nvPr/>
        </p:nvSpPr>
        <p:spPr bwMode="auto">
          <a:xfrm>
            <a:off x="251520" y="4386555"/>
            <a:ext cx="8352928" cy="2016224"/>
          </a:xfrm>
          <a:prstGeom prst="doubleWav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481548" y="3864446"/>
            <a:ext cx="8496944" cy="273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None/>
              <a:defRPr kumimoji="1" sz="24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3600" kern="0" dirty="0" smtClean="0"/>
              <a:t>CSS properties and values</a:t>
            </a:r>
          </a:p>
          <a:p>
            <a:endParaRPr lang="en-GB" kern="0" dirty="0" smtClean="0"/>
          </a:p>
          <a:p>
            <a:endParaRPr lang="en-GB" kern="0" dirty="0" smtClean="0"/>
          </a:p>
          <a:p>
            <a:r>
              <a:rPr lang="en-GB" sz="3200" dirty="0" smtClean="0"/>
              <a:t>FONT-FAMILY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73793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/>
          <a:lstStyle/>
          <a:p>
            <a:r>
              <a:rPr lang="en-IE" sz="2800" dirty="0" smtClean="0"/>
              <a:t>font-family (typeface) 5 generic browser fonts</a:t>
            </a:r>
            <a:endParaRPr lang="en-GB" dirty="0"/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52872"/>
            <a:ext cx="9036496" cy="4724400"/>
          </a:xfrm>
        </p:spPr>
        <p:txBody>
          <a:bodyPr/>
          <a:lstStyle/>
          <a:p>
            <a:pPr marL="457200" indent="-457200"/>
            <a:r>
              <a:rPr lang="en-GB" dirty="0" smtClean="0"/>
              <a:t>There are 5 </a:t>
            </a:r>
            <a:r>
              <a:rPr lang="en-GB" u="sng" dirty="0" smtClean="0"/>
              <a:t>generic font families</a:t>
            </a:r>
            <a:r>
              <a:rPr lang="en-GB" dirty="0" smtClean="0"/>
              <a:t> that ALL browsers must offer</a:t>
            </a:r>
          </a:p>
          <a:p>
            <a:pPr marL="857250" lvl="1" indent="-457200"/>
            <a:r>
              <a:rPr lang="en-GB" sz="2400" dirty="0" smtClean="0"/>
              <a:t>similar whatever browser used (even if actual fonts vary)</a:t>
            </a:r>
            <a:endParaRPr lang="en-GB" sz="2400" dirty="0"/>
          </a:p>
          <a:p>
            <a:pPr marL="0" lvl="2" indent="0">
              <a:buNone/>
            </a:pPr>
            <a:r>
              <a:rPr lang="en-GB" b="1" dirty="0" smtClean="0">
                <a:ea typeface="+mn-ea"/>
                <a:cs typeface="+mn-cs"/>
              </a:rPr>
              <a:t>serif</a:t>
            </a:r>
            <a:r>
              <a:rPr lang="en-GB" dirty="0" smtClean="0">
                <a:ea typeface="+mn-ea"/>
                <a:cs typeface="+mn-cs"/>
              </a:rPr>
              <a:t>: basic, business report / novel style font face</a:t>
            </a:r>
          </a:p>
          <a:p>
            <a:pPr marL="914400" lvl="3" indent="-457200">
              <a:buFont typeface="Symbol" pitchFamily="18" charset="2"/>
              <a:buChar char=""/>
            </a:pPr>
            <a:r>
              <a:rPr lang="en-US" sz="2400" b="1" dirty="0" smtClean="0">
                <a:latin typeface="Times"/>
                <a:ea typeface="+mn-ea"/>
                <a:cs typeface="Times"/>
              </a:rPr>
              <a:t>E</a:t>
            </a:r>
            <a:r>
              <a:rPr lang="en-GB" sz="2400" b="1" dirty="0" smtClean="0">
                <a:latin typeface="Times"/>
                <a:ea typeface="+mn-ea"/>
                <a:cs typeface="Times"/>
              </a:rPr>
              <a:t>.g. Times New </a:t>
            </a:r>
            <a:r>
              <a:rPr lang="en-GB" sz="2400" b="1" dirty="0">
                <a:latin typeface="Times"/>
                <a:ea typeface="+mn-ea"/>
                <a:cs typeface="Times"/>
              </a:rPr>
              <a:t>R</a:t>
            </a:r>
            <a:r>
              <a:rPr lang="en-GB" sz="2400" b="1" dirty="0" smtClean="0">
                <a:latin typeface="Times"/>
                <a:ea typeface="+mn-ea"/>
                <a:cs typeface="Times"/>
              </a:rPr>
              <a:t>oman </a:t>
            </a:r>
            <a:r>
              <a:rPr lang="en-GB" sz="2400" b="1" dirty="0">
                <a:latin typeface="Times"/>
                <a:ea typeface="+mn-ea"/>
                <a:cs typeface="Times"/>
              </a:rPr>
              <a:t>…</a:t>
            </a:r>
          </a:p>
          <a:p>
            <a:pPr marL="0" lvl="2" indent="0">
              <a:buNone/>
            </a:pPr>
            <a:r>
              <a:rPr lang="en-GB" b="1" dirty="0">
                <a:ea typeface="+mn-ea"/>
                <a:cs typeface="+mn-cs"/>
              </a:rPr>
              <a:t>sans-serif</a:t>
            </a:r>
            <a:r>
              <a:rPr lang="en-GB" dirty="0">
                <a:ea typeface="+mn-ea"/>
                <a:cs typeface="+mn-cs"/>
              </a:rPr>
              <a:t>: </a:t>
            </a:r>
            <a:r>
              <a:rPr lang="en-GB" dirty="0" smtClean="0">
                <a:ea typeface="+mn-ea"/>
                <a:cs typeface="+mn-cs"/>
              </a:rPr>
              <a:t>simple font (no serifs) </a:t>
            </a:r>
            <a:r>
              <a:rPr lang="en-US" dirty="0" smtClean="0">
                <a:ea typeface="+mn-ea"/>
                <a:cs typeface="+mn-cs"/>
              </a:rPr>
              <a:t>–</a:t>
            </a:r>
            <a:r>
              <a:rPr lang="en-GB" dirty="0" smtClean="0">
                <a:ea typeface="+mn-ea"/>
                <a:cs typeface="+mn-cs"/>
              </a:rPr>
              <a:t> good for headings</a:t>
            </a:r>
          </a:p>
          <a:p>
            <a:pPr marL="914400" lvl="3" indent="-457200">
              <a:buFont typeface="Symbol" pitchFamily="18" charset="2"/>
              <a:buChar char=""/>
            </a:pPr>
            <a:r>
              <a:rPr lang="en-US" sz="2400" b="1" dirty="0" smtClean="0">
                <a:latin typeface="Ai"/>
                <a:ea typeface="+mn-ea"/>
                <a:cs typeface="Ai"/>
              </a:rPr>
              <a:t>E</a:t>
            </a:r>
            <a:r>
              <a:rPr lang="en-GB" sz="2400" b="1" dirty="0" smtClean="0">
                <a:latin typeface="Ai"/>
                <a:ea typeface="+mn-ea"/>
                <a:cs typeface="Ai"/>
              </a:rPr>
              <a:t>.g. Arial</a:t>
            </a:r>
            <a:r>
              <a:rPr lang="en-GB" sz="2400" b="1" dirty="0">
                <a:latin typeface="Ai"/>
                <a:ea typeface="+mn-ea"/>
                <a:cs typeface="Ai"/>
              </a:rPr>
              <a:t>, </a:t>
            </a:r>
            <a:r>
              <a:rPr lang="en-GB" sz="2400" b="1" dirty="0" smtClean="0">
                <a:latin typeface="Ai"/>
                <a:ea typeface="+mn-ea"/>
                <a:cs typeface="Ai"/>
              </a:rPr>
              <a:t>Verdana </a:t>
            </a:r>
            <a:r>
              <a:rPr lang="en-GB" sz="2400" b="1" dirty="0">
                <a:latin typeface="Ai"/>
                <a:ea typeface="+mn-ea"/>
                <a:cs typeface="Ai"/>
              </a:rPr>
              <a:t>…</a:t>
            </a:r>
          </a:p>
          <a:p>
            <a:pPr marL="0" lvl="2" indent="0">
              <a:buNone/>
            </a:pPr>
            <a:r>
              <a:rPr lang="en-GB" b="1" dirty="0" err="1">
                <a:ea typeface="+mn-ea"/>
                <a:cs typeface="+mn-cs"/>
              </a:rPr>
              <a:t>monospace</a:t>
            </a:r>
            <a:r>
              <a:rPr lang="en-GB" dirty="0">
                <a:ea typeface="+mn-ea"/>
                <a:cs typeface="+mn-cs"/>
              </a:rPr>
              <a:t>: </a:t>
            </a:r>
            <a:r>
              <a:rPr lang="en-GB" dirty="0" smtClean="0">
                <a:ea typeface="+mn-ea"/>
                <a:cs typeface="+mn-cs"/>
              </a:rPr>
              <a:t>a typewriter li</a:t>
            </a:r>
            <a:r>
              <a:rPr lang="en-US" dirty="0" err="1" smtClean="0">
                <a:ea typeface="+mn-ea"/>
                <a:cs typeface="+mn-cs"/>
              </a:rPr>
              <a:t>ke</a:t>
            </a:r>
            <a:r>
              <a:rPr lang="en-GB" dirty="0" smtClean="0">
                <a:ea typeface="+mn-ea"/>
                <a:cs typeface="+mn-cs"/>
              </a:rPr>
              <a:t> font (every letter same width)</a:t>
            </a:r>
          </a:p>
          <a:p>
            <a:pPr marL="914400" lvl="3" indent="-457200">
              <a:buFont typeface="Symbol" pitchFamily="18" charset="2"/>
              <a:buChar char=""/>
            </a:pPr>
            <a:r>
              <a:rPr lang="en-US" sz="2400" b="1" dirty="0" smtClean="0">
                <a:latin typeface="Courier"/>
                <a:ea typeface="+mn-ea"/>
                <a:cs typeface="Courier"/>
              </a:rPr>
              <a:t>E</a:t>
            </a:r>
            <a:r>
              <a:rPr lang="en-GB" sz="2400" b="1" dirty="0" smtClean="0">
                <a:latin typeface="Courier"/>
                <a:ea typeface="+mn-ea"/>
                <a:cs typeface="Courier"/>
              </a:rPr>
              <a:t>.g. Courier</a:t>
            </a:r>
            <a:endParaRPr lang="en-GB" sz="2400" b="1" dirty="0">
              <a:latin typeface="Courier"/>
              <a:ea typeface="+mn-ea"/>
              <a:cs typeface="Courier"/>
            </a:endParaRPr>
          </a:p>
          <a:p>
            <a:pPr marL="0" lvl="2" indent="0">
              <a:buNone/>
            </a:pPr>
            <a:r>
              <a:rPr lang="en-GB" b="1" dirty="0">
                <a:ea typeface="+mn-ea"/>
                <a:cs typeface="+mn-cs"/>
              </a:rPr>
              <a:t>cursive</a:t>
            </a:r>
            <a:r>
              <a:rPr lang="en-GB" dirty="0">
                <a:ea typeface="+mn-ea"/>
                <a:cs typeface="+mn-cs"/>
              </a:rPr>
              <a:t>: </a:t>
            </a:r>
            <a:r>
              <a:rPr lang="en-GB" dirty="0" smtClean="0">
                <a:ea typeface="+mn-ea"/>
                <a:cs typeface="+mn-cs"/>
              </a:rPr>
              <a:t>a hand-writing style font</a:t>
            </a:r>
          </a:p>
          <a:p>
            <a:pPr marL="914400" lvl="3" indent="-457200">
              <a:buFont typeface="Symbol" pitchFamily="18" charset="2"/>
              <a:buChar char=""/>
            </a:pPr>
            <a:r>
              <a:rPr lang="en-US" sz="2400" b="1" dirty="0" smtClean="0">
                <a:latin typeface="Comic Sans MS"/>
                <a:ea typeface="+mn-ea"/>
                <a:cs typeface="Comic Sans MS"/>
              </a:rPr>
              <a:t>E</a:t>
            </a:r>
            <a:r>
              <a:rPr lang="en-GB" sz="2400" b="1" dirty="0" smtClean="0">
                <a:latin typeface="Comic Sans MS"/>
                <a:ea typeface="+mn-ea"/>
                <a:cs typeface="Comic Sans MS"/>
              </a:rPr>
              <a:t>.g. Apple Chancery</a:t>
            </a:r>
            <a:r>
              <a:rPr lang="en-GB" sz="2400" b="1" dirty="0">
                <a:latin typeface="Comic Sans MS"/>
                <a:ea typeface="+mn-ea"/>
                <a:cs typeface="Comic Sans MS"/>
              </a:rPr>
              <a:t>, </a:t>
            </a:r>
            <a:r>
              <a:rPr lang="en-GB" sz="2400" b="1" dirty="0" smtClean="0">
                <a:latin typeface="Comic Sans MS"/>
                <a:ea typeface="+mn-ea"/>
                <a:cs typeface="Comic Sans MS"/>
              </a:rPr>
              <a:t>Comic Sans</a:t>
            </a:r>
            <a:endParaRPr lang="en-GB" sz="2400" b="1" dirty="0">
              <a:latin typeface="Comic Sans MS"/>
              <a:ea typeface="+mn-ea"/>
              <a:cs typeface="Comic Sans MS"/>
            </a:endParaRPr>
          </a:p>
          <a:p>
            <a:pPr marL="0" lvl="2" indent="0">
              <a:buNone/>
            </a:pPr>
            <a:r>
              <a:rPr lang="en-GB" b="1" dirty="0">
                <a:ea typeface="+mn-ea"/>
                <a:cs typeface="+mn-cs"/>
              </a:rPr>
              <a:t>fantasy</a:t>
            </a:r>
            <a:r>
              <a:rPr lang="en-GB" dirty="0">
                <a:ea typeface="+mn-ea"/>
                <a:cs typeface="+mn-cs"/>
              </a:rPr>
              <a:t>: </a:t>
            </a:r>
            <a:r>
              <a:rPr lang="en-GB" dirty="0" smtClean="0">
                <a:ea typeface="+mn-ea"/>
                <a:cs typeface="+mn-cs"/>
              </a:rPr>
              <a:t>Impact </a:t>
            </a:r>
            <a:r>
              <a:rPr lang="en-GB" dirty="0">
                <a:ea typeface="+mn-ea"/>
                <a:cs typeface="+mn-cs"/>
              </a:rPr>
              <a:t>or other decorative </a:t>
            </a:r>
            <a:r>
              <a:rPr lang="en-GB" dirty="0" smtClean="0">
                <a:ea typeface="+mn-ea"/>
                <a:cs typeface="+mn-cs"/>
              </a:rPr>
              <a:t>fonts (to stand out)</a:t>
            </a:r>
          </a:p>
          <a:p>
            <a:pPr marL="914400" lvl="3" indent="-457200">
              <a:buFont typeface="Symbol" pitchFamily="18" charset="2"/>
              <a:buChar char=""/>
            </a:pPr>
            <a:r>
              <a:rPr lang="en-US" sz="2400" dirty="0" smtClean="0">
                <a:latin typeface="Braggadocio"/>
                <a:ea typeface="+mn-ea"/>
                <a:cs typeface="Braggadocio"/>
              </a:rPr>
              <a:t>different on every device </a:t>
            </a:r>
            <a:br>
              <a:rPr lang="en-US" sz="2400" dirty="0" smtClean="0">
                <a:latin typeface="Braggadocio"/>
                <a:ea typeface="+mn-ea"/>
                <a:cs typeface="Braggadocio"/>
              </a:rPr>
            </a:br>
            <a:r>
              <a:rPr lang="en-US" sz="2400" dirty="0" smtClean="0">
                <a:latin typeface="Braggadocio"/>
                <a:ea typeface="+mn-ea"/>
                <a:cs typeface="Braggadocio"/>
              </a:rPr>
              <a:t>– different to the other generics</a:t>
            </a:r>
            <a:endParaRPr lang="en-GB" sz="2400" dirty="0">
              <a:latin typeface="Braggadocio"/>
              <a:ea typeface="+mn-ea"/>
              <a:cs typeface="Braggadoci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07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27</a:t>
            </a:fld>
            <a:endParaRPr lang="en-GB" dirty="0"/>
          </a:p>
        </p:txBody>
      </p:sp>
      <p:pic>
        <p:nvPicPr>
          <p:cNvPr id="5" name="Picture 4" descr="font_famili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40913"/>
            <a:ext cx="8208912" cy="737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28</a:t>
            </a:fld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482611"/>
              </p:ext>
            </p:extLst>
          </p:nvPr>
        </p:nvGraphicFramePr>
        <p:xfrm>
          <a:off x="457200" y="188640"/>
          <a:ext cx="84352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640"/>
                <a:gridCol w="42176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Value(s)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font-family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serif                  /* like Times */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sans-serif          /* like Arial</a:t>
                      </a:r>
                      <a:r>
                        <a:rPr lang="en-US" baseline="0" dirty="0" smtClean="0"/>
                        <a:t> */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monospace</a:t>
                      </a:r>
                      <a:r>
                        <a:rPr lang="en-US" dirty="0" smtClean="0"/>
                        <a:t>       /* like</a:t>
                      </a:r>
                      <a:r>
                        <a:rPr lang="en-US" baseline="0" dirty="0" smtClean="0"/>
                        <a:t> Courier */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cursive             /* handwriting</a:t>
                      </a:r>
                      <a:r>
                        <a:rPr lang="en-US" baseline="0" dirty="0" smtClean="0"/>
                        <a:t> style */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fantasy             /* surprise me !</a:t>
                      </a:r>
                      <a:r>
                        <a:rPr lang="en-US" baseline="0" dirty="0" smtClean="0"/>
                        <a:t> */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39552" y="2685323"/>
            <a:ext cx="8352928" cy="13256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endParaRPr lang="en-US" sz="2000" b="1" dirty="0">
              <a:latin typeface="Courier New" charset="0"/>
            </a:endParaRPr>
          </a:p>
          <a:p>
            <a:r>
              <a:rPr lang="en-US" sz="2000" b="1" dirty="0" smtClean="0">
                <a:latin typeface="Courier New" charset="0"/>
              </a:rPr>
              <a:t>body	{ </a:t>
            </a: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font-family: sans-serif;	}</a:t>
            </a:r>
            <a:endParaRPr lang="en-US" sz="2000" b="1" dirty="0">
              <a:latin typeface="Courier New" charset="0"/>
            </a:endParaRPr>
          </a:p>
          <a:p>
            <a:r>
              <a:rPr lang="en-US" sz="2000" b="1" dirty="0">
                <a:latin typeface="Courier New" charset="0"/>
              </a:rPr>
              <a:t>f</a:t>
            </a:r>
            <a:r>
              <a:rPr lang="en-US" sz="2000" b="1" dirty="0" smtClean="0">
                <a:latin typeface="Courier New" charset="0"/>
              </a:rPr>
              <a:t>ooter {	font-family: </a:t>
            </a:r>
            <a:r>
              <a:rPr lang="en-US" sz="2000" b="1" dirty="0" err="1" smtClean="0">
                <a:latin typeface="Courier New" charset="0"/>
              </a:rPr>
              <a:t>monospace</a:t>
            </a:r>
            <a:r>
              <a:rPr lang="en-US" sz="2000" b="1" dirty="0" smtClean="0">
                <a:latin typeface="Courier New" charset="0"/>
              </a:rPr>
              <a:t>;		}</a:t>
            </a:r>
          </a:p>
          <a:p>
            <a:endParaRPr lang="en-US" sz="20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29</a:t>
            </a:fld>
            <a:endParaRPr lang="en-GB" dirty="0"/>
          </a:p>
        </p:txBody>
      </p:sp>
      <p:pic>
        <p:nvPicPr>
          <p:cNvPr id="5" name="Picture 4" descr="font-famil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556500" cy="5092700"/>
          </a:xfrm>
          <a:prstGeom prst="rect">
            <a:avLst/>
          </a:prstGeo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627784" y="7717"/>
            <a:ext cx="6515289" cy="4711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r>
              <a:rPr lang="en-US" sz="2000" b="1" dirty="0">
                <a:latin typeface="Courier New" charset="0"/>
              </a:rPr>
              <a:t>/* ------ /</a:t>
            </a:r>
            <a:r>
              <a:rPr lang="en-US" sz="2000" b="1" dirty="0" err="1">
                <a:latin typeface="Courier New" charset="0"/>
              </a:rPr>
              <a:t>css</a:t>
            </a:r>
            <a:r>
              <a:rPr lang="en-US" sz="2000" b="1" dirty="0">
                <a:latin typeface="Courier New" charset="0"/>
              </a:rPr>
              <a:t>/goose.css ------ */</a:t>
            </a:r>
          </a:p>
          <a:p>
            <a:r>
              <a:rPr lang="en-US" sz="2000" b="1" dirty="0" smtClean="0">
                <a:latin typeface="Courier New" charset="0"/>
              </a:rPr>
              <a:t>body </a:t>
            </a:r>
            <a:r>
              <a:rPr lang="en-US" sz="2000" b="1" dirty="0">
                <a:latin typeface="Courier New" charset="0"/>
              </a:rPr>
              <a:t>{</a:t>
            </a:r>
          </a:p>
          <a:p>
            <a:r>
              <a:rPr lang="en-US" sz="2000" b="1" dirty="0">
                <a:latin typeface="Courier New" charset="0"/>
              </a:rPr>
              <a:t>	background-color: </a:t>
            </a:r>
            <a:r>
              <a:rPr lang="en-US" sz="2000" b="1" dirty="0" err="1">
                <a:latin typeface="Courier New" charset="0"/>
              </a:rPr>
              <a:t>lightblue</a:t>
            </a:r>
            <a:r>
              <a:rPr lang="en-US" sz="2000" b="1" dirty="0" smtClean="0">
                <a:latin typeface="Courier New" charset="0"/>
              </a:rPr>
              <a:t>;</a:t>
            </a:r>
          </a:p>
          <a:p>
            <a:endParaRPr lang="en-US" sz="2000" b="1" dirty="0" smtClean="0">
              <a:latin typeface="Courier New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</a:rPr>
              <a:t>/* make ALL page text typewriter */</a:t>
            </a:r>
            <a:endParaRPr lang="en-US" sz="2000" b="1" dirty="0" smtClean="0">
              <a:solidFill>
                <a:srgbClr val="FF0000"/>
              </a:solidFill>
              <a:latin typeface="Courier New" charset="0"/>
            </a:endParaRPr>
          </a:p>
          <a:p>
            <a:r>
              <a:rPr lang="hu-HU" sz="2000" b="1" dirty="0">
                <a:solidFill>
                  <a:srgbClr val="FF0000"/>
                </a:solidFill>
                <a:latin typeface="Courier New" charset="0"/>
              </a:rPr>
              <a:t>	font-family: monospace</a:t>
            </a:r>
            <a:r>
              <a:rPr lang="hu-HU" sz="2000" b="1" dirty="0" smtClean="0">
                <a:solidFill>
                  <a:srgbClr val="FF0000"/>
                </a:solidFill>
                <a:latin typeface="Courier New" charset="0"/>
              </a:rPr>
              <a:t>;</a:t>
            </a:r>
            <a:endParaRPr lang="en-US" sz="2000" b="1" dirty="0">
              <a:solidFill>
                <a:srgbClr val="FF0000"/>
              </a:solidFill>
              <a:latin typeface="Courier New" charset="0"/>
            </a:endParaRPr>
          </a:p>
          <a:p>
            <a:r>
              <a:rPr lang="en-US" sz="2000" b="1" dirty="0">
                <a:latin typeface="Courier New" charset="0"/>
              </a:rPr>
              <a:t>}</a:t>
            </a:r>
          </a:p>
          <a:p>
            <a:endParaRPr lang="en-US" sz="2000" b="1" dirty="0">
              <a:latin typeface="Courier New" charset="0"/>
            </a:endParaRPr>
          </a:p>
          <a:p>
            <a:r>
              <a:rPr lang="en-US" sz="2000" b="1" dirty="0">
                <a:latin typeface="Courier New" charset="0"/>
              </a:rPr>
              <a:t>h1 {</a:t>
            </a:r>
          </a:p>
          <a:p>
            <a:r>
              <a:rPr lang="en-US" sz="2000" b="1" dirty="0">
                <a:latin typeface="Courier New" charset="0"/>
              </a:rPr>
              <a:t>	color: red;</a:t>
            </a:r>
          </a:p>
          <a:p>
            <a:r>
              <a:rPr lang="en-US" sz="2000" b="1" dirty="0">
                <a:latin typeface="Courier New" charset="0"/>
              </a:rPr>
              <a:t>}</a:t>
            </a:r>
          </a:p>
          <a:p>
            <a:endParaRPr lang="en-US" sz="2000" b="1" dirty="0">
              <a:latin typeface="Courier New" charset="0"/>
            </a:endParaRPr>
          </a:p>
          <a:p>
            <a:r>
              <a:rPr lang="en-US" sz="2000" b="1" dirty="0">
                <a:latin typeface="Courier New" charset="0"/>
              </a:rPr>
              <a:t>h2 {</a:t>
            </a:r>
          </a:p>
          <a:p>
            <a:r>
              <a:rPr lang="en-US" sz="2000" b="1" dirty="0">
                <a:latin typeface="Courier New" charset="0"/>
              </a:rPr>
              <a:t>	font-variant: small-caps;</a:t>
            </a:r>
          </a:p>
          <a:p>
            <a:r>
              <a:rPr lang="en-US" sz="2000" b="1" dirty="0" smtClean="0">
                <a:latin typeface="Courier New" charset="0"/>
              </a:rPr>
              <a:t>}</a:t>
            </a:r>
            <a:endParaRPr lang="en-US" sz="2000" b="1" dirty="0">
              <a:latin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" y="5499402"/>
            <a:ext cx="9143073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NOTE: </a:t>
            </a:r>
            <a:r>
              <a:rPr lang="en-US" dirty="0"/>
              <a:t>Styles applied to selector ‘body’ apply to </a:t>
            </a:r>
            <a:r>
              <a:rPr lang="en-US" i="1" u="sng" dirty="0"/>
              <a:t>everything </a:t>
            </a:r>
            <a:r>
              <a:rPr lang="en-US" dirty="0"/>
              <a:t>in the web </a:t>
            </a:r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0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562800" cy="1771650"/>
          </a:xfrm>
        </p:spPr>
        <p:txBody>
          <a:bodyPr/>
          <a:lstStyle/>
          <a:p>
            <a:r>
              <a:rPr lang="en-GB" dirty="0" smtClean="0"/>
              <a:t>1. </a:t>
            </a:r>
            <a:br>
              <a:rPr lang="en-GB" dirty="0" smtClean="0"/>
            </a:br>
            <a:r>
              <a:rPr lang="en-US" dirty="0" smtClean="0"/>
              <a:t>S</a:t>
            </a:r>
            <a:r>
              <a:rPr lang="en-GB" dirty="0" smtClean="0"/>
              <a:t>tart </a:t>
            </a:r>
            <a:r>
              <a:rPr lang="en-GB" dirty="0"/>
              <a:t>with a (valid!) HTML document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572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562800" cy="1771650"/>
          </a:xfrm>
        </p:spPr>
        <p:txBody>
          <a:bodyPr/>
          <a:lstStyle/>
          <a:p>
            <a:r>
              <a:rPr lang="en-GB" dirty="0"/>
              <a:t>5</a:t>
            </a:r>
            <a:r>
              <a:rPr lang="en-GB" smtClean="0"/>
              <a:t>.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TEST &amp; </a:t>
            </a:r>
            <a:r>
              <a:rPr lang="en-GB" dirty="0"/>
              <a:t>VALIDATE as you go</a:t>
            </a:r>
          </a:p>
          <a:p>
            <a:pPr marL="457200" indent="-457200">
              <a:buAutoNum type="arabicPeriod"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593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31</a:t>
            </a:fld>
            <a:endParaRPr lang="en-GB" dirty="0"/>
          </a:p>
        </p:txBody>
      </p:sp>
      <p:pic>
        <p:nvPicPr>
          <p:cNvPr id="7" name="Picture 6" descr="valid2-direct-inp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95262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08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32</a:t>
            </a:fld>
            <a:endParaRPr lang="en-GB" dirty="0"/>
          </a:p>
        </p:txBody>
      </p:sp>
      <p:pic>
        <p:nvPicPr>
          <p:cNvPr id="5" name="Picture 4" descr="valid3-suc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11265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27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676400" y="2665413"/>
            <a:ext cx="4103179" cy="14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 dirty="0" smtClean="0">
                <a:latin typeface="Tahoma" pitchFamily="34" charset="0"/>
              </a:rPr>
              <a:t>Summary and</a:t>
            </a:r>
            <a:br>
              <a:rPr lang="en-US" sz="4400" b="1" dirty="0" smtClean="0">
                <a:latin typeface="Tahoma" pitchFamily="34" charset="0"/>
              </a:rPr>
            </a:br>
            <a:r>
              <a:rPr lang="en-US" sz="4400" b="1" dirty="0" smtClean="0">
                <a:latin typeface="Tahoma" pitchFamily="34" charset="0"/>
              </a:rPr>
              <a:t>Conclusions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24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Summary / Conclusions …</a:t>
            </a:r>
            <a:endParaRPr lang="en-GB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4762500"/>
          </a:xfrm>
        </p:spPr>
        <p:txBody>
          <a:bodyPr/>
          <a:lstStyle/>
          <a:p>
            <a:r>
              <a:rPr lang="en-IE" dirty="0" smtClean="0"/>
              <a:t>Many </a:t>
            </a:r>
            <a:r>
              <a:rPr lang="en-IE" dirty="0"/>
              <a:t>text properties you can control</a:t>
            </a:r>
          </a:p>
          <a:p>
            <a:pPr lvl="1"/>
            <a:r>
              <a:rPr lang="en-IE" sz="2400" dirty="0"/>
              <a:t>Font / size / color / bold / italics etc</a:t>
            </a:r>
            <a:r>
              <a:rPr lang="en-IE" sz="2400" dirty="0" smtClean="0"/>
              <a:t>.</a:t>
            </a:r>
          </a:p>
          <a:p>
            <a:pPr lvl="1"/>
            <a:r>
              <a:rPr lang="en-US" sz="2400" dirty="0" smtClean="0"/>
              <a:t>W</a:t>
            </a:r>
            <a:r>
              <a:rPr lang="en-IE" sz="2400" dirty="0" smtClean="0"/>
              <a:t>e’ll learn more in later lectures</a:t>
            </a:r>
            <a:endParaRPr lang="en-IE" sz="2400" dirty="0"/>
          </a:p>
          <a:p>
            <a:endParaRPr lang="en-IE" dirty="0"/>
          </a:p>
          <a:p>
            <a:r>
              <a:rPr lang="en-IE" dirty="0" smtClean="0"/>
              <a:t>W</a:t>
            </a:r>
            <a:r>
              <a:rPr lang="ga-IE" dirty="0" smtClean="0"/>
              <a:t>e learnt how to change several text element properties</a:t>
            </a:r>
          </a:p>
          <a:p>
            <a:pPr lvl="1"/>
            <a:r>
              <a:rPr lang="en-US" sz="2000" dirty="0" smtClean="0"/>
              <a:t>P</a:t>
            </a:r>
            <a:r>
              <a:rPr lang="ga-IE" sz="2000" dirty="0" smtClean="0"/>
              <a:t>ractice / get used to @import and CSS style text file</a:t>
            </a:r>
          </a:p>
          <a:p>
            <a:pPr lvl="1"/>
            <a:r>
              <a:rPr lang="en-US" dirty="0" smtClean="0"/>
              <a:t>H</a:t>
            </a:r>
            <a:r>
              <a:rPr lang="ga-IE" dirty="0" smtClean="0"/>
              <a:t>av a bit of fun with colours and simple properties</a:t>
            </a:r>
          </a:p>
          <a:p>
            <a:pPr lvl="1"/>
            <a:endParaRPr lang="ga-IE" sz="2000" dirty="0"/>
          </a:p>
          <a:p>
            <a:pPr lvl="1"/>
            <a:endParaRPr lang="ga-IE" dirty="0" smtClean="0"/>
          </a:p>
          <a:p>
            <a:r>
              <a:rPr lang="en-US" sz="2400" dirty="0" smtClean="0"/>
              <a:t>F</a:t>
            </a:r>
            <a:r>
              <a:rPr lang="ga-IE" sz="2400" dirty="0" smtClean="0"/>
              <a:t>eel free to read ahead in the book / notes ...</a:t>
            </a:r>
            <a:endParaRPr lang="en-US" sz="2400" dirty="0"/>
          </a:p>
          <a:p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12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Step 3: Identify Text Elements</a:t>
            </a:r>
            <a:endParaRPr lang="en-GB"/>
          </a:p>
        </p:txBody>
      </p:sp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68655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&lt;!DOCTYPE html&gt;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html </a:t>
            </a:r>
            <a:r>
              <a:rPr lang="en-US" sz="2000" b="1" dirty="0" err="1">
                <a:solidFill>
                  <a:srgbClr val="336666"/>
                </a:solidFill>
                <a:latin typeface="Courier New" charset="0"/>
              </a:rPr>
              <a:t>lang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="en"&gt;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&lt;head&gt;</a:t>
            </a:r>
          </a:p>
          <a:p>
            <a:r>
              <a:rPr lang="it-IT" sz="2000" b="1" dirty="0">
                <a:solidFill>
                  <a:srgbClr val="336666"/>
                </a:solidFill>
                <a:latin typeface="Courier New" charset="0"/>
              </a:rPr>
              <a:t> </a:t>
            </a:r>
            <a:r>
              <a:rPr lang="en-US" sz="2000" dirty="0">
                <a:latin typeface="Courier New" charset="0"/>
              </a:rPr>
              <a:t>	</a:t>
            </a:r>
            <a:r>
              <a:rPr lang="it-IT" sz="2000" b="1" dirty="0">
                <a:solidFill>
                  <a:srgbClr val="336666"/>
                </a:solidFill>
                <a:latin typeface="Courier New" charset="0"/>
              </a:rPr>
              <a:t>&lt;meta </a:t>
            </a:r>
            <a:r>
              <a:rPr lang="it-IT" sz="2000" b="1" dirty="0" err="1">
                <a:solidFill>
                  <a:srgbClr val="336666"/>
                </a:solidFill>
                <a:latin typeface="Courier New" charset="0"/>
              </a:rPr>
              <a:t>charset</a:t>
            </a:r>
            <a:r>
              <a:rPr lang="it-IT" sz="2000" b="1" dirty="0">
                <a:solidFill>
                  <a:srgbClr val="336666"/>
                </a:solidFill>
                <a:latin typeface="Courier New" charset="0"/>
              </a:rPr>
              <a:t>="utf-8"&gt;</a:t>
            </a:r>
          </a:p>
          <a:p>
            <a:r>
              <a:rPr lang="en-US" sz="2000" dirty="0">
                <a:latin typeface="Courier New" charset="0"/>
              </a:rPr>
              <a:t>	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&lt;title&gt;</a:t>
            </a:r>
            <a:r>
              <a:rPr lang="en-US" sz="2000" dirty="0">
                <a:latin typeface="Courier New" charset="0"/>
              </a:rPr>
              <a:t> Black Goose Bistro 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&lt;/title&gt;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&lt;/head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&gt;</a:t>
            </a:r>
          </a:p>
          <a:p>
            <a:endParaRPr lang="en-US" sz="2000" dirty="0">
              <a:latin typeface="Courier New" charset="0"/>
            </a:endParaRP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&lt;body&gt;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&lt;h1&gt;</a:t>
            </a:r>
            <a:r>
              <a:rPr lang="en-US" sz="2000" dirty="0">
                <a:latin typeface="Courier New" charset="0"/>
              </a:rPr>
              <a:t> Black Goose Bistro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&lt;/h1&gt;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&lt;h2&gt;</a:t>
            </a:r>
            <a:r>
              <a:rPr lang="en-US" sz="2000" dirty="0">
                <a:latin typeface="Courier New" charset="0"/>
              </a:rPr>
              <a:t> The Restaurant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&lt;/h2&gt;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&lt;p&gt;</a:t>
            </a:r>
            <a:r>
              <a:rPr lang="en-US" sz="2000" dirty="0">
                <a:latin typeface="Courier New" charset="0"/>
              </a:rPr>
              <a:t> The Black Goose Bistro offers casual lunch and dinner fare in a hip atmosphere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&lt;/p&gt;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&lt;h2&gt;</a:t>
            </a:r>
            <a:r>
              <a:rPr lang="en-US" sz="2000" dirty="0">
                <a:latin typeface="Courier New" charset="0"/>
              </a:rPr>
              <a:t> Catering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&lt;/h2&gt;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&lt;p&gt;</a:t>
            </a:r>
            <a:r>
              <a:rPr lang="en-US" sz="2000" dirty="0">
                <a:latin typeface="Courier New" charset="0"/>
              </a:rPr>
              <a:t> You have fun ... 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</a:t>
            </a:r>
            <a:r>
              <a:rPr lang="en-US" sz="2000" b="1" dirty="0" err="1">
                <a:solidFill>
                  <a:srgbClr val="336666"/>
                </a:solidFill>
                <a:latin typeface="Courier New" charset="0"/>
              </a:rPr>
              <a:t>em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&gt;</a:t>
            </a:r>
            <a:r>
              <a:rPr lang="en-US" sz="2000" dirty="0">
                <a:latin typeface="Courier New" charset="0"/>
              </a:rPr>
              <a:t> </a:t>
            </a:r>
            <a:r>
              <a:rPr lang="en-US" sz="2000" dirty="0" smtClean="0">
                <a:latin typeface="Courier New" charset="0"/>
              </a:rPr>
              <a:t>we</a:t>
            </a:r>
            <a:r>
              <a:rPr lang="ga-IE" sz="2000" dirty="0" smtClean="0">
                <a:latin typeface="Arial"/>
              </a:rPr>
              <a:t>'</a:t>
            </a:r>
            <a:r>
              <a:rPr lang="en-US" sz="2000" dirty="0" err="1" smtClean="0">
                <a:latin typeface="Courier New" charset="0"/>
              </a:rPr>
              <a:t>ll</a:t>
            </a:r>
            <a:r>
              <a:rPr lang="en-US" sz="2000" dirty="0" smtClean="0">
                <a:latin typeface="Courier New" charset="0"/>
              </a:rPr>
              <a:t> </a:t>
            </a:r>
            <a:r>
              <a:rPr lang="en-US" sz="2000" dirty="0">
                <a:latin typeface="Courier New" charset="0"/>
              </a:rPr>
              <a:t>handle the cooking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</a:t>
            </a:r>
            <a:r>
              <a:rPr lang="en-US" sz="2000" b="1" dirty="0" err="1">
                <a:solidFill>
                  <a:srgbClr val="336666"/>
                </a:solidFill>
                <a:latin typeface="Courier New" charset="0"/>
              </a:rPr>
              <a:t>em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&gt;</a:t>
            </a:r>
            <a:r>
              <a:rPr lang="en-US" sz="2000" dirty="0">
                <a:latin typeface="Courier New" charset="0"/>
              </a:rPr>
              <a:t>. Black Goose Catering can handle events from snacks for bridge club to elegant corporate fundraisers.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&lt;/p&gt;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&lt;h2&gt;</a:t>
            </a:r>
            <a:r>
              <a:rPr lang="en-US" sz="2000" dirty="0">
                <a:latin typeface="Courier New" charset="0"/>
              </a:rPr>
              <a:t> Location and Hours 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&lt;/h2&gt;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&lt;p&gt;</a:t>
            </a:r>
            <a:r>
              <a:rPr lang="en-US" sz="2000" dirty="0">
                <a:latin typeface="Courier New" charset="0"/>
              </a:rPr>
              <a:t> Seekonk, Massachusetts;</a:t>
            </a:r>
          </a:p>
          <a:p>
            <a:r>
              <a:rPr lang="en-US" sz="2000" dirty="0">
                <a:latin typeface="Courier New" charset="0"/>
              </a:rPr>
              <a:t>Monday though Thursday 11am to 9pm, Friday and Saturday, 11am to midnight 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&lt;/p&gt;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&lt;/body&gt;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&lt;/html&gt;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601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86200"/>
            <a:ext cx="7994848" cy="1771650"/>
          </a:xfrm>
        </p:spPr>
        <p:txBody>
          <a:bodyPr/>
          <a:lstStyle/>
          <a:p>
            <a:r>
              <a:rPr lang="en-US" dirty="0" smtClean="0"/>
              <a:t>2.</a:t>
            </a:r>
            <a:br>
              <a:rPr lang="en-US" dirty="0" smtClean="0"/>
            </a:br>
            <a:r>
              <a:rPr lang="en-US" dirty="0" smtClean="0"/>
              <a:t>A</a:t>
            </a:r>
            <a:r>
              <a:rPr lang="en-GB" dirty="0" err="1" smtClean="0"/>
              <a:t>dd</a:t>
            </a:r>
            <a:r>
              <a:rPr lang="en-GB" dirty="0" smtClean="0"/>
              <a:t> @</a:t>
            </a:r>
            <a:r>
              <a:rPr lang="en-GB" dirty="0"/>
              <a:t>import style statement for CSS text file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86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683568" y="2800672"/>
            <a:ext cx="5760640" cy="1224136"/>
          </a:xfrm>
          <a:prstGeom prst="roundRect">
            <a:avLst/>
          </a:prstGeom>
          <a:solidFill>
            <a:schemeClr val="lt1">
              <a:alpha val="0"/>
            </a:schemeClr>
          </a:solidFill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en-GB" dirty="0" smtClean="0"/>
              <a:t>n the HTML head tell browser to import style rules </a:t>
            </a:r>
            <a:r>
              <a:rPr lang="en-US" dirty="0" smtClean="0"/>
              <a:t>…</a:t>
            </a:r>
            <a:endParaRPr lang="en-GB" sz="2000" dirty="0"/>
          </a:p>
        </p:txBody>
      </p:sp>
      <p:sp>
        <p:nvSpPr>
          <p:cNvPr id="466949" name="Text Box 5"/>
          <p:cNvSpPr txBox="1">
            <a:spLocks noChangeArrowheads="1"/>
          </p:cNvSpPr>
          <p:nvPr/>
        </p:nvSpPr>
        <p:spPr bwMode="auto">
          <a:xfrm>
            <a:off x="1096963" y="1445443"/>
            <a:ext cx="180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339966">
                    <a:alpha val="3999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466950" name="Text Box 6"/>
          <p:cNvSpPr txBox="1">
            <a:spLocks noChangeArrowheads="1"/>
          </p:cNvSpPr>
          <p:nvPr/>
        </p:nvSpPr>
        <p:spPr bwMode="auto">
          <a:xfrm>
            <a:off x="-10396" y="1126620"/>
            <a:ext cx="9154396" cy="53267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&lt;!DOCTYPE html&gt;</a:t>
            </a:r>
          </a:p>
          <a:p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&lt;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html </a:t>
            </a:r>
            <a:r>
              <a:rPr lang="en-US" sz="2000" b="1" dirty="0" err="1">
                <a:solidFill>
                  <a:srgbClr val="336666"/>
                </a:solidFill>
                <a:latin typeface="Courier New" charset="0"/>
              </a:rPr>
              <a:t>lang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="en"&gt;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&lt;head&gt;</a:t>
            </a:r>
          </a:p>
          <a:p>
            <a:r>
              <a:rPr lang="it-IT" sz="2000" b="1" dirty="0">
                <a:solidFill>
                  <a:srgbClr val="336666"/>
                </a:solidFill>
                <a:latin typeface="Courier New" charset="0"/>
              </a:rPr>
              <a:t> </a:t>
            </a:r>
            <a:r>
              <a:rPr lang="en-US" sz="2000" dirty="0">
                <a:latin typeface="Courier New" charset="0"/>
              </a:rPr>
              <a:t>	</a:t>
            </a:r>
            <a:r>
              <a:rPr lang="it-IT" sz="2000" b="1" dirty="0" smtClean="0">
                <a:solidFill>
                  <a:srgbClr val="336666"/>
                </a:solidFill>
                <a:latin typeface="Courier New" charset="0"/>
              </a:rPr>
              <a:t>&lt;</a:t>
            </a:r>
            <a:r>
              <a:rPr lang="it-IT" sz="2000" b="1" dirty="0">
                <a:solidFill>
                  <a:srgbClr val="336666"/>
                </a:solidFill>
                <a:latin typeface="Courier New" charset="0"/>
              </a:rPr>
              <a:t>meta </a:t>
            </a:r>
            <a:r>
              <a:rPr lang="it-IT" sz="2000" b="1" dirty="0" err="1">
                <a:solidFill>
                  <a:srgbClr val="336666"/>
                </a:solidFill>
                <a:latin typeface="Courier New" charset="0"/>
              </a:rPr>
              <a:t>charset</a:t>
            </a:r>
            <a:r>
              <a:rPr lang="it-IT" sz="2000" b="1" dirty="0">
                <a:solidFill>
                  <a:srgbClr val="336666"/>
                </a:solidFill>
                <a:latin typeface="Courier New" charset="0"/>
              </a:rPr>
              <a:t>="utf-8"</a:t>
            </a:r>
            <a:r>
              <a:rPr lang="it-IT" sz="2000" b="1" dirty="0" smtClean="0">
                <a:solidFill>
                  <a:srgbClr val="336666"/>
                </a:solidFill>
                <a:latin typeface="Courier New" charset="0"/>
              </a:rPr>
              <a:t>&gt;</a:t>
            </a:r>
          </a:p>
          <a:p>
            <a:r>
              <a:rPr lang="en-US" sz="2000" dirty="0">
                <a:latin typeface="Courier New" charset="0"/>
              </a:rPr>
              <a:t>	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&lt;title&gt;</a:t>
            </a:r>
            <a:r>
              <a:rPr lang="en-US" sz="2000" dirty="0">
                <a:latin typeface="Courier New" charset="0"/>
              </a:rPr>
              <a:t> Black Goose Bistro 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&lt;/title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&gt;</a:t>
            </a:r>
          </a:p>
          <a:p>
            <a:endParaRPr lang="en-US" sz="2000" b="1" dirty="0" smtClean="0">
              <a:solidFill>
                <a:srgbClr val="336666"/>
              </a:solidFill>
              <a:latin typeface="Courier New" charset="0"/>
            </a:endParaRP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	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&lt;style&gt;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	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	@import "</a:t>
            </a:r>
            <a:r>
              <a:rPr lang="en-US" sz="2000" b="1" dirty="0" err="1" smtClean="0">
                <a:solidFill>
                  <a:srgbClr val="336666"/>
                </a:solidFill>
                <a:latin typeface="Courier New" charset="0"/>
              </a:rPr>
              <a:t>css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/</a:t>
            </a:r>
            <a:r>
              <a:rPr lang="en-US" sz="2000" b="1" dirty="0" err="1" smtClean="0">
                <a:solidFill>
                  <a:srgbClr val="336666"/>
                </a:solidFill>
                <a:latin typeface="Courier New" charset="0"/>
              </a:rPr>
              <a:t>goose.css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";</a:t>
            </a: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	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&lt;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/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style&gt;</a:t>
            </a:r>
            <a:endParaRPr lang="en-US" sz="2000" b="1" dirty="0">
              <a:solidFill>
                <a:srgbClr val="336666"/>
              </a:solidFill>
              <a:latin typeface="Courier New" charset="0"/>
            </a:endParaRPr>
          </a:p>
          <a:p>
            <a:endParaRPr lang="en-US" sz="2000" b="1" dirty="0" smtClean="0">
              <a:solidFill>
                <a:srgbClr val="336666"/>
              </a:solidFill>
              <a:latin typeface="Courier New" charset="0"/>
            </a:endParaRPr>
          </a:p>
          <a:p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&lt;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/head&gt;</a:t>
            </a:r>
          </a:p>
          <a:p>
            <a:endParaRPr lang="en-US" sz="2000" dirty="0">
              <a:latin typeface="Courier New" charset="0"/>
            </a:endParaRP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&lt;body&gt;</a:t>
            </a:r>
          </a:p>
          <a:p>
            <a:r>
              <a:rPr lang="en-US" sz="2000" dirty="0">
                <a:latin typeface="Courier New" charset="0"/>
              </a:rPr>
              <a:t>Black Goose Bistro</a:t>
            </a:r>
          </a:p>
          <a:p>
            <a:r>
              <a:rPr lang="en-US" sz="2000" dirty="0">
                <a:latin typeface="Courier New" charset="0"/>
              </a:rPr>
              <a:t>The Restaurant</a:t>
            </a:r>
          </a:p>
          <a:p>
            <a:r>
              <a:rPr lang="en-US" sz="2000" dirty="0">
                <a:latin typeface="Courier New" charset="0"/>
              </a:rPr>
              <a:t>The Black Goose Bistro offers casual lunch and dinner fare </a:t>
            </a:r>
            <a:r>
              <a:rPr lang="en-US" sz="2000" dirty="0" smtClean="0">
                <a:latin typeface="Courier New" charset="0"/>
              </a:rPr>
              <a:t>E</a:t>
            </a:r>
            <a:r>
              <a:rPr lang="ga-IE" sz="2000" dirty="0" smtClean="0">
                <a:latin typeface="Courier New" charset="0"/>
              </a:rPr>
              <a:t>tc....</a:t>
            </a:r>
            <a:endParaRPr lang="en-US" sz="2000" b="1" dirty="0">
              <a:solidFill>
                <a:srgbClr val="336666"/>
              </a:solidFill>
              <a:latin typeface="Courier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37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886200"/>
            <a:ext cx="7418784" cy="1771650"/>
          </a:xfrm>
        </p:spPr>
        <p:txBody>
          <a:bodyPr/>
          <a:lstStyle/>
          <a:p>
            <a:r>
              <a:rPr lang="en-GB" dirty="0" smtClean="0"/>
              <a:t>3.</a:t>
            </a:r>
          </a:p>
          <a:p>
            <a:r>
              <a:rPr lang="en-GB" dirty="0"/>
              <a:t>Create a folder 		/</a:t>
            </a:r>
            <a:r>
              <a:rPr lang="en-GB" dirty="0" err="1"/>
              <a:t>css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41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886200"/>
            <a:ext cx="7418784" cy="1771650"/>
          </a:xfrm>
        </p:spPr>
        <p:txBody>
          <a:bodyPr/>
          <a:lstStyle/>
          <a:p>
            <a:r>
              <a:rPr lang="en-GB" dirty="0"/>
              <a:t>4</a:t>
            </a:r>
            <a:r>
              <a:rPr lang="en-GB" dirty="0" smtClean="0"/>
              <a:t>.</a:t>
            </a:r>
            <a:br>
              <a:rPr lang="en-GB" dirty="0" smtClean="0"/>
            </a:br>
            <a:r>
              <a:rPr lang="en-GB" dirty="0"/>
              <a:t>Add your CSS rules in the CSS text tile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38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Screen Shot 2014-09-11 at 21.23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094" y="-9065"/>
            <a:ext cx="3960440" cy="2477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Double Wave 5"/>
          <p:cNvSpPr/>
          <p:nvPr/>
        </p:nvSpPr>
        <p:spPr bwMode="auto">
          <a:xfrm>
            <a:off x="309524" y="4386555"/>
            <a:ext cx="8352928" cy="2016224"/>
          </a:xfrm>
          <a:prstGeom prst="doubleWav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403920" y="3365376"/>
            <a:ext cx="7418784" cy="273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None/>
              <a:defRPr kumimoji="1" sz="24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3600" kern="0" dirty="0" smtClean="0"/>
              <a:t>CSS properties and values</a:t>
            </a:r>
          </a:p>
          <a:p>
            <a:endParaRPr lang="en-GB" kern="0" dirty="0" smtClean="0"/>
          </a:p>
          <a:p>
            <a:endParaRPr lang="en-GB" kern="0" dirty="0" smtClean="0"/>
          </a:p>
          <a:p>
            <a:endParaRPr lang="en-GB" kern="0" dirty="0" smtClean="0"/>
          </a:p>
          <a:p>
            <a:r>
              <a:rPr lang="en-GB" sz="3200" dirty="0" smtClean="0"/>
              <a:t>Foreground (text) COLOUR</a:t>
            </a:r>
            <a:endParaRPr lang="en-GB" sz="3200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696979"/>
      </p:ext>
    </p:extLst>
  </p:cSld>
  <p:clrMapOvr>
    <a:masterClrMapping/>
  </p:clrMapOvr>
</p:sld>
</file>

<file path=ppt/theme/theme1.xml><?xml version="1.0" encoding="utf-8"?>
<a:theme xmlns:a="http://schemas.openxmlformats.org/drawingml/2006/main" name="AnimationLecture">
  <a:themeElements>
    <a:clrScheme name="AnimationLectur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nimationLectur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nimationLectur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880</Words>
  <Application>Microsoft Office PowerPoint</Application>
  <PresentationFormat>On-screen Show (4:3)</PresentationFormat>
  <Paragraphs>312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8" baseType="lpstr">
      <vt:lpstr>ＭＳ Ｐゴシック</vt:lpstr>
      <vt:lpstr>Ai</vt:lpstr>
      <vt:lpstr>Arial</vt:lpstr>
      <vt:lpstr>Arial Black</vt:lpstr>
      <vt:lpstr>Braggadocio</vt:lpstr>
      <vt:lpstr>Comic Sans MS</vt:lpstr>
      <vt:lpstr>Courier</vt:lpstr>
      <vt:lpstr>Courier New</vt:lpstr>
      <vt:lpstr>Symbol</vt:lpstr>
      <vt:lpstr>Tahoma</vt:lpstr>
      <vt:lpstr>Times</vt:lpstr>
      <vt:lpstr>Times New Roman</vt:lpstr>
      <vt:lpstr>Wingdings</vt:lpstr>
      <vt:lpstr>AnimationLecture</vt:lpstr>
      <vt:lpstr>Web Development 1</vt:lpstr>
      <vt:lpstr>Steps for adding CSS to a web page</vt:lpstr>
      <vt:lpstr>PowerPoint Presentation</vt:lpstr>
      <vt:lpstr>Step 3: Identify Text Elements</vt:lpstr>
      <vt:lpstr>PowerPoint Presentation</vt:lpstr>
      <vt:lpstr>In the HTML head tell browser to import style rules …</vt:lpstr>
      <vt:lpstr>PowerPoint Presentation</vt:lpstr>
      <vt:lpstr>PowerPoint Presentation</vt:lpstr>
      <vt:lpstr>PowerPoint Presentation</vt:lpstr>
      <vt:lpstr>Text/foreground colour / background colour</vt:lpstr>
      <vt:lpstr>Text/foreground colour / background colour</vt:lpstr>
      <vt:lpstr>Reference sources for colour names</vt:lpstr>
      <vt:lpstr>PowerPoint Presentation</vt:lpstr>
      <vt:lpstr>Text/foreground colour / background colour</vt:lpstr>
      <vt:lpstr>A bit of CSS ... Changing colours for the Black Goose Bistro</vt:lpstr>
      <vt:lpstr>PowerPoint Presentation</vt:lpstr>
      <vt:lpstr>Aligning text</vt:lpstr>
      <vt:lpstr>Text Line Adjustment – Alignment</vt:lpstr>
      <vt:lpstr>PowerPoint Presentation</vt:lpstr>
      <vt:lpstr>PowerPoint Presentation</vt:lpstr>
      <vt:lpstr>PowerPoint Presentation</vt:lpstr>
      <vt:lpstr>PowerPoint Presentation</vt:lpstr>
      <vt:lpstr>How am I meant to remember all these properties and values ?</vt:lpstr>
      <vt:lpstr>PowerPoint Presentation</vt:lpstr>
      <vt:lpstr>PowerPoint Presentation</vt:lpstr>
      <vt:lpstr>font-family (typeface) 5 generic browser fonts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/ Conclusions …</vt:lpstr>
    </vt:vector>
  </TitlesOfParts>
  <Company>Hugh McCabe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Video and Animation</dc:title>
  <dc:creator>Smith, Matt</dc:creator>
  <cp:lastModifiedBy>Smith, Matt</cp:lastModifiedBy>
  <cp:revision>106</cp:revision>
  <cp:lastPrinted>2014-09-12T08:20:14Z</cp:lastPrinted>
  <dcterms:modified xsi:type="dcterms:W3CDTF">2014-09-12T08:20:52Z</dcterms:modified>
</cp:coreProperties>
</file>