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97" r:id="rId2"/>
    <p:sldId id="403" r:id="rId3"/>
    <p:sldId id="404" r:id="rId4"/>
    <p:sldId id="405" r:id="rId5"/>
    <p:sldId id="426" r:id="rId6"/>
    <p:sldId id="406" r:id="rId7"/>
    <p:sldId id="407" r:id="rId8"/>
    <p:sldId id="410" r:id="rId9"/>
    <p:sldId id="413" r:id="rId10"/>
    <p:sldId id="433" r:id="rId11"/>
    <p:sldId id="411" r:id="rId12"/>
    <p:sldId id="414" r:id="rId13"/>
    <p:sldId id="422" r:id="rId14"/>
    <p:sldId id="434" r:id="rId15"/>
    <p:sldId id="355" r:id="rId16"/>
    <p:sldId id="356" r:id="rId17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3EA"/>
    <a:srgbClr val="336666"/>
    <a:srgbClr val="723C56"/>
    <a:srgbClr val="81A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25" d="100"/>
          <a:sy n="125" d="100"/>
        </p:scale>
        <p:origin x="1194" y="90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122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122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D3BA8D-7146-438E-9B43-18E13C1348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1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122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122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0196355-5450-4D66-87B5-795DBB168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9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E2341A-5FD8-B948-B690-4CE658015073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69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6C7194-38DC-4FA9-A4B8-E59E01B2784C}" type="slidenum">
              <a:rPr lang="en-US" sz="1200">
                <a:latin typeface="Times New Roman" pitchFamily="18" charset="0"/>
              </a:rPr>
              <a:pPr/>
              <a:t>16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138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8AE41-8341-E940-8EF0-695A36D08621}" type="slidenum">
              <a:rPr lang="en-US"/>
              <a:pPr/>
              <a:t>3</a:t>
            </a:fld>
            <a:endParaRPr 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49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9F00F7-912D-6A41-B48C-CFC44B932BEC}" type="slidenum">
              <a:rPr lang="en-US"/>
              <a:pPr/>
              <a:t>4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266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9F00F7-912D-6A41-B48C-CFC44B932BEC}" type="slidenum">
              <a:rPr lang="en-US"/>
              <a:pPr/>
              <a:t>5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26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67A42-97C1-1749-BBB1-C58B9E57884A}" type="slidenum">
              <a:rPr lang="en-US"/>
              <a:pPr/>
              <a:t>6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023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67A42-97C1-1749-BBB1-C58B9E57884A}" type="slidenum">
              <a:rPr lang="en-US"/>
              <a:pPr/>
              <a:t>7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021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718C28-A9C7-D144-832F-0AFA4621A6E6}" type="slidenum">
              <a:rPr lang="en-US"/>
              <a:pPr/>
              <a:t>10</a:t>
            </a:fld>
            <a:endParaRPr lang="en-US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977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C1CE5-1BEA-3F42-81CC-222C906A1102}" type="slidenum">
              <a:rPr lang="en-US"/>
              <a:pPr/>
              <a:t>11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120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2E117-86E0-4B90-815E-DE2F7BC87D75}" type="slidenum">
              <a:rPr lang="en-US" sz="1200">
                <a:latin typeface="Times New Roman" pitchFamily="18" charset="0"/>
              </a:rPr>
              <a:pPr/>
              <a:t>15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01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71800" y="622935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  <a:defRPr/>
            </a:pP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6" name="Picture 13" descr="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50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0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54" name="Picture 11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144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ss-tricks.com/css-font-size/" TargetMode="External"/><Relationship Id="rId2" Type="http://schemas.openxmlformats.org/officeDocument/2006/relationships/hyperlink" Target="http://css-tricks.com/rems-em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IE" sz="2800" dirty="0">
                <a:latin typeface="Arial Black" charset="0"/>
              </a:rPr>
              <a:t>Web Development </a:t>
            </a:r>
            <a:r>
              <a:rPr lang="en-IE" sz="2800" dirty="0" smtClean="0">
                <a:latin typeface="Arial Black" charset="0"/>
              </a:rPr>
              <a:t>1</a:t>
            </a:r>
            <a:endParaRPr lang="en-GB" sz="2800" dirty="0">
              <a:latin typeface="Arial Black" charset="0"/>
            </a:endParaRPr>
          </a:p>
        </p:txBody>
      </p:sp>
      <p:pic>
        <p:nvPicPr>
          <p:cNvPr id="3075" name="Picture 16" descr="atsymbo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752600"/>
            <a:ext cx="5387975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9"/>
          <p:cNvSpPr txBox="1">
            <a:spLocks noChangeArrowheads="1"/>
          </p:cNvSpPr>
          <p:nvPr/>
        </p:nvSpPr>
        <p:spPr bwMode="auto">
          <a:xfrm>
            <a:off x="971600" y="5445224"/>
            <a:ext cx="7632848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800" smtClean="0"/>
              <a:t>Lecture 3c</a:t>
            </a:r>
            <a:endParaRPr lang="en-IE" sz="2800" dirty="0" smtClean="0"/>
          </a:p>
          <a:p>
            <a:r>
              <a:rPr lang="en-IE" sz="2800" dirty="0" smtClean="0"/>
              <a:t>CSS more about fonts &amp; sizes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91"/>
            <a:ext cx="9139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© Hugh </a:t>
            </a:r>
            <a:r>
              <a:rPr lang="en-US" sz="1800" b="1" dirty="0"/>
              <a:t>McCabe </a:t>
            </a:r>
            <a:r>
              <a:rPr lang="en-US" sz="1800" b="1" dirty="0" smtClean="0"/>
              <a:t>&amp; Matt Smith 2008-2014 </a:t>
            </a:r>
            <a:endParaRPr lang="en-GB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6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 smtClean="0"/>
              <a:t>What is an ‘em’ anyway ?</a:t>
            </a:r>
            <a:br>
              <a:rPr lang="en-IE" sz="2800" dirty="0" smtClean="0"/>
            </a:br>
            <a:r>
              <a:rPr lang="en-IE" sz="2800" dirty="0"/>
              <a:t>t</a:t>
            </a:r>
            <a:r>
              <a:rPr lang="en-IE" sz="2800" dirty="0" smtClean="0"/>
              <a:t>he ‘em’ font-size unit defined …</a:t>
            </a:r>
            <a:endParaRPr lang="en-GB" dirty="0"/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95400"/>
            <a:ext cx="8964488" cy="4953000"/>
          </a:xfrm>
        </p:spPr>
        <p:txBody>
          <a:bodyPr/>
          <a:lstStyle/>
          <a:p>
            <a:pPr marL="457200" indent="-457200"/>
            <a:r>
              <a:rPr lang="en-IE" dirty="0" smtClean="0"/>
              <a:t>In hot-metal newpaper type, it used to mean the WIDTH of the letter ‘m’</a:t>
            </a:r>
          </a:p>
          <a:p>
            <a:pPr marL="457200" indent="-457200"/>
            <a:r>
              <a:rPr lang="en-IE" dirty="0" smtClean="0"/>
              <a:t>In online type it means the HEIGHT of the characters</a:t>
            </a:r>
          </a:p>
          <a:p>
            <a:pPr marL="857250" lvl="1" indent="-457200"/>
            <a:r>
              <a:rPr lang="en-IE" sz="2400" dirty="0" smtClean="0"/>
              <a:t>BUT it relates to existing size of the element being styled</a:t>
            </a:r>
            <a:br>
              <a:rPr lang="en-IE" sz="2400" dirty="0" smtClean="0"/>
            </a:br>
            <a:r>
              <a:rPr lang="en-IE" sz="2400" dirty="0" smtClean="0"/>
              <a:t>(e.g. browser default for that element)</a:t>
            </a:r>
          </a:p>
          <a:p>
            <a:pPr marL="857250" lvl="1" indent="-457200"/>
            <a:endParaRPr lang="en-IE" dirty="0"/>
          </a:p>
          <a:p>
            <a:pPr marL="457200" indent="-457200"/>
            <a:r>
              <a:rPr lang="en-IE" dirty="0"/>
              <a:t>An </a:t>
            </a:r>
            <a:r>
              <a:rPr lang="en-IE" i="1" dirty="0"/>
              <a:t>em</a:t>
            </a:r>
            <a:r>
              <a:rPr lang="en-IE" dirty="0"/>
              <a:t> is </a:t>
            </a:r>
            <a:r>
              <a:rPr lang="en-IE" dirty="0" smtClean="0"/>
              <a:t>a relative unit </a:t>
            </a:r>
            <a:r>
              <a:rPr lang="en-IE" dirty="0"/>
              <a:t>of measurement </a:t>
            </a:r>
            <a:r>
              <a:rPr lang="en-IE" dirty="0" smtClean="0"/>
              <a:t>based on the width of the letter “M” of the current </a:t>
            </a:r>
            <a:r>
              <a:rPr lang="en-IE" dirty="0"/>
              <a:t>font </a:t>
            </a:r>
            <a:r>
              <a:rPr lang="en-IE" dirty="0" smtClean="0"/>
              <a:t>size </a:t>
            </a:r>
            <a:r>
              <a:rPr lang="en-US" dirty="0" smtClean="0"/>
              <a:t>–</a:t>
            </a:r>
            <a:r>
              <a:rPr lang="en-IE" dirty="0" smtClean="0"/>
              <a:t> hence the name “em” for letter “M”!</a:t>
            </a:r>
            <a:endParaRPr lang="en-IE" dirty="0"/>
          </a:p>
          <a:p>
            <a:pPr marL="914400" lvl="2" indent="0">
              <a:buNone/>
            </a:pPr>
            <a:r>
              <a:rPr lang="en-IE" sz="3200" b="1" dirty="0">
                <a:latin typeface="Courier"/>
                <a:cs typeface="Courier"/>
              </a:rPr>
              <a:t>p {font-size: </a:t>
            </a:r>
            <a:r>
              <a:rPr lang="en-IE" sz="3200" b="1" dirty="0" smtClean="0">
                <a:latin typeface="Courier"/>
                <a:cs typeface="Courier"/>
              </a:rPr>
              <a:t>1.2em;}</a:t>
            </a:r>
            <a:endParaRPr lang="en-IE" dirty="0">
              <a:latin typeface="Courier"/>
              <a:cs typeface="Courier"/>
            </a:endParaRPr>
          </a:p>
          <a:p>
            <a:pPr marL="457200" indent="-457200"/>
            <a:r>
              <a:rPr lang="en-US" dirty="0" smtClean="0"/>
              <a:t>T</a:t>
            </a:r>
            <a:r>
              <a:rPr lang="en-IE" dirty="0" smtClean="0"/>
              <a:t>he above declares that text </a:t>
            </a:r>
            <a:r>
              <a:rPr lang="en-IE" dirty="0"/>
              <a:t>in </a:t>
            </a:r>
            <a:r>
              <a:rPr lang="en-IE" dirty="0" smtClean="0"/>
              <a:t>&lt;p&gt; elements should </a:t>
            </a:r>
            <a:r>
              <a:rPr lang="en-IE" dirty="0"/>
              <a:t>be 1.2 times </a:t>
            </a:r>
            <a:r>
              <a:rPr lang="en-IE" dirty="0" smtClean="0"/>
              <a:t>(120%) the current text size </a:t>
            </a:r>
            <a:r>
              <a:rPr lang="en-US" dirty="0" smtClean="0"/>
              <a:t>…</a:t>
            </a:r>
            <a:endParaRPr lang="en-IE" dirty="0"/>
          </a:p>
          <a:p>
            <a:pPr marL="457200" indent="-457200"/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362164"/>
            <a:ext cx="9144000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REM  = “Root EM”, the base font-size for the page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36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 smtClean="0"/>
              <a:t>Specifying </a:t>
            </a:r>
            <a:r>
              <a:rPr lang="en-IE" sz="2800" dirty="0"/>
              <a:t>Font </a:t>
            </a:r>
            <a:r>
              <a:rPr lang="en-IE" sz="2800" dirty="0" smtClean="0"/>
              <a:t>Size</a:t>
            </a:r>
            <a:br>
              <a:rPr lang="en-IE" sz="2800" dirty="0" smtClean="0"/>
            </a:br>
            <a:r>
              <a:rPr lang="en-IE" sz="2800" dirty="0" smtClean="0"/>
              <a:t>- only complicated if you make it …</a:t>
            </a:r>
            <a:endParaRPr lang="en-GB" dirty="0"/>
          </a:p>
        </p:txBody>
      </p:sp>
      <p:sp>
        <p:nvSpPr>
          <p:cNvPr id="700420" name="Text Box 4"/>
          <p:cNvSpPr txBox="1">
            <a:spLocks noChangeArrowheads="1"/>
          </p:cNvSpPr>
          <p:nvPr/>
        </p:nvSpPr>
        <p:spPr bwMode="auto">
          <a:xfrm>
            <a:off x="107504" y="1196752"/>
            <a:ext cx="9145016" cy="56344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en-US" sz="2400" b="1" dirty="0"/>
              <a:t>font-size</a:t>
            </a:r>
            <a:endParaRPr lang="en-US" sz="2400" dirty="0"/>
          </a:p>
          <a:p>
            <a:r>
              <a:rPr lang="en-US" sz="2400" i="1" dirty="0"/>
              <a:t>values</a:t>
            </a:r>
            <a:r>
              <a:rPr lang="en-US" sz="2400" dirty="0"/>
              <a:t>: length unit, percentage, </a:t>
            </a:r>
            <a:r>
              <a:rPr lang="en-US" sz="2400" dirty="0">
                <a:latin typeface="Courier New" charset="0"/>
              </a:rPr>
              <a:t>xx-small</a:t>
            </a:r>
            <a:r>
              <a:rPr lang="en-US" sz="2400" dirty="0"/>
              <a:t> | </a:t>
            </a:r>
            <a:r>
              <a:rPr lang="en-US" sz="2400" dirty="0">
                <a:latin typeface="Courier New" charset="0"/>
              </a:rPr>
              <a:t>x-small</a:t>
            </a:r>
            <a:r>
              <a:rPr lang="en-US" sz="2400" dirty="0"/>
              <a:t> | </a:t>
            </a:r>
            <a:r>
              <a:rPr lang="en-US" sz="2400" dirty="0">
                <a:latin typeface="Courier New" charset="0"/>
              </a:rPr>
              <a:t>small</a:t>
            </a:r>
            <a:r>
              <a:rPr lang="en-US" sz="2400" dirty="0"/>
              <a:t> |  </a:t>
            </a:r>
            <a:r>
              <a:rPr lang="en-US" sz="2400" dirty="0">
                <a:latin typeface="Courier New" charset="0"/>
              </a:rPr>
              <a:t>medium</a:t>
            </a:r>
            <a:r>
              <a:rPr lang="en-US" sz="2400" dirty="0"/>
              <a:t> | </a:t>
            </a:r>
            <a:r>
              <a:rPr lang="en-US" sz="2400" dirty="0">
                <a:latin typeface="Courier New" charset="0"/>
              </a:rPr>
              <a:t>large</a:t>
            </a:r>
            <a:r>
              <a:rPr lang="en-US" sz="2400" dirty="0"/>
              <a:t> | </a:t>
            </a:r>
            <a:r>
              <a:rPr lang="en-US" sz="2400" dirty="0">
                <a:latin typeface="Courier New" charset="0"/>
              </a:rPr>
              <a:t>x-large</a:t>
            </a:r>
            <a:r>
              <a:rPr lang="en-US" sz="2400" dirty="0"/>
              <a:t> | </a:t>
            </a:r>
            <a:r>
              <a:rPr lang="en-US" sz="2400" dirty="0">
                <a:latin typeface="Courier New" charset="0"/>
              </a:rPr>
              <a:t>xx-large</a:t>
            </a:r>
            <a:r>
              <a:rPr lang="en-US" sz="2400" dirty="0"/>
              <a:t> | </a:t>
            </a:r>
            <a:r>
              <a:rPr lang="en-US" sz="2400" dirty="0">
                <a:latin typeface="Courier New" charset="0"/>
              </a:rPr>
              <a:t>smaller</a:t>
            </a:r>
            <a:r>
              <a:rPr lang="en-US" sz="2400" dirty="0"/>
              <a:t> | </a:t>
            </a:r>
            <a:r>
              <a:rPr lang="en-US" sz="2400" dirty="0">
                <a:latin typeface="Courier New" charset="0"/>
              </a:rPr>
              <a:t>larger</a:t>
            </a:r>
            <a:r>
              <a:rPr lang="en-US" sz="2400" dirty="0"/>
              <a:t> | </a:t>
            </a:r>
            <a:r>
              <a:rPr lang="en-US" sz="2400" dirty="0">
                <a:latin typeface="Courier New" charset="0"/>
              </a:rPr>
              <a:t>inherit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examples</a:t>
            </a:r>
          </a:p>
          <a:p>
            <a:r>
              <a:rPr lang="en-US" sz="2400" dirty="0">
                <a:latin typeface="Courier New" charset="0"/>
              </a:rPr>
              <a:t>h1 {font-size: 1.5em; }</a:t>
            </a:r>
          </a:p>
          <a:p>
            <a:r>
              <a:rPr lang="en-US" sz="2400" dirty="0">
                <a:latin typeface="Courier New" charset="0"/>
              </a:rPr>
              <a:t>h1 {font-size: 150%; }</a:t>
            </a:r>
          </a:p>
          <a:p>
            <a:r>
              <a:rPr lang="en-US" sz="2400" dirty="0">
                <a:latin typeface="Courier New" charset="0"/>
              </a:rPr>
              <a:t>h1 {font-size: x-large; </a:t>
            </a:r>
            <a:r>
              <a:rPr lang="en-US" sz="2400" dirty="0" smtClean="0">
                <a:latin typeface="Courier New" charset="0"/>
              </a:rPr>
              <a:t>}</a:t>
            </a:r>
          </a:p>
          <a:p>
            <a:r>
              <a:rPr lang="en-US" sz="2400" dirty="0" smtClean="0">
                <a:latin typeface="Courier New" charset="0"/>
              </a:rPr>
              <a:t>h1 {font-size: 1cm; }</a:t>
            </a:r>
          </a:p>
          <a:p>
            <a:endParaRPr lang="en-US" sz="2400" dirty="0">
              <a:latin typeface="Courier New" charset="0"/>
            </a:endParaRPr>
          </a:p>
          <a:p>
            <a:r>
              <a:rPr lang="en-US" sz="2400" b="1" dirty="0" smtClean="0"/>
              <a:t>The KISS approach we’ll learn:</a:t>
            </a:r>
          </a:p>
          <a:p>
            <a:r>
              <a:rPr lang="en-US" sz="2400" b="1" dirty="0" smtClean="0">
                <a:latin typeface="Courier New" charset="0"/>
              </a:rPr>
              <a:t>html {font-size: 17px; } </a:t>
            </a:r>
            <a:r>
              <a:rPr lang="en-US" sz="2400" dirty="0" smtClean="0">
                <a:latin typeface="Courier New" charset="0"/>
              </a:rPr>
              <a:t>/* - base in pixels */</a:t>
            </a:r>
          </a:p>
          <a:p>
            <a:r>
              <a:rPr lang="en-US" sz="2400" b="1" dirty="0" smtClean="0">
                <a:latin typeface="Courier New" charset="0"/>
              </a:rPr>
              <a:t>h1 {font-size: 2rem; }   </a:t>
            </a:r>
            <a:r>
              <a:rPr lang="en-US" sz="2400" dirty="0" smtClean="0">
                <a:latin typeface="Courier New" charset="0"/>
              </a:rPr>
              <a:t>/* - everything else */</a:t>
            </a:r>
          </a:p>
          <a:p>
            <a:r>
              <a:rPr lang="en-US" sz="2400" b="1" dirty="0" smtClean="0">
                <a:latin typeface="Courier New" charset="0"/>
              </a:rPr>
              <a:t>h2 {font-size: 1.5rem; } </a:t>
            </a:r>
            <a:r>
              <a:rPr lang="en-US" sz="2400" dirty="0" smtClean="0">
                <a:latin typeface="Courier New" charset="0"/>
              </a:rPr>
              <a:t>/*   using ‘rem’s    */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90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GB" dirty="0" err="1" smtClean="0"/>
              <a:t>ont</a:t>
            </a:r>
            <a:r>
              <a:rPr lang="en-GB" dirty="0" smtClean="0"/>
              <a:t>-size best practice</a:t>
            </a:r>
            <a:br>
              <a:rPr lang="en-GB" dirty="0" smtClean="0"/>
            </a:br>
            <a:r>
              <a:rPr lang="en-GB" dirty="0" smtClean="0"/>
              <a:t>REM: Ration of the ‘root </a:t>
            </a:r>
            <a:r>
              <a:rPr lang="en-GB" dirty="0" err="1" smtClean="0"/>
              <a:t>em</a:t>
            </a:r>
            <a:r>
              <a:rPr lang="en-GB" dirty="0" smtClean="0"/>
              <a:t>’ (text size)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95400"/>
            <a:ext cx="8928992" cy="5562600"/>
          </a:xfrm>
        </p:spPr>
        <p:txBody>
          <a:bodyPr/>
          <a:lstStyle/>
          <a:p>
            <a:r>
              <a:rPr lang="en-GB" dirty="0" smtClean="0"/>
              <a:t>2 steps for current best practice</a:t>
            </a:r>
          </a:p>
          <a:p>
            <a:pPr lvl="1"/>
            <a:r>
              <a:rPr lang="en-GB" sz="2400" dirty="0" smtClean="0"/>
              <a:t>(1) set the font-size of &lt;html&gt; to a pixel size, e.g. 16px</a:t>
            </a:r>
          </a:p>
          <a:p>
            <a:pPr lvl="1"/>
            <a:r>
              <a:rPr lang="en-GB" sz="2400" dirty="0" smtClean="0"/>
              <a:t>(2) set all other font-sizes to </a:t>
            </a:r>
            <a:r>
              <a:rPr lang="en-GB" sz="2400" dirty="0" err="1" smtClean="0"/>
              <a:t>rems</a:t>
            </a:r>
            <a:endParaRPr lang="en-GB" sz="2400" dirty="0" smtClean="0"/>
          </a:p>
          <a:p>
            <a:r>
              <a:rPr lang="en-US" dirty="0" smtClean="0"/>
              <a:t>T</a:t>
            </a:r>
            <a:r>
              <a:rPr lang="en-GB" dirty="0" smtClean="0"/>
              <a:t>hen if the </a:t>
            </a:r>
            <a:r>
              <a:rPr lang="en-GB" dirty="0" smtClean="0"/>
              <a:t>root </a:t>
            </a:r>
            <a:r>
              <a:rPr lang="en-GB" smtClean="0"/>
              <a:t>(html) base </a:t>
            </a:r>
            <a:r>
              <a:rPr lang="en-GB" dirty="0" smtClean="0"/>
              <a:t>font size is changed</a:t>
            </a:r>
          </a:p>
          <a:p>
            <a:pPr lvl="1"/>
            <a:r>
              <a:rPr lang="en-US" sz="2400" dirty="0" smtClean="0"/>
              <a:t>E</a:t>
            </a:r>
            <a:r>
              <a:rPr lang="en-GB" sz="2400" dirty="0" smtClean="0"/>
              <a:t>.g. by clicking &lt;ctrl&gt;+ or changing settings in the browsers defaults or media queries</a:t>
            </a:r>
          </a:p>
          <a:p>
            <a:pPr lvl="1"/>
            <a:r>
              <a:rPr lang="en-US" sz="2400" dirty="0" smtClean="0"/>
              <a:t>T</a:t>
            </a:r>
            <a:r>
              <a:rPr lang="en-GB" sz="2400" dirty="0" smtClean="0"/>
              <a:t>hen all text in document should be correctly resized in proportion</a:t>
            </a:r>
          </a:p>
          <a:p>
            <a:pPr marL="0" indent="0">
              <a:buNone/>
            </a:pPr>
            <a:r>
              <a:rPr lang="ga-IE" dirty="0" smtClean="0">
                <a:latin typeface="Courier"/>
                <a:cs typeface="Courier"/>
              </a:rPr>
              <a:t>html </a:t>
            </a:r>
            <a:r>
              <a:rPr lang="en-GB" dirty="0" smtClean="0">
                <a:latin typeface="Courier"/>
                <a:cs typeface="Courier"/>
              </a:rPr>
              <a:t>{font-size: 16px;}</a:t>
            </a:r>
          </a:p>
          <a:p>
            <a:pPr marL="0" indent="0">
              <a:buNone/>
            </a:pPr>
            <a:r>
              <a:rPr lang="en-GB" dirty="0">
                <a:latin typeface="Courier"/>
                <a:cs typeface="Courier"/>
              </a:rPr>
              <a:t>/* twice as big *</a:t>
            </a:r>
            <a:r>
              <a:rPr lang="en-GB" dirty="0" smtClean="0">
                <a:latin typeface="Courier"/>
                <a:cs typeface="Courier"/>
              </a:rPr>
              <a:t>/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h</a:t>
            </a:r>
            <a:r>
              <a:rPr lang="en-GB" dirty="0" smtClean="0">
                <a:latin typeface="Courier"/>
                <a:cs typeface="Courier"/>
              </a:rPr>
              <a:t>1 {font-size: 2rem;} </a:t>
            </a:r>
          </a:p>
          <a:p>
            <a:pPr marL="0" indent="0">
              <a:buNone/>
            </a:pPr>
            <a:r>
              <a:rPr lang="en-GB" dirty="0">
                <a:latin typeface="Courier"/>
                <a:cs typeface="Courier"/>
              </a:rPr>
              <a:t>/* 20% bigger than base */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h</a:t>
            </a:r>
            <a:r>
              <a:rPr lang="en-GB" dirty="0" smtClean="0">
                <a:latin typeface="Courier"/>
                <a:cs typeface="Courier"/>
              </a:rPr>
              <a:t>2 {font-size:1.2rem;}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37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REMs and EMs – see also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http://css-tricks.com/rems-ems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sz="2400" dirty="0" smtClean="0"/>
              <a:t>Chris </a:t>
            </a:r>
            <a:r>
              <a:rPr lang="en-US" sz="2400" dirty="0" err="1" smtClean="0"/>
              <a:t>Coyier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good article on when REMs are too restricting …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And nice examples of </a:t>
            </a:r>
            <a:r>
              <a:rPr lang="en-US" sz="2400" dirty="0" err="1" smtClean="0"/>
              <a:t>CodePen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/>
              </a:rPr>
              <a:t></a:t>
            </a:r>
          </a:p>
          <a:p>
            <a:pPr lvl="1"/>
            <a:endParaRPr lang="en-US" sz="2400" dirty="0">
              <a:sym typeface="Wingdings"/>
            </a:endParaRPr>
          </a:p>
          <a:p>
            <a:r>
              <a:rPr lang="en-US" dirty="0"/>
              <a:t>CSS Tricks article about units in general</a:t>
            </a:r>
          </a:p>
          <a:p>
            <a:pPr lvl="1"/>
            <a:r>
              <a:rPr lang="en-US" sz="2400" dirty="0">
                <a:hlinkClick r:id="rId3"/>
              </a:rPr>
              <a:t>http://css-tricks.com/css-font-size/</a:t>
            </a:r>
            <a:endParaRPr lang="en-US" sz="2400" dirty="0"/>
          </a:p>
          <a:p>
            <a:pPr lvl="1"/>
            <a:endParaRPr lang="en-US" sz="2400" dirty="0">
              <a:sym typeface="Wingdings"/>
            </a:endParaRPr>
          </a:p>
          <a:p>
            <a:r>
              <a:rPr lang="en-US" dirty="0" err="1" smtClean="0"/>
              <a:t>Bugsnag</a:t>
            </a:r>
            <a:r>
              <a:rPr lang="en-US" dirty="0" smtClean="0"/>
              <a:t> article on REMs and responsive </a:t>
            </a:r>
            <a:r>
              <a:rPr lang="en-US" dirty="0" err="1" smtClean="0"/>
              <a:t>typograpy</a:t>
            </a:r>
            <a:endParaRPr lang="en-US" dirty="0"/>
          </a:p>
          <a:p>
            <a:pPr lvl="1"/>
            <a:r>
              <a:rPr lang="en-US" sz="2400" dirty="0">
                <a:hlinkClick r:id="rId3"/>
              </a:rPr>
              <a:t>http://css-tricks.com/css-font-size/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20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– for REMs use html not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78800" cy="2349624"/>
          </a:xfrm>
        </p:spPr>
        <p:txBody>
          <a:bodyPr/>
          <a:lstStyle/>
          <a:p>
            <a:r>
              <a:rPr lang="en-US" dirty="0" smtClean="0"/>
              <a:t>There seems to be some difference between browsers as to whether the root element is html or body!</a:t>
            </a:r>
          </a:p>
          <a:p>
            <a:endParaRPr lang="en-US" dirty="0"/>
          </a:p>
          <a:p>
            <a:r>
              <a:rPr lang="en-US" dirty="0" smtClean="0"/>
              <a:t>Simple solution: when setting the root font-size always set it for ‘html’ – this seems to work everywhere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528" y="4293096"/>
            <a:ext cx="799288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b="1" dirty="0">
                <a:latin typeface="Courier New" charset="0"/>
              </a:rPr>
              <a:t>h</a:t>
            </a:r>
            <a:r>
              <a:rPr lang="en-GB" b="1" dirty="0" smtClean="0">
                <a:latin typeface="Courier New" charset="0"/>
              </a:rPr>
              <a:t>tml { </a:t>
            </a:r>
            <a:endParaRPr lang="en-GB" b="1" dirty="0">
              <a:latin typeface="Courier New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charset="0"/>
              </a:rPr>
              <a:t>	</a:t>
            </a:r>
            <a:r>
              <a:rPr lang="en-GB" b="1" dirty="0" smtClean="0">
                <a:latin typeface="Courier New" charset="0"/>
              </a:rPr>
              <a:t>font-size: 17px;</a:t>
            </a:r>
            <a:endParaRPr lang="en-GB" b="1" dirty="0">
              <a:latin typeface="Courier New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3861048"/>
            <a:ext cx="316835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</a:t>
            </a:r>
            <a:r>
              <a:rPr lang="en-US" sz="2800" dirty="0" smtClean="0"/>
              <a:t>tml NOT body </a:t>
            </a:r>
            <a:r>
              <a:rPr lang="en-US" sz="2800" dirty="0" smtClean="0">
                <a:sym typeface="Wingdings"/>
              </a:rPr>
              <a:t>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2570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676400" y="2665413"/>
            <a:ext cx="4103179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 dirty="0" smtClean="0">
                <a:latin typeface="Tahoma" pitchFamily="34" charset="0"/>
              </a:rPr>
              <a:t>Summary and</a:t>
            </a:r>
            <a:br>
              <a:rPr lang="en-US" sz="4400" b="1" dirty="0" smtClean="0">
                <a:latin typeface="Tahoma" pitchFamily="34" charset="0"/>
              </a:rPr>
            </a:br>
            <a:r>
              <a:rPr lang="en-US" sz="4400" b="1" dirty="0" smtClean="0">
                <a:latin typeface="Tahoma" pitchFamily="34" charset="0"/>
              </a:rPr>
              <a:t>Conclusions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24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Summary / Conclusions …</a:t>
            </a:r>
            <a:endParaRPr lang="en-GB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686800" cy="4762500"/>
          </a:xfrm>
        </p:spPr>
        <p:txBody>
          <a:bodyPr/>
          <a:lstStyle/>
          <a:p>
            <a:r>
              <a:rPr lang="en-IE" dirty="0" smtClean="0"/>
              <a:t>KISS – Keep It Simple S…</a:t>
            </a:r>
          </a:p>
          <a:p>
            <a:endParaRPr lang="en-IE" dirty="0" smtClean="0"/>
          </a:p>
          <a:p>
            <a:r>
              <a:rPr lang="en-IE" dirty="0" smtClean="0"/>
              <a:t>Fonts: Keep it simple</a:t>
            </a:r>
          </a:p>
          <a:p>
            <a:pPr lvl="1"/>
            <a:r>
              <a:rPr lang="en-IE" sz="2400" dirty="0" smtClean="0"/>
              <a:t>font-family – just state 1 generic</a:t>
            </a:r>
          </a:p>
          <a:p>
            <a:pPr lvl="1"/>
            <a:endParaRPr lang="en-IE" dirty="0"/>
          </a:p>
          <a:p>
            <a:r>
              <a:rPr lang="en-IE" dirty="0" smtClean="0"/>
              <a:t>Font-size: Keep it simple</a:t>
            </a:r>
          </a:p>
          <a:p>
            <a:pPr lvl="1"/>
            <a:r>
              <a:rPr lang="en-IE" sz="2400" dirty="0"/>
              <a:t>h</a:t>
            </a:r>
            <a:r>
              <a:rPr lang="en-IE" sz="2400" dirty="0" smtClean="0"/>
              <a:t>tml { font-size: 16px; }</a:t>
            </a:r>
          </a:p>
          <a:p>
            <a:pPr lvl="1"/>
            <a:r>
              <a:rPr lang="en-IE" sz="2400" dirty="0" smtClean="0"/>
              <a:t>h1 { font-size: 1.2rem; } etc.</a:t>
            </a:r>
          </a:p>
          <a:p>
            <a:pPr marL="457200" lvl="1" indent="0">
              <a:buNone/>
            </a:pPr>
            <a:endParaRPr lang="en-IE" sz="2400" dirty="0" smtClean="0"/>
          </a:p>
          <a:p>
            <a:r>
              <a:rPr lang="en-IE" dirty="0" smtClean="0"/>
              <a:t>But do be a little curious about web fonts etc.</a:t>
            </a:r>
          </a:p>
          <a:p>
            <a:pPr lvl="1"/>
            <a:r>
              <a:rPr lang="en-IE" sz="2400" dirty="0" smtClean="0"/>
              <a:t>Working in computing means CPD</a:t>
            </a:r>
            <a:br>
              <a:rPr lang="en-IE" sz="2400" dirty="0" smtClean="0"/>
            </a:br>
            <a:r>
              <a:rPr lang="en-IE" sz="2400" dirty="0" smtClean="0"/>
              <a:t>Continuing Professional Development – upskilling regularly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1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Font-family (sophisticated method)</a:t>
            </a:r>
          </a:p>
          <a:p>
            <a:r>
              <a:rPr lang="en-US" dirty="0" smtClean="0"/>
              <a:t>(beyond the 5 generics 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84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95400"/>
            <a:ext cx="5832648" cy="5301952"/>
          </a:xfrm>
        </p:spPr>
        <p:txBody>
          <a:bodyPr/>
          <a:lstStyle/>
          <a:p>
            <a:pPr marL="457200" indent="-457200"/>
            <a:r>
              <a:rPr lang="en-IE" dirty="0" smtClean="0"/>
              <a:t>Each device has lots of fonts …</a:t>
            </a:r>
          </a:p>
          <a:p>
            <a:pPr marL="457200" indent="-457200"/>
            <a:r>
              <a:rPr lang="en-IE" dirty="0" smtClean="0"/>
              <a:t>PROBLEM:</a:t>
            </a:r>
          </a:p>
          <a:p>
            <a:pPr marL="857250" lvl="1" indent="-457200"/>
            <a:r>
              <a:rPr lang="en-IE" sz="2400" dirty="0" smtClean="0"/>
              <a:t>we don’t know </a:t>
            </a:r>
            <a:r>
              <a:rPr lang="en-IE" sz="2400" u="sng" dirty="0" smtClean="0"/>
              <a:t>which device </a:t>
            </a:r>
            <a:r>
              <a:rPr lang="en-IE" sz="2400" dirty="0" smtClean="0"/>
              <a:t>is running a browser to view our web pages</a:t>
            </a:r>
          </a:p>
          <a:p>
            <a:pPr marL="857250" lvl="1" indent="-457200"/>
            <a:r>
              <a:rPr lang="en-US" sz="2400" dirty="0" smtClean="0"/>
              <a:t>Many different devices can run web browsers, e.g.:</a:t>
            </a:r>
            <a:br>
              <a:rPr lang="en-US" sz="2400" dirty="0" smtClean="0"/>
            </a:br>
            <a:r>
              <a:rPr lang="en-US" sz="2400" dirty="0" smtClean="0"/>
              <a:t>Windows 8 laptop / </a:t>
            </a:r>
            <a:r>
              <a:rPr lang="en-US" sz="2400" dirty="0" err="1" smtClean="0"/>
              <a:t>Macbook</a:t>
            </a:r>
            <a:r>
              <a:rPr lang="en-US" sz="2400" dirty="0" smtClean="0"/>
              <a:t> Air</a:t>
            </a:r>
            <a:r>
              <a:rPr lang="en-IE" sz="2400" dirty="0" smtClean="0"/>
              <a:t> / iphone / android tablet / smart TVs </a:t>
            </a:r>
            <a:endParaRPr lang="en-IE" sz="2400" dirty="0"/>
          </a:p>
          <a:p>
            <a:pPr marL="857250" lvl="1" indent="-457200"/>
            <a:r>
              <a:rPr lang="en-IE" sz="2400" dirty="0" smtClean="0"/>
              <a:t>Each may have </a:t>
            </a:r>
            <a:r>
              <a:rPr lang="en-IE" sz="2400" u="sng" dirty="0" smtClean="0"/>
              <a:t>different fonts </a:t>
            </a:r>
            <a:r>
              <a:rPr lang="en-IE" sz="2400" dirty="0" smtClean="0"/>
              <a:t>available (or missing),</a:t>
            </a:r>
            <a:br>
              <a:rPr lang="en-IE" sz="2400" dirty="0" smtClean="0"/>
            </a:br>
            <a:r>
              <a:rPr lang="en-IE" sz="2400" dirty="0" smtClean="0"/>
              <a:t>and may have different default settings for sizes etc.</a:t>
            </a:r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71128"/>
            <a:ext cx="5245720" cy="609600"/>
          </a:xfrm>
        </p:spPr>
        <p:txBody>
          <a:bodyPr/>
          <a:lstStyle/>
          <a:p>
            <a:r>
              <a:rPr lang="en-IE" sz="2800" dirty="0" smtClean="0"/>
              <a:t>If the 5 generics is not enough…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2" name="Picture 1" descr="Screen Shot 2014-09-26 at 14.26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00" y="26474"/>
            <a:ext cx="30734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0"/>
            <a:ext cx="9073008" cy="838200"/>
          </a:xfrm>
        </p:spPr>
        <p:txBody>
          <a:bodyPr/>
          <a:lstStyle/>
          <a:p>
            <a:r>
              <a:rPr lang="en-IE" sz="2800" dirty="0" smtClean="0"/>
              <a:t>font-family : </a:t>
            </a:r>
            <a:br>
              <a:rPr lang="en-IE" sz="2800" dirty="0" smtClean="0"/>
            </a:br>
            <a:r>
              <a:rPr lang="en-IE" dirty="0" smtClean="0"/>
              <a:t>specifying specific fonts, in </a:t>
            </a:r>
            <a:r>
              <a:rPr lang="en-IE" u="sng" dirty="0" smtClean="0"/>
              <a:t>order of preference</a:t>
            </a:r>
            <a:endParaRPr lang="en-GB" u="sng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496" y="2132856"/>
            <a:ext cx="9108504" cy="34185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en-US" sz="2400" b="1" dirty="0" smtClean="0"/>
              <a:t>e.g.</a:t>
            </a:r>
            <a:endParaRPr lang="en-US" sz="2400" b="1" dirty="0"/>
          </a:p>
          <a:p>
            <a:r>
              <a:rPr lang="en-US" sz="2400" dirty="0">
                <a:latin typeface="Courier New" charset="0"/>
              </a:rPr>
              <a:t>body </a:t>
            </a:r>
            <a:r>
              <a:rPr lang="en-US" sz="2400" dirty="0" smtClean="0">
                <a:latin typeface="Courier New" charset="0"/>
              </a:rPr>
              <a:t>{</a:t>
            </a:r>
          </a:p>
          <a:p>
            <a:r>
              <a:rPr lang="en-US" sz="2400" dirty="0">
                <a:latin typeface="Courier New" charset="0"/>
              </a:rPr>
              <a:t>	</a:t>
            </a:r>
            <a:r>
              <a:rPr lang="en-US" sz="2400" dirty="0" smtClean="0">
                <a:latin typeface="Courier New" charset="0"/>
              </a:rPr>
              <a:t>font</a:t>
            </a:r>
            <a:r>
              <a:rPr lang="en-US" sz="2400" dirty="0">
                <a:latin typeface="Courier New" charset="0"/>
              </a:rPr>
              <a:t>-family: Arial, </a:t>
            </a:r>
            <a:r>
              <a:rPr lang="en-US" sz="2400" dirty="0" smtClean="0">
                <a:latin typeface="Courier New" charset="0"/>
              </a:rPr>
              <a:t>sans-serif; </a:t>
            </a:r>
          </a:p>
          <a:p>
            <a:r>
              <a:rPr lang="en-US" sz="2400" dirty="0" smtClean="0">
                <a:latin typeface="Courier New" charset="0"/>
              </a:rPr>
              <a:t>}</a:t>
            </a:r>
            <a:endParaRPr lang="en-US" sz="2400" dirty="0">
              <a:latin typeface="Courier New" charset="0"/>
            </a:endParaRPr>
          </a:p>
          <a:p>
            <a:endParaRPr lang="en-US" sz="2400" dirty="0" smtClean="0">
              <a:latin typeface="Courier New" charset="0"/>
            </a:endParaRPr>
          </a:p>
          <a:p>
            <a:r>
              <a:rPr lang="en-US" sz="2400" dirty="0" smtClean="0">
                <a:latin typeface="Courier New" charset="0"/>
              </a:rPr>
              <a:t>p {</a:t>
            </a:r>
            <a:br>
              <a:rPr lang="en-US" sz="2400" dirty="0" smtClean="0">
                <a:latin typeface="Courier New" charset="0"/>
              </a:rPr>
            </a:br>
            <a:r>
              <a:rPr lang="en-US" sz="2400" dirty="0" smtClean="0">
                <a:latin typeface="Courier New" charset="0"/>
              </a:rPr>
              <a:t>	font</a:t>
            </a:r>
            <a:r>
              <a:rPr lang="en-US" sz="2400" dirty="0">
                <a:latin typeface="Courier New" charset="0"/>
              </a:rPr>
              <a:t>-family: </a:t>
            </a:r>
            <a:r>
              <a:rPr lang="en-US" sz="2400" dirty="0" smtClean="0">
                <a:latin typeface="Courier New" charset="0"/>
              </a:rPr>
              <a:t>Courier, "Courier New", </a:t>
            </a:r>
            <a:r>
              <a:rPr lang="en-US" sz="2400" dirty="0" err="1" smtClean="0">
                <a:latin typeface="Courier New" charset="0"/>
              </a:rPr>
              <a:t>monospace</a:t>
            </a:r>
            <a:r>
              <a:rPr lang="en-US" sz="2400" dirty="0" smtClean="0">
                <a:latin typeface="Courier New" charset="0"/>
              </a:rPr>
              <a:t>;</a:t>
            </a:r>
          </a:p>
          <a:p>
            <a:r>
              <a:rPr lang="en-US" sz="2400" dirty="0" smtClean="0">
                <a:latin typeface="Courier New" charset="0"/>
              </a:rPr>
              <a:t>}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73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0"/>
            <a:ext cx="9073008" cy="838200"/>
          </a:xfrm>
        </p:spPr>
        <p:txBody>
          <a:bodyPr/>
          <a:lstStyle/>
          <a:p>
            <a:r>
              <a:rPr lang="en-IE" sz="2800" dirty="0" smtClean="0"/>
              <a:t>Rule 1: last in list must be a generic</a:t>
            </a:r>
            <a:endParaRPr lang="en-GB" u="sng" dirty="0"/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2" y="1080864"/>
            <a:ext cx="8178800" cy="4724400"/>
          </a:xfrm>
        </p:spPr>
        <p:txBody>
          <a:bodyPr/>
          <a:lstStyle/>
          <a:p>
            <a:pPr marL="457200" indent="-457200"/>
            <a:r>
              <a:rPr lang="en-IE" dirty="0" smtClean="0"/>
              <a:t>LAST in list MUST be one of the 5 generic fonts</a:t>
            </a:r>
          </a:p>
          <a:p>
            <a:pPr marL="857250" lvl="1" indent="-457200"/>
            <a:r>
              <a:rPr lang="en-US" sz="2400" dirty="0" smtClean="0"/>
              <a:t>T</a:t>
            </a:r>
            <a:r>
              <a:rPr lang="en-IE" sz="2400" dirty="0" smtClean="0"/>
              <a:t>his ensures browser will have it avaiable</a:t>
            </a:r>
          </a:p>
          <a:p>
            <a:pPr marL="457200" indent="-457200"/>
            <a:endParaRPr lang="ga-IE" dirty="0" smtClean="0"/>
          </a:p>
          <a:p>
            <a:pPr marL="457200" indent="-457200"/>
            <a:r>
              <a:rPr lang="en-GB" dirty="0" smtClean="0"/>
              <a:t>If </a:t>
            </a:r>
            <a:r>
              <a:rPr lang="en-GB" dirty="0"/>
              <a:t>more than one font is </a:t>
            </a:r>
            <a:r>
              <a:rPr lang="en-GB" dirty="0" smtClean="0"/>
              <a:t>specified</a:t>
            </a:r>
            <a:endParaRPr lang="en-GB" dirty="0"/>
          </a:p>
          <a:p>
            <a:pPr marL="857250" lvl="1" indent="-457200"/>
            <a:r>
              <a:rPr lang="en-GB" sz="2400" dirty="0" smtClean="0"/>
              <a:t>browser </a:t>
            </a:r>
            <a:r>
              <a:rPr lang="en-GB" sz="2400" dirty="0"/>
              <a:t>tries to use the first one.</a:t>
            </a:r>
          </a:p>
          <a:p>
            <a:pPr marL="857250" lvl="1" indent="-457200"/>
            <a:r>
              <a:rPr lang="en-GB" sz="2400" dirty="0"/>
              <a:t>If it’s not available it tries to use the </a:t>
            </a:r>
            <a:r>
              <a:rPr lang="en-GB" sz="2400" dirty="0" smtClean="0"/>
              <a:t>second</a:t>
            </a:r>
          </a:p>
          <a:p>
            <a:pPr marL="857250" lvl="1" indent="-457200"/>
            <a:r>
              <a:rPr lang="en-GB" sz="2400" dirty="0" smtClean="0"/>
              <a:t>and </a:t>
            </a:r>
            <a:r>
              <a:rPr lang="en-GB" sz="2400" dirty="0"/>
              <a:t>so </a:t>
            </a:r>
            <a:r>
              <a:rPr lang="en-GB" sz="2400" dirty="0" smtClean="0"/>
              <a:t>on, until one is found </a:t>
            </a:r>
            <a:br>
              <a:rPr lang="en-GB" sz="2400" dirty="0" smtClean="0"/>
            </a:br>
            <a:r>
              <a:rPr lang="en-GB" sz="2400" dirty="0" smtClean="0"/>
              <a:t>(or the generic at the end of the list is selected)</a:t>
            </a:r>
            <a:endParaRPr lang="en-GB" sz="2400" dirty="0"/>
          </a:p>
          <a:p>
            <a:pPr marL="457200" indent="-457200"/>
            <a:endParaRPr lang="en-GB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2008" y="4916827"/>
            <a:ext cx="9108504" cy="19411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en-US" sz="2400" dirty="0" smtClean="0">
                <a:latin typeface="Courier New" charset="0"/>
              </a:rPr>
              <a:t>body </a:t>
            </a:r>
            <a:r>
              <a:rPr lang="en-US" sz="2400" dirty="0">
                <a:latin typeface="Courier New" charset="0"/>
              </a:rPr>
              <a:t>{font-family: Arial, </a:t>
            </a:r>
            <a:r>
              <a:rPr lang="en-US" sz="2400" b="1" dirty="0" smtClean="0">
                <a:latin typeface="Courier New" charset="0"/>
              </a:rPr>
              <a:t>sans-serif</a:t>
            </a:r>
            <a:r>
              <a:rPr lang="en-US" sz="2400" dirty="0" smtClean="0">
                <a:latin typeface="Courier New" charset="0"/>
              </a:rPr>
              <a:t>; </a:t>
            </a:r>
            <a:r>
              <a:rPr lang="en-US" sz="2400" dirty="0">
                <a:latin typeface="Courier New" charset="0"/>
              </a:rPr>
              <a:t>}</a:t>
            </a:r>
          </a:p>
          <a:p>
            <a:endParaRPr lang="en-US" sz="2400" dirty="0" smtClean="0">
              <a:latin typeface="Courier New" charset="0"/>
            </a:endParaRPr>
          </a:p>
          <a:p>
            <a:r>
              <a:rPr lang="en-US" sz="2400" dirty="0" smtClean="0">
                <a:latin typeface="Courier New" charset="0"/>
              </a:rPr>
              <a:t>p {</a:t>
            </a:r>
            <a:br>
              <a:rPr lang="en-US" sz="2400" dirty="0" smtClean="0">
                <a:latin typeface="Courier New" charset="0"/>
              </a:rPr>
            </a:br>
            <a:r>
              <a:rPr lang="en-US" sz="2400" dirty="0" smtClean="0">
                <a:latin typeface="Courier New" charset="0"/>
              </a:rPr>
              <a:t>font</a:t>
            </a:r>
            <a:r>
              <a:rPr lang="en-US" sz="2400" dirty="0">
                <a:latin typeface="Courier New" charset="0"/>
              </a:rPr>
              <a:t>-family: </a:t>
            </a:r>
            <a:r>
              <a:rPr lang="en-US" sz="2400" dirty="0" smtClean="0">
                <a:latin typeface="Courier New" charset="0"/>
              </a:rPr>
              <a:t>Courier, "Courier New", </a:t>
            </a:r>
            <a:r>
              <a:rPr lang="en-US" sz="2400" b="1" dirty="0" err="1" smtClean="0">
                <a:latin typeface="Courier New" charset="0"/>
              </a:rPr>
              <a:t>monospace</a:t>
            </a:r>
            <a:r>
              <a:rPr lang="en-US" sz="2400" dirty="0" smtClean="0">
                <a:latin typeface="Courier New" charset="0"/>
              </a:rPr>
              <a:t>;</a:t>
            </a:r>
          </a:p>
          <a:p>
            <a:r>
              <a:rPr lang="en-US" sz="2400" dirty="0" smtClean="0">
                <a:latin typeface="Courier New" charset="0"/>
              </a:rPr>
              <a:t>}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383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95400"/>
            <a:ext cx="8856984" cy="3573760"/>
          </a:xfrm>
        </p:spPr>
        <p:txBody>
          <a:bodyPr/>
          <a:lstStyle/>
          <a:p>
            <a:r>
              <a:rPr lang="en-IE" dirty="0" smtClean="0"/>
              <a:t>NOTE</a:t>
            </a:r>
            <a:br>
              <a:rPr lang="en-IE" dirty="0" smtClean="0"/>
            </a:br>
            <a:r>
              <a:rPr lang="en-IE" dirty="0" smtClean="0"/>
              <a:t>the use of the comma in font-family list</a:t>
            </a:r>
            <a:br>
              <a:rPr lang="en-IE" dirty="0" smtClean="0"/>
            </a:br>
            <a:r>
              <a:rPr lang="en-IE" dirty="0" smtClean="0"/>
              <a:t>(very rare to find commas inside CSS rule)</a:t>
            </a:r>
          </a:p>
          <a:p>
            <a:pPr marL="0" indent="0">
              <a:buNone/>
            </a:pPr>
            <a:endParaRPr lang="en-IE" sz="2400" b="1" dirty="0">
              <a:latin typeface="Courier New" charset="0"/>
            </a:endParaRPr>
          </a:p>
          <a:p>
            <a:pPr marL="0" indent="0">
              <a:buNone/>
            </a:pPr>
            <a:r>
              <a:rPr lang="en-GB" sz="2400" b="1" dirty="0" smtClean="0">
                <a:latin typeface="Courier New" charset="0"/>
              </a:rPr>
              <a:t>body 					</a:t>
            </a:r>
          </a:p>
          <a:p>
            <a:pPr marL="0" indent="0">
              <a:buNone/>
            </a:pPr>
            <a:r>
              <a:rPr lang="en-GB" sz="2400" b="1" dirty="0" smtClean="0">
                <a:latin typeface="Courier New" charset="0"/>
              </a:rPr>
              <a:t>{ </a:t>
            </a:r>
          </a:p>
          <a:p>
            <a:pPr marL="0" indent="0">
              <a:buNone/>
            </a:pPr>
            <a:r>
              <a:rPr lang="en-GB" sz="2400" b="1" dirty="0" smtClean="0">
                <a:latin typeface="Courier New" charset="0"/>
              </a:rPr>
              <a:t>	font-family</a:t>
            </a:r>
            <a:r>
              <a:rPr lang="en-GB" sz="2400" b="1" dirty="0">
                <a:latin typeface="Courier New" charset="0"/>
              </a:rPr>
              <a:t>: </a:t>
            </a:r>
            <a:r>
              <a:rPr lang="en-GB" sz="2400" b="1" dirty="0" smtClean="0">
                <a:latin typeface="Courier New" charset="0"/>
              </a:rPr>
              <a:t>Verdana</a:t>
            </a:r>
            <a:r>
              <a:rPr lang="en-GB" sz="2400" b="1" dirty="0">
                <a:latin typeface="Courier New" charset="0"/>
              </a:rPr>
              <a:t>, Arial, sans-serif; </a:t>
            </a:r>
            <a:endParaRPr lang="en-GB" sz="2400" b="1" dirty="0" smtClean="0">
              <a:latin typeface="Courier New" charset="0"/>
            </a:endParaRPr>
          </a:p>
          <a:p>
            <a:pPr marL="0" indent="0">
              <a:buNone/>
            </a:pPr>
            <a:r>
              <a:rPr lang="en-GB" sz="2400" b="1" dirty="0" smtClean="0">
                <a:latin typeface="Courier New" charset="0"/>
              </a:rPr>
              <a:t>}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4716016" y="2924944"/>
            <a:ext cx="432048" cy="1080120"/>
          </a:xfrm>
          <a:prstGeom prst="downArrow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Down Arrow 5"/>
          <p:cNvSpPr/>
          <p:nvPr/>
        </p:nvSpPr>
        <p:spPr bwMode="auto">
          <a:xfrm>
            <a:off x="6012160" y="2924944"/>
            <a:ext cx="432048" cy="1080120"/>
          </a:xfrm>
          <a:prstGeom prst="downArrow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0"/>
            <a:ext cx="9073008" cy="838200"/>
          </a:xfrm>
        </p:spPr>
        <p:txBody>
          <a:bodyPr/>
          <a:lstStyle/>
          <a:p>
            <a:r>
              <a:rPr lang="en-GB" dirty="0" smtClean="0"/>
              <a:t>Rule 2: if more than 1 font listed, use COMMAS to separate them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5301208"/>
            <a:ext cx="8568952" cy="1569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NOTE: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Generic font names are all lower case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There should ALWAYS be generic font LAST IN LIST </a:t>
            </a:r>
            <a:br>
              <a:rPr lang="en-US" sz="2400" dirty="0" smtClean="0"/>
            </a:br>
            <a:r>
              <a:rPr lang="en-US" sz="2400" dirty="0" smtClean="0"/>
              <a:t>(in case none of the named fonts can be found)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16016" y="1988840"/>
            <a:ext cx="377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,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1988840"/>
            <a:ext cx="377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,</a:t>
            </a:r>
          </a:p>
        </p:txBody>
      </p:sp>
      <p:sp>
        <p:nvSpPr>
          <p:cNvPr id="2" name="Up Arrow 1"/>
          <p:cNvSpPr/>
          <p:nvPr/>
        </p:nvSpPr>
        <p:spPr bwMode="auto">
          <a:xfrm>
            <a:off x="6732240" y="4365104"/>
            <a:ext cx="1368152" cy="2232248"/>
          </a:xfrm>
          <a:prstGeom prst="upArrow">
            <a:avLst>
              <a:gd name="adj1" fmla="val 59079"/>
              <a:gd name="adj2" fmla="val 50000"/>
            </a:avLst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6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95400"/>
            <a:ext cx="8856984" cy="4077816"/>
          </a:xfrm>
        </p:spPr>
        <p:txBody>
          <a:bodyPr/>
          <a:lstStyle/>
          <a:p>
            <a:r>
              <a:rPr lang="en-IE" dirty="0" smtClean="0"/>
              <a:t>NOTE</a:t>
            </a:r>
            <a:br>
              <a:rPr lang="en-IE" dirty="0" smtClean="0"/>
            </a:br>
            <a:r>
              <a:rPr lang="en-IE" dirty="0" smtClean="0"/>
              <a:t>the use of </a:t>
            </a:r>
            <a:r>
              <a:rPr lang="en-IE" b="1" dirty="0" smtClean="0"/>
              <a:t>double quotes    "   </a:t>
            </a:r>
            <a:r>
              <a:rPr lang="en-IE" dirty="0" smtClean="0"/>
              <a:t>if font name contains spaces</a:t>
            </a:r>
            <a:br>
              <a:rPr lang="en-IE" dirty="0" smtClean="0"/>
            </a:br>
            <a:r>
              <a:rPr lang="en-IE" dirty="0" smtClean="0"/>
              <a:t>NOTE</a:t>
            </a:r>
            <a:br>
              <a:rPr lang="en-IE" dirty="0" smtClean="0"/>
            </a:br>
            <a:r>
              <a:rPr lang="en-IE" dirty="0" smtClean="0"/>
              <a:t>write font name exactly as it appears on the device</a:t>
            </a:r>
            <a:r>
              <a:rPr lang="en-IE" dirty="0"/>
              <a:t> </a:t>
            </a:r>
            <a:r>
              <a:rPr lang="en-IE" dirty="0" smtClean="0"/>
              <a:t>– including Caps </a:t>
            </a:r>
            <a:br>
              <a:rPr lang="en-IE" dirty="0" smtClean="0"/>
            </a:br>
            <a:r>
              <a:rPr lang="en-IE" dirty="0" smtClean="0"/>
              <a:t>(HINT </a:t>
            </a:r>
            <a:r>
              <a:rPr lang="en-US" dirty="0" smtClean="0"/>
              <a:t>–</a:t>
            </a:r>
            <a:r>
              <a:rPr lang="en-IE" dirty="0" smtClean="0"/>
              <a:t> see how it appears in Word Processor </a:t>
            </a:r>
            <a:r>
              <a:rPr lang="en-US" dirty="0" smtClean="0"/>
              <a:t>…)</a:t>
            </a:r>
            <a:endParaRPr lang="en-IE" dirty="0" smtClean="0"/>
          </a:p>
          <a:p>
            <a:endParaRPr lang="en-IE" sz="2400" b="1" dirty="0" smtClean="0">
              <a:latin typeface="Courier New" charset="0"/>
            </a:endParaRPr>
          </a:p>
          <a:p>
            <a:endParaRPr lang="en-IE" sz="2400" b="1" dirty="0">
              <a:latin typeface="Courier New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</a:rPr>
              <a:t>p </a:t>
            </a:r>
            <a:r>
              <a:rPr lang="en-US" b="1" dirty="0">
                <a:latin typeface="Courier New" charset="0"/>
              </a:rPr>
              <a:t>{</a:t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latin typeface="Courier New" charset="0"/>
              </a:rPr>
              <a:t>font-family: Courier, "Courier New", </a:t>
            </a:r>
            <a:r>
              <a:rPr lang="en-US" b="1" dirty="0" err="1">
                <a:latin typeface="Courier New" charset="0"/>
              </a:rPr>
              <a:t>monospace</a:t>
            </a:r>
            <a:r>
              <a:rPr lang="en-US" b="1" dirty="0">
                <a:latin typeface="Courier New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</a:rPr>
              <a:t>} </a:t>
            </a:r>
          </a:p>
          <a:p>
            <a:pPr marL="838200" lvl="1" indent="-381000">
              <a:buNone/>
            </a:pPr>
            <a:endParaRPr lang="en-IE" sz="2400" dirty="0" smtClean="0">
              <a:ea typeface="+mn-ea"/>
              <a:cs typeface="+mn-cs"/>
            </a:endParaRPr>
          </a:p>
          <a:p>
            <a:pPr marL="838200" lvl="1" indent="-381000">
              <a:buNone/>
            </a:pPr>
            <a:r>
              <a:rPr lang="en-IE" sz="2400" dirty="0" smtClean="0">
                <a:ea typeface="+mn-ea"/>
                <a:cs typeface="+mn-cs"/>
              </a:rPr>
              <a:t>							</a:t>
            </a:r>
            <a:r>
              <a:rPr lang="en-IE" sz="2400" dirty="0">
                <a:ea typeface="+mn-ea"/>
                <a:cs typeface="+mn-cs"/>
              </a:rPr>
              <a:t> </a:t>
            </a:r>
            <a:r>
              <a:rPr lang="en-IE" sz="2400" dirty="0" smtClean="0">
                <a:ea typeface="+mn-ea"/>
                <a:cs typeface="+mn-cs"/>
              </a:rPr>
              <a:t> </a:t>
            </a:r>
            <a:r>
              <a:rPr lang="en-IE" sz="2400" dirty="0" smtClean="0"/>
              <a:t>last </a:t>
            </a:r>
            <a:r>
              <a:rPr lang="en-IE" sz="2400" dirty="0"/>
              <a:t>is generic font</a:t>
            </a:r>
            <a:endParaRPr lang="en-IE" sz="2400" dirty="0">
              <a:ea typeface="+mn-ea"/>
              <a:cs typeface="+mn-cs"/>
            </a:endParaRPr>
          </a:p>
          <a:p>
            <a:pPr marL="838200" lvl="1" indent="-381000">
              <a:buFontTx/>
              <a:buNone/>
            </a:pPr>
            <a:endParaRPr lang="en-GB" dirty="0"/>
          </a:p>
        </p:txBody>
      </p:sp>
      <p:sp>
        <p:nvSpPr>
          <p:cNvPr id="2" name="Up Arrow 1"/>
          <p:cNvSpPr/>
          <p:nvPr/>
        </p:nvSpPr>
        <p:spPr bwMode="auto">
          <a:xfrm>
            <a:off x="7164288" y="5301208"/>
            <a:ext cx="1008112" cy="936104"/>
          </a:xfrm>
          <a:prstGeom prst="upArrow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4139952" y="3861048"/>
            <a:ext cx="432048" cy="1080120"/>
          </a:xfrm>
          <a:prstGeom prst="downArrow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Down Arrow 5"/>
          <p:cNvSpPr/>
          <p:nvPr/>
        </p:nvSpPr>
        <p:spPr bwMode="auto">
          <a:xfrm>
            <a:off x="6372200" y="3861048"/>
            <a:ext cx="432048" cy="1080120"/>
          </a:xfrm>
          <a:prstGeom prst="downArrow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0"/>
            <a:ext cx="9073008" cy="838200"/>
          </a:xfrm>
        </p:spPr>
        <p:txBody>
          <a:bodyPr/>
          <a:lstStyle/>
          <a:p>
            <a:r>
              <a:rPr lang="en-IE" dirty="0" smtClean="0"/>
              <a:t>Rule 3: if named font name includes spaces, then put font name in QUOTES</a:t>
            </a:r>
            <a:endParaRPr lang="en-GB" sz="2000" dirty="0"/>
          </a:p>
        </p:txBody>
      </p:sp>
      <p:sp>
        <p:nvSpPr>
          <p:cNvPr id="5" name="Donut 4"/>
          <p:cNvSpPr/>
          <p:nvPr/>
        </p:nvSpPr>
        <p:spPr bwMode="auto">
          <a:xfrm>
            <a:off x="4355976" y="1484784"/>
            <a:ext cx="576064" cy="648072"/>
          </a:xfrm>
          <a:prstGeom prst="donut">
            <a:avLst>
              <a:gd name="adj" fmla="val 13795"/>
            </a:avLst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886200"/>
            <a:ext cx="8640960" cy="1771650"/>
          </a:xfrm>
        </p:spPr>
        <p:txBody>
          <a:bodyPr/>
          <a:lstStyle/>
          <a:p>
            <a:r>
              <a:rPr lang="en-US" dirty="0" smtClean="0"/>
              <a:t>Setting font size…</a:t>
            </a:r>
            <a:br>
              <a:rPr lang="en-US" dirty="0" smtClean="0"/>
            </a:br>
            <a:r>
              <a:rPr lang="en-US" sz="8800" dirty="0" smtClean="0"/>
              <a:t>SIZE </a:t>
            </a:r>
            <a:r>
              <a:rPr lang="en-US" sz="5400" dirty="0"/>
              <a:t>SIZE </a:t>
            </a:r>
            <a:r>
              <a:rPr lang="en-US" sz="3200" dirty="0"/>
              <a:t>SIZE </a:t>
            </a:r>
            <a:r>
              <a:rPr lang="en-US" dirty="0" smtClean="0"/>
              <a:t>SIZE </a:t>
            </a:r>
            <a:r>
              <a:rPr lang="en-US" sz="1400" dirty="0" smtClean="0"/>
              <a:t>SIZE </a:t>
            </a:r>
            <a:r>
              <a:rPr lang="en-US" sz="900" dirty="0"/>
              <a:t>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18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640960" cy="609600"/>
          </a:xfrm>
        </p:spPr>
        <p:txBody>
          <a:bodyPr/>
          <a:lstStyle/>
          <a:p>
            <a:r>
              <a:rPr lang="en-GB" sz="2800" dirty="0" smtClean="0"/>
              <a:t>WARNING: don’t confuse “</a:t>
            </a:r>
            <a:r>
              <a:rPr lang="en-GB" sz="2800" dirty="0" err="1" smtClean="0"/>
              <a:t>em</a:t>
            </a:r>
            <a:r>
              <a:rPr lang="en-GB" sz="2800" dirty="0" smtClean="0"/>
              <a:t>” with &lt;</a:t>
            </a:r>
            <a:r>
              <a:rPr lang="en-GB" sz="2800" dirty="0" err="1" smtClean="0"/>
              <a:t>em</a:t>
            </a:r>
            <a:r>
              <a:rPr lang="en-GB" sz="2800" dirty="0" smtClean="0"/>
              <a:t>&gt;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95400"/>
            <a:ext cx="8784976" cy="4762500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en-GB" dirty="0" smtClean="0"/>
              <a:t>n a silly move, HTML 5 still uses the &lt;</a:t>
            </a:r>
            <a:r>
              <a:rPr lang="en-GB" dirty="0" err="1" smtClean="0"/>
              <a:t>em</a:t>
            </a:r>
            <a:r>
              <a:rPr lang="en-GB" dirty="0" smtClean="0"/>
              <a:t>&gt; element to </a:t>
            </a:r>
            <a:r>
              <a:rPr lang="en-GB" dirty="0" err="1" smtClean="0"/>
              <a:t>markup</a:t>
            </a:r>
            <a:r>
              <a:rPr lang="en-GB" dirty="0" smtClean="0"/>
              <a:t> text to be weakly emphasised</a:t>
            </a:r>
          </a:p>
          <a:p>
            <a:r>
              <a:rPr lang="en-US" dirty="0" smtClean="0"/>
              <a:t>T</a:t>
            </a:r>
            <a:r>
              <a:rPr lang="en-GB" dirty="0" smtClean="0"/>
              <a:t>his is NOTHING to do with the “</a:t>
            </a:r>
            <a:r>
              <a:rPr lang="en-GB" dirty="0" err="1" smtClean="0"/>
              <a:t>em</a:t>
            </a:r>
            <a:r>
              <a:rPr lang="en-GB" dirty="0" smtClean="0"/>
              <a:t>” unit of measurement!!!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smtClean="0">
                <a:latin typeface="Courier"/>
                <a:cs typeface="Courier"/>
              </a:rPr>
              <a:t>&lt;p&gt;                         &lt;!-- ** HTML ** --&gt;</a:t>
            </a:r>
            <a:br>
              <a:rPr lang="en-GB" b="1" dirty="0" smtClean="0">
                <a:latin typeface="Courier"/>
                <a:cs typeface="Courier"/>
              </a:rPr>
            </a:br>
            <a:r>
              <a:rPr lang="en-GB" b="1" dirty="0" smtClean="0">
                <a:latin typeface="Courier"/>
                <a:cs typeface="Courier"/>
              </a:rPr>
              <a:t>&lt;</a:t>
            </a:r>
            <a:r>
              <a:rPr lang="en-GB" b="1" dirty="0" err="1" smtClean="0">
                <a:latin typeface="Courier"/>
                <a:cs typeface="Courier"/>
              </a:rPr>
              <a:t>em</a:t>
            </a:r>
            <a:r>
              <a:rPr lang="en-GB" b="1" dirty="0" smtClean="0">
                <a:latin typeface="Courier"/>
                <a:cs typeface="Courier"/>
              </a:rPr>
              <a:t>&gt;be careful&lt;/</a:t>
            </a:r>
            <a:r>
              <a:rPr lang="en-GB" b="1" dirty="0" err="1" smtClean="0">
                <a:latin typeface="Courier"/>
                <a:cs typeface="Courier"/>
              </a:rPr>
              <a:t>em</a:t>
            </a:r>
            <a:r>
              <a:rPr lang="en-GB" b="1" dirty="0" smtClean="0">
                <a:latin typeface="Courier"/>
                <a:cs typeface="Courier"/>
              </a:rPr>
              <a:t>&gt; when you create a new language</a:t>
            </a:r>
          </a:p>
          <a:p>
            <a:pPr marL="0" indent="0">
              <a:buNone/>
            </a:pPr>
            <a:r>
              <a:rPr lang="en-GB" b="1" dirty="0" smtClean="0">
                <a:latin typeface="Courier"/>
                <a:cs typeface="Courier"/>
              </a:rPr>
              <a:t>&lt;/p&gt;</a:t>
            </a:r>
          </a:p>
          <a:p>
            <a:pPr marL="0" indent="0">
              <a:buNone/>
            </a:pPr>
            <a:endParaRPr lang="en-GB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b="1" dirty="0" smtClean="0">
                <a:latin typeface="Courier"/>
                <a:cs typeface="Courier"/>
              </a:rPr>
              <a:t>h1 {</a:t>
            </a:r>
          </a:p>
          <a:p>
            <a:pPr marL="0" indent="0">
              <a:buNone/>
            </a:pPr>
            <a:r>
              <a:rPr lang="en-GB" b="1" dirty="0" smtClean="0">
                <a:latin typeface="Courier"/>
                <a:cs typeface="Courier"/>
              </a:rPr>
              <a:t>	font-size: 2em;            /* -- CSS -- */</a:t>
            </a:r>
          </a:p>
          <a:p>
            <a:pPr marL="0" indent="0">
              <a:buNone/>
            </a:pPr>
            <a:r>
              <a:rPr lang="en-GB" b="1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79512" y="116632"/>
            <a:ext cx="8712968" cy="936104"/>
          </a:xfrm>
          <a:prstGeom prst="roundRect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9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07504" y="4797152"/>
            <a:ext cx="885698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6362164"/>
            <a:ext cx="9144000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But since we’ll be using ‘rem’ we can avoid confusion </a:t>
            </a:r>
            <a:r>
              <a:rPr lang="en-US" sz="2800" dirty="0" smtClean="0">
                <a:sym typeface="Wingdings"/>
              </a:rPr>
              <a:t>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0941842"/>
      </p:ext>
    </p:extLst>
  </p:cSld>
  <p:clrMapOvr>
    <a:masterClrMapping/>
  </p:clrMapOvr>
</p:sld>
</file>

<file path=ppt/theme/theme1.xml><?xml version="1.0" encoding="utf-8"?>
<a:theme xmlns:a="http://schemas.openxmlformats.org/drawingml/2006/main" name="AnimationLecture">
  <a:themeElements>
    <a:clrScheme name="AnimationLectur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nimationLectur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nimationLectur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704</Words>
  <Application>Microsoft Office PowerPoint</Application>
  <PresentationFormat>On-screen Show (4:3)</PresentationFormat>
  <Paragraphs>152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ＭＳ Ｐゴシック</vt:lpstr>
      <vt:lpstr>Arial</vt:lpstr>
      <vt:lpstr>Arial Black</vt:lpstr>
      <vt:lpstr>Courier</vt:lpstr>
      <vt:lpstr>Courier New</vt:lpstr>
      <vt:lpstr>Symbol</vt:lpstr>
      <vt:lpstr>Tahoma</vt:lpstr>
      <vt:lpstr>Times New Roman</vt:lpstr>
      <vt:lpstr>Wingdings</vt:lpstr>
      <vt:lpstr>AnimationLecture</vt:lpstr>
      <vt:lpstr>Web Development 1</vt:lpstr>
      <vt:lpstr>PowerPoint Presentation</vt:lpstr>
      <vt:lpstr>If the 5 generics is not enough…</vt:lpstr>
      <vt:lpstr>font-family :  specifying specific fonts, in order of preference</vt:lpstr>
      <vt:lpstr>Rule 1: last in list must be a generic</vt:lpstr>
      <vt:lpstr>Rule 2: if more than 1 font listed, use COMMAS to separate them</vt:lpstr>
      <vt:lpstr>Rule 3: if named font name includes spaces, then put font name in QUOTES</vt:lpstr>
      <vt:lpstr>PowerPoint Presentation</vt:lpstr>
      <vt:lpstr>WARNING: don’t confuse “em” with &lt;em&gt;</vt:lpstr>
      <vt:lpstr>What is an ‘em’ anyway ? the ‘em’ font-size unit defined …</vt:lpstr>
      <vt:lpstr>Specifying Font Size - only complicated if you make it …</vt:lpstr>
      <vt:lpstr>Font-size best practice REM: Ration of the ‘root em’ (text size)</vt:lpstr>
      <vt:lpstr>REMs and EMs – see also</vt:lpstr>
      <vt:lpstr>WARNING – for REMs use html not body</vt:lpstr>
      <vt:lpstr>PowerPoint Presentation</vt:lpstr>
      <vt:lpstr>Summary / Conclusions …</vt:lpstr>
    </vt:vector>
  </TitlesOfParts>
  <Company>Hugh McCabe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Video and Animation</dc:title>
  <dc:creator>Smith, Matt</dc:creator>
  <cp:lastModifiedBy>Smith, Matt</cp:lastModifiedBy>
  <cp:revision>131</cp:revision>
  <cp:lastPrinted>2014-09-26T16:25:17Z</cp:lastPrinted>
  <dcterms:modified xsi:type="dcterms:W3CDTF">2014-09-26T16:25:19Z</dcterms:modified>
</cp:coreProperties>
</file>