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97" r:id="rId2"/>
    <p:sldId id="422" r:id="rId3"/>
    <p:sldId id="423" r:id="rId4"/>
    <p:sldId id="424" r:id="rId5"/>
    <p:sldId id="425" r:id="rId6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6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8AE41-8341-E940-8EF0-695A36D08621}" type="slidenum">
              <a:rPr lang="en-US"/>
              <a:pPr/>
              <a:t>3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7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8AE41-8341-E940-8EF0-695A36D08621}" type="slidenum">
              <a:rPr lang="en-US"/>
              <a:pPr/>
              <a:t>4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4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8AE41-8341-E940-8EF0-695A36D08621}" type="slidenum">
              <a:rPr lang="en-US"/>
              <a:pPr/>
              <a:t>5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4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971600" y="5445224"/>
            <a:ext cx="7632848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dirty="0" smtClean="0"/>
              <a:t>Lecture 3d</a:t>
            </a:r>
          </a:p>
          <a:p>
            <a:r>
              <a:rPr lang="en-IE" sz="2800" dirty="0" smtClean="0"/>
              <a:t>CSS group selector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068960"/>
            <a:ext cx="6976864" cy="2635746"/>
          </a:xfrm>
        </p:spPr>
        <p:txBody>
          <a:bodyPr/>
          <a:lstStyle/>
          <a:p>
            <a:r>
              <a:rPr lang="en-IE" sz="3600" dirty="0" smtClean="0"/>
              <a:t>Grouping selectors</a:t>
            </a:r>
          </a:p>
          <a:p>
            <a:endParaRPr lang="en-IE" sz="3600" dirty="0" smtClean="0"/>
          </a:p>
          <a:p>
            <a:r>
              <a:rPr lang="en-IE" dirty="0" smtClean="0"/>
              <a:t>(using comma to apply rule to several selectors/elements)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0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846120" cy="609600"/>
          </a:xfrm>
        </p:spPr>
        <p:txBody>
          <a:bodyPr/>
          <a:lstStyle/>
          <a:p>
            <a:r>
              <a:rPr lang="en-US" sz="2800" dirty="0" smtClean="0"/>
              <a:t>U</a:t>
            </a:r>
            <a:r>
              <a:rPr lang="ga-IE" sz="2800" dirty="0" smtClean="0"/>
              <a:t>se    ,     comma to group selectors ...</a:t>
            </a:r>
            <a:endParaRPr lang="en-GB"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 marL="342900" lvl="2" indent="-342900"/>
            <a:r>
              <a:rPr lang="en-US" dirty="0" smtClean="0"/>
              <a:t>W</a:t>
            </a:r>
            <a:r>
              <a:rPr lang="ga-IE" dirty="0" smtClean="0"/>
              <a:t>e can declare that a CSS rule body should apply to several different elements (or other selectors)</a:t>
            </a:r>
          </a:p>
          <a:p>
            <a:pPr marL="800100" lvl="3" indent="-342900"/>
            <a:r>
              <a:rPr lang="en-US" sz="2400" dirty="0" smtClean="0"/>
              <a:t>K</a:t>
            </a:r>
            <a:r>
              <a:rPr lang="ga-IE" sz="2400" dirty="0" smtClean="0"/>
              <a:t>now as GROUPING selectors</a:t>
            </a:r>
          </a:p>
          <a:p>
            <a:pPr marL="342900" lvl="2" indent="-342900"/>
            <a:r>
              <a:rPr lang="en-US" dirty="0" smtClean="0"/>
              <a:t>J</a:t>
            </a:r>
            <a:r>
              <a:rPr lang="ga-IE" dirty="0" smtClean="0"/>
              <a:t>ust separate the element names with commas</a:t>
            </a:r>
            <a:endParaRPr lang="en-US" b="1" dirty="0" smtClean="0"/>
          </a:p>
          <a:p>
            <a:pPr marL="2171700" lvl="5" indent="0"/>
            <a:r>
              <a:rPr lang="en-US" sz="2400" b="1" dirty="0" smtClean="0">
                <a:latin typeface="Courier"/>
              </a:rPr>
              <a:t>h1</a:t>
            </a:r>
            <a:r>
              <a:rPr lang="en-US" sz="2400" b="1" dirty="0">
                <a:latin typeface="Courier"/>
              </a:rPr>
              <a:t>, </a:t>
            </a:r>
            <a:r>
              <a:rPr lang="en-US" sz="2400" b="1" dirty="0" smtClean="0">
                <a:latin typeface="Courier"/>
              </a:rPr>
              <a:t/>
            </a:r>
            <a:br>
              <a:rPr lang="en-US" sz="2400" b="1" dirty="0" smtClean="0">
                <a:latin typeface="Courier"/>
              </a:rPr>
            </a:br>
            <a:r>
              <a:rPr lang="en-US" sz="2400" b="1" dirty="0" smtClean="0">
                <a:latin typeface="Courier"/>
              </a:rPr>
              <a:t>p </a:t>
            </a:r>
            <a:r>
              <a:rPr lang="en-US" sz="2400" b="1" dirty="0">
                <a:latin typeface="Courier"/>
              </a:rPr>
              <a:t>{ </a:t>
            </a:r>
            <a:endParaRPr lang="en-US" sz="2400" b="1" dirty="0" smtClean="0">
              <a:latin typeface="Courier"/>
            </a:endParaRPr>
          </a:p>
          <a:p>
            <a:pPr marL="2171700" lvl="5" indent="0"/>
            <a:r>
              <a:rPr lang="en-US" sz="2400" b="1" dirty="0">
                <a:latin typeface="Courier"/>
              </a:rPr>
              <a:t>	</a:t>
            </a:r>
            <a:r>
              <a:rPr lang="en-US" sz="2400" b="1" dirty="0" smtClean="0">
                <a:latin typeface="Courier"/>
              </a:rPr>
              <a:t>color: red</a:t>
            </a:r>
            <a:r>
              <a:rPr lang="en-US" sz="2400" b="1" dirty="0">
                <a:latin typeface="Courier"/>
              </a:rPr>
              <a:t>; </a:t>
            </a:r>
            <a:endParaRPr lang="en-US" sz="2400" b="1" dirty="0" smtClean="0">
              <a:latin typeface="Courier"/>
            </a:endParaRPr>
          </a:p>
          <a:p>
            <a:pPr marL="2171700" lvl="5" indent="0"/>
            <a:r>
              <a:rPr lang="en-US" sz="2400" b="1" dirty="0" smtClean="0">
                <a:latin typeface="Courier"/>
              </a:rPr>
              <a:t>}</a:t>
            </a:r>
          </a:p>
          <a:p>
            <a:r>
              <a:rPr lang="en-US" dirty="0"/>
              <a:t>This will now apply the rule to all &lt;h1&gt; and all &lt;p&gt; elements</a:t>
            </a:r>
          </a:p>
          <a:p>
            <a:pPr lvl="1"/>
            <a:r>
              <a:rPr lang="en-US" sz="2400" dirty="0"/>
              <a:t>So all &lt;h1&gt; elements will be in red text</a:t>
            </a:r>
          </a:p>
          <a:p>
            <a:pPr lvl="1"/>
            <a:r>
              <a:rPr lang="en-US" sz="2400" dirty="0"/>
              <a:t>And all &lt;p&gt; elements will be in red text</a:t>
            </a:r>
          </a:p>
          <a:p>
            <a:pPr marL="2171700" lvl="5" indent="0"/>
            <a:r>
              <a:rPr lang="en-US" sz="2400" b="1" dirty="0" smtClean="0"/>
              <a:t> 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Frame 2"/>
          <p:cNvSpPr/>
          <p:nvPr/>
        </p:nvSpPr>
        <p:spPr bwMode="auto">
          <a:xfrm>
            <a:off x="1403648" y="260648"/>
            <a:ext cx="792088" cy="720080"/>
          </a:xfrm>
          <a:prstGeom prst="frame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0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846120" cy="609600"/>
          </a:xfrm>
        </p:spPr>
        <p:txBody>
          <a:bodyPr/>
          <a:lstStyle/>
          <a:p>
            <a:r>
              <a:rPr lang="en-US" sz="2800" dirty="0" smtClean="0"/>
              <a:t>U</a:t>
            </a:r>
            <a:r>
              <a:rPr lang="ga-IE" sz="2800" dirty="0" smtClean="0"/>
              <a:t>se    ,     comma to group selectors ...</a:t>
            </a:r>
            <a:endParaRPr lang="en-GB"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53000"/>
          </a:xfrm>
        </p:spPr>
        <p:txBody>
          <a:bodyPr/>
          <a:lstStyle/>
          <a:p>
            <a:pPr marL="2171700" lvl="5" indent="0"/>
            <a:r>
              <a:rPr lang="en-US" sz="2400" b="1" dirty="0">
                <a:latin typeface="Courier"/>
              </a:rPr>
              <a:t>h1, 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p { </a:t>
            </a:r>
          </a:p>
          <a:p>
            <a:pPr marL="2171700" lvl="5" indent="0"/>
            <a:r>
              <a:rPr lang="en-US" sz="2400" b="1" dirty="0">
                <a:latin typeface="Courier"/>
              </a:rPr>
              <a:t>	color: red; </a:t>
            </a:r>
          </a:p>
          <a:p>
            <a:pPr marL="2171700" lvl="5" indent="0"/>
            <a:r>
              <a:rPr lang="en-US" sz="2400" b="1" dirty="0">
                <a:latin typeface="Courier"/>
              </a:rPr>
              <a:t>}</a:t>
            </a:r>
          </a:p>
          <a:p>
            <a:r>
              <a:rPr lang="en-US" dirty="0" smtClean="0"/>
              <a:t>The above has exactly the same affect as:</a:t>
            </a:r>
          </a:p>
          <a:p>
            <a:pPr marL="2171700" lvl="5" indent="0"/>
            <a:r>
              <a:rPr lang="en-US" sz="2400" b="1" dirty="0" smtClean="0">
                <a:latin typeface="Courier"/>
              </a:rPr>
              <a:t>h1 { </a:t>
            </a:r>
            <a:endParaRPr lang="en-US" sz="2400" b="1" dirty="0">
              <a:latin typeface="Courier"/>
            </a:endParaRPr>
          </a:p>
          <a:p>
            <a:pPr marL="2171700" lvl="5" indent="0"/>
            <a:r>
              <a:rPr lang="en-US" sz="2400" b="1" dirty="0">
                <a:latin typeface="Courier"/>
              </a:rPr>
              <a:t>	color: red; </a:t>
            </a:r>
          </a:p>
          <a:p>
            <a:pPr marL="2171700" lvl="5" indent="0"/>
            <a:r>
              <a:rPr lang="en-US" sz="2400" b="1" dirty="0">
                <a:latin typeface="Courier"/>
              </a:rPr>
              <a:t>}</a:t>
            </a:r>
          </a:p>
          <a:p>
            <a:pPr marL="2171700" lvl="5" indent="0"/>
            <a:r>
              <a:rPr lang="en-US" sz="2400" b="1" dirty="0">
                <a:latin typeface="Courier"/>
              </a:rPr>
              <a:t/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p { </a:t>
            </a:r>
          </a:p>
          <a:p>
            <a:pPr marL="2171700" lvl="5" indent="0"/>
            <a:r>
              <a:rPr lang="en-US" sz="2400" b="1" dirty="0">
                <a:latin typeface="Courier"/>
              </a:rPr>
              <a:t>	color: red; </a:t>
            </a:r>
          </a:p>
          <a:p>
            <a:pPr marL="2171700" lvl="5" indent="0"/>
            <a:r>
              <a:rPr lang="en-US" sz="2400" b="1" dirty="0">
                <a:latin typeface="Courier"/>
              </a:rPr>
              <a:t>}</a:t>
            </a:r>
          </a:p>
          <a:p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Frame 2"/>
          <p:cNvSpPr/>
          <p:nvPr/>
        </p:nvSpPr>
        <p:spPr bwMode="auto">
          <a:xfrm>
            <a:off x="1403648" y="260648"/>
            <a:ext cx="792088" cy="720080"/>
          </a:xfrm>
          <a:prstGeom prst="frame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8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846120" cy="609600"/>
          </a:xfrm>
        </p:spPr>
        <p:txBody>
          <a:bodyPr/>
          <a:lstStyle/>
          <a:p>
            <a:r>
              <a:rPr lang="ga-IE" sz="2800" dirty="0" smtClean="0"/>
              <a:t>Make it CLEAR how many selectors are sharing the same rule body ...</a:t>
            </a:r>
            <a:endParaRPr lang="en-GB"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73960"/>
          </a:xfrm>
        </p:spPr>
        <p:txBody>
          <a:bodyPr/>
          <a:lstStyle/>
          <a:p>
            <a:r>
              <a:rPr lang="en-US" dirty="0" smtClean="0"/>
              <a:t>PLEASE always start a NEW LINE after each comma:</a:t>
            </a:r>
          </a:p>
          <a:p>
            <a:pPr marL="2171700" lvl="5" indent="0"/>
            <a:r>
              <a:rPr lang="en-US" sz="2400" b="1" dirty="0" smtClean="0">
                <a:latin typeface="Courier"/>
              </a:rPr>
              <a:t>h1,</a:t>
            </a:r>
          </a:p>
          <a:p>
            <a:pPr marL="2171700" lvl="5" indent="0"/>
            <a:r>
              <a:rPr lang="en-US" sz="2400" b="1" dirty="0" smtClean="0">
                <a:latin typeface="Courier"/>
              </a:rPr>
              <a:t>h2,</a:t>
            </a:r>
            <a:r>
              <a:rPr lang="en-US" sz="2400" b="1" dirty="0">
                <a:latin typeface="Courier"/>
              </a:rPr>
              <a:t/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p { </a:t>
            </a:r>
          </a:p>
          <a:p>
            <a:pPr marL="2171700" lvl="5" indent="0"/>
            <a:r>
              <a:rPr lang="en-US" sz="2400" b="1" dirty="0">
                <a:latin typeface="Courier"/>
              </a:rPr>
              <a:t>	color: red; </a:t>
            </a:r>
          </a:p>
          <a:p>
            <a:pPr marL="2171700" lvl="5" indent="0"/>
            <a:r>
              <a:rPr lang="en-US" sz="2400" b="1" dirty="0">
                <a:latin typeface="Courier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like this – too easy to </a:t>
            </a:r>
            <a:r>
              <a:rPr lang="en-US" dirty="0" err="1" smtClean="0"/>
              <a:t>mis</a:t>
            </a:r>
            <a:r>
              <a:rPr lang="en-US" dirty="0" smtClean="0"/>
              <a:t>-read</a:t>
            </a:r>
          </a:p>
          <a:p>
            <a:pPr marL="2171700" lvl="5" indent="0"/>
            <a:r>
              <a:rPr lang="en-US" sz="2400" b="1" dirty="0">
                <a:solidFill>
                  <a:srgbClr val="FF0000"/>
                </a:solidFill>
                <a:latin typeface="Courier"/>
              </a:rPr>
              <a:t>h1, 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</a:rPr>
              <a:t>h2, p </a:t>
            </a:r>
            <a:r>
              <a:rPr lang="en-US" sz="2400" b="1" dirty="0">
                <a:solidFill>
                  <a:srgbClr val="FF0000"/>
                </a:solidFill>
                <a:latin typeface="Courier"/>
              </a:rPr>
              <a:t>{ </a:t>
            </a:r>
          </a:p>
          <a:p>
            <a:pPr marL="2171700" lvl="5" indent="0"/>
            <a:r>
              <a:rPr lang="en-US" sz="2400" b="1" dirty="0">
                <a:solidFill>
                  <a:srgbClr val="FF0000"/>
                </a:solidFill>
                <a:latin typeface="Courier"/>
              </a:rPr>
              <a:t>	color: red; </a:t>
            </a:r>
          </a:p>
          <a:p>
            <a:pPr marL="2171700" lvl="5" indent="0"/>
            <a:r>
              <a:rPr lang="en-US" sz="2400" b="1" dirty="0" smtClean="0">
                <a:solidFill>
                  <a:srgbClr val="FF0000"/>
                </a:solidFill>
                <a:latin typeface="Courier"/>
              </a:rPr>
              <a:t>} /* don’t do it this way 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sym typeface="Wingdings"/>
              </a:rPr>
              <a:t> 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</a:rPr>
              <a:t>*/</a:t>
            </a:r>
            <a:endParaRPr lang="en-US" sz="2400" b="1" dirty="0">
              <a:solidFill>
                <a:srgbClr val="FF0000"/>
              </a:solidFill>
              <a:latin typeface="Courier"/>
            </a:endParaRPr>
          </a:p>
          <a:p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86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126</Words>
  <Application>Microsoft Macintosh PowerPoint</Application>
  <PresentationFormat>On-screen Show (4:3)</PresentationFormat>
  <Paragraphs>50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AnimationLecture</vt:lpstr>
      <vt:lpstr>Web Development 1</vt:lpstr>
      <vt:lpstr>PowerPoint Presentation</vt:lpstr>
      <vt:lpstr>Use    ,     comma to group selectors ...</vt:lpstr>
      <vt:lpstr>Use    ,     comma to group selectors ...</vt:lpstr>
      <vt:lpstr>Make it CLEAR how many selectors are sharing the same rule body ...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111</cp:revision>
  <cp:lastPrinted>2014-09-12T07:20:31Z</cp:lastPrinted>
  <dcterms:modified xsi:type="dcterms:W3CDTF">2014-09-26T14:10:11Z</dcterms:modified>
</cp:coreProperties>
</file>