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97" r:id="rId2"/>
    <p:sldId id="332" r:id="rId3"/>
    <p:sldId id="337" r:id="rId4"/>
    <p:sldId id="372" r:id="rId5"/>
    <p:sldId id="354" r:id="rId6"/>
    <p:sldId id="376" r:id="rId7"/>
    <p:sldId id="363" r:id="rId8"/>
    <p:sldId id="364" r:id="rId9"/>
    <p:sldId id="365" r:id="rId10"/>
    <p:sldId id="366" r:id="rId11"/>
    <p:sldId id="338" r:id="rId12"/>
    <p:sldId id="348" r:id="rId13"/>
    <p:sldId id="340" r:id="rId14"/>
    <p:sldId id="341" r:id="rId15"/>
    <p:sldId id="350" r:id="rId16"/>
    <p:sldId id="342" r:id="rId17"/>
    <p:sldId id="351" r:id="rId18"/>
    <p:sldId id="373" r:id="rId19"/>
    <p:sldId id="374" r:id="rId20"/>
    <p:sldId id="375" r:id="rId21"/>
    <p:sldId id="367" r:id="rId22"/>
    <p:sldId id="369" r:id="rId23"/>
    <p:sldId id="368" r:id="rId24"/>
    <p:sldId id="370" r:id="rId25"/>
    <p:sldId id="371" r:id="rId26"/>
    <p:sldId id="356" r:id="rId27"/>
    <p:sldId id="357" r:id="rId2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notesViewPr>
    <p:cSldViewPr snapToGrid="0" snapToObjects="1">
      <p:cViewPr varScale="1">
        <p:scale>
          <a:sx n="83" d="100"/>
          <a:sy n="83" d="100"/>
        </p:scale>
        <p:origin x="-392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6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1BDC1-8E5A-834E-BCD6-34D4B98A0413}" type="slidenum">
              <a:rPr lang="en-US"/>
              <a:pPr/>
              <a:t>27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7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22CBA3-EF4C-3F48-B8C2-1993BB469B1E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6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3973F6-D390-E847-8059-18621286E83F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1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3973F6-D390-E847-8059-18621286E83F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6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B0CB7-2461-C54D-980F-2FFAC22186AC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359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395537" y="5195888"/>
            <a:ext cx="8208912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smtClean="0"/>
              <a:t>Lecture 4a</a:t>
            </a:r>
            <a:endParaRPr lang="en-IE" sz="2800" dirty="0" smtClean="0"/>
          </a:p>
          <a:p>
            <a:r>
              <a:rPr lang="en-IE" sz="2800" dirty="0"/>
              <a:t>HTML page level blocks &amp; DIV 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US" sz="2800" dirty="0" smtClean="0"/>
              <a:t>–</a:t>
            </a:r>
            <a:r>
              <a:rPr lang="en-IE" sz="2800" dirty="0" smtClean="0"/>
              <a:t> Organising page content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</a:t>
            </a:r>
            <a:r>
              <a:rPr lang="en-US" sz="1800" b="1" smtClean="0"/>
              <a:t>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100" b="1" dirty="0" smtClean="0">
                <a:latin typeface="Courier"/>
                <a:cs typeface="Courier"/>
              </a:rPr>
              <a:t>&lt;</a:t>
            </a:r>
            <a:r>
              <a:rPr lang="en-US" sz="2100" b="1" dirty="0">
                <a:latin typeface="Courier"/>
                <a:cs typeface="Courier"/>
              </a:rPr>
              <a:t>header&gt;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&lt;h1&gt;More about WOFF&lt;/h1&gt; </a:t>
            </a:r>
            <a:endParaRPr lang="en-US" sz="21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>
                <a:latin typeface="Courier"/>
                <a:cs typeface="Courier"/>
              </a:rPr>
              <a:t>p&gt;by Jennifer Robbins, &lt;time </a:t>
            </a:r>
            <a:r>
              <a:rPr lang="en-US" sz="2100" dirty="0" err="1">
                <a:latin typeface="Courier"/>
                <a:cs typeface="Courier"/>
              </a:rPr>
              <a:t>datetime</a:t>
            </a:r>
            <a:r>
              <a:rPr lang="en-US" sz="2100" dirty="0">
                <a:latin typeface="Courier"/>
                <a:cs typeface="Courier"/>
              </a:rPr>
              <a:t>="11-11-2011" </a:t>
            </a:r>
            <a:r>
              <a:rPr lang="en-US" sz="2100" dirty="0" err="1">
                <a:latin typeface="Courier"/>
                <a:cs typeface="Courier"/>
              </a:rPr>
              <a:t>pubdate</a:t>
            </a:r>
            <a:r>
              <a:rPr lang="en-US" sz="2100" dirty="0">
                <a:latin typeface="Courier"/>
                <a:cs typeface="Courier"/>
              </a:rPr>
              <a:t>&gt;November 11, 2011&lt;/time&gt;&lt;/p&gt;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&lt;/header&gt; </a:t>
            </a:r>
            <a:endParaRPr lang="en-US" sz="21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&lt;section&gt;</a:t>
            </a:r>
            <a:endParaRPr lang="en-US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>
                <a:latin typeface="Courier"/>
                <a:cs typeface="Courier"/>
              </a:rPr>
              <a:t>p</a:t>
            </a:r>
            <a:r>
              <a:rPr lang="en-US" sz="2100" dirty="0" smtClean="0">
                <a:latin typeface="Courier"/>
                <a:cs typeface="Courier"/>
              </a:rPr>
              <a:t>&gt;...content goes here</a:t>
            </a:r>
            <a:r>
              <a:rPr lang="en-US" sz="2100" dirty="0">
                <a:latin typeface="Courier"/>
                <a:cs typeface="Courier"/>
              </a:rPr>
              <a:t>...&lt;/p&gt; 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&lt;/section&gt;</a:t>
            </a:r>
            <a:endParaRPr lang="en-US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"/>
                <a:cs typeface="Courier"/>
              </a:rPr>
              <a:t>&lt;</a:t>
            </a:r>
            <a:r>
              <a:rPr lang="en-US" sz="2100" b="1" dirty="0">
                <a:latin typeface="Courier"/>
                <a:cs typeface="Courier"/>
              </a:rPr>
              <a:t>footer&gt;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&lt;p</a:t>
            </a:r>
            <a:r>
              <a:rPr lang="en-US" sz="2100" dirty="0" smtClean="0">
                <a:latin typeface="Courier"/>
                <a:cs typeface="Courier"/>
              </a:rPr>
              <a:t>&gt;&lt;</a:t>
            </a:r>
            <a:r>
              <a:rPr lang="en-US" sz="2100" dirty="0">
                <a:latin typeface="Courier"/>
                <a:cs typeface="Courier"/>
              </a:rPr>
              <a:t>small&gt;Copyright &amp;copy;2012 Jennifer </a:t>
            </a:r>
            <a:r>
              <a:rPr lang="en-US" sz="2100" dirty="0" smtClean="0">
                <a:latin typeface="Courier"/>
                <a:cs typeface="Courier"/>
              </a:rPr>
              <a:t/>
            </a:r>
            <a:br>
              <a:rPr lang="en-US" sz="2100" dirty="0" smtClean="0">
                <a:latin typeface="Courier"/>
                <a:cs typeface="Courier"/>
              </a:rPr>
            </a:br>
            <a:r>
              <a:rPr lang="en-US" sz="2100" dirty="0" smtClean="0">
                <a:latin typeface="Courier"/>
                <a:cs typeface="Courier"/>
              </a:rPr>
              <a:t>Robbins</a:t>
            </a:r>
            <a:r>
              <a:rPr lang="en-US" sz="2100" dirty="0">
                <a:latin typeface="Courier"/>
                <a:cs typeface="Courier"/>
              </a:rPr>
              <a:t>.&lt;/small&gt;&lt;/p&gt; </a:t>
            </a:r>
            <a:endParaRPr lang="en-US" sz="21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 err="1">
                <a:latin typeface="Courier"/>
                <a:cs typeface="Courier"/>
              </a:rPr>
              <a:t>nav</a:t>
            </a:r>
            <a:r>
              <a:rPr lang="en-US" sz="2100" dirty="0">
                <a:latin typeface="Courier"/>
                <a:cs typeface="Courier"/>
              </a:rPr>
              <a:t>&gt; </a:t>
            </a:r>
            <a:endParaRPr lang="en-US" sz="21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 err="1">
                <a:latin typeface="Courier"/>
                <a:cs typeface="Courier"/>
              </a:rPr>
              <a:t>ul</a:t>
            </a:r>
            <a:r>
              <a:rPr lang="en-US" sz="2100" dirty="0">
                <a:latin typeface="Courier"/>
                <a:cs typeface="Courier"/>
              </a:rPr>
              <a:t>&gt;</a:t>
            </a:r>
          </a:p>
          <a:p>
            <a:pPr marL="1257300" lvl="3" indent="0">
              <a:buNone/>
            </a:pPr>
            <a:r>
              <a:rPr lang="en-US" sz="2000" dirty="0">
                <a:latin typeface="Courier"/>
                <a:cs typeface="Courier"/>
              </a:rPr>
              <a:t>&lt;li&gt;&lt;a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=""&gt;Previous&lt;/a&gt;&lt;/li&gt;</a:t>
            </a:r>
          </a:p>
          <a:p>
            <a:pPr marL="1257300" lvl="3" indent="0">
              <a:buNone/>
            </a:pPr>
            <a:r>
              <a:rPr lang="is-IS" sz="2000" dirty="0">
                <a:latin typeface="Courier"/>
                <a:cs typeface="Courier"/>
              </a:rPr>
              <a:t>&lt;li&gt;&lt;a href=""&gt;Next&lt;/a&gt;&lt;/li&gt; </a:t>
            </a:r>
            <a:endParaRPr lang="is-IS" sz="20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sz="2100" dirty="0" smtClean="0">
                <a:latin typeface="Courier"/>
                <a:cs typeface="Courier"/>
              </a:rPr>
              <a:t>&lt;</a:t>
            </a:r>
            <a:r>
              <a:rPr lang="is-IS" sz="2100" dirty="0">
                <a:latin typeface="Courier"/>
                <a:cs typeface="Courier"/>
              </a:rPr>
              <a:t>/ul&gt;</a:t>
            </a:r>
          </a:p>
          <a:p>
            <a:pPr marL="400050" lvl="1" indent="0">
              <a:buNone/>
            </a:pPr>
            <a:r>
              <a:rPr lang="en-US" sz="2100" dirty="0">
                <a:latin typeface="Courier"/>
                <a:cs typeface="Courier"/>
              </a:rPr>
              <a:t>&lt;/</a:t>
            </a:r>
            <a:r>
              <a:rPr lang="en-US" sz="2100" dirty="0" err="1">
                <a:latin typeface="Courier"/>
                <a:cs typeface="Courier"/>
              </a:rPr>
              <a:t>nav</a:t>
            </a:r>
            <a:r>
              <a:rPr lang="en-US" sz="21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nl-NL" sz="2100" b="1" dirty="0">
                <a:latin typeface="Courier"/>
                <a:cs typeface="Courier"/>
              </a:rPr>
              <a:t>&lt;/</a:t>
            </a:r>
            <a:r>
              <a:rPr lang="nl-NL" sz="2100" b="1" dirty="0" err="1">
                <a:latin typeface="Courier"/>
                <a:cs typeface="Courier"/>
              </a:rPr>
              <a:t>footer</a:t>
            </a:r>
            <a:r>
              <a:rPr lang="nl-NL" sz="2100" b="1" dirty="0" smtClean="0">
                <a:latin typeface="Courier"/>
                <a:cs typeface="Courier"/>
              </a:rPr>
              <a:t>&gt;</a:t>
            </a:r>
            <a:endParaRPr lang="nl-NL" sz="21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1520" y="332656"/>
            <a:ext cx="8640960" cy="1152128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3528" y="3356992"/>
            <a:ext cx="8568952" cy="3096344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9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 smtClean="0">
                <a:latin typeface="Arial Black" charset="0"/>
              </a:rPr>
              <a:t>section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4509120"/>
            <a:ext cx="8579296" cy="22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US" dirty="0" smtClean="0">
                <a:latin typeface="Tahoma" charset="0"/>
              </a:rPr>
              <a:t>L</a:t>
            </a:r>
            <a:r>
              <a:rPr lang="en-IE" dirty="0" smtClean="0">
                <a:latin typeface="Tahoma" charset="0"/>
              </a:rPr>
              <a:t>ong documents, or parts of documents,</a:t>
            </a:r>
          </a:p>
          <a:p>
            <a:pPr marL="457200" indent="-457200"/>
            <a:r>
              <a:rPr lang="en-IE" dirty="0" smtClean="0">
                <a:latin typeface="Tahoma" charset="0"/>
              </a:rPr>
              <a:t>can benefit by being broken down into sections</a:t>
            </a:r>
          </a:p>
          <a:p>
            <a:r>
              <a:rPr lang="en-IE" b="1" dirty="0" smtClean="0">
                <a:latin typeface="Courier"/>
                <a:cs typeface="Courier"/>
              </a:rPr>
              <a:t>&lt;section&gt;</a:t>
            </a:r>
          </a:p>
          <a:p>
            <a:r>
              <a:rPr lang="en-US" b="1" dirty="0" smtClean="0">
                <a:latin typeface="Courier"/>
                <a:cs typeface="Courier"/>
              </a:rPr>
              <a:t>… content …</a:t>
            </a:r>
          </a:p>
          <a:p>
            <a:r>
              <a:rPr lang="en-US" b="1" dirty="0" smtClean="0">
                <a:latin typeface="Courier"/>
                <a:cs typeface="Courier"/>
              </a:rPr>
              <a:t>&lt;/section&gt;</a:t>
            </a:r>
            <a:endParaRPr lang="en-IE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8451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96536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&lt;</a:t>
            </a:r>
            <a:r>
              <a:rPr lang="en-US" b="1" dirty="0">
                <a:latin typeface="Courier"/>
                <a:cs typeface="Courier"/>
              </a:rPr>
              <a:t>section&gt;</a:t>
            </a:r>
          </a:p>
          <a:p>
            <a:pPr marL="400050" lvl="1" indent="0">
              <a:buNone/>
            </a:pPr>
            <a:r>
              <a:rPr lang="en-US" sz="2400" dirty="0">
                <a:latin typeface="Courier"/>
                <a:cs typeface="Courier"/>
              </a:rPr>
              <a:t>&lt;h2&gt;Typography Books&lt;/h2&gt;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ul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	&lt;</a:t>
            </a:r>
            <a:r>
              <a:rPr lang="en-US" sz="2400" dirty="0">
                <a:latin typeface="Courier"/>
                <a:cs typeface="Courier"/>
              </a:rPr>
              <a:t>li&gt;...&lt;/li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ul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&lt;/section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&lt;section&gt;</a:t>
            </a:r>
          </a:p>
          <a:p>
            <a:pPr marL="400050" lvl="1" indent="0">
              <a:buNone/>
            </a:pPr>
            <a:r>
              <a:rPr lang="en-US" sz="2400" dirty="0">
                <a:latin typeface="Courier"/>
                <a:cs typeface="Courier"/>
              </a:rPr>
              <a:t>&lt;h2&gt;Online Tutorials&lt;/h2&gt;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p&gt;These are the best tutorials on the web.&lt;/p&gt;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ul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	&lt;</a:t>
            </a:r>
            <a:r>
              <a:rPr lang="en-US" sz="2400" dirty="0">
                <a:latin typeface="Courier"/>
                <a:cs typeface="Courier"/>
              </a:rPr>
              <a:t>li&gt;...&lt;/li&gt; 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ul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&lt;/section</a:t>
            </a:r>
            <a:r>
              <a:rPr lang="en-US" b="1" dirty="0" smtClean="0">
                <a:latin typeface="Courier"/>
                <a:cs typeface="Courier"/>
              </a:rPr>
              <a:t>&gt;</a:t>
            </a:r>
            <a:endParaRPr lang="fr-FR" b="1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520" y="476672"/>
            <a:ext cx="6552728" cy="1728192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3528" y="3501008"/>
            <a:ext cx="8820472" cy="2304256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00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 smtClean="0">
                <a:latin typeface="Arial Black" charset="0"/>
              </a:rPr>
              <a:t>Aside</a:t>
            </a:r>
            <a:br>
              <a:rPr lang="en-GB" sz="3600" dirty="0" smtClean="0">
                <a:latin typeface="Arial Black" charset="0"/>
              </a:rPr>
            </a:br>
            <a:r>
              <a:rPr lang="en-GB" sz="3600" dirty="0" smtClean="0">
                <a:latin typeface="Arial Black" charset="0"/>
              </a:rPr>
              <a:t>(sidebars)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16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Aside (sidebars)</a:t>
            </a:r>
            <a:endParaRPr lang="en-GB" dirty="0">
              <a:latin typeface="Arial Black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941888"/>
          </a:xfrm>
        </p:spPr>
        <p:txBody>
          <a:bodyPr/>
          <a:lstStyle/>
          <a:p>
            <a:pPr marL="457200" indent="-457200"/>
            <a:r>
              <a:rPr lang="en-US" dirty="0" smtClean="0">
                <a:latin typeface="Tahoma" charset="0"/>
              </a:rPr>
              <a:t>F</a:t>
            </a:r>
            <a:r>
              <a:rPr lang="ga-IE" dirty="0" smtClean="0">
                <a:latin typeface="Tahoma" charset="0"/>
              </a:rPr>
              <a:t>or content that is related, but tangental, to the surrounding content</a:t>
            </a:r>
          </a:p>
          <a:p>
            <a:pPr marL="457200" indent="-457200"/>
            <a:r>
              <a:rPr lang="en-US" dirty="0" smtClean="0">
                <a:latin typeface="Tahoma" charset="0"/>
              </a:rPr>
              <a:t>M</a:t>
            </a:r>
            <a:r>
              <a:rPr lang="ga-IE" dirty="0" smtClean="0">
                <a:latin typeface="Tahoma" charset="0"/>
              </a:rPr>
              <a:t>ight be for:</a:t>
            </a:r>
          </a:p>
          <a:p>
            <a:pPr marL="857250" lvl="1" indent="-457200"/>
            <a:r>
              <a:rPr lang="en-US" sz="2400" dirty="0" smtClean="0">
                <a:latin typeface="Tahoma" charset="0"/>
              </a:rPr>
              <a:t>P</a:t>
            </a:r>
            <a:r>
              <a:rPr lang="ga-IE" sz="2400" dirty="0" smtClean="0">
                <a:latin typeface="Tahoma" charset="0"/>
              </a:rPr>
              <a:t>ull quotes</a:t>
            </a:r>
          </a:p>
          <a:p>
            <a:pPr marL="857250" lvl="1" indent="-457200"/>
            <a:r>
              <a:rPr lang="en-US" sz="2400" dirty="0" smtClean="0">
                <a:latin typeface="Tahoma" charset="0"/>
              </a:rPr>
              <a:t>L</a:t>
            </a:r>
            <a:r>
              <a:rPr lang="ga-IE" sz="2400" dirty="0" smtClean="0">
                <a:latin typeface="Tahoma" charset="0"/>
              </a:rPr>
              <a:t>ist of links or references</a:t>
            </a:r>
          </a:p>
          <a:p>
            <a:pPr marL="457200" indent="-457200"/>
            <a:r>
              <a:rPr lang="en-US" dirty="0" smtClean="0">
                <a:latin typeface="Tahoma" charset="0"/>
              </a:rPr>
              <a:t>C</a:t>
            </a:r>
            <a:r>
              <a:rPr lang="ga-IE" dirty="0" smtClean="0">
                <a:latin typeface="Tahoma" charset="0"/>
              </a:rPr>
              <a:t>ontent that is </a:t>
            </a:r>
            <a:r>
              <a:rPr lang="ga-IE" u="sng" dirty="0" smtClean="0">
                <a:latin typeface="Tahoma" charset="0"/>
              </a:rPr>
              <a:t>related but not essential </a:t>
            </a:r>
            <a:r>
              <a:rPr lang="ga-IE" dirty="0" smtClean="0">
                <a:latin typeface="Tahoma" charset="0"/>
              </a:rPr>
              <a:t>to the main document</a:t>
            </a:r>
          </a:p>
          <a:p>
            <a:pPr marL="857250" lvl="1" indent="-457200"/>
            <a:r>
              <a:rPr lang="ga-IE" dirty="0" smtClean="0">
                <a:latin typeface="Tahoma" charset="0"/>
              </a:rPr>
              <a:t>E.g. If aside NOT visible, page still makes sense ...</a:t>
            </a:r>
            <a:endParaRPr lang="en-IE" dirty="0">
              <a:latin typeface="Tahoma" charset="0"/>
            </a:endParaRPr>
          </a:p>
          <a:p>
            <a:pPr marL="457200" indent="-457200"/>
            <a:endParaRPr lang="en-IE" sz="2400" b="1" dirty="0" smtClean="0">
              <a:latin typeface="Tahoma" charset="0"/>
            </a:endParaRPr>
          </a:p>
          <a:p>
            <a:pPr marL="0" indent="0">
              <a:buNone/>
            </a:pPr>
            <a:r>
              <a:rPr lang="en-IE" sz="2400" b="1" dirty="0" smtClean="0">
                <a:latin typeface="Tahoma" charset="0"/>
              </a:rPr>
              <a:t>&lt;aside&gt;</a:t>
            </a:r>
            <a:endParaRPr lang="en-IE" sz="2400" b="1" dirty="0">
              <a:latin typeface="Tahoma" charset="0"/>
            </a:endParaRPr>
          </a:p>
          <a:p>
            <a:pPr marL="857250" lvl="1" indent="-457200"/>
            <a:endParaRPr lang="en-IE" sz="2400" b="1" dirty="0" smtClean="0">
              <a:latin typeface="Tahoma" charset="0"/>
            </a:endParaRPr>
          </a:p>
          <a:p>
            <a:pPr marL="457200" indent="-457200"/>
            <a:r>
              <a:rPr lang="en-IE" sz="2800" b="1" dirty="0" smtClean="0">
                <a:latin typeface="Tahoma" charset="0"/>
              </a:rPr>
              <a:t>NOTE </a:t>
            </a:r>
            <a:r>
              <a:rPr lang="en-US" sz="2800" b="1" dirty="0" smtClean="0">
                <a:latin typeface="Tahoma" charset="0"/>
              </a:rPr>
              <a:t>–</a:t>
            </a:r>
            <a:r>
              <a:rPr lang="en-IE" sz="2800" b="1" dirty="0" smtClean="0">
                <a:latin typeface="Tahoma" charset="0"/>
              </a:rPr>
              <a:t> do NOT use for main navigation links of the page </a:t>
            </a:r>
            <a:r>
              <a:rPr lang="en-US" sz="2800" b="1" dirty="0" smtClean="0">
                <a:latin typeface="Tahoma" charset="0"/>
              </a:rPr>
              <a:t>–</a:t>
            </a:r>
            <a:r>
              <a:rPr lang="en-IE" sz="2800" b="1" dirty="0" smtClean="0">
                <a:latin typeface="Tahoma" charset="0"/>
              </a:rPr>
              <a:t> use &lt;nav&gt; for that </a:t>
            </a:r>
            <a:r>
              <a:rPr lang="en-US" sz="2800" b="1" dirty="0" smtClean="0">
                <a:latin typeface="Tahoma" charset="0"/>
              </a:rPr>
              <a:t>…</a:t>
            </a:r>
            <a:endParaRPr lang="en-IE" sz="2800" b="1" dirty="0" smtClean="0">
              <a:latin typeface="Tahoma" charset="0"/>
            </a:endParaRPr>
          </a:p>
          <a:p>
            <a:pPr marL="457200" indent="-457200"/>
            <a:endParaRPr lang="en-IE" sz="2800" b="1" dirty="0" smtClean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68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96536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h1&gt;Web Typography&lt;/h1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Back </a:t>
            </a:r>
            <a:r>
              <a:rPr lang="en-US" dirty="0">
                <a:latin typeface="Courier"/>
                <a:cs typeface="Courier"/>
              </a:rPr>
              <a:t>in 1997, there were competing font formats and tools for making them...&lt;/p&gt;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We </a:t>
            </a:r>
            <a:r>
              <a:rPr lang="en-US" dirty="0">
                <a:latin typeface="Courier"/>
                <a:cs typeface="Courier"/>
              </a:rPr>
              <a:t>now have a number of methods for using beautiful fonts on web pages...&lt;/p&gt;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&lt;</a:t>
            </a:r>
            <a:r>
              <a:rPr lang="en-US" b="1" dirty="0">
                <a:latin typeface="Courier"/>
                <a:cs typeface="Courier"/>
              </a:rPr>
              <a:t>aside&gt;</a:t>
            </a:r>
          </a:p>
          <a:p>
            <a:pPr marL="400050" lvl="1" indent="0">
              <a:buNone/>
            </a:pPr>
            <a:r>
              <a:rPr lang="is-IS" sz="2400" dirty="0">
                <a:latin typeface="Courier"/>
                <a:cs typeface="Courier"/>
              </a:rPr>
              <a:t>&lt;h2&gt;Web Font Resources&lt;/h2&gt; </a:t>
            </a:r>
            <a:endParaRPr lang="is-I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is-IS" sz="2400" dirty="0" smtClean="0">
                <a:latin typeface="Courier"/>
                <a:cs typeface="Courier"/>
              </a:rPr>
              <a:t>&lt;</a:t>
            </a:r>
            <a:r>
              <a:rPr lang="is-IS" sz="2400" dirty="0">
                <a:latin typeface="Courier"/>
                <a:cs typeface="Courier"/>
              </a:rPr>
              <a:t>ul&gt; </a:t>
            </a:r>
            <a:endParaRPr lang="is-IS" sz="24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dirty="0" smtClean="0">
                <a:latin typeface="Courier"/>
                <a:cs typeface="Courier"/>
              </a:rPr>
              <a:t>&lt;</a:t>
            </a:r>
            <a:r>
              <a:rPr lang="is-IS" dirty="0">
                <a:latin typeface="Courier"/>
                <a:cs typeface="Courier"/>
              </a:rPr>
              <a:t>li</a:t>
            </a:r>
            <a:r>
              <a:rPr lang="is-IS" dirty="0" smtClean="0">
                <a:latin typeface="Courier"/>
                <a:cs typeface="Courier"/>
              </a:rPr>
              <a:t>&gt;</a:t>
            </a:r>
          </a:p>
          <a:p>
            <a:pPr marL="800100" lvl="2" indent="0">
              <a:buNone/>
            </a:pPr>
            <a:r>
              <a:rPr lang="is-IS" dirty="0" smtClean="0">
                <a:latin typeface="Courier"/>
                <a:cs typeface="Courier"/>
              </a:rPr>
              <a:t>&lt;</a:t>
            </a:r>
            <a:r>
              <a:rPr lang="is-IS" dirty="0">
                <a:latin typeface="Courier"/>
                <a:cs typeface="Courier"/>
              </a:rPr>
              <a:t>a href="http://typekit.com/"&gt;Typekit&lt;/a&gt;&lt;/li&gt; </a:t>
            </a:r>
            <a:endParaRPr lang="is-IS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dirty="0" smtClean="0">
                <a:latin typeface="Courier"/>
                <a:cs typeface="Courier"/>
              </a:rPr>
              <a:t>&lt;li&gt;&lt;a href="http://www.google.com/webfonts"&gt;Google Fonts&lt;/a&gt;&lt;/li&gt; </a:t>
            </a:r>
          </a:p>
          <a:p>
            <a:pPr marL="400050" lvl="1" indent="0">
              <a:buNone/>
            </a:pPr>
            <a:r>
              <a:rPr lang="is-IS" sz="2400" dirty="0" smtClean="0">
                <a:latin typeface="Courier"/>
                <a:cs typeface="Courier"/>
              </a:rPr>
              <a:t>&lt;</a:t>
            </a:r>
            <a:r>
              <a:rPr lang="is-IS" sz="2400" dirty="0">
                <a:latin typeface="Courier"/>
                <a:cs typeface="Courier"/>
              </a:rPr>
              <a:t>/ul&gt;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&lt;/aside&gt;</a:t>
            </a:r>
            <a:endParaRPr lang="fr-FR" b="1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5536" y="3429000"/>
            <a:ext cx="8928992" cy="2952328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65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132856"/>
            <a:ext cx="6400800" cy="1771650"/>
          </a:xfrm>
        </p:spPr>
        <p:txBody>
          <a:bodyPr/>
          <a:lstStyle/>
          <a:p>
            <a:r>
              <a:rPr lang="en-GB" sz="3600" dirty="0" smtClean="0">
                <a:latin typeface="Arial Black" charset="0"/>
              </a:rPr>
              <a:t>N</a:t>
            </a:r>
            <a:r>
              <a:rPr lang="en-US" sz="3600" dirty="0" smtClean="0">
                <a:latin typeface="Arial Black" charset="0"/>
              </a:rPr>
              <a:t>a</a:t>
            </a:r>
            <a:r>
              <a:rPr lang="en-GB" sz="3600" dirty="0" smtClean="0">
                <a:latin typeface="Arial Black" charset="0"/>
              </a:rPr>
              <a:t>v (navigation)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3501008"/>
            <a:ext cx="8579296" cy="32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US" dirty="0" smtClean="0">
                <a:latin typeface="Tahoma" charset="0"/>
              </a:rPr>
              <a:t>P</a:t>
            </a:r>
            <a:r>
              <a:rPr lang="ga-IE" dirty="0" smtClean="0">
                <a:latin typeface="Tahoma" charset="0"/>
              </a:rPr>
              <a:t>art of a page that provides primary navigational links</a:t>
            </a:r>
          </a:p>
          <a:p>
            <a:pPr marL="857250" lvl="1" indent="-457200"/>
            <a:r>
              <a:rPr lang="en-US" dirty="0" smtClean="0">
                <a:latin typeface="Tahoma" charset="0"/>
              </a:rPr>
              <a:t>E</a:t>
            </a:r>
            <a:r>
              <a:rPr lang="ga-IE" dirty="0" smtClean="0">
                <a:latin typeface="Tahoma" charset="0"/>
              </a:rPr>
              <a:t>.g. 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charset="0"/>
              </a:rPr>
              <a:t>L</a:t>
            </a:r>
            <a:r>
              <a:rPr lang="ga-IE" dirty="0" smtClean="0">
                <a:latin typeface="Tahoma" charset="0"/>
              </a:rPr>
              <a:t>inks to important parts of the SITE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charset="0"/>
              </a:rPr>
              <a:t>O</a:t>
            </a:r>
            <a:r>
              <a:rPr lang="ga-IE" dirty="0" smtClean="0">
                <a:latin typeface="Tahoma" charset="0"/>
              </a:rPr>
              <a:t>r to different parts of a long section of article</a:t>
            </a:r>
          </a:p>
          <a:p>
            <a:pPr marL="457200" indent="-457200"/>
            <a:r>
              <a:rPr lang="en-US" dirty="0" smtClean="0">
                <a:latin typeface="Tahoma" charset="0"/>
              </a:rPr>
              <a:t>N</a:t>
            </a:r>
            <a:r>
              <a:rPr lang="ga-IE" dirty="0" smtClean="0">
                <a:latin typeface="Tahoma" charset="0"/>
              </a:rPr>
              <a:t>ot to be used for tangental links (use aside for that)</a:t>
            </a:r>
          </a:p>
          <a:p>
            <a:pPr marL="857250" lvl="1" indent="-457200"/>
            <a:endParaRPr lang="en-IE" dirty="0" smtClean="0">
              <a:latin typeface="Tahoma" charset="0"/>
            </a:endParaRPr>
          </a:p>
          <a:p>
            <a:pPr marL="400050" lvl="1" indent="0">
              <a:buFont typeface="Symbol" pitchFamily="18" charset="2"/>
              <a:buNone/>
            </a:pPr>
            <a:r>
              <a:rPr lang="en-IE" sz="2400" b="1" dirty="0" smtClean="0">
                <a:latin typeface="Tahoma" charset="0"/>
              </a:rPr>
              <a:t>&lt;nav&gt;</a:t>
            </a:r>
          </a:p>
          <a:p>
            <a:pPr marL="457200" indent="-457200"/>
            <a:endParaRPr lang="en-IE" sz="2800" b="1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4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96536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</a:t>
            </a:r>
            <a:r>
              <a:rPr lang="en-US" sz="2800" b="1" dirty="0" err="1">
                <a:latin typeface="Courier"/>
                <a:cs typeface="Courier"/>
              </a:rPr>
              <a:t>nav</a:t>
            </a:r>
            <a:r>
              <a:rPr lang="en-US" sz="2800" b="1" dirty="0">
                <a:latin typeface="Courier"/>
                <a:cs typeface="Courier"/>
              </a:rPr>
              <a:t>&gt;</a:t>
            </a:r>
          </a:p>
          <a:p>
            <a:pPr marL="400050" lvl="1" indent="0">
              <a:buNone/>
            </a:pPr>
            <a:r>
              <a:rPr lang="is-IS" sz="2800" dirty="0">
                <a:latin typeface="Courier"/>
                <a:cs typeface="Courier"/>
              </a:rPr>
              <a:t>&lt;ul&gt; </a:t>
            </a:r>
            <a:endParaRPr lang="is-IS" sz="28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sz="2800" dirty="0" smtClean="0">
                <a:latin typeface="Courier"/>
                <a:cs typeface="Courier"/>
              </a:rPr>
              <a:t>&lt;</a:t>
            </a:r>
            <a:r>
              <a:rPr lang="is-IS" sz="2800" dirty="0">
                <a:latin typeface="Courier"/>
                <a:cs typeface="Courier"/>
              </a:rPr>
              <a:t>li&gt;&lt;a href</a:t>
            </a:r>
            <a:r>
              <a:rPr lang="is-IS" sz="2800" dirty="0" smtClean="0">
                <a:latin typeface="Courier"/>
                <a:cs typeface="Courier"/>
              </a:rPr>
              <a:t>="..."</a:t>
            </a:r>
            <a:r>
              <a:rPr lang="is-IS" sz="2800" dirty="0" smtClean="0">
                <a:latin typeface="Courier"/>
                <a:cs typeface="Courier"/>
              </a:rPr>
              <a:t>&gt;Home page&lt;/</a:t>
            </a:r>
            <a:r>
              <a:rPr lang="is-IS" sz="2800" dirty="0">
                <a:latin typeface="Courier"/>
                <a:cs typeface="Courier"/>
              </a:rPr>
              <a:t>a&gt;/li&gt; </a:t>
            </a:r>
            <a:endParaRPr lang="is-IS" sz="28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sz="2800" dirty="0" smtClean="0">
                <a:latin typeface="Courier"/>
                <a:cs typeface="Courier"/>
              </a:rPr>
              <a:t>&lt;</a:t>
            </a:r>
            <a:r>
              <a:rPr lang="is-IS" sz="2800" dirty="0">
                <a:latin typeface="Courier"/>
                <a:cs typeface="Courier"/>
              </a:rPr>
              <a:t>li&gt;&lt;a href</a:t>
            </a:r>
            <a:r>
              <a:rPr lang="is-IS" sz="2800" dirty="0" smtClean="0">
                <a:latin typeface="Courier"/>
                <a:cs typeface="Courier"/>
              </a:rPr>
              <a:t>=</a:t>
            </a:r>
            <a:r>
              <a:rPr lang="is-IS" sz="2800" dirty="0">
                <a:latin typeface="Courier"/>
                <a:cs typeface="Courier"/>
              </a:rPr>
              <a:t>"..."</a:t>
            </a:r>
            <a:r>
              <a:rPr lang="is-IS" sz="2800" dirty="0" smtClean="0">
                <a:latin typeface="Courier"/>
                <a:cs typeface="Courier"/>
              </a:rPr>
              <a:t>&gt;About&lt;/</a:t>
            </a:r>
            <a:r>
              <a:rPr lang="is-IS" sz="2800" dirty="0">
                <a:latin typeface="Courier"/>
                <a:cs typeface="Courier"/>
              </a:rPr>
              <a:t>a&gt;&lt;/li&gt; </a:t>
            </a:r>
            <a:endParaRPr lang="is-IS" sz="28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sz="2800" dirty="0" smtClean="0">
                <a:latin typeface="Courier"/>
                <a:cs typeface="Courier"/>
              </a:rPr>
              <a:t>&lt;</a:t>
            </a:r>
            <a:r>
              <a:rPr lang="is-IS" sz="2800" dirty="0">
                <a:latin typeface="Courier"/>
                <a:cs typeface="Courier"/>
              </a:rPr>
              <a:t>li&gt;&lt;a href</a:t>
            </a:r>
            <a:r>
              <a:rPr lang="is-IS" sz="2800" dirty="0" smtClean="0">
                <a:latin typeface="Courier"/>
                <a:cs typeface="Courier"/>
              </a:rPr>
              <a:t>=</a:t>
            </a:r>
            <a:r>
              <a:rPr lang="is-IS" sz="2800" dirty="0">
                <a:latin typeface="Courier"/>
                <a:cs typeface="Courier"/>
              </a:rPr>
              <a:t>"..."</a:t>
            </a:r>
            <a:r>
              <a:rPr lang="is-IS" sz="2800" dirty="0" smtClean="0">
                <a:latin typeface="Courier"/>
                <a:cs typeface="Courier"/>
              </a:rPr>
              <a:t>&gt;Contact Us&lt;/</a:t>
            </a:r>
            <a:r>
              <a:rPr lang="is-IS" sz="2800" dirty="0">
                <a:latin typeface="Courier"/>
                <a:cs typeface="Courier"/>
              </a:rPr>
              <a:t>a&gt;&lt;/li&gt; </a:t>
            </a:r>
            <a:endParaRPr lang="is-IS" sz="28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sz="2800" dirty="0" smtClean="0">
                <a:latin typeface="Courier"/>
                <a:cs typeface="Courier"/>
              </a:rPr>
              <a:t>&lt;</a:t>
            </a:r>
            <a:r>
              <a:rPr lang="is-IS" sz="2800" dirty="0">
                <a:latin typeface="Courier"/>
                <a:cs typeface="Courier"/>
              </a:rPr>
              <a:t>li&gt;&lt;a href</a:t>
            </a:r>
            <a:r>
              <a:rPr lang="is-IS" sz="2800" dirty="0" smtClean="0">
                <a:latin typeface="Courier"/>
                <a:cs typeface="Courier"/>
              </a:rPr>
              <a:t>=</a:t>
            </a:r>
            <a:r>
              <a:rPr lang="is-IS" sz="2800" dirty="0">
                <a:latin typeface="Courier"/>
                <a:cs typeface="Courier"/>
              </a:rPr>
              <a:t>"..."</a:t>
            </a:r>
            <a:r>
              <a:rPr lang="is-IS" sz="2800" dirty="0" smtClean="0">
                <a:latin typeface="Courier"/>
                <a:cs typeface="Courier"/>
              </a:rPr>
              <a:t>&gt;Products&lt;/</a:t>
            </a:r>
            <a:r>
              <a:rPr lang="is-IS" sz="2800" dirty="0">
                <a:latin typeface="Courier"/>
                <a:cs typeface="Courier"/>
              </a:rPr>
              <a:t>a&gt;&lt;/li&gt; </a:t>
            </a:r>
            <a:endParaRPr lang="is-IS" sz="28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is-IS" sz="2800" dirty="0" smtClean="0">
                <a:latin typeface="Courier"/>
                <a:cs typeface="Courier"/>
              </a:rPr>
              <a:t>&lt;</a:t>
            </a:r>
            <a:r>
              <a:rPr lang="is-IS" sz="2800" dirty="0">
                <a:latin typeface="Courier"/>
                <a:cs typeface="Courier"/>
              </a:rPr>
              <a:t>li&gt;&lt;a href</a:t>
            </a:r>
            <a:r>
              <a:rPr lang="is-IS" sz="2800" dirty="0" smtClean="0">
                <a:latin typeface="Courier"/>
                <a:cs typeface="Courier"/>
              </a:rPr>
              <a:t>=</a:t>
            </a:r>
            <a:r>
              <a:rPr lang="is-IS" sz="2800" dirty="0">
                <a:latin typeface="Courier"/>
                <a:cs typeface="Courier"/>
              </a:rPr>
              <a:t>"..."</a:t>
            </a:r>
            <a:r>
              <a:rPr lang="is-IS" sz="2800" dirty="0" smtClean="0">
                <a:latin typeface="Courier"/>
                <a:cs typeface="Courier"/>
              </a:rPr>
              <a:t>&gt;Our customers&lt;/</a:t>
            </a:r>
            <a:r>
              <a:rPr lang="is-IS" sz="2800" dirty="0">
                <a:latin typeface="Courier"/>
                <a:cs typeface="Courier"/>
              </a:rPr>
              <a:t>a&gt;/li&gt;</a:t>
            </a:r>
          </a:p>
          <a:p>
            <a:pPr marL="400050" lvl="1" indent="0">
              <a:buNone/>
            </a:pPr>
            <a:r>
              <a:rPr lang="en-US" sz="2800" dirty="0">
                <a:latin typeface="Courier"/>
                <a:cs typeface="Courier"/>
              </a:rPr>
              <a:t>&lt;/</a:t>
            </a:r>
            <a:r>
              <a:rPr lang="en-US" sz="2800" dirty="0" err="1">
                <a:latin typeface="Courier"/>
                <a:cs typeface="Courier"/>
              </a:rPr>
              <a:t>ul</a:t>
            </a:r>
            <a:r>
              <a:rPr lang="en-US" sz="28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&lt;/</a:t>
            </a:r>
            <a:r>
              <a:rPr lang="en-US" sz="2800" b="1" dirty="0" err="1">
                <a:latin typeface="Courier"/>
                <a:cs typeface="Courier"/>
              </a:rPr>
              <a:t>nav</a:t>
            </a:r>
            <a:r>
              <a:rPr lang="en-US" sz="2800" b="1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6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132856"/>
            <a:ext cx="6400800" cy="1771650"/>
          </a:xfrm>
        </p:spPr>
        <p:txBody>
          <a:bodyPr/>
          <a:lstStyle/>
          <a:p>
            <a:r>
              <a:rPr lang="ga-IE" sz="3600" dirty="0" smtClean="0">
                <a:latin typeface="Arial Black" charset="0"/>
              </a:rPr>
              <a:t>DIV </a:t>
            </a:r>
            <a:r>
              <a:rPr lang="en-GB" sz="3600" dirty="0" smtClean="0">
                <a:latin typeface="Arial Black" charset="0"/>
              </a:rPr>
              <a:t>(division)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3501008"/>
            <a:ext cx="8579296" cy="32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None/>
              <a:defRPr kumimoji="1" sz="24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ga-IE" dirty="0" smtClean="0">
                <a:latin typeface="Tahoma" charset="0"/>
              </a:rPr>
              <a:t>Generic block – when not other is appropriate</a:t>
            </a:r>
          </a:p>
          <a:p>
            <a:pPr marL="857250" lvl="1" indent="-457200"/>
            <a:endParaRPr lang="en-IE" dirty="0" smtClean="0">
              <a:latin typeface="Tahoma" charset="0"/>
            </a:endParaRPr>
          </a:p>
          <a:p>
            <a:pPr marL="400050" lvl="1" indent="0">
              <a:buFont typeface="Symbol" pitchFamily="18" charset="2"/>
              <a:buNone/>
            </a:pPr>
            <a:r>
              <a:rPr lang="en-IE" sz="2400" b="1" dirty="0" smtClean="0">
                <a:latin typeface="Tahoma" charset="0"/>
              </a:rPr>
              <a:t>&lt;div&gt;</a:t>
            </a:r>
          </a:p>
          <a:p>
            <a:pPr marL="457200" indent="-457200"/>
            <a:endParaRPr lang="en-IE" sz="2800" b="1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2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96536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&lt;!-- use of DIV to group 2 blocks --&gt;</a:t>
            </a:r>
          </a:p>
          <a:p>
            <a:pPr marL="0" indent="0">
              <a:buNone/>
            </a:pPr>
            <a:endParaRPr lang="en-US" sz="2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&lt;div class="main"&gt;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&lt;section&gt;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	main content here 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&lt;/section&gt;</a:t>
            </a:r>
          </a:p>
          <a:p>
            <a:pPr marL="0" indent="0">
              <a:buNone/>
            </a:pPr>
            <a:endParaRPr lang="en-US" sz="2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	&lt;aside&gt;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	bonus content here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&lt;/aside&gt;</a:t>
            </a:r>
            <a:endParaRPr lang="en-US" sz="2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&lt;/div&gt;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2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8064896" cy="1771650"/>
          </a:xfrm>
        </p:spPr>
        <p:txBody>
          <a:bodyPr/>
          <a:lstStyle/>
          <a:p>
            <a:r>
              <a:rPr lang="en-US" sz="3600" dirty="0" smtClean="0">
                <a:latin typeface="Arial Black" charset="0"/>
              </a:rPr>
              <a:t>HTML O</a:t>
            </a:r>
            <a:r>
              <a:rPr lang="en-GB" sz="3600" dirty="0" err="1" smtClean="0">
                <a:latin typeface="Arial Black" charset="0"/>
              </a:rPr>
              <a:t>rganising</a:t>
            </a:r>
            <a:r>
              <a:rPr lang="en-GB" sz="3600" dirty="0" smtClean="0">
                <a:latin typeface="Arial Black" charset="0"/>
              </a:rPr>
              <a:t> page content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08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96536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&lt;!-- use of DIV to distinguish from section in footer 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- So can target each block in footer separately --&gt;</a:t>
            </a:r>
          </a:p>
          <a:p>
            <a:pPr marL="0" indent="0">
              <a:buNone/>
            </a:pPr>
            <a:endParaRPr lang="en-US" sz="2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&lt;footer&gt;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&lt;section&gt;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	some content here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&lt;/section&gt;</a:t>
            </a:r>
            <a:endParaRPr lang="en-US" sz="2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	&lt;div&gt;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	other content here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&lt;/div&gt;</a:t>
            </a:r>
            <a:endParaRPr lang="en-US" sz="2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&lt;/div&gt;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1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of page structure</a:t>
            </a:r>
            <a:br>
              <a:rPr lang="en-US" dirty="0" smtClean="0"/>
            </a:br>
            <a:r>
              <a:rPr lang="en-US" dirty="0" smtClean="0"/>
              <a:t>templates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4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838200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A common use of this is to identify the various sections of a web page e.g.</a:t>
            </a:r>
            <a:endParaRPr lang="en-GB" dirty="0">
              <a:latin typeface="Tahoma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0" y="12282"/>
            <a:ext cx="9134172" cy="61269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&lt;header&gt;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masthead and navigation here)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nav&gt;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(list of links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here)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/nav&gt;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&lt;/header&gt;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u="sng" dirty="0" smtClean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 class=“main”&gt;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(main page content here)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en-IE" sz="2800" b="1" u="sng" dirty="0" smtClean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&lt;footer&gt;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(copyright information here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&lt;/footer&gt;</a:t>
            </a: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838200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A common use of this is to identify the various sections of a web page e.g.</a:t>
            </a:r>
            <a:endParaRPr lang="en-GB" dirty="0">
              <a:latin typeface="Tahoma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9828" y="-10602"/>
            <a:ext cx="9134172" cy="69887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&lt;header&gt;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masthead and navigation here)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/header&gt;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&lt;nav&gt;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(list of links here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&lt;/nav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class=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“main”&gt;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(main page content here)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u="sng" dirty="0" smtClean="0">
                <a:solidFill>
                  <a:srgbClr val="000000"/>
                </a:solidFill>
                <a:latin typeface="Courier New" charset="0"/>
              </a:rPr>
              <a:t>aside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(bonus content here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/</a:t>
            </a:r>
            <a:r>
              <a:rPr lang="en-IE" sz="2800" b="1" u="sng" dirty="0" smtClean="0">
                <a:solidFill>
                  <a:srgbClr val="000000"/>
                </a:solidFill>
                <a:latin typeface="Courier New" charset="0"/>
              </a:rPr>
              <a:t>aside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&lt;footer&gt;(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copyright information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here&lt;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/footer&gt;</a:t>
            </a: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838200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A common use of this is to identify the various sections of a web page e.g.</a:t>
            </a:r>
            <a:endParaRPr lang="en-GB" dirty="0">
              <a:latin typeface="Tahoma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9828" y="12282"/>
            <a:ext cx="9134172" cy="6557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nav&gt;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(list of links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here)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/nav&gt;</a:t>
            </a:r>
          </a:p>
          <a:p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&lt;div class="column-container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class=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column1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(column1 content here)	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	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class=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column2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(column2 content here)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&lt;/div&gt;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&lt;footer&gt;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copyright information here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&lt;/footer&gt;</a:t>
            </a: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Generic Elements –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2800">
                <a:latin typeface="Arial Black" charset="0"/>
              </a:rPr>
              <a:t> and </a:t>
            </a:r>
            <a:r>
              <a:rPr lang="en-GB" sz="2800">
                <a:solidFill>
                  <a:srgbClr val="336666"/>
                </a:solidFill>
                <a:latin typeface="Arial Black" charset="0"/>
              </a:rPr>
              <a:t>span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838200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A common use of this is to identify the various sections of a web page e.g.</a:t>
            </a:r>
            <a:endParaRPr lang="en-GB" dirty="0">
              <a:latin typeface="Tahoma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9828" y="12282"/>
            <a:ext cx="9134172" cy="6557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Other page content here ...</a:t>
            </a:r>
          </a:p>
          <a:p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&lt;!–- multi-column footer --&gt;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endParaRPr lang="en-IE" sz="28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&lt;footer&gt;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class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="left"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(left content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here)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class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="middle"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(middle content 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here)	</a:t>
            </a: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&lt;/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	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class="right"&gt;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(right content here)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	&lt;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/</a:t>
            </a:r>
            <a:r>
              <a:rPr lang="en-IE" sz="2800" b="1" u="sng" dirty="0">
                <a:solidFill>
                  <a:srgbClr val="000000"/>
                </a:solidFill>
                <a:latin typeface="Courier New" charset="0"/>
              </a:rPr>
              <a:t>section</a:t>
            </a:r>
            <a:r>
              <a:rPr lang="en-IE" sz="28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r>
              <a:rPr lang="en-IE" sz="2800" b="1" dirty="0" smtClean="0">
                <a:solidFill>
                  <a:srgbClr val="000000"/>
                </a:solidFill>
                <a:latin typeface="Courier New" charset="0"/>
              </a:rPr>
              <a:t>&lt;/footer&gt;</a:t>
            </a:r>
            <a:endParaRPr lang="en-IE" sz="28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15404" y="-5410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27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609600"/>
          </a:xfrm>
        </p:spPr>
        <p:txBody>
          <a:bodyPr/>
          <a:lstStyle/>
          <a:p>
            <a:r>
              <a:rPr lang="en-GB" sz="2800" dirty="0" smtClean="0"/>
              <a:t>Conclusion: Page content</a:t>
            </a:r>
            <a:endParaRPr lang="en-GB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5029200"/>
          </a:xfrm>
        </p:spPr>
        <p:txBody>
          <a:bodyPr/>
          <a:lstStyle/>
          <a:p>
            <a:pPr marL="457200" indent="-457200"/>
            <a:r>
              <a:rPr lang="en-IE" dirty="0" smtClean="0"/>
              <a:t>HTML 5 page content – the most useful 5 block elements:</a:t>
            </a:r>
            <a:endParaRPr lang="en-IE" sz="2400" dirty="0"/>
          </a:p>
          <a:p>
            <a:pPr lvl="1"/>
            <a:r>
              <a:rPr lang="en-US" sz="2400" dirty="0"/>
              <a:t>h</a:t>
            </a:r>
            <a:r>
              <a:rPr lang="en-GB" sz="2400" dirty="0" err="1"/>
              <a:t>eader</a:t>
            </a:r>
            <a:endParaRPr lang="en-GB" sz="2400" dirty="0"/>
          </a:p>
          <a:p>
            <a:pPr lvl="1"/>
            <a:r>
              <a:rPr lang="en-US" sz="2400" dirty="0"/>
              <a:t>f</a:t>
            </a:r>
            <a:r>
              <a:rPr lang="en-GB" sz="2400" dirty="0" err="1"/>
              <a:t>ooter</a:t>
            </a:r>
            <a:endParaRPr lang="en-GB" sz="2400" dirty="0"/>
          </a:p>
          <a:p>
            <a:pPr lvl="1"/>
            <a:r>
              <a:rPr lang="en-US" sz="2400" dirty="0"/>
              <a:t>n</a:t>
            </a:r>
            <a:r>
              <a:rPr lang="en-GB" sz="2400" dirty="0" err="1"/>
              <a:t>av</a:t>
            </a:r>
            <a:endParaRPr lang="en-GB" sz="2400" dirty="0"/>
          </a:p>
          <a:p>
            <a:pPr lvl="1"/>
            <a:r>
              <a:rPr lang="en-US" sz="2400" dirty="0"/>
              <a:t>s</a:t>
            </a:r>
            <a:r>
              <a:rPr lang="en-GB" sz="2400" dirty="0" err="1"/>
              <a:t>ection</a:t>
            </a:r>
            <a:endParaRPr lang="en-GB" sz="2400" dirty="0"/>
          </a:p>
          <a:p>
            <a:pPr lvl="1"/>
            <a:r>
              <a:rPr lang="en-US" sz="2400" dirty="0" smtClean="0"/>
              <a:t>a</a:t>
            </a:r>
            <a:r>
              <a:rPr lang="en-GB" sz="2400" dirty="0" smtClean="0"/>
              <a:t>side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And DIV when the others not enough …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41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semantic page elements</a:t>
            </a:r>
            <a:br>
              <a:rPr lang="en-GB" dirty="0" smtClean="0"/>
            </a:br>
            <a:r>
              <a:rPr lang="en-US" dirty="0"/>
              <a:t>The magnificent 7 </a:t>
            </a:r>
            <a:r>
              <a:rPr lang="en-US" dirty="0" smtClean="0"/>
              <a:t>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5 useful new elements:</a:t>
            </a:r>
          </a:p>
          <a:p>
            <a:pPr lvl="1"/>
            <a:r>
              <a:rPr lang="en-US" sz="2400" dirty="0" smtClean="0"/>
              <a:t>h</a:t>
            </a:r>
            <a:r>
              <a:rPr lang="en-GB" sz="2400" dirty="0" err="1" smtClean="0"/>
              <a:t>eader</a:t>
            </a:r>
            <a:endParaRPr lang="en-GB" sz="2400" dirty="0" smtClean="0"/>
          </a:p>
          <a:p>
            <a:pPr lvl="1"/>
            <a:r>
              <a:rPr lang="en-US" sz="2400" dirty="0" smtClean="0"/>
              <a:t>n</a:t>
            </a:r>
            <a:r>
              <a:rPr lang="en-GB" sz="2400" dirty="0" err="1" smtClean="0"/>
              <a:t>av</a:t>
            </a:r>
            <a:endParaRPr lang="en-GB" sz="2400" dirty="0" smtClean="0"/>
          </a:p>
          <a:p>
            <a:pPr lvl="1"/>
            <a:r>
              <a:rPr lang="en-US" sz="2400" dirty="0" smtClean="0"/>
              <a:t>f</a:t>
            </a:r>
            <a:r>
              <a:rPr lang="en-GB" sz="2400" dirty="0" err="1" smtClean="0"/>
              <a:t>ooter</a:t>
            </a:r>
            <a:endParaRPr lang="en-GB" sz="2400" dirty="0" smtClean="0"/>
          </a:p>
          <a:p>
            <a:pPr lvl="1"/>
            <a:r>
              <a:rPr lang="en-US" sz="2400" dirty="0" smtClean="0"/>
              <a:t>a</a:t>
            </a:r>
            <a:r>
              <a:rPr lang="en-GB" sz="2400" dirty="0" smtClean="0"/>
              <a:t>side</a:t>
            </a:r>
          </a:p>
          <a:p>
            <a:pPr lvl="1"/>
            <a:r>
              <a:rPr lang="en-US" sz="2400" dirty="0" smtClean="0"/>
              <a:t>s</a:t>
            </a:r>
            <a:r>
              <a:rPr lang="en-GB" sz="2400" dirty="0" err="1" smtClean="0"/>
              <a:t>ection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r>
              <a:rPr lang="en-US" dirty="0" smtClean="0"/>
              <a:t>Also (less useful), remaining 2 new elements:</a:t>
            </a:r>
          </a:p>
          <a:p>
            <a:pPr lvl="1"/>
            <a:r>
              <a:rPr lang="en-US" sz="2400" dirty="0" smtClean="0"/>
              <a:t>a</a:t>
            </a:r>
            <a:r>
              <a:rPr lang="en-GB" sz="2400" dirty="0" err="1" smtClean="0"/>
              <a:t>rticle</a:t>
            </a:r>
            <a:endParaRPr lang="en-GB" sz="2400" dirty="0"/>
          </a:p>
          <a:p>
            <a:pPr lvl="1"/>
            <a:r>
              <a:rPr lang="en-GB" sz="2400" dirty="0" smtClean="0"/>
              <a:t>address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99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semantic page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4762500"/>
          </a:xfrm>
        </p:spPr>
        <p:txBody>
          <a:bodyPr/>
          <a:lstStyle/>
          <a:p>
            <a:pPr marL="457200" indent="-457200"/>
            <a:r>
              <a:rPr lang="en-US" dirty="0" smtClean="0">
                <a:latin typeface="Tahoma" charset="0"/>
              </a:rPr>
              <a:t>T</a:t>
            </a:r>
            <a:r>
              <a:rPr lang="en-IE" dirty="0" smtClean="0">
                <a:latin typeface="Tahoma" charset="0"/>
              </a:rPr>
              <a:t>hese are BLOCK LEVEL elements </a:t>
            </a:r>
          </a:p>
          <a:p>
            <a:pPr marL="457200" indent="-457200"/>
            <a:endParaRPr lang="en-IE" dirty="0" smtClean="0">
              <a:latin typeface="Tahoma" charset="0"/>
            </a:endParaRPr>
          </a:p>
          <a:p>
            <a:pPr marL="457200" indent="-457200"/>
            <a:r>
              <a:rPr lang="en-US" dirty="0" smtClean="0">
                <a:latin typeface="Tahoma" charset="0"/>
              </a:rPr>
              <a:t>T</a:t>
            </a:r>
            <a:r>
              <a:rPr lang="en-IE" dirty="0" smtClean="0">
                <a:latin typeface="Tahoma" charset="0"/>
              </a:rPr>
              <a:t>hey have </a:t>
            </a:r>
            <a:r>
              <a:rPr lang="en-IE" dirty="0">
                <a:latin typeface="Tahoma" charset="0"/>
              </a:rPr>
              <a:t>no inherent presentational </a:t>
            </a:r>
            <a:r>
              <a:rPr lang="en-IE" dirty="0" smtClean="0">
                <a:latin typeface="Tahoma" charset="0"/>
              </a:rPr>
              <a:t>qualities</a:t>
            </a:r>
            <a:endParaRPr lang="en-IE" dirty="0">
              <a:latin typeface="Tahoma" charset="0"/>
            </a:endParaRP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browser </a:t>
            </a:r>
            <a:r>
              <a:rPr lang="en-IE" sz="2400" dirty="0">
                <a:latin typeface="Tahoma" charset="0"/>
              </a:rPr>
              <a:t>will not do anything </a:t>
            </a:r>
            <a:r>
              <a:rPr lang="en-IE" sz="2400" dirty="0" smtClean="0">
                <a:latin typeface="Tahoma" charset="0"/>
              </a:rPr>
              <a:t>special with </a:t>
            </a:r>
            <a:r>
              <a:rPr lang="en-IE" sz="2400" dirty="0">
                <a:latin typeface="Tahoma" charset="0"/>
              </a:rPr>
              <a:t>a section of code marked up </a:t>
            </a:r>
            <a:r>
              <a:rPr lang="en-IE" sz="2400" dirty="0" smtClean="0">
                <a:latin typeface="Tahoma" charset="0"/>
              </a:rPr>
              <a:t>with such elements</a:t>
            </a:r>
            <a:endParaRPr lang="en-IE" sz="2400" b="1" dirty="0">
              <a:solidFill>
                <a:srgbClr val="336666"/>
              </a:solidFill>
              <a:latin typeface="Tahoma" charset="0"/>
            </a:endParaRPr>
          </a:p>
          <a:p>
            <a:pPr marL="857250" lvl="1" indent="-457200"/>
            <a:r>
              <a:rPr lang="en-IE" sz="2400" u="sng" dirty="0">
                <a:latin typeface="Tahoma" charset="0"/>
              </a:rPr>
              <a:t>unless you tell it </a:t>
            </a:r>
            <a:r>
              <a:rPr lang="en-IE" sz="2400" u="sng" dirty="0" smtClean="0">
                <a:latin typeface="Tahoma" charset="0"/>
              </a:rPr>
              <a:t>to</a:t>
            </a:r>
            <a:r>
              <a:rPr lang="en-IE" sz="2400" dirty="0" smtClean="0">
                <a:latin typeface="Tahoma" charset="0"/>
              </a:rPr>
              <a:t> using </a:t>
            </a:r>
            <a:r>
              <a:rPr lang="en-IE" sz="2400" dirty="0">
                <a:latin typeface="Tahoma" charset="0"/>
              </a:rPr>
              <a:t>a style </a:t>
            </a:r>
            <a:r>
              <a:rPr lang="en-IE" sz="2400" dirty="0" smtClean="0">
                <a:latin typeface="Tahoma" charset="0"/>
              </a:rPr>
              <a:t>sheet</a:t>
            </a:r>
          </a:p>
          <a:p>
            <a:pPr marL="857250" lvl="1" indent="-457200"/>
            <a:endParaRPr lang="en-IE" sz="2400" dirty="0">
              <a:latin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25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semantic page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4762500"/>
          </a:xfrm>
        </p:spPr>
        <p:txBody>
          <a:bodyPr/>
          <a:lstStyle/>
          <a:p>
            <a:pPr marL="457200" indent="-457200"/>
            <a:r>
              <a:rPr lang="en-US" dirty="0" smtClean="0">
                <a:latin typeface="Tahoma" charset="0"/>
              </a:rPr>
              <a:t>If these not enough, you also have generic</a:t>
            </a:r>
          </a:p>
          <a:p>
            <a:pPr marL="857250" lvl="1" indent="-457200"/>
            <a:r>
              <a:rPr lang="en-US" sz="2400" b="1" dirty="0" smtClean="0">
                <a:latin typeface="Courier"/>
                <a:cs typeface="Courier"/>
              </a:rPr>
              <a:t>div</a:t>
            </a:r>
          </a:p>
          <a:p>
            <a:pPr marL="457200" indent="-457200"/>
            <a:endParaRPr lang="en-US" dirty="0" smtClean="0">
              <a:latin typeface="Tahoma" charset="0"/>
            </a:endParaRPr>
          </a:p>
          <a:p>
            <a:pPr marL="457200" indent="-457200"/>
            <a:r>
              <a:rPr lang="en-US" dirty="0" smtClean="0">
                <a:latin typeface="Tahoma" charset="0"/>
              </a:rPr>
              <a:t>I</a:t>
            </a:r>
            <a:r>
              <a:rPr lang="en-IE" dirty="0" smtClean="0">
                <a:latin typeface="Tahoma" charset="0"/>
              </a:rPr>
              <a:t>n fact the page blocks (header, footer, nav etc.) took the most used DIV IDs and turned them into new elements in HTML 5</a:t>
            </a:r>
          </a:p>
          <a:p>
            <a:pPr marL="457200" indent="-457200"/>
            <a:endParaRPr lang="en-IE" dirty="0" smtClean="0">
              <a:latin typeface="Tahoma" charset="0"/>
            </a:endParaRPr>
          </a:p>
          <a:p>
            <a:pPr marL="857250" lvl="1" indent="-457200"/>
            <a:r>
              <a:rPr lang="en-US" sz="2400" dirty="0" smtClean="0">
                <a:latin typeface="Tahoma" charset="0"/>
              </a:rPr>
              <a:t>S</a:t>
            </a:r>
            <a:r>
              <a:rPr lang="en-IE" sz="2400" dirty="0" smtClean="0">
                <a:latin typeface="Tahoma" charset="0"/>
              </a:rPr>
              <a:t>o instead of           </a:t>
            </a:r>
          </a:p>
          <a:p>
            <a:pPr marL="400050" lvl="1" indent="0">
              <a:buNone/>
            </a:pPr>
            <a:r>
              <a:rPr lang="en-IE" sz="2400" dirty="0">
                <a:latin typeface="Tahoma" charset="0"/>
              </a:rPr>
              <a:t>	</a:t>
            </a:r>
            <a:r>
              <a:rPr lang="en-IE" sz="2400" dirty="0" smtClean="0">
                <a:latin typeface="Tahoma" charset="0"/>
              </a:rPr>
              <a:t>&lt;div id="nav"&gt;     &lt;</a:t>
            </a:r>
            <a:r>
              <a:rPr lang="en-IE" sz="2400" dirty="0">
                <a:latin typeface="Tahoma" charset="0"/>
              </a:rPr>
              <a:t>div id</a:t>
            </a:r>
            <a:r>
              <a:rPr lang="en-IE" sz="2400" dirty="0" smtClean="0">
                <a:latin typeface="Tahoma" charset="0"/>
              </a:rPr>
              <a:t>="header"&gt; etc.</a:t>
            </a:r>
            <a:br>
              <a:rPr lang="en-IE" sz="2400" dirty="0" smtClean="0">
                <a:latin typeface="Tahoma" charset="0"/>
              </a:rPr>
            </a:br>
            <a:endParaRPr lang="en-IE" sz="2400" dirty="0" smtClean="0">
              <a:latin typeface="Tahoma" charset="0"/>
            </a:endParaRPr>
          </a:p>
          <a:p>
            <a:pPr marL="400050" lvl="1" indent="0">
              <a:buNone/>
            </a:pPr>
            <a:r>
              <a:rPr lang="en-IE" sz="2400" dirty="0" smtClean="0">
                <a:latin typeface="Tahoma" charset="0"/>
              </a:rPr>
              <a:t>we now just write     </a:t>
            </a:r>
            <a:r>
              <a:rPr lang="en-IE" sz="2400" dirty="0">
                <a:latin typeface="Tahoma" charset="0"/>
              </a:rPr>
              <a:t>	</a:t>
            </a:r>
            <a:endParaRPr lang="en-IE" sz="2400" dirty="0" smtClean="0">
              <a:latin typeface="Tahoma" charset="0"/>
            </a:endParaRPr>
          </a:p>
          <a:p>
            <a:pPr marL="400050" lvl="1" indent="0">
              <a:buNone/>
            </a:pPr>
            <a:r>
              <a:rPr lang="en-IE" sz="2400" dirty="0">
                <a:latin typeface="Tahoma" charset="0"/>
              </a:rPr>
              <a:t>	</a:t>
            </a:r>
            <a:r>
              <a:rPr lang="en-IE" sz="2400" dirty="0" smtClean="0">
                <a:latin typeface="Tahoma" charset="0"/>
              </a:rPr>
              <a:t>&lt;nav&gt;                 &lt;header&gt;             etc.</a:t>
            </a:r>
            <a:endParaRPr lang="en-IE" sz="2400" dirty="0">
              <a:latin typeface="Tahoma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44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Generic </a:t>
            </a:r>
            <a:r>
              <a:rPr lang="en-GB" sz="2800" dirty="0" smtClean="0">
                <a:latin typeface="Arial Black" charset="0"/>
              </a:rPr>
              <a:t>Element </a:t>
            </a:r>
            <a:r>
              <a:rPr lang="en-GB" sz="2800" dirty="0">
                <a:latin typeface="Arial Black" charset="0"/>
              </a:rPr>
              <a:t>– </a:t>
            </a:r>
            <a:r>
              <a:rPr lang="en-GB" sz="2800" dirty="0" smtClean="0">
                <a:solidFill>
                  <a:srgbClr val="336666"/>
                </a:solidFill>
                <a:latin typeface="Arial Black" charset="0"/>
              </a:rPr>
              <a:t>div</a:t>
            </a:r>
            <a:endParaRPr lang="en-GB" sz="2800" dirty="0">
              <a:solidFill>
                <a:srgbClr val="336666"/>
              </a:solidFill>
              <a:latin typeface="Arial Black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There are two generic </a:t>
            </a:r>
            <a:r>
              <a:rPr lang="en-IE" dirty="0" smtClean="0">
                <a:latin typeface="Tahoma" charset="0"/>
              </a:rPr>
              <a:t>elements</a:t>
            </a:r>
            <a:r>
              <a:rPr lang="en-IE" dirty="0">
                <a:latin typeface="Tahoma" charset="0"/>
              </a:rPr>
              <a:t>, </a:t>
            </a:r>
            <a:r>
              <a:rPr lang="en-IE" dirty="0" smtClean="0">
                <a:latin typeface="Tahoma" charset="0"/>
              </a:rPr>
              <a:t>both mark </a:t>
            </a:r>
            <a:r>
              <a:rPr lang="en-IE" dirty="0">
                <a:latin typeface="Tahoma" charset="0"/>
              </a:rPr>
              <a:t>up sections of HTML code</a:t>
            </a:r>
            <a:endParaRPr lang="en-IE" dirty="0" smtClean="0">
              <a:latin typeface="Tahoma" charset="0"/>
            </a:endParaRPr>
          </a:p>
          <a:p>
            <a:pPr marL="857250" lvl="1" indent="-457200"/>
            <a:r>
              <a:rPr lang="en-US" sz="2400" b="1" dirty="0">
                <a:solidFill>
                  <a:srgbClr val="336666"/>
                </a:solidFill>
                <a:latin typeface="Tahoma" charset="0"/>
              </a:rPr>
              <a:t>d</a:t>
            </a:r>
            <a:r>
              <a:rPr lang="en-IE" sz="2400" b="1" dirty="0" smtClean="0">
                <a:solidFill>
                  <a:srgbClr val="336666"/>
                </a:solidFill>
                <a:latin typeface="Tahoma" charset="0"/>
              </a:rPr>
              <a:t>iv</a:t>
            </a:r>
            <a:r>
              <a:rPr lang="en-IE" sz="2400" dirty="0" smtClean="0">
                <a:latin typeface="Tahoma" charset="0"/>
              </a:rPr>
              <a:t> : for BLOCK LEVEL elements</a:t>
            </a:r>
          </a:p>
          <a:p>
            <a:pPr marL="857250" lvl="1" indent="-457200"/>
            <a:r>
              <a:rPr lang="en-US" sz="2400" b="1" dirty="0">
                <a:solidFill>
                  <a:srgbClr val="336666"/>
                </a:solidFill>
                <a:latin typeface="Tahoma" charset="0"/>
              </a:rPr>
              <a:t>s</a:t>
            </a:r>
            <a:r>
              <a:rPr lang="en-IE" sz="2400" b="1" dirty="0" smtClean="0">
                <a:solidFill>
                  <a:srgbClr val="336666"/>
                </a:solidFill>
                <a:latin typeface="Tahoma" charset="0"/>
              </a:rPr>
              <a:t>pan </a:t>
            </a:r>
            <a:r>
              <a:rPr lang="en-IE" sz="2400" dirty="0">
                <a:latin typeface="Tahoma" charset="0"/>
              </a:rPr>
              <a:t>: </a:t>
            </a:r>
            <a:r>
              <a:rPr lang="en-IE" sz="2400" dirty="0" smtClean="0">
                <a:latin typeface="Tahoma" charset="0"/>
              </a:rPr>
              <a:t>for IN-LINE </a:t>
            </a:r>
            <a:r>
              <a:rPr lang="en-IE" sz="2400" dirty="0">
                <a:latin typeface="Tahoma" charset="0"/>
              </a:rPr>
              <a:t>elements</a:t>
            </a:r>
          </a:p>
          <a:p>
            <a:pPr marL="457200" indent="-457200"/>
            <a:endParaRPr lang="en-IE" dirty="0" smtClean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DIV has no </a:t>
            </a:r>
            <a:r>
              <a:rPr lang="en-IE" dirty="0">
                <a:latin typeface="Tahoma" charset="0"/>
              </a:rPr>
              <a:t>inherent presentational </a:t>
            </a:r>
            <a:r>
              <a:rPr lang="en-IE" dirty="0" smtClean="0">
                <a:latin typeface="Tahoma" charset="0"/>
              </a:rPr>
              <a:t>qualities</a:t>
            </a:r>
            <a:endParaRPr lang="en-IE" dirty="0">
              <a:latin typeface="Tahoma" charset="0"/>
            </a:endParaRP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unless </a:t>
            </a:r>
            <a:r>
              <a:rPr lang="en-IE" sz="2400" dirty="0">
                <a:latin typeface="Tahoma" charset="0"/>
              </a:rPr>
              <a:t>you tell it to do so using a style </a:t>
            </a:r>
            <a:r>
              <a:rPr lang="en-IE" sz="2400" dirty="0" smtClean="0">
                <a:latin typeface="Tahoma" charset="0"/>
              </a:rPr>
              <a:t>sheet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Just like header, footer, nav etc.</a:t>
            </a:r>
            <a:endParaRPr lang="en-IE" sz="2400" dirty="0">
              <a:latin typeface="Tahoma" charset="0"/>
            </a:endParaRPr>
          </a:p>
          <a:p>
            <a:pPr marL="457200" indent="-457200"/>
            <a:endParaRPr lang="en-GB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31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ga-IE" sz="3600" dirty="0" smtClean="0">
                <a:latin typeface="Arial Black" charset="0"/>
              </a:rPr>
              <a:t>Headers</a:t>
            </a:r>
            <a:br>
              <a:rPr lang="ga-IE" sz="3600" dirty="0" smtClean="0">
                <a:latin typeface="Arial Black" charset="0"/>
              </a:rPr>
            </a:br>
            <a:r>
              <a:rPr lang="ga-IE" sz="3600" dirty="0" smtClean="0">
                <a:latin typeface="Arial Black" charset="0"/>
              </a:rPr>
              <a:t>Footers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1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charset="0"/>
              </a:rPr>
              <a:t>H</a:t>
            </a:r>
            <a:r>
              <a:rPr lang="en-GB" sz="2800" dirty="0" err="1" smtClean="0">
                <a:latin typeface="Arial Black" charset="0"/>
              </a:rPr>
              <a:t>eaders</a:t>
            </a:r>
            <a:r>
              <a:rPr lang="en-GB" sz="2800" dirty="0" smtClean="0">
                <a:latin typeface="Arial Black" charset="0"/>
              </a:rPr>
              <a:t> and footers</a:t>
            </a:r>
            <a:endParaRPr lang="en-GB" dirty="0">
              <a:latin typeface="Arial Black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941888"/>
          </a:xfrm>
        </p:spPr>
        <p:txBody>
          <a:bodyPr/>
          <a:lstStyle/>
          <a:p>
            <a:pPr marL="0" indent="0">
              <a:buNone/>
            </a:pPr>
            <a:r>
              <a:rPr lang="en-IE" b="1" dirty="0">
                <a:latin typeface="Tahoma" charset="0"/>
              </a:rPr>
              <a:t>&lt;header&gt;</a:t>
            </a:r>
          </a:p>
          <a:p>
            <a:pPr marL="457200" indent="-457200"/>
            <a:r>
              <a:rPr lang="en-US" dirty="0" smtClean="0">
                <a:latin typeface="Tahoma" charset="0"/>
              </a:rPr>
              <a:t>Headers</a:t>
            </a:r>
          </a:p>
          <a:p>
            <a:pPr marL="857250" lvl="1" indent="-457200"/>
            <a:r>
              <a:rPr lang="en-US" sz="2400" dirty="0" smtClean="0">
                <a:latin typeface="Tahoma" charset="0"/>
              </a:rPr>
              <a:t>For </a:t>
            </a:r>
            <a:r>
              <a:rPr lang="en-US" sz="2400" u="sng" dirty="0" smtClean="0">
                <a:latin typeface="Tahoma" charset="0"/>
              </a:rPr>
              <a:t>introductory</a:t>
            </a:r>
            <a:r>
              <a:rPr lang="en-US" sz="2400" dirty="0" smtClean="0">
                <a:latin typeface="Tahoma" charset="0"/>
              </a:rPr>
              <a:t> material about</a:t>
            </a:r>
          </a:p>
          <a:p>
            <a:pPr marL="1257300" lvl="2" indent="-457200"/>
            <a:r>
              <a:rPr lang="en-US" dirty="0" smtClean="0">
                <a:latin typeface="Tahoma" charset="0"/>
              </a:rPr>
              <a:t>Page</a:t>
            </a:r>
          </a:p>
          <a:p>
            <a:pPr marL="1257300" lvl="2" indent="-457200"/>
            <a:r>
              <a:rPr lang="en-US" dirty="0" smtClean="0">
                <a:latin typeface="Tahoma" charset="0"/>
              </a:rPr>
              <a:t>Section/article in a page</a:t>
            </a:r>
          </a:p>
          <a:p>
            <a:pPr marL="0" indent="0">
              <a:buNone/>
            </a:pPr>
            <a:r>
              <a:rPr lang="en-IE" b="1" dirty="0">
                <a:latin typeface="Tahoma" charset="0"/>
              </a:rPr>
              <a:t>&lt;footer&gt;</a:t>
            </a:r>
          </a:p>
          <a:p>
            <a:pPr marL="457200" indent="-457200"/>
            <a:r>
              <a:rPr lang="en-US" dirty="0" smtClean="0">
                <a:latin typeface="Tahoma" charset="0"/>
              </a:rPr>
              <a:t>Footers</a:t>
            </a:r>
          </a:p>
          <a:p>
            <a:pPr marL="857250" lvl="1" indent="-457200"/>
            <a:r>
              <a:rPr lang="en-US" sz="2400" dirty="0" smtClean="0">
                <a:latin typeface="Tahoma" charset="0"/>
              </a:rPr>
              <a:t>For </a:t>
            </a:r>
            <a:r>
              <a:rPr lang="en-US" sz="2400" u="sng" dirty="0" smtClean="0">
                <a:latin typeface="Tahoma" charset="0"/>
              </a:rPr>
              <a:t>information typically at the end </a:t>
            </a:r>
            <a:r>
              <a:rPr lang="en-US" sz="2400" dirty="0" smtClean="0">
                <a:latin typeface="Tahoma" charset="0"/>
              </a:rPr>
              <a:t>of </a:t>
            </a:r>
          </a:p>
          <a:p>
            <a:pPr marL="1257300" lvl="2" indent="-457200"/>
            <a:r>
              <a:rPr lang="en-US" dirty="0" smtClean="0">
                <a:latin typeface="Tahoma" charset="0"/>
              </a:rPr>
              <a:t>Page</a:t>
            </a:r>
          </a:p>
          <a:p>
            <a:pPr marL="1257300" lvl="2" indent="-457200"/>
            <a:r>
              <a:rPr lang="en-US" dirty="0">
                <a:latin typeface="Tahoma" charset="0"/>
              </a:rPr>
              <a:t>Section/article in a </a:t>
            </a:r>
            <a:r>
              <a:rPr lang="en-US" dirty="0" smtClean="0">
                <a:latin typeface="Tahoma" charset="0"/>
              </a:rPr>
              <a:t>page</a:t>
            </a:r>
          </a:p>
          <a:p>
            <a:pPr marL="857250" lvl="1" indent="-457200"/>
            <a:r>
              <a:rPr lang="en-US" sz="2400" dirty="0" smtClean="0">
                <a:latin typeface="Tahoma" charset="0"/>
              </a:rPr>
              <a:t>E.g. author details / copyright etc.</a:t>
            </a:r>
          </a:p>
          <a:p>
            <a:pPr marL="457200" indent="-457200"/>
            <a:endParaRPr lang="en-IE" sz="2800" b="1" dirty="0" smtClean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0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 smtClean="0"/>
              <a:t>NOTE: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NESTING not permitted</a:t>
            </a:r>
          </a:p>
          <a:p>
            <a:pPr lvl="1"/>
            <a:r>
              <a:rPr lang="en-US" sz="2400" dirty="0" smtClean="0"/>
              <a:t>H</a:t>
            </a:r>
            <a:r>
              <a:rPr lang="en-GB" sz="2400" dirty="0" err="1" smtClean="0"/>
              <a:t>eaders</a:t>
            </a:r>
            <a:r>
              <a:rPr lang="en-GB" sz="2400" dirty="0" smtClean="0"/>
              <a:t> </a:t>
            </a:r>
            <a:r>
              <a:rPr lang="en-GB" sz="2400" u="sng" dirty="0" smtClean="0"/>
              <a:t>cannot</a:t>
            </a:r>
            <a:r>
              <a:rPr lang="en-GB" sz="2400" dirty="0" smtClean="0"/>
              <a:t> contain other headers or footers</a:t>
            </a:r>
          </a:p>
          <a:p>
            <a:pPr lvl="1"/>
            <a:r>
              <a:rPr lang="en-GB" sz="2400" dirty="0" smtClean="0"/>
              <a:t>Footers </a:t>
            </a:r>
            <a:r>
              <a:rPr lang="en-GB" sz="2400" u="sng" dirty="0" smtClean="0"/>
              <a:t>cannot</a:t>
            </a:r>
            <a:r>
              <a:rPr lang="en-GB" sz="2400" dirty="0" smtClean="0"/>
              <a:t> contain other headers or footers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762144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1043</Words>
  <Application>Microsoft Macintosh PowerPoint</Application>
  <PresentationFormat>On-screen Show (4:3)</PresentationFormat>
  <Paragraphs>279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AnimationLecture</vt:lpstr>
      <vt:lpstr>Web Development 1</vt:lpstr>
      <vt:lpstr>PowerPoint Presentation</vt:lpstr>
      <vt:lpstr>HTML semantic page elements The magnificent 7 elements</vt:lpstr>
      <vt:lpstr>HTML semantic page elements</vt:lpstr>
      <vt:lpstr>HTML semantic page elements</vt:lpstr>
      <vt:lpstr>Generic Element – div</vt:lpstr>
      <vt:lpstr>PowerPoint Presentation</vt:lpstr>
      <vt:lpstr>Headers and footers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Aside (sidebars)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Elements – div and span</vt:lpstr>
      <vt:lpstr>Generic Elements – div and span</vt:lpstr>
      <vt:lpstr>Generic Elements – div and span</vt:lpstr>
      <vt:lpstr>Generic Elements – div and span</vt:lpstr>
      <vt:lpstr>PowerPoint Presentation</vt:lpstr>
      <vt:lpstr>Conclusion: Page content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95</cp:revision>
  <cp:lastPrinted>2011-09-08T14:13:53Z</cp:lastPrinted>
  <dcterms:modified xsi:type="dcterms:W3CDTF">2014-10-02T16:04:17Z</dcterms:modified>
</cp:coreProperties>
</file>