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7" r:id="rId2"/>
    <p:sldId id="381" r:id="rId3"/>
    <p:sldId id="382" r:id="rId4"/>
    <p:sldId id="362" r:id="rId5"/>
    <p:sldId id="363" r:id="rId6"/>
    <p:sldId id="364" r:id="rId7"/>
    <p:sldId id="365" r:id="rId8"/>
    <p:sldId id="366" r:id="rId9"/>
    <p:sldId id="367" r:id="rId10"/>
    <p:sldId id="390" r:id="rId11"/>
    <p:sldId id="368" r:id="rId12"/>
    <p:sldId id="392" r:id="rId13"/>
    <p:sldId id="391" r:id="rId14"/>
    <p:sldId id="393" r:id="rId15"/>
    <p:sldId id="394" r:id="rId16"/>
    <p:sldId id="355" r:id="rId17"/>
    <p:sldId id="356" r:id="rId1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049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98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8FEB6C-64A4-9B43-A3BB-C7AE6F36D044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7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E3A367-7D28-B949-9098-704E530B07D5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3B8BC2-C524-5644-944F-4F7973F61787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3769A5-A471-C84E-94BE-092D69B20041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291617-1501-2B47-906A-7332BC4C4F83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1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AF810-0E76-FD4D-868C-ACBCD7B2BA90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71F19E-F56B-3B4C-8CEE-6D1BF1FD1CE0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8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70EF83-0EC4-214E-8295-B5721AAFFD47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smtClean="0"/>
              <a:t>Lecture 4b</a:t>
            </a:r>
            <a:endParaRPr lang="en-IE" sz="2800" dirty="0" smtClean="0"/>
          </a:p>
          <a:p>
            <a:r>
              <a:rPr lang="en-IE" sz="2800" dirty="0" smtClean="0"/>
              <a:t>CSS class selector 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6872"/>
            <a:ext cx="7620000" cy="3380978"/>
          </a:xfrm>
        </p:spPr>
        <p:txBody>
          <a:bodyPr/>
          <a:lstStyle/>
          <a:p>
            <a:r>
              <a:rPr lang="en-US" sz="3600" dirty="0" smtClean="0">
                <a:latin typeface="Arial Black" charset="0"/>
              </a:rPr>
              <a:t>A</a:t>
            </a:r>
            <a:r>
              <a:rPr lang="en-GB" sz="3600" dirty="0" err="1" smtClean="0">
                <a:latin typeface="Arial Black" charset="0"/>
              </a:rPr>
              <a:t>nonymous</a:t>
            </a:r>
            <a:r>
              <a:rPr lang="en-GB" sz="3600" dirty="0" smtClean="0">
                <a:latin typeface="Arial Black" charset="0"/>
              </a:rPr>
              <a:t> Class</a:t>
            </a:r>
          </a:p>
          <a:p>
            <a:r>
              <a:rPr lang="en-IE" sz="3600" dirty="0"/>
              <a:t>– </a:t>
            </a:r>
            <a:r>
              <a:rPr lang="en-IE" sz="3600" dirty="0" smtClean="0"/>
              <a:t>full stops</a:t>
            </a:r>
            <a:endParaRPr lang="en-IE" sz="3600" dirty="0"/>
          </a:p>
          <a:p>
            <a:endParaRPr lang="en-IE" sz="3600" dirty="0"/>
          </a:p>
          <a:p>
            <a:r>
              <a:rPr lang="en-GB" sz="3600" dirty="0" smtClean="0">
                <a:latin typeface="Courier New" charset="0"/>
              </a:rPr>
              <a:t>.</a:t>
            </a:r>
            <a:r>
              <a:rPr lang="en-GB" sz="3600" dirty="0" err="1" smtClean="0">
                <a:latin typeface="Courier New" charset="0"/>
              </a:rPr>
              <a:t>irish</a:t>
            </a:r>
            <a:r>
              <a:rPr lang="en-GB" sz="3600" dirty="0" smtClean="0">
                <a:latin typeface="Courier New" charset="0"/>
              </a:rPr>
              <a:t> </a:t>
            </a:r>
            <a:r>
              <a:rPr lang="en-GB" sz="3600" dirty="0">
                <a:latin typeface="Courier New" charset="0"/>
              </a:rPr>
              <a:t>{ </a:t>
            </a:r>
          </a:p>
          <a:p>
            <a:r>
              <a:rPr lang="en-GB" sz="3600" dirty="0">
                <a:latin typeface="Courier New" charset="0"/>
              </a:rPr>
              <a:t>	</a:t>
            </a:r>
            <a:r>
              <a:rPr lang="en-GB" sz="3600" dirty="0" err="1">
                <a:latin typeface="Courier New" charset="0"/>
              </a:rPr>
              <a:t>color</a:t>
            </a:r>
            <a:r>
              <a:rPr lang="en-GB" sz="3600" dirty="0">
                <a:latin typeface="Courier New" charset="0"/>
              </a:rPr>
              <a:t>: </a:t>
            </a:r>
            <a:r>
              <a:rPr lang="en-GB" sz="3600" dirty="0" smtClean="0">
                <a:latin typeface="Courier New" charset="0"/>
              </a:rPr>
              <a:t>green; </a:t>
            </a:r>
            <a:endParaRPr lang="en-GB" sz="3600" dirty="0">
              <a:latin typeface="Courier New" charset="0"/>
            </a:endParaRPr>
          </a:p>
          <a:p>
            <a:r>
              <a:rPr lang="en-GB" sz="3600" dirty="0">
                <a:latin typeface="Courier New" charset="0"/>
              </a:rPr>
              <a:t>}</a:t>
            </a:r>
          </a:p>
          <a:p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9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The “anonymous class”</a:t>
            </a:r>
            <a:endParaRPr lang="en-GB" dirty="0">
              <a:latin typeface="Arial Black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Can apply </a:t>
            </a:r>
            <a:r>
              <a:rPr lang="en-IE" dirty="0">
                <a:latin typeface="Tahoma" charset="0"/>
              </a:rPr>
              <a:t>a rule to </a:t>
            </a:r>
            <a:r>
              <a:rPr lang="en-IE" i="1" dirty="0">
                <a:latin typeface="Tahoma" charset="0"/>
              </a:rPr>
              <a:t>all</a:t>
            </a:r>
            <a:r>
              <a:rPr lang="en-IE" dirty="0">
                <a:latin typeface="Tahoma" charset="0"/>
              </a:rPr>
              <a:t> elements of </a:t>
            </a:r>
            <a:r>
              <a:rPr lang="en-IE" dirty="0" smtClean="0">
                <a:latin typeface="Tahoma" charset="0"/>
              </a:rPr>
              <a:t>class</a:t>
            </a:r>
            <a:endParaRPr lang="en-IE" dirty="0">
              <a:latin typeface="Tahoma" charset="0"/>
            </a:endParaRP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Regardless of what type of element they are</a:t>
            </a:r>
            <a:endParaRPr lang="en-IE" sz="2400" dirty="0">
              <a:latin typeface="Tahoma" charset="0"/>
            </a:endParaRPr>
          </a:p>
          <a:p>
            <a:pPr marL="457200" indent="-457200"/>
            <a:r>
              <a:rPr lang="en-IE" dirty="0">
                <a:latin typeface="Tahoma" charset="0"/>
              </a:rPr>
              <a:t>For example suppose we have </a:t>
            </a:r>
            <a:r>
              <a:rPr lang="en-IE" u="sng" dirty="0">
                <a:latin typeface="Tahoma" charset="0"/>
              </a:rPr>
              <a:t>list item </a:t>
            </a:r>
            <a:r>
              <a:rPr lang="en-IE" dirty="0">
                <a:latin typeface="Tahoma" charset="0"/>
              </a:rPr>
              <a:t>elements specified as being of class “book” i.e.</a:t>
            </a: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&lt;li </a:t>
            </a:r>
            <a:r>
              <a:rPr lang="en-GB" dirty="0" smtClean="0">
                <a:latin typeface="Courier New" charset="0"/>
              </a:rPr>
              <a:t>class</a:t>
            </a:r>
            <a:r>
              <a:rPr lang="en-GB" dirty="0">
                <a:latin typeface="Courier New" charset="0"/>
              </a:rPr>
              <a:t>="book"&gt;The Mission Song&lt;/li&gt;</a:t>
            </a:r>
          </a:p>
          <a:p>
            <a:pPr marL="1257300" lvl="2" indent="-342900"/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But in other places on the page also have </a:t>
            </a:r>
            <a:r>
              <a:rPr lang="en-GB" u="sng" dirty="0">
                <a:latin typeface="Tahoma" charset="0"/>
              </a:rPr>
              <a:t>anchor</a:t>
            </a:r>
            <a:r>
              <a:rPr lang="en-GB" dirty="0">
                <a:latin typeface="Tahoma" charset="0"/>
              </a:rPr>
              <a:t> (a) elements specified as being of class book i.e.</a:t>
            </a: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&lt;a </a:t>
            </a:r>
            <a:r>
              <a:rPr lang="en-GB" dirty="0" err="1">
                <a:latin typeface="Courier New" charset="0"/>
              </a:rPr>
              <a:t>href</a:t>
            </a:r>
            <a:r>
              <a:rPr lang="en-GB" dirty="0" smtClean="0">
                <a:latin typeface="Courier New" charset="0"/>
              </a:rPr>
              <a:t>=".." </a:t>
            </a:r>
            <a:r>
              <a:rPr lang="en-GB" dirty="0">
                <a:latin typeface="Courier New" charset="0"/>
              </a:rPr>
              <a:t>class="</a:t>
            </a:r>
            <a:r>
              <a:rPr lang="en-GB" dirty="0" smtClean="0">
                <a:latin typeface="Courier New" charset="0"/>
              </a:rPr>
              <a:t>book</a:t>
            </a:r>
            <a:r>
              <a:rPr lang="en-GB" dirty="0">
                <a:latin typeface="Courier New" charset="0"/>
              </a:rPr>
              <a:t>"&gt;The Gathering&lt;/a</a:t>
            </a:r>
            <a:r>
              <a:rPr lang="en-GB" dirty="0" smtClean="0">
                <a:latin typeface="Courier New" charset="0"/>
              </a:rPr>
              <a:t>&gt;</a:t>
            </a:r>
          </a:p>
          <a:p>
            <a:pPr marL="914400" lvl="2" indent="0">
              <a:buNone/>
            </a:pPr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The following </a:t>
            </a:r>
            <a:r>
              <a:rPr lang="en-GB" dirty="0">
                <a:latin typeface="Tahoma" charset="0"/>
              </a:rPr>
              <a:t>style rule will colour both red:</a:t>
            </a: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.book { </a:t>
            </a:r>
            <a:r>
              <a:rPr lang="en-GB" dirty="0" err="1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red;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22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classes in real page</a:t>
            </a:r>
            <a:br>
              <a:rPr lang="en-US" dirty="0" smtClean="0"/>
            </a:br>
            <a:r>
              <a:rPr lang="en-US" dirty="0" smtClean="0"/>
              <a:t>– multi-column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 descr="footer-3-colum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" y="5301208"/>
            <a:ext cx="9144000" cy="6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838200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A common use of this is to identify the various sections of a web page e.g.</a:t>
            </a:r>
            <a:endParaRPr lang="en-GB" dirty="0">
              <a:latin typeface="Tahoma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12282"/>
            <a:ext cx="9134172" cy="61269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Other page content here ...</a:t>
            </a:r>
          </a:p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&lt;!–- multi-column footer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  <a:sym typeface="Wingdings"/>
              </a:rPr>
              <a:t></a:t>
            </a:r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&lt;footer&gt;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class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="left"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(left content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here)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class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="middle"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(middle content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here)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	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class="right"&gt;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(right content here)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&lt;/footer&gt;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Picture 6" descr="footer-3-colum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7475"/>
            <a:ext cx="9144000" cy="6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5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12282"/>
            <a:ext cx="9134172" cy="6557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/* -------- multi-column ----- */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footer {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display: flex;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footer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section {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flex: 1;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endParaRPr lang="en-IE" sz="1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/* --------- text alignment ------- */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.middle {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text-align: center;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.right {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text-align: right;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97116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8" name="Picture 7" descr="footer-3-colum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320"/>
            <a:ext cx="9144000" cy="6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12282"/>
            <a:ext cx="9134172" cy="52651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*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make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sections in border look nicer </a:t>
            </a:r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-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add border and some padding ...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footer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section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flex: 1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border: 1px solid black;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padding: 0.5rem;</a:t>
            </a:r>
          </a:p>
          <a:p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}</a:t>
            </a:r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97116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7" name="Picture 6" descr="footer-3-colum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320"/>
            <a:ext cx="9144000" cy="6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0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4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178800" cy="5373960"/>
          </a:xfrm>
        </p:spPr>
        <p:txBody>
          <a:bodyPr/>
          <a:lstStyle/>
          <a:p>
            <a:pPr marL="457200" indent="-457200"/>
            <a:r>
              <a:rPr lang="en-GB" dirty="0" smtClean="0"/>
              <a:t>Class: style all elements of </a:t>
            </a:r>
            <a:r>
              <a:rPr lang="en-GB" dirty="0"/>
              <a:t>a </a:t>
            </a:r>
            <a:r>
              <a:rPr lang="en-GB" dirty="0" smtClean="0"/>
              <a:t>class</a:t>
            </a:r>
          </a:p>
          <a:p>
            <a:pPr marL="857250" lvl="2" indent="-457200"/>
            <a:r>
              <a:rPr lang="en-US" dirty="0" smtClean="0"/>
              <a:t>HTML write ‘class’ attribute in opening tag:</a:t>
            </a:r>
            <a:br>
              <a:rPr lang="en-US" dirty="0" smtClean="0"/>
            </a:br>
            <a:r>
              <a:rPr lang="ga-IE" b="1" dirty="0"/>
              <a:t> </a:t>
            </a:r>
            <a:r>
              <a:rPr lang="ga-IE" b="1" dirty="0" smtClean="0">
                <a:latin typeface="Courier New" charset="0"/>
              </a:rPr>
              <a:t>&lt;li class="book”&gt;content &lt;/li&gt;</a:t>
            </a:r>
            <a:endParaRPr lang="en-US" dirty="0" smtClean="0"/>
          </a:p>
          <a:p>
            <a:pPr marL="857250" lvl="2" indent="-457200"/>
            <a:r>
              <a:rPr lang="en-US" dirty="0" smtClean="0"/>
              <a:t>CSS S</a:t>
            </a:r>
            <a:r>
              <a:rPr lang="en-GB" dirty="0" smtClean="0"/>
              <a:t>elect with element and dot</a:t>
            </a:r>
            <a:r>
              <a:rPr lang="ga-IE" b="1" dirty="0" smtClean="0"/>
              <a:t>: </a:t>
            </a:r>
            <a:r>
              <a:rPr lang="en-GB" dirty="0" smtClean="0"/>
              <a:t>e.g</a:t>
            </a:r>
            <a:r>
              <a:rPr lang="en-GB" dirty="0"/>
              <a:t>.</a:t>
            </a:r>
            <a:r>
              <a:rPr lang="ga-IE" b="1" dirty="0" smtClean="0"/>
              <a:t/>
            </a:r>
            <a:br>
              <a:rPr lang="ga-IE" b="1" dirty="0" smtClean="0"/>
            </a:br>
            <a:r>
              <a:rPr lang="ga-IE" b="1" dirty="0" smtClean="0"/>
              <a:t>             </a:t>
            </a:r>
            <a:r>
              <a:rPr lang="ga-IE" b="1" dirty="0" smtClean="0">
                <a:latin typeface="Courier New" charset="0"/>
              </a:rPr>
              <a:t>li.book </a:t>
            </a:r>
            <a:r>
              <a:rPr lang="ga-IE" b="1" dirty="0">
                <a:latin typeface="Courier New" charset="0"/>
              </a:rPr>
              <a:t>{ ... }</a:t>
            </a:r>
          </a:p>
          <a:p>
            <a:pPr marL="0" indent="0">
              <a:buNone/>
            </a:pPr>
            <a:endParaRPr lang="en-GB" dirty="0"/>
          </a:p>
          <a:p>
            <a:pPr marL="457200" indent="-457200"/>
            <a:r>
              <a:rPr lang="en-GB" dirty="0" smtClean="0"/>
              <a:t>Can use anonymous class selector – so can style DIFFERENT elements of the given class</a:t>
            </a:r>
            <a:endParaRPr lang="en-GB" dirty="0"/>
          </a:p>
          <a:p>
            <a:pPr marL="857250" lvl="2" indent="-457200"/>
            <a:r>
              <a:rPr lang="en-US" dirty="0"/>
              <a:t>S</a:t>
            </a:r>
            <a:r>
              <a:rPr lang="en-GB" dirty="0"/>
              <a:t>elector with </a:t>
            </a:r>
            <a:r>
              <a:rPr lang="en-GB" dirty="0" smtClean="0"/>
              <a:t>just dot </a:t>
            </a:r>
            <a:r>
              <a:rPr lang="ga-IE" b="1" dirty="0"/>
              <a:t>.</a:t>
            </a:r>
            <a:br>
              <a:rPr lang="ga-IE" b="1" dirty="0"/>
            </a:br>
            <a:r>
              <a:rPr lang="en-GB" dirty="0"/>
              <a:t>e.g</a:t>
            </a:r>
            <a:r>
              <a:rPr lang="en-GB" dirty="0" smtClean="0"/>
              <a:t>.</a:t>
            </a:r>
            <a:endParaRPr lang="ga-IE" b="1" dirty="0" smtClean="0"/>
          </a:p>
          <a:p>
            <a:pPr marL="400050" lvl="2" indent="0">
              <a:buNone/>
            </a:pPr>
            <a:r>
              <a:rPr lang="ga-IE" b="1" dirty="0" smtClean="0"/>
              <a:t>		 </a:t>
            </a:r>
            <a:r>
              <a:rPr lang="ga-IE" b="1" dirty="0">
                <a:latin typeface="Courier New" charset="0"/>
              </a:rPr>
              <a:t>.book { ... </a:t>
            </a:r>
            <a:r>
              <a:rPr lang="ga-IE" b="1" dirty="0" smtClean="0">
                <a:latin typeface="Courier New" charset="0"/>
              </a:rPr>
              <a:t>}</a:t>
            </a:r>
          </a:p>
          <a:p>
            <a:pPr marL="400050" lvl="2" indent="0">
              <a:buNone/>
            </a:pPr>
            <a:endParaRPr lang="ga-IE" b="1" dirty="0" smtClean="0">
              <a:latin typeface="Courier New" charset="0"/>
            </a:endParaRPr>
          </a:p>
          <a:p>
            <a:pPr marL="457200" lvl="2" indent="-457200">
              <a:buFont typeface="Symbol" pitchFamily="18" charset="2"/>
              <a:buChar char=""/>
            </a:pPr>
            <a:r>
              <a:rPr lang="en-GB" dirty="0" smtClean="0">
                <a:ea typeface="+mn-ea"/>
                <a:cs typeface="+mn-cs"/>
              </a:rPr>
              <a:t>TIP – most of the time anonymous is all you need …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2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Introduction</a:t>
            </a:r>
            <a:endParaRPr lang="en-GB" dirty="0">
              <a:latin typeface="Arial Black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All CSS rules look as follows:</a:t>
            </a:r>
            <a:endParaRPr lang="en-IE" dirty="0">
              <a:latin typeface="Tahoma" charset="0"/>
            </a:endParaRP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selector </a:t>
            </a:r>
            <a:r>
              <a:rPr lang="en-GB" dirty="0" smtClean="0">
                <a:latin typeface="Courier New" charset="0"/>
              </a:rPr>
              <a:t>{</a:t>
            </a: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declaration(s);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}</a:t>
            </a:r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Simplest rules use </a:t>
            </a:r>
            <a:r>
              <a:rPr lang="en-GB" b="1" dirty="0" smtClean="0">
                <a:latin typeface="Tahoma" charset="0"/>
              </a:rPr>
              <a:t>HTML element </a:t>
            </a:r>
            <a:r>
              <a:rPr lang="en-GB" b="1" dirty="0">
                <a:latin typeface="Tahoma" charset="0"/>
              </a:rPr>
              <a:t>names </a:t>
            </a:r>
            <a:r>
              <a:rPr lang="en-GB" dirty="0">
                <a:latin typeface="Tahoma" charset="0"/>
              </a:rPr>
              <a:t>as selectors e.g. 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p  {font-size</a:t>
            </a:r>
            <a:r>
              <a:rPr lang="en-GB" dirty="0">
                <a:latin typeface="Courier New" charset="0"/>
              </a:rPr>
              <a:t>: small; }</a:t>
            </a: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h1 {</a:t>
            </a:r>
            <a:r>
              <a:rPr lang="en-GB" dirty="0" err="1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red; </a:t>
            </a:r>
            <a:r>
              <a:rPr lang="en-GB" dirty="0" smtClean="0">
                <a:latin typeface="Courier New" charset="0"/>
              </a:rPr>
              <a:t>}</a:t>
            </a:r>
            <a:endParaRPr lang="en-GB" dirty="0">
              <a:latin typeface="Courier New" charset="0"/>
            </a:endParaRPr>
          </a:p>
          <a:p>
            <a:pPr marL="457200" indent="-457200"/>
            <a:endParaRPr lang="en-GB" dirty="0" smtClean="0">
              <a:latin typeface="Tahoma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Disadvantage is </a:t>
            </a:r>
            <a:r>
              <a:rPr lang="en-GB" dirty="0">
                <a:latin typeface="Tahoma" charset="0"/>
              </a:rPr>
              <a:t>that </a:t>
            </a:r>
            <a:r>
              <a:rPr lang="en-GB" dirty="0" smtClean="0">
                <a:latin typeface="Tahoma" charset="0"/>
              </a:rPr>
              <a:t>property </a:t>
            </a:r>
            <a:r>
              <a:rPr lang="en-GB" dirty="0">
                <a:latin typeface="Tahoma" charset="0"/>
              </a:rPr>
              <a:t>values specified in </a:t>
            </a:r>
            <a:r>
              <a:rPr lang="en-GB" dirty="0" smtClean="0">
                <a:latin typeface="Tahoma" charset="0"/>
              </a:rPr>
              <a:t>declaration </a:t>
            </a:r>
            <a:r>
              <a:rPr lang="en-GB" dirty="0">
                <a:latin typeface="Tahoma" charset="0"/>
              </a:rPr>
              <a:t>will apply to </a:t>
            </a:r>
            <a:r>
              <a:rPr lang="en-GB" i="1" dirty="0">
                <a:latin typeface="Tahoma" charset="0"/>
              </a:rPr>
              <a:t>all</a:t>
            </a:r>
            <a:r>
              <a:rPr lang="en-GB" dirty="0">
                <a:latin typeface="Tahoma" charset="0"/>
              </a:rPr>
              <a:t> occurrences of </a:t>
            </a:r>
            <a:r>
              <a:rPr lang="en-GB" dirty="0" smtClean="0">
                <a:latin typeface="Tahoma" charset="0"/>
              </a:rPr>
              <a:t>element</a:t>
            </a:r>
            <a:r>
              <a:rPr lang="en-GB" dirty="0">
                <a:latin typeface="Tahoma" charset="0"/>
              </a:rPr>
              <a:t>.</a:t>
            </a:r>
          </a:p>
          <a:p>
            <a:pPr marL="457200" indent="-457200"/>
            <a:r>
              <a:rPr lang="en-GB" dirty="0">
                <a:latin typeface="Tahoma" charset="0"/>
              </a:rPr>
              <a:t>So, </a:t>
            </a:r>
            <a:r>
              <a:rPr lang="en-GB" i="1" dirty="0">
                <a:latin typeface="Tahoma" charset="0"/>
              </a:rPr>
              <a:t>all</a:t>
            </a:r>
            <a:r>
              <a:rPr lang="en-GB" dirty="0">
                <a:latin typeface="Tahoma" charset="0"/>
              </a:rPr>
              <a:t> paragraph text is small, </a:t>
            </a:r>
            <a:r>
              <a:rPr lang="en-GB" i="1" dirty="0">
                <a:latin typeface="Tahoma" charset="0"/>
              </a:rPr>
              <a:t>all</a:t>
            </a:r>
            <a:r>
              <a:rPr lang="en-GB" dirty="0">
                <a:latin typeface="Tahoma" charset="0"/>
              </a:rPr>
              <a:t> </a:t>
            </a:r>
            <a:r>
              <a:rPr lang="en-GB" b="1" dirty="0">
                <a:solidFill>
                  <a:srgbClr val="336666"/>
                </a:solidFill>
                <a:latin typeface="Tahoma" charset="0"/>
              </a:rPr>
              <a:t>h1</a:t>
            </a:r>
            <a:r>
              <a:rPr lang="en-GB" dirty="0">
                <a:latin typeface="Tahoma" charset="0"/>
              </a:rPr>
              <a:t> headings red.</a:t>
            </a:r>
          </a:p>
          <a:p>
            <a:pPr marL="457200" indent="-457200"/>
            <a:endParaRPr lang="en-GB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72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Introduction</a:t>
            </a:r>
            <a:endParaRPr lang="en-GB" dirty="0">
              <a:latin typeface="Arial Black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892480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What if we want to make just one heading red?</a:t>
            </a:r>
          </a:p>
          <a:p>
            <a:pPr marL="457200" indent="-457200"/>
            <a:r>
              <a:rPr lang="en-IE" dirty="0">
                <a:latin typeface="Tahoma" charset="0"/>
              </a:rPr>
              <a:t>Or make one paragraph in small font, the others in medium?</a:t>
            </a:r>
          </a:p>
          <a:p>
            <a:pPr marL="457200" indent="-457200"/>
            <a:r>
              <a:rPr lang="en-IE" dirty="0">
                <a:latin typeface="Tahoma" charset="0"/>
              </a:rPr>
              <a:t>There are a number of different selector types that allow us to do exactly this</a:t>
            </a:r>
            <a:r>
              <a:rPr lang="en-IE" dirty="0" smtClean="0">
                <a:latin typeface="Tahoma" charset="0"/>
              </a:rPr>
              <a:t>.</a:t>
            </a:r>
          </a:p>
          <a:p>
            <a:pPr marL="457200" indent="-457200"/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Today we’ll look at a third kind of CSS selector:</a:t>
            </a:r>
            <a:endParaRPr lang="en-IE" dirty="0">
              <a:latin typeface="Tahoma" charset="0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GB" i="1" dirty="0" smtClean="0">
                <a:latin typeface="Tahoma" charset="0"/>
              </a:rPr>
              <a:t>Element selector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i="1" dirty="0" smtClean="0">
                <a:latin typeface="Tahoma" charset="0"/>
              </a:rPr>
              <a:t>Group selector (using the comma)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sz="2800" b="1" dirty="0" smtClean="0">
                <a:latin typeface="Tahoma" charset="0"/>
              </a:rPr>
              <a:t>Class </a:t>
            </a:r>
            <a:r>
              <a:rPr lang="en-GB" sz="2800" b="1" dirty="0">
                <a:latin typeface="Tahoma" charset="0"/>
              </a:rPr>
              <a:t>selectors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i="1" dirty="0" smtClean="0">
                <a:latin typeface="Tahoma" charset="0"/>
              </a:rPr>
              <a:t>Descendant selectors</a:t>
            </a:r>
          </a:p>
          <a:p>
            <a:pPr marL="457200" lvl="1" indent="0">
              <a:buNone/>
            </a:pPr>
            <a:endParaRPr lang="en-GB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276872"/>
            <a:ext cx="7490792" cy="3380978"/>
          </a:xfrm>
        </p:spPr>
        <p:txBody>
          <a:bodyPr/>
          <a:lstStyle/>
          <a:p>
            <a:r>
              <a:rPr lang="en-GB" sz="3600" dirty="0" smtClean="0">
                <a:latin typeface="Arial Black" charset="0"/>
              </a:rPr>
              <a:t>CSS Class</a:t>
            </a:r>
          </a:p>
          <a:p>
            <a:r>
              <a:rPr lang="en-IE" sz="3600" dirty="0"/>
              <a:t>– full stops</a:t>
            </a:r>
          </a:p>
          <a:p>
            <a:endParaRPr lang="en-IE" sz="3600" dirty="0"/>
          </a:p>
          <a:p>
            <a:r>
              <a:rPr lang="en-GB" sz="3600" dirty="0" err="1" smtClean="0">
                <a:latin typeface="Courier New" charset="0"/>
              </a:rPr>
              <a:t>li.irish</a:t>
            </a:r>
            <a:r>
              <a:rPr lang="en-GB" sz="3600" dirty="0" smtClean="0">
                <a:latin typeface="Courier New" charset="0"/>
              </a:rPr>
              <a:t> </a:t>
            </a:r>
            <a:r>
              <a:rPr lang="en-GB" sz="3600" dirty="0">
                <a:latin typeface="Courier New" charset="0"/>
              </a:rPr>
              <a:t>{ </a:t>
            </a:r>
          </a:p>
          <a:p>
            <a:r>
              <a:rPr lang="en-GB" sz="3600" dirty="0">
                <a:latin typeface="Courier New" charset="0"/>
              </a:rPr>
              <a:t>	</a:t>
            </a:r>
            <a:r>
              <a:rPr lang="en-GB" sz="3600" dirty="0" err="1">
                <a:latin typeface="Courier New" charset="0"/>
              </a:rPr>
              <a:t>color</a:t>
            </a:r>
            <a:r>
              <a:rPr lang="en-GB" sz="3600" dirty="0">
                <a:latin typeface="Courier New" charset="0"/>
              </a:rPr>
              <a:t>: green; </a:t>
            </a:r>
          </a:p>
          <a:p>
            <a:r>
              <a:rPr lang="en-GB" sz="3600" dirty="0">
                <a:latin typeface="Courier New" charset="0"/>
              </a:rPr>
              <a:t>}</a:t>
            </a:r>
          </a:p>
          <a:p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Class - HTML</a:t>
            </a:r>
            <a:endParaRPr lang="en-GB" dirty="0">
              <a:latin typeface="Arial Black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964488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The </a:t>
            </a:r>
            <a:r>
              <a:rPr lang="en-IE" i="1" dirty="0" smtClean="0">
                <a:latin typeface="Tahoma" charset="0"/>
              </a:rPr>
              <a:t>class </a:t>
            </a:r>
            <a:r>
              <a:rPr lang="en-IE" i="1" dirty="0">
                <a:latin typeface="Tahoma" charset="0"/>
              </a:rPr>
              <a:t>selector</a:t>
            </a:r>
            <a:r>
              <a:rPr lang="en-IE" dirty="0">
                <a:latin typeface="Tahoma" charset="0"/>
              </a:rPr>
              <a:t>, can be used to </a:t>
            </a:r>
            <a:r>
              <a:rPr lang="en-IE" dirty="0" smtClean="0">
                <a:latin typeface="Tahoma" charset="0"/>
              </a:rPr>
              <a:t>associate similar elements together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and style </a:t>
            </a:r>
            <a:r>
              <a:rPr lang="en-IE" sz="2400" dirty="0">
                <a:latin typeface="Tahoma" charset="0"/>
              </a:rPr>
              <a:t>them </a:t>
            </a:r>
            <a:r>
              <a:rPr lang="en-IE" sz="2400" dirty="0" smtClean="0">
                <a:latin typeface="Tahoma" charset="0"/>
              </a:rPr>
              <a:t>accordingly</a:t>
            </a:r>
          </a:p>
          <a:p>
            <a:pPr marL="857250" lvl="1" indent="-457200"/>
            <a:endParaRPr lang="en-IE" sz="2400" dirty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Means </a:t>
            </a:r>
            <a:r>
              <a:rPr lang="en-IE" dirty="0">
                <a:latin typeface="Tahoma" charset="0"/>
              </a:rPr>
              <a:t>we can apply one style rule to multiple elements of the same </a:t>
            </a:r>
            <a:r>
              <a:rPr lang="en-IE" dirty="0" smtClean="0">
                <a:latin typeface="Tahoma" charset="0"/>
              </a:rPr>
              <a:t>class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Only those elements declared as being in that class</a:t>
            </a:r>
            <a:endParaRPr lang="en-IE" sz="2400" b="1" dirty="0" smtClean="0">
              <a:latin typeface="Tahoma" charset="0"/>
            </a:endParaRPr>
          </a:p>
          <a:p>
            <a:pPr marL="400050" lvl="1" indent="0">
              <a:buNone/>
            </a:pPr>
            <a:r>
              <a:rPr lang="en-GB" sz="2400" b="1" dirty="0" smtClean="0">
                <a:latin typeface="Courier New" charset="0"/>
              </a:rPr>
              <a:t>&lt;!-- HTML class attribute in tag --&gt;</a:t>
            </a:r>
          </a:p>
          <a:p>
            <a:pPr marL="400050" lvl="1" indent="0">
              <a:buNone/>
            </a:pPr>
            <a:r>
              <a:rPr lang="en-GB" sz="2400" b="1" dirty="0" smtClean="0">
                <a:latin typeface="Courier New" charset="0"/>
              </a:rPr>
              <a:t>&lt;strong class="</a:t>
            </a:r>
            <a:r>
              <a:rPr lang="en-GB" sz="2400" b="1" dirty="0" err="1" smtClean="0">
                <a:latin typeface="Courier New" charset="0"/>
              </a:rPr>
              <a:t>daily_offer</a:t>
            </a:r>
            <a:r>
              <a:rPr lang="en-GB" sz="2400" b="1" dirty="0" smtClean="0">
                <a:latin typeface="Courier New" charset="0"/>
              </a:rPr>
              <a:t>"&gt;50% sale&lt;/strong&gt;</a:t>
            </a:r>
            <a:endParaRPr lang="en-GB" sz="2400" b="1" dirty="0">
              <a:latin typeface="Courier New" charset="0"/>
            </a:endParaRPr>
          </a:p>
          <a:p>
            <a:pPr marL="857250" lvl="1" indent="-457200"/>
            <a:endParaRPr lang="en-IE" sz="2400" dirty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HTML attribute ‘class’ declares an element to be a member of the named class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Can then be styled in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12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Class - CSS</a:t>
            </a:r>
            <a:endParaRPr lang="en-GB" dirty="0">
              <a:latin typeface="Arial Black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To construct a style rule for </a:t>
            </a:r>
            <a:r>
              <a:rPr lang="en-IE" b="1" dirty="0" smtClean="0">
                <a:solidFill>
                  <a:srgbClr val="336666"/>
                </a:solidFill>
                <a:latin typeface="Tahoma" charset="0"/>
              </a:rPr>
              <a:t>strong </a:t>
            </a:r>
            <a:r>
              <a:rPr lang="en-IE" dirty="0" smtClean="0">
                <a:latin typeface="Tahoma" charset="0"/>
              </a:rPr>
              <a:t>elements </a:t>
            </a:r>
            <a:r>
              <a:rPr lang="en-IE" dirty="0">
                <a:latin typeface="Tahoma" charset="0"/>
              </a:rPr>
              <a:t>of the </a:t>
            </a:r>
            <a:r>
              <a:rPr lang="en-IE" b="1" dirty="0" smtClean="0">
                <a:solidFill>
                  <a:srgbClr val="336666"/>
                </a:solidFill>
                <a:latin typeface="Tahoma" charset="0"/>
              </a:rPr>
              <a:t>daily_offer </a:t>
            </a:r>
            <a:r>
              <a:rPr lang="en-IE" dirty="0" smtClean="0">
                <a:latin typeface="Tahoma" charset="0"/>
              </a:rPr>
              <a:t>class write:</a:t>
            </a:r>
            <a:endParaRPr lang="en-IE" dirty="0">
              <a:latin typeface="Tahoma" charset="0"/>
            </a:endParaRPr>
          </a:p>
          <a:p>
            <a:pPr marL="457200" indent="-457200"/>
            <a:endParaRPr lang="en-IE" dirty="0">
              <a:latin typeface="Tahoma" charset="0"/>
            </a:endParaRPr>
          </a:p>
          <a:p>
            <a:pPr marL="914400" lvl="2" indent="0">
              <a:buNone/>
            </a:pPr>
            <a:r>
              <a:rPr lang="en-IE" b="1" dirty="0" smtClean="0">
                <a:latin typeface="Courier New" charset="0"/>
              </a:rPr>
              <a:t>strong.daily_offer {</a:t>
            </a:r>
          </a:p>
          <a:p>
            <a:pPr marL="914400" lvl="2" indent="0">
              <a:buNone/>
            </a:pPr>
            <a:r>
              <a:rPr lang="en-IE" b="1" dirty="0">
                <a:latin typeface="Courier New" charset="0"/>
              </a:rPr>
              <a:t>	</a:t>
            </a:r>
            <a:r>
              <a:rPr lang="en-IE" b="1" dirty="0" smtClean="0">
                <a:latin typeface="Courier New" charset="0"/>
              </a:rPr>
              <a:t>background-color: yellow; </a:t>
            </a:r>
          </a:p>
          <a:p>
            <a:pPr marL="914400" lvl="2" indent="0">
              <a:buNone/>
            </a:pPr>
            <a:r>
              <a:rPr lang="en-IE" b="1" dirty="0" smtClean="0">
                <a:latin typeface="Courier New" charset="0"/>
              </a:rPr>
              <a:t>}</a:t>
            </a:r>
            <a:endParaRPr lang="en-IE" b="1" dirty="0">
              <a:latin typeface="Courier New" charset="0"/>
            </a:endParaRPr>
          </a:p>
          <a:p>
            <a:pPr marL="1257300" lvl="2" indent="-342900"/>
            <a:endParaRPr lang="en-IE" dirty="0">
              <a:latin typeface="Courier New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T</a:t>
            </a:r>
            <a:r>
              <a:rPr lang="en-GB" dirty="0" smtClean="0">
                <a:latin typeface="Tahoma" charset="0"/>
              </a:rPr>
              <a:t>he dot </a:t>
            </a:r>
            <a:r>
              <a:rPr lang="en-GB" dirty="0">
                <a:latin typeface="Tahoma" charset="0"/>
              </a:rPr>
              <a:t>(.) symbol </a:t>
            </a:r>
            <a:r>
              <a:rPr lang="en-GB" dirty="0" smtClean="0">
                <a:latin typeface="Tahoma" charset="0"/>
              </a:rPr>
              <a:t>used </a:t>
            </a:r>
            <a:r>
              <a:rPr lang="en-GB" dirty="0">
                <a:latin typeface="Tahoma" charset="0"/>
              </a:rPr>
              <a:t>to indicate </a:t>
            </a:r>
            <a:r>
              <a:rPr lang="en-GB" dirty="0" smtClean="0">
                <a:latin typeface="Tahoma" charset="0"/>
              </a:rPr>
              <a:t>class </a:t>
            </a:r>
            <a:r>
              <a:rPr lang="en-GB" dirty="0">
                <a:latin typeface="Tahoma" charset="0"/>
              </a:rPr>
              <a:t>name in </a:t>
            </a:r>
            <a:r>
              <a:rPr lang="en-GB" dirty="0" smtClean="0">
                <a:latin typeface="Tahoma" charset="0"/>
              </a:rPr>
              <a:t>CSS rule selector</a:t>
            </a:r>
          </a:p>
          <a:p>
            <a:pPr marL="857250" lvl="1" indent="-457200"/>
            <a:r>
              <a:rPr lang="en-GB" sz="3200" dirty="0" smtClean="0">
                <a:latin typeface="Tahoma" charset="0"/>
              </a:rPr>
              <a:t>NOTE: </a:t>
            </a:r>
            <a:br>
              <a:rPr lang="en-GB" sz="3200" dirty="0" smtClean="0">
                <a:latin typeface="Tahoma" charset="0"/>
              </a:rPr>
            </a:br>
            <a:r>
              <a:rPr lang="en-GB" sz="3200" dirty="0" smtClean="0">
                <a:latin typeface="Tahoma" charset="0"/>
              </a:rPr>
              <a:t>NO SPACE either side of the DOT !!!!!!</a:t>
            </a:r>
            <a:endParaRPr lang="en-GB" sz="32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6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Class </a:t>
            </a:r>
            <a:r>
              <a:rPr lang="en-GB" sz="2800" dirty="0" smtClean="0">
                <a:latin typeface="Arial Black" charset="0"/>
              </a:rPr>
              <a:t>- </a:t>
            </a:r>
            <a:r>
              <a:rPr lang="en-GB" sz="2800" dirty="0">
                <a:latin typeface="Arial Black" charset="0"/>
              </a:rPr>
              <a:t>Example</a:t>
            </a:r>
            <a:endParaRPr lang="en-GB" dirty="0">
              <a:latin typeface="Arial Black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288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Suppose for example we are building a website for a shop that sells books, CDs and DVDs. </a:t>
            </a:r>
            <a:endParaRPr lang="en-IE" dirty="0" smtClean="0">
              <a:latin typeface="Tahoma" charset="0"/>
            </a:endParaRPr>
          </a:p>
          <a:p>
            <a:pPr marL="457200" indent="-457200"/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>
                <a:latin typeface="Tahoma" charset="0"/>
              </a:rPr>
              <a:t>The entire catalogue appears on one page but the client wants the three categories of item to look different in some way</a:t>
            </a:r>
            <a:r>
              <a:rPr lang="en-IE" dirty="0" smtClean="0">
                <a:latin typeface="Tahoma" charset="0"/>
              </a:rPr>
              <a:t>.</a:t>
            </a:r>
          </a:p>
          <a:p>
            <a:pPr marL="457200" indent="-457200"/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>
                <a:latin typeface="Tahoma" charset="0"/>
              </a:rPr>
              <a:t>Solve this by defining three classes – CD, book and DVD</a:t>
            </a:r>
            <a:r>
              <a:rPr lang="en-IE" dirty="0" smtClean="0">
                <a:latin typeface="Tahoma" charset="0"/>
              </a:rPr>
              <a:t>.</a:t>
            </a:r>
            <a:endParaRPr lang="en-IE" dirty="0">
              <a:latin typeface="Tahoma" charset="0"/>
            </a:endParaRPr>
          </a:p>
          <a:p>
            <a:pPr marL="857250" lvl="1" indent="-457200"/>
            <a:r>
              <a:rPr lang="en-IE" sz="2400" dirty="0">
                <a:latin typeface="Tahoma" charset="0"/>
              </a:rPr>
              <a:t>Then for each item, specify which class it belongs to</a:t>
            </a:r>
            <a:r>
              <a:rPr lang="en-IE" sz="2400" dirty="0" smtClean="0">
                <a:latin typeface="Tahoma" charset="0"/>
              </a:rPr>
              <a:t>.</a:t>
            </a:r>
          </a:p>
          <a:p>
            <a:pPr marL="457200" indent="-457200"/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>
                <a:latin typeface="Tahoma" charset="0"/>
              </a:rPr>
              <a:t>See example on next slide.</a:t>
            </a:r>
          </a:p>
          <a:p>
            <a:pPr marL="457200" indent="-457200"/>
            <a:endParaRPr lang="en-GB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31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Class</a:t>
            </a:r>
            <a:endParaRPr lang="en-GB" dirty="0">
              <a:latin typeface="Arial Black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3567" y="1844824"/>
            <a:ext cx="8204107" cy="224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class=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“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book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”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000" b="1" dirty="0">
                <a:latin typeface="Courier New" charset="0"/>
              </a:rPr>
              <a:t>No Country For Old </a:t>
            </a:r>
            <a:r>
              <a:rPr lang="en-US" sz="2000" b="1" dirty="0" smtClean="0">
                <a:latin typeface="Courier New" charset="0"/>
              </a:rPr>
              <a:t>Men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class=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“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book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”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000" b="1" dirty="0">
                <a:latin typeface="Courier New" charset="0"/>
              </a:rPr>
              <a:t>The Gathering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class=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“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cd</a:t>
            </a:r>
            <a:r>
              <a:rPr lang="ja-JP" altLang="en-US" sz="2000" b="1" dirty="0">
                <a:solidFill>
                  <a:srgbClr val="336666"/>
                </a:solidFill>
                <a:latin typeface="Courier New" charset="0"/>
              </a:rPr>
              <a:t>”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000" b="1" dirty="0">
                <a:latin typeface="Courier New" charset="0"/>
              </a:rPr>
              <a:t>Ok Computer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li class=“book</a:t>
            </a:r>
            <a:r>
              <a:rPr lang="it-IT" sz="2000" b="1" dirty="0">
                <a:latin typeface="Courier New" charset="0"/>
              </a:rPr>
              <a:t>”&gt;The Mission Song&lt;/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li&gt;</a:t>
            </a:r>
          </a:p>
          <a:p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li class=“dvd”&gt;</a:t>
            </a:r>
            <a:r>
              <a:rPr lang="it-IT" sz="2000" b="1" dirty="0">
                <a:latin typeface="Courier New" charset="0"/>
              </a:rPr>
              <a:t>Seinfeld Season 1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&lt;/ul</a:t>
            </a:r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3568" y="5301208"/>
            <a:ext cx="8136904" cy="1017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 b="1" dirty="0" err="1">
                <a:solidFill>
                  <a:srgbClr val="336666"/>
                </a:solidFill>
                <a:latin typeface="Courier New" charset="0"/>
              </a:rPr>
              <a:t>li.book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 { </a:t>
            </a:r>
            <a:r>
              <a:rPr lang="en-IE" sz="2000" b="1" dirty="0" err="1">
                <a:solidFill>
                  <a:srgbClr val="336666"/>
                </a:solidFill>
                <a:latin typeface="Courier New" charset="0"/>
              </a:rPr>
              <a:t>color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: green; }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li.cd { </a:t>
            </a:r>
            <a:r>
              <a:rPr lang="en-IE" sz="2000" b="1" dirty="0" err="1">
                <a:solidFill>
                  <a:srgbClr val="336666"/>
                </a:solidFill>
                <a:latin typeface="Courier New" charset="0"/>
              </a:rPr>
              <a:t>color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: navy; }</a:t>
            </a:r>
          </a:p>
          <a:p>
            <a:r>
              <a:rPr lang="en-IE" sz="2000" b="1" dirty="0" err="1">
                <a:solidFill>
                  <a:srgbClr val="336666"/>
                </a:solidFill>
                <a:latin typeface="Courier New" charset="0"/>
              </a:rPr>
              <a:t>li.dvd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 { </a:t>
            </a:r>
            <a:r>
              <a:rPr lang="en-IE" sz="2000" b="1" dirty="0" err="1">
                <a:solidFill>
                  <a:srgbClr val="336666"/>
                </a:solidFill>
                <a:latin typeface="Courier New" charset="0"/>
              </a:rPr>
              <a:t>color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: orange; 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723" y="1340768"/>
            <a:ext cx="8178800" cy="621432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The HTML fragment</a:t>
            </a:r>
            <a:endParaRPr lang="en-I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2003" y="4676435"/>
            <a:ext cx="8178800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IE" dirty="0" smtClean="0"/>
              <a:t>The CSS to style each class of list item differently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Class Selectors</a:t>
            </a:r>
            <a:endParaRPr lang="en-GB">
              <a:latin typeface="Arial Black" charset="0"/>
            </a:endParaRPr>
          </a:p>
        </p:txBody>
      </p:sp>
      <p:pic>
        <p:nvPicPr>
          <p:cNvPr id="19461" name="Picture 4" descr="Lec6E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7"/>
            <a:ext cx="10548664" cy="79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-8940" y="44624"/>
            <a:ext cx="10485595" cy="16333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IE" sz="2000" b="1" dirty="0" smtClean="0">
              <a:solidFill>
                <a:schemeClr val="bg1"/>
              </a:solidFill>
              <a:latin typeface="Courier New" charset="0"/>
            </a:endParaRPr>
          </a:p>
          <a:p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li.book { </a:t>
            </a:r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color: green;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}     /* books in GREEN */</a:t>
            </a:r>
            <a:endParaRPr lang="en-IE" sz="2000" b="1" dirty="0">
              <a:solidFill>
                <a:schemeClr val="bg1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li.cd { color: navy;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}        </a:t>
            </a:r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/*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CDs in NAVY BLUE */</a:t>
            </a:r>
            <a:endParaRPr lang="en-IE" sz="2000" b="1" dirty="0">
              <a:solidFill>
                <a:schemeClr val="bg1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li.dvd { color: orange;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}</a:t>
            </a:r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    /</a:t>
            </a:r>
            <a:r>
              <a:rPr lang="en-IE" sz="2000" b="1" dirty="0">
                <a:solidFill>
                  <a:schemeClr val="bg1"/>
                </a:solidFill>
                <a:latin typeface="Courier New" charset="0"/>
              </a:rPr>
              <a:t>* </a:t>
            </a:r>
            <a:r>
              <a:rPr lang="en-IE" sz="2000" b="1" dirty="0" smtClean="0">
                <a:solidFill>
                  <a:schemeClr val="bg1"/>
                </a:solidFill>
                <a:latin typeface="Courier New" charset="0"/>
              </a:rPr>
              <a:t>DVDs in ORANGE */</a:t>
            </a:r>
          </a:p>
          <a:p>
            <a:endParaRPr lang="en-IE" sz="2000" b="1" dirty="0">
              <a:solidFill>
                <a:schemeClr val="bg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9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668</Words>
  <Application>Microsoft Macintosh PowerPoint</Application>
  <PresentationFormat>On-screen Show (4:3)</PresentationFormat>
  <Paragraphs>186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AnimationLecture</vt:lpstr>
      <vt:lpstr>Web Development 1</vt:lpstr>
      <vt:lpstr>Introduction</vt:lpstr>
      <vt:lpstr>Introduction</vt:lpstr>
      <vt:lpstr>PowerPoint Presentation</vt:lpstr>
      <vt:lpstr>Class - HTML</vt:lpstr>
      <vt:lpstr>Class - CSS</vt:lpstr>
      <vt:lpstr>Class - Example</vt:lpstr>
      <vt:lpstr>Class</vt:lpstr>
      <vt:lpstr>Class Selectors</vt:lpstr>
      <vt:lpstr>PowerPoint Presentation</vt:lpstr>
      <vt:lpstr>The “anonymous class”</vt:lpstr>
      <vt:lpstr>PowerPoint Presentation</vt:lpstr>
      <vt:lpstr>Generic Elements – div and span</vt:lpstr>
      <vt:lpstr>Generic Elements – div and span</vt:lpstr>
      <vt:lpstr>Generic Elements – div and span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108</cp:revision>
  <cp:lastPrinted>2013-09-20T08:58:13Z</cp:lastPrinted>
  <dcterms:modified xsi:type="dcterms:W3CDTF">2014-10-02T16:16:27Z</dcterms:modified>
</cp:coreProperties>
</file>