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97" r:id="rId2"/>
    <p:sldId id="369" r:id="rId3"/>
    <p:sldId id="381" r:id="rId4"/>
    <p:sldId id="380" r:id="rId5"/>
    <p:sldId id="382" r:id="rId6"/>
    <p:sldId id="355" r:id="rId7"/>
    <p:sldId id="356" r:id="rId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E2341A-5FD8-B948-B690-4CE658015073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ADB90-E8C3-DF4D-8E2F-A98C4B5BD136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9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ADB90-E8C3-DF4D-8E2F-A98C4B5BD136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9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91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C7194-38DC-4FA9-A4B8-E59E01B2784C}" type="slidenum">
              <a:rPr lang="en-US" sz="1200">
                <a:latin typeface="Times New Roman" pitchFamily="18" charset="0"/>
              </a:rPr>
              <a:pPr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52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>
                <a:latin typeface="Arial Black" charset="0"/>
              </a:rPr>
              <a:t>Web Development </a:t>
            </a:r>
            <a:r>
              <a:rPr lang="en-IE" sz="2800" dirty="0" smtClean="0">
                <a:latin typeface="Arial Black" charset="0"/>
              </a:rPr>
              <a:t>1</a:t>
            </a:r>
            <a:endParaRPr lang="en-GB" sz="2800" dirty="0">
              <a:latin typeface="Arial Black" charset="0"/>
            </a:endParaRPr>
          </a:p>
        </p:txBody>
      </p:sp>
      <p:pic>
        <p:nvPicPr>
          <p:cNvPr id="3075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1547665" y="5195888"/>
            <a:ext cx="6768752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E" sz="2800" dirty="0" smtClean="0"/>
              <a:t>Lecture 4c</a:t>
            </a:r>
          </a:p>
          <a:p>
            <a:r>
              <a:rPr lang="en-IE" sz="2800" dirty="0" smtClean="0"/>
              <a:t>HTML generic element ‘span’</a:t>
            </a:r>
          </a:p>
          <a:p>
            <a:r>
              <a:rPr lang="en-IE" sz="2800" dirty="0" smtClean="0"/>
              <a:t>CSS styling of SPANs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</a:t>
            </a:r>
          </a:p>
          <a:p>
            <a:pPr algn="ctr"/>
            <a:r>
              <a:rPr lang="en-US" sz="1800" b="1" dirty="0" smtClean="0"/>
              <a:t>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9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>
                <a:latin typeface="Arial Black" charset="0"/>
              </a:rPr>
              <a:t>Generic Elements </a:t>
            </a:r>
            <a:r>
              <a:rPr lang="en-GB" sz="3600" dirty="0" smtClean="0">
                <a:latin typeface="Arial Black" charset="0"/>
              </a:rPr>
              <a:t/>
            </a:r>
            <a:br>
              <a:rPr lang="en-GB" sz="3600" dirty="0" smtClean="0">
                <a:latin typeface="Arial Black" charset="0"/>
              </a:rPr>
            </a:br>
            <a:r>
              <a:rPr lang="en-GB" sz="3600" dirty="0" smtClean="0">
                <a:latin typeface="Arial Black" charset="0"/>
              </a:rPr>
              <a:t>– </a:t>
            </a:r>
            <a:r>
              <a:rPr lang="en-GB" sz="3600" dirty="0">
                <a:solidFill>
                  <a:srgbClr val="336666"/>
                </a:solidFill>
                <a:latin typeface="Arial Black" charset="0"/>
              </a:rPr>
              <a:t>div</a:t>
            </a:r>
            <a:r>
              <a:rPr lang="en-GB" sz="3600" dirty="0">
                <a:latin typeface="Arial Black" charset="0"/>
              </a:rPr>
              <a:t> and </a:t>
            </a:r>
            <a:r>
              <a:rPr lang="en-GB" sz="3600" dirty="0">
                <a:solidFill>
                  <a:srgbClr val="336666"/>
                </a:solidFill>
                <a:latin typeface="Arial Black" charset="0"/>
              </a:rPr>
              <a:t>span</a:t>
            </a:r>
            <a:endParaRPr lang="en-I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26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BLOCK / SPAN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&lt;span&gt; is the in-line equivalent of &lt;div&gt;</a:t>
            </a:r>
          </a:p>
          <a:p>
            <a:r>
              <a:rPr lang="en-US" dirty="0" smtClean="0"/>
              <a:t> most of the time, &lt;strong&gt; and &lt;</a:t>
            </a:r>
            <a:r>
              <a:rPr lang="en-US" dirty="0" err="1" smtClean="0"/>
              <a:t>em</a:t>
            </a:r>
            <a:r>
              <a:rPr lang="en-US" dirty="0" smtClean="0"/>
              <a:t>&gt; are fine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Sometimes we want to highlight something in a different way or for a special reason</a:t>
            </a:r>
          </a:p>
          <a:p>
            <a:pPr lvl="1"/>
            <a:r>
              <a:rPr lang="en-US" dirty="0" smtClean="0"/>
              <a:t>E.g. in a form we might have a red asterisk next to each ‘require’ form item</a:t>
            </a:r>
          </a:p>
          <a:p>
            <a:pPr lvl="1"/>
            <a:r>
              <a:rPr lang="en-US" dirty="0" smtClean="0"/>
              <a:t>E.g. if someone has made errors in entering form data (e.g. text in phone number field) we may wish to have red text error message next to the form element</a:t>
            </a:r>
          </a:p>
          <a:p>
            <a:pPr lvl="1"/>
            <a:endParaRPr lang="en-US" dirty="0"/>
          </a:p>
          <a:p>
            <a:r>
              <a:rPr lang="en-US" dirty="0" smtClean="0"/>
              <a:t>When strong/</a:t>
            </a:r>
            <a:r>
              <a:rPr lang="en-US" dirty="0" err="1" smtClean="0"/>
              <a:t>em</a:t>
            </a:r>
            <a:r>
              <a:rPr lang="en-US" dirty="0" smtClean="0"/>
              <a:t> are not enough / inappropriate,</a:t>
            </a:r>
            <a:br>
              <a:rPr lang="en-US" dirty="0" smtClean="0"/>
            </a:br>
            <a:r>
              <a:rPr lang="en-US" dirty="0" smtClean="0"/>
              <a:t>we can use span, with a class name, to solve such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27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Generic Elements </a:t>
            </a:r>
            <a:r>
              <a:rPr lang="en-GB" sz="2800" dirty="0" smtClean="0">
                <a:latin typeface="Arial Black" charset="0"/>
              </a:rPr>
              <a:t>– </a:t>
            </a:r>
            <a:r>
              <a:rPr lang="en-GB" sz="2800" dirty="0" smtClean="0">
                <a:solidFill>
                  <a:srgbClr val="336666"/>
                </a:solidFill>
                <a:latin typeface="Arial Black" charset="0"/>
              </a:rPr>
              <a:t>span</a:t>
            </a:r>
            <a:endParaRPr lang="en-GB" sz="2800" dirty="0">
              <a:solidFill>
                <a:srgbClr val="336666"/>
              </a:solidFill>
              <a:latin typeface="Arial Black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13325"/>
          </a:xfrm>
        </p:spPr>
        <p:txBody>
          <a:bodyPr/>
          <a:lstStyle/>
          <a:p>
            <a:pPr marL="457200" indent="-457200"/>
            <a:r>
              <a:rPr lang="en-IE" dirty="0" smtClean="0">
                <a:latin typeface="Tahoma" charset="0"/>
              </a:rPr>
              <a:t>Example – make phone numbers jump out of the page</a:t>
            </a:r>
          </a:p>
          <a:p>
            <a:pPr marL="0" indent="0">
              <a:buNone/>
            </a:pPr>
            <a:endParaRPr lang="en-GB" sz="2200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urier New" charset="0"/>
              </a:rPr>
              <a:t>&lt;</a:t>
            </a:r>
            <a:r>
              <a:rPr lang="en-GB" sz="2200" dirty="0" err="1">
                <a:latin typeface="Courier New" charset="0"/>
              </a:rPr>
              <a:t>ul</a:t>
            </a:r>
            <a:r>
              <a:rPr lang="en-GB" sz="2200" dirty="0" smtClean="0">
                <a:latin typeface="Courier New" charset="0"/>
              </a:rPr>
              <a:t>&gt;</a:t>
            </a:r>
          </a:p>
          <a:p>
            <a:pPr marL="0" indent="0">
              <a:buNone/>
            </a:pPr>
            <a:r>
              <a:rPr lang="en-GB" sz="2200" dirty="0" smtClean="0">
                <a:latin typeface="Courier New" charset="0"/>
              </a:rPr>
              <a:t>  &lt;</a:t>
            </a:r>
            <a:r>
              <a:rPr lang="en-GB" sz="2200" dirty="0">
                <a:latin typeface="Courier New" charset="0"/>
              </a:rPr>
              <a:t>li&gt;John: &lt;span class=“phone”&gt;4531234&lt;/span</a:t>
            </a:r>
            <a:r>
              <a:rPr lang="en-GB" sz="2200" dirty="0" smtClean="0">
                <a:latin typeface="Courier New" charset="0"/>
              </a:rPr>
              <a:t>&gt;&lt;/li&gt;</a:t>
            </a:r>
            <a:endParaRPr lang="en-GB" sz="2200" dirty="0">
              <a:latin typeface="Courier New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urier New" charset="0"/>
              </a:rPr>
              <a:t>  &lt;</a:t>
            </a:r>
            <a:r>
              <a:rPr lang="en-GB" sz="2200" dirty="0">
                <a:latin typeface="Courier New" charset="0"/>
              </a:rPr>
              <a:t>li&gt;Mary: &lt;span class=“phone”&gt;4534332&lt;/</a:t>
            </a:r>
            <a:r>
              <a:rPr lang="en-GB" sz="2200" dirty="0" smtClean="0">
                <a:latin typeface="Courier New" charset="0"/>
              </a:rPr>
              <a:t>span&gt;&lt;/</a:t>
            </a:r>
            <a:r>
              <a:rPr lang="en-GB" sz="2200" dirty="0">
                <a:latin typeface="Courier New" charset="0"/>
              </a:rPr>
              <a:t>li&gt;</a:t>
            </a:r>
            <a:endParaRPr lang="en-GB" sz="2200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urier New" charset="0"/>
              </a:rPr>
              <a:t>  &lt;</a:t>
            </a:r>
            <a:r>
              <a:rPr lang="en-GB" sz="2200" dirty="0">
                <a:latin typeface="Courier New" charset="0"/>
              </a:rPr>
              <a:t>li&gt;Pete: &lt;span class=“phone”&gt;8872535&lt;/</a:t>
            </a:r>
            <a:r>
              <a:rPr lang="en-GB" sz="2200" dirty="0" smtClean="0">
                <a:latin typeface="Courier New" charset="0"/>
              </a:rPr>
              <a:t>span&gt;&lt;/</a:t>
            </a:r>
            <a:r>
              <a:rPr lang="en-GB" sz="2200" dirty="0">
                <a:latin typeface="Courier New" charset="0"/>
              </a:rPr>
              <a:t>li&gt;</a:t>
            </a:r>
            <a:endParaRPr lang="en-GB" sz="2200" dirty="0" smtClean="0">
              <a:latin typeface="Courier New" charset="0"/>
            </a:endParaRPr>
          </a:p>
          <a:p>
            <a:pPr marL="0" lvl="1" indent="0">
              <a:buNone/>
            </a:pPr>
            <a:r>
              <a:rPr lang="en-GB" sz="2200" dirty="0">
                <a:latin typeface="Courier New" charset="0"/>
                <a:ea typeface="+mn-ea"/>
                <a:cs typeface="+mn-cs"/>
              </a:rPr>
              <a:t>&lt;/</a:t>
            </a:r>
            <a:r>
              <a:rPr lang="en-GB" sz="2200" dirty="0" err="1">
                <a:latin typeface="Courier New" charset="0"/>
                <a:ea typeface="+mn-ea"/>
                <a:cs typeface="+mn-cs"/>
              </a:rPr>
              <a:t>ul</a:t>
            </a:r>
            <a:r>
              <a:rPr lang="en-GB" sz="2200" dirty="0">
                <a:latin typeface="Courier New" charset="0"/>
                <a:ea typeface="+mn-ea"/>
                <a:cs typeface="+mn-cs"/>
              </a:rPr>
              <a:t>&gt;</a:t>
            </a:r>
          </a:p>
          <a:p>
            <a:pPr marL="838200" lvl="1" indent="-381000">
              <a:buFont typeface="Symbol" charset="0"/>
              <a:buNone/>
            </a:pPr>
            <a:endParaRPr lang="en-GB" sz="1800" dirty="0">
              <a:latin typeface="Courier New" charset="0"/>
            </a:endParaRPr>
          </a:p>
          <a:p>
            <a:pPr marL="457200" indent="-457200">
              <a:buFontTx/>
              <a:buChar char="•"/>
            </a:pPr>
            <a:r>
              <a:rPr lang="en-GB" dirty="0">
                <a:latin typeface="Tahoma" charset="0"/>
              </a:rPr>
              <a:t>Phone numbers can then be styled however we want:</a:t>
            </a:r>
          </a:p>
          <a:p>
            <a:pPr marL="1257300" lvl="2" indent="-342900">
              <a:buFontTx/>
              <a:buNone/>
            </a:pPr>
            <a:r>
              <a:rPr lang="en-GB" dirty="0">
                <a:latin typeface="Courier New" charset="0"/>
              </a:rPr>
              <a:t>.phone </a:t>
            </a:r>
            <a:r>
              <a:rPr lang="en-GB" dirty="0" smtClean="0">
                <a:latin typeface="Courier New" charset="0"/>
              </a:rPr>
              <a:t>{ </a:t>
            </a:r>
            <a:endParaRPr lang="en-GB" dirty="0" smtClean="0">
              <a:latin typeface="Courier New" charset="0"/>
            </a:endParaRPr>
          </a:p>
          <a:p>
            <a:pPr marL="1257300" lvl="2" indent="-342900">
              <a:buFontTx/>
              <a:buNone/>
            </a:pPr>
            <a:r>
              <a:rPr lang="en-GB" dirty="0">
                <a:latin typeface="Courier New" charset="0"/>
              </a:rPr>
              <a:t>	</a:t>
            </a:r>
            <a:r>
              <a:rPr lang="en-GB" dirty="0" smtClean="0">
                <a:latin typeface="Courier New" charset="0"/>
              </a:rPr>
              <a:t>	    </a:t>
            </a:r>
            <a:r>
              <a:rPr lang="en-GB" dirty="0" smtClean="0">
                <a:latin typeface="Courier New" charset="0"/>
              </a:rPr>
              <a:t>font</a:t>
            </a:r>
            <a:r>
              <a:rPr lang="en-GB" dirty="0" smtClean="0">
                <a:latin typeface="Courier New" charset="0"/>
              </a:rPr>
              <a:t>-size</a:t>
            </a:r>
            <a:r>
              <a:rPr lang="en-GB" dirty="0">
                <a:latin typeface="Courier New" charset="0"/>
              </a:rPr>
              <a:t>: </a:t>
            </a:r>
            <a:r>
              <a:rPr lang="en-GB" dirty="0" smtClean="0">
                <a:latin typeface="Courier New" charset="0"/>
              </a:rPr>
              <a:t>small;</a:t>
            </a:r>
            <a:br>
              <a:rPr lang="en-GB" dirty="0" smtClean="0">
                <a:latin typeface="Courier New" charset="0"/>
              </a:rPr>
            </a:br>
            <a:r>
              <a:rPr lang="en-GB" dirty="0" smtClean="0">
                <a:latin typeface="Courier New" charset="0"/>
              </a:rPr>
              <a:t>       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 smtClean="0">
                <a:latin typeface="Courier New" charset="0"/>
              </a:rPr>
              <a:t>: green</a:t>
            </a:r>
            <a:r>
              <a:rPr lang="en-GB" dirty="0">
                <a:latin typeface="Courier New" charset="0"/>
              </a:rPr>
              <a:t>; </a:t>
            </a:r>
            <a:endParaRPr lang="en-GB" dirty="0" smtClean="0">
              <a:latin typeface="Courier New" charset="0"/>
            </a:endParaRPr>
          </a:p>
          <a:p>
            <a:pPr marL="1257300" lvl="2" indent="-342900">
              <a:buFontTx/>
              <a:buNone/>
            </a:pPr>
            <a:r>
              <a:rPr lang="en-GB" dirty="0" smtClean="0">
                <a:latin typeface="Courier New" charset="0"/>
              </a:rPr>
              <a:t>}</a:t>
            </a:r>
            <a:endParaRPr lang="en-GB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15404" y="1916832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7856" y="5157192"/>
            <a:ext cx="129614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4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Arial Black" charset="0"/>
              </a:rPr>
              <a:t>Generic Elements </a:t>
            </a:r>
            <a:r>
              <a:rPr lang="en-GB" sz="2800" dirty="0" smtClean="0">
                <a:latin typeface="Arial Black" charset="0"/>
              </a:rPr>
              <a:t>– </a:t>
            </a:r>
            <a:r>
              <a:rPr lang="en-GB" sz="2800" dirty="0" smtClean="0">
                <a:solidFill>
                  <a:srgbClr val="336666"/>
                </a:solidFill>
                <a:latin typeface="Arial Black" charset="0"/>
              </a:rPr>
              <a:t>span</a:t>
            </a:r>
            <a:endParaRPr lang="en-GB" sz="2800" dirty="0">
              <a:solidFill>
                <a:srgbClr val="336666"/>
              </a:solidFill>
              <a:latin typeface="Arial Black" charset="0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13325"/>
          </a:xfrm>
        </p:spPr>
        <p:txBody>
          <a:bodyPr/>
          <a:lstStyle/>
          <a:p>
            <a:pPr marL="457200" indent="-457200"/>
            <a:r>
              <a:rPr lang="en-IE" dirty="0">
                <a:latin typeface="Tahoma" charset="0"/>
              </a:rPr>
              <a:t>So what about span?</a:t>
            </a:r>
          </a:p>
          <a:p>
            <a:pPr marL="457200" indent="-457200"/>
            <a:r>
              <a:rPr lang="en-IE" dirty="0">
                <a:latin typeface="Tahoma" charset="0"/>
              </a:rPr>
              <a:t>span is the inline version of div</a:t>
            </a:r>
            <a:r>
              <a:rPr lang="en-IE" dirty="0" smtClean="0">
                <a:latin typeface="Tahoma" charset="0"/>
              </a:rPr>
              <a:t>.</a:t>
            </a:r>
          </a:p>
          <a:p>
            <a:pPr marL="0" indent="0">
              <a:buNone/>
            </a:pPr>
            <a:r>
              <a:rPr lang="en-GB" sz="2200" dirty="0" smtClean="0">
                <a:latin typeface="Courier New" charset="0"/>
              </a:rPr>
              <a:t>&lt;form&gt;</a:t>
            </a:r>
            <a:br>
              <a:rPr lang="en-GB" sz="2200" dirty="0" smtClean="0">
                <a:latin typeface="Courier New" charset="0"/>
              </a:rPr>
            </a:br>
            <a:r>
              <a:rPr lang="en-GB" sz="2200" dirty="0" smtClean="0">
                <a:latin typeface="Courier New" charset="0"/>
              </a:rPr>
              <a:t>	</a:t>
            </a:r>
            <a:r>
              <a:rPr lang="en-GB" sz="2200" dirty="0" smtClean="0">
                <a:latin typeface="Courier New" charset="0"/>
              </a:rPr>
              <a:t>&lt;label&gt;&lt;span class=“required”&gt;</a:t>
            </a:r>
            <a:r>
              <a:rPr lang="en-GB" sz="3600" dirty="0" smtClean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GB" sz="2200" dirty="0" smtClean="0">
                <a:latin typeface="Courier New" charset="0"/>
              </a:rPr>
              <a:t>&lt;/span&gt;</a:t>
            </a:r>
          </a:p>
          <a:p>
            <a:pPr marL="0" indent="0">
              <a:buNone/>
            </a:pPr>
            <a:r>
              <a:rPr lang="en-GB" sz="2200" dirty="0">
                <a:latin typeface="Courier New" charset="0"/>
              </a:rPr>
              <a:t>	</a:t>
            </a:r>
            <a:r>
              <a:rPr lang="en-GB" sz="2200" dirty="0" smtClean="0">
                <a:latin typeface="Courier New" charset="0"/>
              </a:rPr>
              <a:t>	Student number:</a:t>
            </a:r>
          </a:p>
          <a:p>
            <a:pPr marL="0" indent="0">
              <a:buNone/>
            </a:pPr>
            <a:r>
              <a:rPr lang="en-GB" sz="2200" dirty="0">
                <a:latin typeface="Courier New" charset="0"/>
              </a:rPr>
              <a:t>	</a:t>
            </a:r>
            <a:r>
              <a:rPr lang="en-GB" sz="2200" dirty="0" smtClean="0">
                <a:latin typeface="Courier New" charset="0"/>
              </a:rPr>
              <a:t>	&lt;input name=“</a:t>
            </a:r>
            <a:r>
              <a:rPr lang="en-GB" sz="2200" dirty="0" err="1" smtClean="0">
                <a:latin typeface="Courier New" charset="0"/>
              </a:rPr>
              <a:t>snum</a:t>
            </a:r>
            <a:r>
              <a:rPr lang="en-GB" sz="2200" dirty="0" smtClean="0">
                <a:latin typeface="Courier New" charset="0"/>
              </a:rPr>
              <a:t>” type=“text”&gt;</a:t>
            </a:r>
          </a:p>
          <a:p>
            <a:pPr marL="0" indent="0">
              <a:buNone/>
            </a:pPr>
            <a:r>
              <a:rPr lang="en-GB" sz="2200" dirty="0">
                <a:latin typeface="Courier New" charset="0"/>
              </a:rPr>
              <a:t>	</a:t>
            </a:r>
            <a:r>
              <a:rPr lang="en-GB" sz="2200" dirty="0" smtClean="0">
                <a:latin typeface="Courier New" charset="0"/>
              </a:rPr>
              <a:t>&lt;/label&gt;</a:t>
            </a:r>
            <a:endParaRPr lang="en-GB" sz="2200" dirty="0" smtClean="0">
              <a:latin typeface="Courier New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urier New" charset="0"/>
              </a:rPr>
              <a:t>&lt;/form&gt;</a:t>
            </a:r>
            <a:endParaRPr lang="en-GB" sz="2200" dirty="0">
              <a:latin typeface="Courier New" charset="0"/>
              <a:ea typeface="+mn-ea"/>
              <a:cs typeface="+mn-cs"/>
            </a:endParaRPr>
          </a:p>
          <a:p>
            <a:pPr marL="838200" lvl="1" indent="-381000">
              <a:buFont typeface="Symbol" charset="0"/>
              <a:buNone/>
            </a:pPr>
            <a:endParaRPr lang="en-GB" sz="1600" dirty="0">
              <a:latin typeface="Courier New" charset="0"/>
            </a:endParaRPr>
          </a:p>
          <a:p>
            <a:pPr marL="457200" indent="-457200">
              <a:buFontTx/>
              <a:buChar char="•"/>
            </a:pPr>
            <a:r>
              <a:rPr lang="en-GB" dirty="0">
                <a:latin typeface="Tahoma" charset="0"/>
              </a:rPr>
              <a:t>Phone numbers can then be styled however we want:</a:t>
            </a:r>
          </a:p>
          <a:p>
            <a:pPr marL="1257300" lvl="2" indent="-342900">
              <a:buFontTx/>
              <a:buNone/>
            </a:pPr>
            <a:r>
              <a:rPr lang="en-GB" dirty="0" smtClean="0">
                <a:latin typeface="Courier New" charset="0"/>
              </a:rPr>
              <a:t>.required {</a:t>
            </a:r>
          </a:p>
          <a:p>
            <a:pPr marL="1257300" lvl="2" indent="-342900">
              <a:buFontTx/>
              <a:buNone/>
            </a:pPr>
            <a:r>
              <a:rPr lang="en-GB" dirty="0">
                <a:latin typeface="Courier New" charset="0"/>
              </a:rPr>
              <a:t>	</a:t>
            </a:r>
            <a:r>
              <a:rPr lang="en-GB" dirty="0" smtClean="0">
                <a:latin typeface="Courier New" charset="0"/>
              </a:rPr>
              <a:t>	</a:t>
            </a:r>
            <a:r>
              <a:rPr lang="en-GB" dirty="0" err="1" smtClean="0">
                <a:latin typeface="Courier New" charset="0"/>
              </a:rPr>
              <a:t>color</a:t>
            </a:r>
            <a:r>
              <a:rPr lang="en-GB" dirty="0" smtClean="0">
                <a:latin typeface="Courier New" charset="0"/>
              </a:rPr>
              <a:t>: </a:t>
            </a:r>
            <a:r>
              <a:rPr lang="en-GB" dirty="0" smtClean="0">
                <a:latin typeface="Courier New" charset="0"/>
              </a:rPr>
              <a:t>red; </a:t>
            </a:r>
            <a:endParaRPr lang="en-GB" dirty="0" smtClean="0">
              <a:latin typeface="Courier New" charset="0"/>
            </a:endParaRPr>
          </a:p>
          <a:p>
            <a:pPr marL="1257300" lvl="2" indent="-342900">
              <a:buFontTx/>
              <a:buNone/>
            </a:pPr>
            <a:r>
              <a:rPr lang="en-GB" dirty="0" smtClean="0">
                <a:latin typeface="Courier New" charset="0"/>
              </a:rPr>
              <a:t>}</a:t>
            </a:r>
            <a:endParaRPr lang="en-GB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15404" y="1916832"/>
            <a:ext cx="14285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7856" y="5157192"/>
            <a:ext cx="129614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CSS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24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Summary / Conclusions …</a:t>
            </a:r>
            <a:endParaRPr lang="en-GB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GB" dirty="0" smtClean="0"/>
              <a:t>Span is a generic IN-LINE element</a:t>
            </a:r>
          </a:p>
          <a:p>
            <a:pPr marL="857250" lvl="1" indent="-457200"/>
            <a:r>
              <a:rPr lang="en-GB" dirty="0" smtClean="0"/>
              <a:t>Useful when &lt;strong&gt; and &lt;</a:t>
            </a:r>
            <a:r>
              <a:rPr lang="en-GB" dirty="0" err="1" smtClean="0"/>
              <a:t>em</a:t>
            </a:r>
            <a:r>
              <a:rPr lang="en-GB" dirty="0" smtClean="0"/>
              <a:t>&gt; not sufficient / appropriate</a:t>
            </a:r>
          </a:p>
          <a:p>
            <a:endParaRPr lang="en-GB" dirty="0" smtClean="0"/>
          </a:p>
          <a:p>
            <a:r>
              <a:rPr lang="en-GB" dirty="0" smtClean="0"/>
              <a:t>Generic – browser adds no default styling to content in span </a:t>
            </a:r>
            <a:r>
              <a:rPr lang="en-GB" dirty="0" smtClean="0"/>
              <a:t>elements</a:t>
            </a:r>
          </a:p>
          <a:p>
            <a:pPr lvl="1"/>
            <a:r>
              <a:rPr lang="en-GB" dirty="0" smtClean="0"/>
              <a:t>Use HTML class attribute so targeted CSS rule can be applied to span(s)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Useful to mark-up inline content, special in some way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haracters</a:t>
            </a:r>
          </a:p>
          <a:p>
            <a:pPr lvl="1"/>
            <a:r>
              <a:rPr lang="en-GB" dirty="0" smtClean="0"/>
              <a:t>words</a:t>
            </a:r>
          </a:p>
          <a:p>
            <a:pPr lvl="1"/>
            <a:r>
              <a:rPr lang="en-GB" dirty="0" smtClean="0"/>
              <a:t>images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2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357</Words>
  <Application>Microsoft Macintosh PowerPoint</Application>
  <PresentationFormat>On-screen Show (4:3)</PresentationFormat>
  <Paragraphs>70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AnimationLecture</vt:lpstr>
      <vt:lpstr>Web Development 1</vt:lpstr>
      <vt:lpstr>PowerPoint Presentation</vt:lpstr>
      <vt:lpstr>DIV BLOCK / SPAN INLINE</vt:lpstr>
      <vt:lpstr>Generic Elements – span</vt:lpstr>
      <vt:lpstr>Generic Elements – span</vt:lpstr>
      <vt:lpstr>PowerPoint Presentation</vt:lpstr>
      <vt:lpstr>Summary / Conclusions …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83</cp:revision>
  <cp:lastPrinted>2013-09-20T09:00:23Z</cp:lastPrinted>
  <dcterms:modified xsi:type="dcterms:W3CDTF">2014-10-02T16:38:21Z</dcterms:modified>
</cp:coreProperties>
</file>