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98" r:id="rId2"/>
    <p:sldId id="299" r:id="rId3"/>
    <p:sldId id="333" r:id="rId4"/>
    <p:sldId id="300" r:id="rId5"/>
    <p:sldId id="335" r:id="rId6"/>
    <p:sldId id="308" r:id="rId7"/>
    <p:sldId id="309" r:id="rId8"/>
    <p:sldId id="362" r:id="rId9"/>
    <p:sldId id="336" r:id="rId10"/>
    <p:sldId id="310" r:id="rId11"/>
    <p:sldId id="311" r:id="rId12"/>
    <p:sldId id="312" r:id="rId13"/>
    <p:sldId id="313" r:id="rId14"/>
    <p:sldId id="314" r:id="rId15"/>
    <p:sldId id="315" r:id="rId16"/>
    <p:sldId id="361" r:id="rId17"/>
    <p:sldId id="337" r:id="rId18"/>
    <p:sldId id="351" r:id="rId19"/>
    <p:sldId id="352" r:id="rId20"/>
    <p:sldId id="353" r:id="rId21"/>
    <p:sldId id="354" r:id="rId22"/>
    <p:sldId id="355" r:id="rId2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12F020-7B4A-4ED4-9B03-447570B3D7D8}">
          <p14:sldIdLst>
            <p14:sldId id="298"/>
            <p14:sldId id="299"/>
            <p14:sldId id="333"/>
            <p14:sldId id="300"/>
          </p14:sldIdLst>
        </p14:section>
        <p14:section name="Untitled Section" id="{A0A74907-9A78-46A4-8169-8D95E2116583}">
          <p14:sldIdLst>
            <p14:sldId id="335"/>
            <p14:sldId id="308"/>
            <p14:sldId id="309"/>
            <p14:sldId id="362"/>
            <p14:sldId id="336"/>
            <p14:sldId id="310"/>
            <p14:sldId id="311"/>
            <p14:sldId id="312"/>
            <p14:sldId id="313"/>
            <p14:sldId id="314"/>
            <p14:sldId id="315"/>
            <p14:sldId id="361"/>
            <p14:sldId id="337"/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D301-8228-3D47-9C36-DC9CC057ECB2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043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1235C-3D3E-E844-8C7C-6B12653B499C}" type="slidenum">
              <a:rPr lang="en-US"/>
              <a:pPr/>
              <a:t>13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92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BF133-B4AE-6642-8FCC-E9E3C72ED08B}" type="slidenum">
              <a:rPr lang="en-US"/>
              <a:pPr/>
              <a:t>14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863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76AA7-CB78-8B4C-B0B1-E66D241E5CD8}" type="slidenum">
              <a:rPr lang="en-US"/>
              <a:pPr/>
              <a:t>15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12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76AA7-CB78-8B4C-B0B1-E66D241E5CD8}" type="slidenum">
              <a:rPr lang="en-US"/>
              <a:pPr/>
              <a:t>16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90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76AA7-CB78-8B4C-B0B1-E66D241E5CD8}" type="slidenum">
              <a:rPr lang="en-US"/>
              <a:pPr/>
              <a:t>18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257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76AA7-CB78-8B4C-B0B1-E66D241E5CD8}" type="slidenum">
              <a:rPr lang="en-US"/>
              <a:pPr/>
              <a:t>19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83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76AA7-CB78-8B4C-B0B1-E66D241E5CD8}" type="slidenum">
              <a:rPr lang="en-US"/>
              <a:pPr/>
              <a:t>20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93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8784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123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62B89-0E61-8A48-89BF-5F0C8F18A8BD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3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901DE-DCD6-2D44-9770-5182AE797347}" type="slidenum">
              <a:rPr lang="en-US"/>
              <a:pPr/>
              <a:t>4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43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D4B2F-31F6-1045-A8C3-28A9620A4FD0}" type="slidenum">
              <a:rPr lang="en-US"/>
              <a:pPr/>
              <a:t>6</a:t>
            </a:fld>
            <a:endParaRPr lang="en-US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9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34634-7042-4843-A5B9-19B5FCD4FD33}" type="slidenum">
              <a:rPr lang="en-US"/>
              <a:pPr/>
              <a:t>7</a:t>
            </a:fld>
            <a:endParaRPr lang="en-US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6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34634-7042-4843-A5B9-19B5FCD4FD33}" type="slidenum">
              <a:rPr lang="en-US"/>
              <a:pPr/>
              <a:t>8</a:t>
            </a:fld>
            <a:endParaRPr lang="en-US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5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E33CC5-9E3B-544E-9CA9-32005EEE29EF}" type="slidenum">
              <a:rPr lang="en-US"/>
              <a:pPr/>
              <a:t>10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1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F5648-3B8D-CB45-B4BB-A8842D072E68}" type="slidenum">
              <a:rPr lang="en-US"/>
              <a:pPr/>
              <a:t>11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6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06772-17D0-0F41-99BE-5AF89663F427}" type="slidenum">
              <a:rPr lang="en-US"/>
              <a:pPr/>
              <a:t>12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3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Development </a:t>
            </a:r>
            <a:r>
              <a:rPr lang="en-IE" sz="2800" dirty="0" smtClean="0"/>
              <a:t>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908175" y="5195888"/>
            <a:ext cx="5616153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IE" sz="2800" dirty="0" smtClean="0"/>
              <a:t>The </a:t>
            </a:r>
            <a:r>
              <a:rPr lang="en-IE" sz="2800" dirty="0"/>
              <a:t>CSS Box </a:t>
            </a:r>
            <a:r>
              <a:rPr lang="en-IE" sz="2800" dirty="0" smtClean="0"/>
              <a:t>Model (part 1) </a:t>
            </a:r>
          </a:p>
          <a:p>
            <a:r>
              <a:rPr lang="en-IE" sz="2800" dirty="0" smtClean="0"/>
              <a:t>- Borders</a:t>
            </a:r>
          </a:p>
          <a:p>
            <a:r>
              <a:rPr lang="en-IE" sz="2800" dirty="0" smtClean="0"/>
              <a:t>- Padding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4142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b</a:t>
            </a:r>
            <a:r>
              <a:rPr lang="en-GB" sz="2800" dirty="0" smtClean="0"/>
              <a:t>order-style</a:t>
            </a:r>
            <a:endParaRPr lang="en-GB" dirty="0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1701800"/>
          </a:xfrm>
        </p:spPr>
        <p:txBody>
          <a:bodyPr/>
          <a:lstStyle/>
          <a:p>
            <a:pPr marL="457200" indent="-457200"/>
            <a:r>
              <a:rPr lang="en-IE" dirty="0"/>
              <a:t>A border is </a:t>
            </a:r>
            <a:r>
              <a:rPr lang="en-IE" dirty="0" smtClean="0"/>
              <a:t>a </a:t>
            </a:r>
            <a:r>
              <a:rPr lang="en-IE" dirty="0"/>
              <a:t>line drawn around </a:t>
            </a:r>
            <a:r>
              <a:rPr lang="en-IE" dirty="0" smtClean="0"/>
              <a:t>content </a:t>
            </a:r>
            <a:r>
              <a:rPr lang="en-IE" dirty="0"/>
              <a:t>area and </a:t>
            </a:r>
            <a:r>
              <a:rPr lang="en-IE" dirty="0" smtClean="0"/>
              <a:t>its </a:t>
            </a:r>
            <a:r>
              <a:rPr lang="en-IE" dirty="0"/>
              <a:t>(optional padding).</a:t>
            </a:r>
          </a:p>
          <a:p>
            <a:pPr marL="457200" indent="-457200"/>
            <a:r>
              <a:rPr lang="en-IE" dirty="0" smtClean="0"/>
              <a:t>8 different </a:t>
            </a:r>
            <a:r>
              <a:rPr lang="en-IE" dirty="0"/>
              <a:t>border styles and </a:t>
            </a:r>
            <a:r>
              <a:rPr lang="en-IE" dirty="0" smtClean="0"/>
              <a:t>border </a:t>
            </a:r>
            <a:r>
              <a:rPr lang="en-IE" dirty="0"/>
              <a:t>can be any width or colour we </a:t>
            </a:r>
            <a:r>
              <a:rPr lang="en-IE" dirty="0" smtClean="0"/>
              <a:t>want</a:t>
            </a:r>
            <a:endParaRPr lang="en-GB" dirty="0"/>
          </a:p>
        </p:txBody>
      </p:sp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395536" y="2996952"/>
            <a:ext cx="8352928" cy="3049169"/>
          </a:xfrm>
          <a:prstGeom prst="rect">
            <a:avLst/>
          </a:prstGeom>
          <a:solidFill>
            <a:srgbClr val="CCFFCC">
              <a:alpha val="5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IE" sz="2400" b="1" dirty="0"/>
              <a:t>border-</a:t>
            </a:r>
            <a:r>
              <a:rPr lang="en-IE" sz="2400" b="1" dirty="0" smtClean="0"/>
              <a:t>style</a:t>
            </a:r>
          </a:p>
          <a:p>
            <a:r>
              <a:rPr lang="en-IE" sz="2400" dirty="0">
                <a:latin typeface="Courier New" charset="0"/>
              </a:rPr>
              <a:t>/* most common */</a:t>
            </a:r>
            <a:endParaRPr lang="en-US" sz="2400" dirty="0">
              <a:latin typeface="Courier New" charset="0"/>
            </a:endParaRPr>
          </a:p>
          <a:p>
            <a:r>
              <a:rPr lang="en-US" sz="2400" dirty="0" smtClean="0">
                <a:latin typeface="Courier New" charset="0"/>
              </a:rPr>
              <a:t>none </a:t>
            </a:r>
          </a:p>
          <a:p>
            <a:r>
              <a:rPr lang="en-US" sz="2400" dirty="0">
                <a:latin typeface="Courier New" charset="0"/>
              </a:rPr>
              <a:t>s</a:t>
            </a:r>
            <a:r>
              <a:rPr lang="en-US" sz="2400" dirty="0" smtClean="0">
                <a:latin typeface="Courier New" charset="0"/>
              </a:rPr>
              <a:t>olid</a:t>
            </a:r>
          </a:p>
          <a:p>
            <a:endParaRPr lang="en-US" sz="2400" dirty="0" smtClean="0">
              <a:latin typeface="Courier New" charset="0"/>
            </a:endParaRPr>
          </a:p>
          <a:p>
            <a:r>
              <a:rPr lang="en-US" sz="2400" dirty="0" smtClean="0">
                <a:latin typeface="Courier New" charset="0"/>
              </a:rPr>
              <a:t>/* other values */</a:t>
            </a:r>
          </a:p>
          <a:p>
            <a:r>
              <a:rPr lang="en-US" sz="2400" dirty="0" smtClean="0">
                <a:latin typeface="Courier New" charset="0"/>
              </a:rPr>
              <a:t>dotted |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dirty="0" smtClean="0">
                <a:latin typeface="Courier New" charset="0"/>
              </a:rPr>
              <a:t>dashed</a:t>
            </a:r>
          </a:p>
          <a:p>
            <a:r>
              <a:rPr lang="en-US" sz="2400" dirty="0" smtClean="0">
                <a:latin typeface="Courier New" charset="0"/>
              </a:rPr>
              <a:t>double | groove </a:t>
            </a:r>
            <a:r>
              <a:rPr lang="en-US" sz="2400" dirty="0">
                <a:latin typeface="Courier New" charset="0"/>
              </a:rPr>
              <a:t>| ridge | inset | </a:t>
            </a:r>
            <a:r>
              <a:rPr lang="en-US" sz="2400" dirty="0" smtClean="0">
                <a:latin typeface="Courier New" charset="0"/>
              </a:rPr>
              <a:t>outset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99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178800" cy="609600"/>
          </a:xfrm>
        </p:spPr>
        <p:txBody>
          <a:bodyPr/>
          <a:lstStyle/>
          <a:p>
            <a:r>
              <a:rPr lang="en-GB" sz="2800" dirty="0"/>
              <a:t>b</a:t>
            </a:r>
            <a:r>
              <a:rPr lang="en-GB" sz="2800" dirty="0" smtClean="0"/>
              <a:t>order-style</a:t>
            </a:r>
            <a:endParaRPr lang="en-GB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45224"/>
            <a:ext cx="9144000" cy="864096"/>
          </a:xfrm>
        </p:spPr>
        <p:txBody>
          <a:bodyPr/>
          <a:lstStyle/>
          <a:p>
            <a:pPr marL="457200" indent="-457200"/>
            <a:r>
              <a:rPr lang="en-IE" dirty="0"/>
              <a:t>I</a:t>
            </a:r>
            <a:r>
              <a:rPr lang="en-IE" dirty="0" smtClean="0"/>
              <a:t>mage </a:t>
            </a:r>
            <a:r>
              <a:rPr lang="en-IE" dirty="0"/>
              <a:t>above shows </a:t>
            </a:r>
            <a:r>
              <a:rPr lang="en-IE" dirty="0" smtClean="0"/>
              <a:t>result </a:t>
            </a:r>
            <a:r>
              <a:rPr lang="en-IE" dirty="0"/>
              <a:t>of applying the different options. </a:t>
            </a:r>
            <a:endParaRPr lang="en-IE" dirty="0" smtClean="0"/>
          </a:p>
        </p:txBody>
      </p:sp>
      <p:pic>
        <p:nvPicPr>
          <p:cNvPr id="887813" name="Picture 5" descr="bordersty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" y="1268760"/>
            <a:ext cx="894496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55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Borders</a:t>
            </a:r>
            <a:endParaRPr lang="en-GB"/>
          </a:p>
        </p:txBody>
      </p:sp>
      <p:pic>
        <p:nvPicPr>
          <p:cNvPr id="889862" name="Picture 6" descr="Lec8E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9552"/>
            <a:ext cx="8460432" cy="698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3789040"/>
            <a:ext cx="9144000" cy="273630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latin typeface="Courier"/>
                <a:cs typeface="Courier"/>
              </a:rPr>
              <a:t>/</a:t>
            </a:r>
            <a:r>
              <a:rPr lang="en-GB" b="1" dirty="0">
                <a:latin typeface="Courier"/>
                <a:cs typeface="Courier"/>
              </a:rPr>
              <a:t>* </a:t>
            </a:r>
            <a:r>
              <a:rPr lang="en-GB" b="1" dirty="0" smtClean="0">
                <a:latin typeface="Courier"/>
                <a:cs typeface="Courier"/>
              </a:rPr>
              <a:t>example </a:t>
            </a:r>
            <a:r>
              <a:rPr lang="en-GB" b="1" dirty="0">
                <a:latin typeface="Courier"/>
                <a:cs typeface="Courier"/>
              </a:rPr>
              <a:t>of adding a border */</a:t>
            </a:r>
          </a:p>
          <a:p>
            <a:pPr marL="0" indent="0">
              <a:buNone/>
            </a:pPr>
            <a:r>
              <a:rPr lang="en-GB" b="1" dirty="0">
                <a:latin typeface="Courier"/>
                <a:cs typeface="Courier"/>
              </a:rPr>
              <a:t>p {	</a:t>
            </a:r>
          </a:p>
          <a:p>
            <a:pPr marL="0" indent="0">
              <a:buFont typeface="Symbol" pitchFamily="18" charset="2"/>
              <a:buNone/>
            </a:pPr>
            <a:r>
              <a:rPr lang="en-GB" b="1" dirty="0" smtClean="0">
                <a:latin typeface="Courier"/>
                <a:cs typeface="Courier"/>
              </a:rPr>
              <a:t>	border-style: dashed; </a:t>
            </a:r>
          </a:p>
          <a:p>
            <a:pPr marL="0" indent="0">
              <a:buFont typeface="Symbol" pitchFamily="18" charset="2"/>
              <a:buNone/>
            </a:pPr>
            <a:r>
              <a:rPr lang="en-GB" b="1" dirty="0" smtClean="0">
                <a:latin typeface="Courier"/>
                <a:cs typeface="Courier"/>
              </a:rPr>
              <a:t>	background-</a:t>
            </a:r>
            <a:r>
              <a:rPr lang="en-GB" b="1" dirty="0" err="1" smtClean="0">
                <a:latin typeface="Courier"/>
                <a:cs typeface="Courier"/>
              </a:rPr>
              <a:t>color</a:t>
            </a:r>
            <a:r>
              <a:rPr lang="en-GB" b="1" dirty="0" smtClean="0">
                <a:latin typeface="Courier"/>
                <a:cs typeface="Courier"/>
              </a:rPr>
              <a:t>: </a:t>
            </a:r>
            <a:r>
              <a:rPr kumimoji="0" lang="en-US" b="1" dirty="0" smtClean="0">
                <a:latin typeface="Courier"/>
                <a:cs typeface="Courier"/>
              </a:rPr>
              <a:t>#D098D4; </a:t>
            </a:r>
          </a:p>
          <a:p>
            <a:pPr marL="914400" lvl="2" indent="0">
              <a:buFont typeface="Symbol" pitchFamily="18" charset="2"/>
              <a:buNone/>
            </a:pPr>
            <a:r>
              <a:rPr kumimoji="0" lang="en-US" b="1" dirty="0" smtClean="0">
                <a:latin typeface="Courier"/>
                <a:cs typeface="Courier"/>
              </a:rPr>
              <a:t>padding: 2rem; </a:t>
            </a:r>
          </a:p>
          <a:p>
            <a:pPr marL="0" lvl="2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  <a:endParaRPr lang="en-GB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b</a:t>
            </a:r>
            <a:r>
              <a:rPr lang="en-GB" sz="2800" dirty="0" smtClean="0"/>
              <a:t>order-</a:t>
            </a:r>
            <a:r>
              <a:rPr lang="en-GB" sz="2800" dirty="0"/>
              <a:t>[</a:t>
            </a:r>
            <a:r>
              <a:rPr lang="en-GB" sz="2800" dirty="0" smtClean="0"/>
              <a:t>SIDE]-style</a:t>
            </a:r>
            <a:endParaRPr lang="en-GB" dirty="0"/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457200" indent="-457200"/>
            <a:r>
              <a:rPr lang="en-IE" dirty="0"/>
              <a:t>You can also specify different border for the top, left, bottom and right of elements.</a:t>
            </a:r>
          </a:p>
          <a:p>
            <a:pPr marL="457200" indent="-457200"/>
            <a:r>
              <a:rPr lang="en-IE" dirty="0"/>
              <a:t>This is not too common but if you want to, you can do it with these properties:</a:t>
            </a:r>
          </a:p>
          <a:p>
            <a:pPr marL="457200" indent="-457200"/>
            <a:endParaRPr lang="en-IE" dirty="0"/>
          </a:p>
          <a:p>
            <a:pPr marL="838200" lvl="1" indent="-381000"/>
            <a:r>
              <a:rPr lang="en-GB" sz="2800" dirty="0"/>
              <a:t>border-top-style</a:t>
            </a:r>
          </a:p>
          <a:p>
            <a:pPr marL="838200" lvl="1" indent="-381000"/>
            <a:r>
              <a:rPr lang="en-GB" sz="2800" dirty="0"/>
              <a:t>border-right-style</a:t>
            </a:r>
          </a:p>
          <a:p>
            <a:pPr marL="838200" lvl="1" indent="-381000"/>
            <a:r>
              <a:rPr lang="en-GB" sz="2800" dirty="0"/>
              <a:t>border-bottom-style</a:t>
            </a:r>
          </a:p>
          <a:p>
            <a:pPr marL="838200" lvl="1" indent="-381000"/>
            <a:r>
              <a:rPr lang="en-GB" sz="2800" dirty="0"/>
              <a:t>border-left-style</a:t>
            </a:r>
          </a:p>
          <a:p>
            <a:pPr marL="838200" lvl="1" indent="-381000"/>
            <a:endParaRPr lang="en-GB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2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b</a:t>
            </a:r>
            <a:r>
              <a:rPr lang="en-GB" sz="2800" dirty="0" smtClean="0"/>
              <a:t>order-width</a:t>
            </a:r>
            <a:endParaRPr lang="en-GB" dirty="0"/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85928"/>
          </a:xfrm>
        </p:spPr>
        <p:txBody>
          <a:bodyPr/>
          <a:lstStyle/>
          <a:p>
            <a:pPr marL="457200" indent="-457200"/>
            <a:r>
              <a:rPr lang="en-IE" dirty="0"/>
              <a:t>Border width can be controlled with the </a:t>
            </a:r>
            <a:r>
              <a:rPr lang="en-IE" b="1" dirty="0">
                <a:solidFill>
                  <a:srgbClr val="336666"/>
                </a:solidFill>
              </a:rPr>
              <a:t>border-width</a:t>
            </a:r>
            <a:r>
              <a:rPr lang="en-IE" dirty="0"/>
              <a:t> property.</a:t>
            </a:r>
          </a:p>
          <a:p>
            <a:pPr marL="457200" indent="-457200"/>
            <a:r>
              <a:rPr lang="en-IE" dirty="0"/>
              <a:t>You can give this a length unit or use predefined keywords – </a:t>
            </a:r>
            <a:r>
              <a:rPr lang="en-IE" dirty="0">
                <a:latin typeface="Courier New" charset="0"/>
              </a:rPr>
              <a:t>thin</a:t>
            </a:r>
            <a:r>
              <a:rPr lang="en-IE" dirty="0"/>
              <a:t>, </a:t>
            </a:r>
            <a:r>
              <a:rPr lang="en-IE" dirty="0">
                <a:latin typeface="Courier New" charset="0"/>
              </a:rPr>
              <a:t>medium</a:t>
            </a:r>
            <a:r>
              <a:rPr lang="en-IE" dirty="0"/>
              <a:t>, or </a:t>
            </a:r>
            <a:r>
              <a:rPr lang="en-IE" dirty="0">
                <a:latin typeface="Courier New" charset="0"/>
              </a:rPr>
              <a:t>thick</a:t>
            </a:r>
            <a:r>
              <a:rPr lang="en-IE" dirty="0"/>
              <a:t>. Here are some </a:t>
            </a:r>
            <a:r>
              <a:rPr lang="en-IE" dirty="0" smtClean="0"/>
              <a:t>examples:</a:t>
            </a:r>
          </a:p>
          <a:p>
            <a:pPr marL="0" indent="0">
              <a:buNone/>
            </a:pPr>
            <a:r>
              <a:rPr lang="en-IE" b="1" dirty="0" smtClean="0"/>
              <a:t>.help </a:t>
            </a:r>
            <a:r>
              <a:rPr lang="en-IE" b="1" dirty="0"/>
              <a:t>{</a:t>
            </a:r>
          </a:p>
          <a:p>
            <a:pPr marL="914400" lvl="2" indent="0">
              <a:buNone/>
            </a:pPr>
            <a:r>
              <a:rPr lang="en-IE" b="1" dirty="0"/>
              <a:t>	border-width: </a:t>
            </a:r>
            <a:r>
              <a:rPr lang="en-IE" b="1" dirty="0" smtClean="0"/>
              <a:t>2rem</a:t>
            </a:r>
            <a:r>
              <a:rPr lang="en-IE" b="1" dirty="0"/>
              <a:t>;</a:t>
            </a:r>
          </a:p>
          <a:p>
            <a:pPr marL="914400" lvl="2" indent="0">
              <a:buNone/>
            </a:pPr>
            <a:r>
              <a:rPr lang="en-IE" b="1" dirty="0"/>
              <a:t>	</a:t>
            </a:r>
            <a:r>
              <a:rPr lang="en-IE" b="1" dirty="0" smtClean="0"/>
              <a:t>border</a:t>
            </a:r>
            <a:r>
              <a:rPr lang="en-IE" b="1" dirty="0"/>
              <a:t>-style: solid;</a:t>
            </a:r>
          </a:p>
          <a:p>
            <a:pPr marL="914400" lvl="2" indent="0">
              <a:buNone/>
            </a:pPr>
            <a:r>
              <a:rPr lang="en-IE" b="1" dirty="0"/>
              <a:t>	</a:t>
            </a:r>
            <a:r>
              <a:rPr lang="en-IE" b="1" dirty="0" smtClean="0"/>
              <a:t>width</a:t>
            </a:r>
            <a:r>
              <a:rPr lang="en-IE" b="1" dirty="0"/>
              <a:t>: </a:t>
            </a:r>
            <a:r>
              <a:rPr lang="en-IE" b="1" dirty="0" smtClean="0"/>
              <a:t>30rem; </a:t>
            </a:r>
          </a:p>
          <a:p>
            <a:pPr marL="914400" lvl="2" indent="0">
              <a:buNone/>
            </a:pPr>
            <a:r>
              <a:rPr lang="en-IE" b="1" dirty="0"/>
              <a:t>	</a:t>
            </a:r>
            <a:r>
              <a:rPr lang="en-IE" b="1" dirty="0" smtClean="0"/>
              <a:t>height</a:t>
            </a:r>
            <a:r>
              <a:rPr lang="en-IE" b="1" dirty="0"/>
              <a:t>: </a:t>
            </a:r>
            <a:r>
              <a:rPr lang="en-IE" b="1" dirty="0" smtClean="0"/>
              <a:t>10rem; }</a:t>
            </a:r>
          </a:p>
          <a:p>
            <a:pPr marL="0" lvl="2" indent="0">
              <a:buNone/>
            </a:pPr>
            <a:r>
              <a:rPr lang="en-IE" b="1" dirty="0" smtClean="0">
                <a:ea typeface="+mn-ea"/>
                <a:cs typeface="+mn-cs"/>
              </a:rPr>
              <a:t>.banner {</a:t>
            </a:r>
          </a:p>
          <a:p>
            <a:pPr marL="0" lvl="2" indent="0">
              <a:buNone/>
            </a:pPr>
            <a:r>
              <a:rPr lang="en-IE" b="1" dirty="0">
                <a:ea typeface="+mn-ea"/>
                <a:cs typeface="+mn-cs"/>
              </a:rPr>
              <a:t>	</a:t>
            </a:r>
            <a:r>
              <a:rPr lang="en-IE" b="1" dirty="0" smtClean="0">
                <a:ea typeface="+mn-ea"/>
                <a:cs typeface="+mn-cs"/>
              </a:rPr>
              <a:t>		border</a:t>
            </a:r>
            <a:r>
              <a:rPr lang="en-IE" b="1" dirty="0">
                <a:ea typeface="+mn-ea"/>
                <a:cs typeface="+mn-cs"/>
              </a:rPr>
              <a:t>-width: </a:t>
            </a:r>
            <a:r>
              <a:rPr lang="en-IE" b="1" dirty="0"/>
              <a:t>thin;</a:t>
            </a:r>
          </a:p>
          <a:p>
            <a:pPr marL="914400" lvl="2" indent="0">
              <a:buNone/>
            </a:pPr>
            <a:r>
              <a:rPr lang="en-IE" b="1" dirty="0" smtClean="0"/>
              <a:t>		border</a:t>
            </a:r>
            <a:r>
              <a:rPr lang="en-IE" b="1" dirty="0"/>
              <a:t>-style: dashed; }</a:t>
            </a:r>
            <a:endParaRPr lang="en-GB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04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b</a:t>
            </a:r>
            <a:r>
              <a:rPr lang="en-GB" sz="2800" dirty="0" smtClean="0"/>
              <a:t>order-</a:t>
            </a:r>
            <a:r>
              <a:rPr lang="en-GB" sz="2800" dirty="0" err="1" smtClean="0"/>
              <a:t>color</a:t>
            </a:r>
            <a:endParaRPr lang="en-GB" dirty="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457200" indent="-457200"/>
            <a:r>
              <a:rPr lang="en-IE" dirty="0" smtClean="0"/>
              <a:t>You </a:t>
            </a:r>
            <a:r>
              <a:rPr lang="en-IE" dirty="0"/>
              <a:t>can set </a:t>
            </a:r>
            <a:r>
              <a:rPr lang="en-IE" dirty="0" smtClean="0"/>
              <a:t>also specify border colour</a:t>
            </a:r>
          </a:p>
          <a:p>
            <a:pPr marL="857250" lvl="1" indent="-457200"/>
            <a:r>
              <a:rPr lang="en-IE" sz="2400" dirty="0" smtClean="0"/>
              <a:t>This then overrides the inheritance of the foreground (text) </a:t>
            </a:r>
            <a:r>
              <a:rPr lang="en-IE" sz="2400" dirty="0" err="1" smtClean="0"/>
              <a:t>color</a:t>
            </a:r>
            <a:r>
              <a:rPr lang="en-IE" sz="2400" dirty="0" smtClean="0"/>
              <a:t> of the element to have a border)</a:t>
            </a:r>
            <a:endParaRPr lang="en-IE" sz="2400" dirty="0"/>
          </a:p>
          <a:p>
            <a:pPr marL="457200" indent="-457200"/>
            <a:r>
              <a:rPr lang="en-IE" dirty="0"/>
              <a:t>You do this with, you guessed it, the </a:t>
            </a:r>
            <a:r>
              <a:rPr lang="en-IE" b="1" dirty="0">
                <a:solidFill>
                  <a:srgbClr val="336666"/>
                </a:solidFill>
              </a:rPr>
              <a:t>border-color</a:t>
            </a:r>
            <a:r>
              <a:rPr lang="en-IE" dirty="0"/>
              <a:t> property.</a:t>
            </a:r>
          </a:p>
          <a:p>
            <a:pPr marL="457200" indent="-457200"/>
            <a:r>
              <a:rPr lang="en-IE" dirty="0"/>
              <a:t>You can give this an RBG value or one of the predefined colour names we talked about </a:t>
            </a:r>
            <a:r>
              <a:rPr lang="en-IE" dirty="0" smtClean="0"/>
              <a:t>previously.</a:t>
            </a:r>
            <a:endParaRPr lang="en-IE" dirty="0"/>
          </a:p>
          <a:p>
            <a:pPr marL="457200" indent="-457200"/>
            <a:endParaRPr lang="en-IE" dirty="0" smtClean="0"/>
          </a:p>
          <a:p>
            <a:pPr marL="457200" indent="-457200"/>
            <a:endParaRPr lang="en-IE" dirty="0" smtClean="0"/>
          </a:p>
          <a:p>
            <a:pPr marL="457200" indent="-457200"/>
            <a:r>
              <a:rPr lang="en-IE" dirty="0" smtClean="0"/>
              <a:t>Also </a:t>
            </a:r>
            <a:r>
              <a:rPr lang="en-IE" b="1" dirty="0" smtClean="0">
                <a:solidFill>
                  <a:srgbClr val="336666"/>
                </a:solidFill>
              </a:rPr>
              <a:t>border</a:t>
            </a:r>
            <a:r>
              <a:rPr lang="en-IE" b="1" dirty="0">
                <a:solidFill>
                  <a:srgbClr val="336666"/>
                </a:solidFill>
              </a:rPr>
              <a:t>-top-color</a:t>
            </a:r>
            <a:r>
              <a:rPr lang="en-IE" dirty="0"/>
              <a:t> </a:t>
            </a:r>
            <a:r>
              <a:rPr lang="en-IE" dirty="0" smtClean="0"/>
              <a:t>etc. </a:t>
            </a:r>
            <a:r>
              <a:rPr lang="en-IE" dirty="0"/>
              <a:t>properties for specifying different colours for top, right, left and bottom borders.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5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Borders: shorthand rule</a:t>
            </a:r>
            <a:endParaRPr lang="en-GB" dirty="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457200" indent="-457200"/>
            <a:r>
              <a:rPr lang="en-IE" dirty="0" smtClean="0"/>
              <a:t>Can set width/style/</a:t>
            </a:r>
            <a:r>
              <a:rPr lang="en-IE" dirty="0" err="1" smtClean="0"/>
              <a:t>color</a:t>
            </a:r>
            <a:r>
              <a:rPr lang="en-IE" dirty="0"/>
              <a:t> </a:t>
            </a:r>
            <a:r>
              <a:rPr lang="en-IE" dirty="0" smtClean="0"/>
              <a:t>in a single declaration:</a:t>
            </a:r>
          </a:p>
          <a:p>
            <a:pPr marL="857250" lvl="1" indent="-457200"/>
            <a:r>
              <a:rPr lang="en-IE" sz="2400" dirty="0" smtClean="0"/>
              <a:t>Order does not matter, although most web developers use the order</a:t>
            </a:r>
            <a:r>
              <a:rPr lang="en-IE" sz="2400" dirty="0"/>
              <a:t>: </a:t>
            </a:r>
            <a:r>
              <a:rPr lang="en-IE" sz="2400" dirty="0" smtClean="0"/>
              <a:t>width style </a:t>
            </a:r>
            <a:r>
              <a:rPr lang="en-IE" sz="2400" dirty="0" err="1" smtClean="0"/>
              <a:t>color</a:t>
            </a:r>
            <a:endParaRPr lang="en-IE" sz="2400" dirty="0" smtClean="0"/>
          </a:p>
          <a:p>
            <a:pPr marL="857250" lvl="1" indent="-457200"/>
            <a:r>
              <a:rPr lang="en-IE" sz="2400" dirty="0" smtClean="0"/>
              <a:t>E.g.</a:t>
            </a:r>
            <a:endParaRPr lang="en-IE" sz="2400" dirty="0"/>
          </a:p>
          <a:p>
            <a:pPr marL="0" lvl="2" indent="0">
              <a:buNone/>
            </a:pPr>
            <a:r>
              <a:rPr lang="en-IE" b="1" dirty="0" smtClean="0"/>
              <a:t>footer {	border: 0.2rem solid red;	}</a:t>
            </a:r>
            <a:endParaRPr lang="en-IE" b="1" dirty="0"/>
          </a:p>
          <a:p>
            <a:pPr marL="0" indent="0">
              <a:buNone/>
            </a:pPr>
            <a:endParaRPr lang="en-IE" dirty="0" smtClean="0"/>
          </a:p>
          <a:p>
            <a:pPr marL="457200" indent="-457200"/>
            <a:r>
              <a:rPr lang="en-IE" dirty="0" smtClean="0"/>
              <a:t>Can also use shorthand rule for individual parts (top, bottom, left, right) of the border, e.g.:</a:t>
            </a:r>
          </a:p>
          <a:p>
            <a:pPr marL="0" lvl="2" indent="0">
              <a:buNone/>
            </a:pPr>
            <a:r>
              <a:rPr lang="en-IE" b="1" dirty="0" smtClean="0"/>
              <a:t>a:hover </a:t>
            </a:r>
            <a:r>
              <a:rPr lang="en-IE" b="1" dirty="0"/>
              <a:t>{	</a:t>
            </a:r>
            <a:endParaRPr lang="en-IE" b="1" dirty="0" smtClean="0"/>
          </a:p>
          <a:p>
            <a:pPr marL="0" lvl="2" indent="0">
              <a:buNone/>
            </a:pPr>
            <a:r>
              <a:rPr lang="en-IE" b="1" dirty="0"/>
              <a:t>		border-top: </a:t>
            </a:r>
            <a:r>
              <a:rPr lang="en-IE" b="1" dirty="0" smtClean="0"/>
              <a:t>0.1rem </a:t>
            </a:r>
            <a:r>
              <a:rPr lang="en-IE" b="1" dirty="0"/>
              <a:t>dashed red;	</a:t>
            </a:r>
          </a:p>
          <a:p>
            <a:pPr marL="0" lvl="2" indent="0">
              <a:buNone/>
            </a:pPr>
            <a:r>
              <a:rPr lang="en-IE" b="1" dirty="0"/>
              <a:t>		</a:t>
            </a:r>
            <a:r>
              <a:rPr lang="en-IE" b="1" dirty="0" smtClean="0"/>
              <a:t>border-bottom: 0.1rem </a:t>
            </a:r>
            <a:r>
              <a:rPr lang="en-IE" b="1" dirty="0"/>
              <a:t>dashed red;	</a:t>
            </a:r>
          </a:p>
          <a:p>
            <a:pPr marL="0" lvl="2" indent="0">
              <a:buNone/>
            </a:pPr>
            <a:r>
              <a:rPr lang="en-IE" b="1" dirty="0" smtClean="0"/>
              <a:t>}</a:t>
            </a:r>
            <a:endParaRPr lang="en-IE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01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8208912" cy="1771650"/>
          </a:xfrm>
        </p:spPr>
        <p:txBody>
          <a:bodyPr/>
          <a:lstStyle/>
          <a:p>
            <a:r>
              <a:rPr lang="en-GB" sz="3600" dirty="0" smtClean="0"/>
              <a:t>Border radius</a:t>
            </a:r>
            <a:br>
              <a:rPr lang="en-GB" sz="3600" dirty="0" smtClean="0"/>
            </a:br>
            <a:r>
              <a:rPr lang="en-GB" sz="3600" dirty="0" smtClean="0"/>
              <a:t>(rounded corners …)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36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71128"/>
            <a:ext cx="8071296" cy="609600"/>
          </a:xfrm>
        </p:spPr>
        <p:txBody>
          <a:bodyPr/>
          <a:lstStyle/>
          <a:p>
            <a:r>
              <a:rPr lang="en-GB" sz="2800" dirty="0" smtClean="0"/>
              <a:t>Borders: </a:t>
            </a:r>
            <a:br>
              <a:rPr lang="en-GB" sz="2800" dirty="0" smtClean="0"/>
            </a:br>
            <a:r>
              <a:rPr lang="en-GB" sz="2800" dirty="0" smtClean="0"/>
              <a:t>radius</a:t>
            </a:r>
            <a:endParaRPr lang="en-GB" dirty="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96952"/>
            <a:ext cx="8178800" cy="3456384"/>
          </a:xfrm>
        </p:spPr>
        <p:txBody>
          <a:bodyPr/>
          <a:lstStyle/>
          <a:p>
            <a:pPr marL="457200" indent="-457200"/>
            <a:r>
              <a:rPr lang="en-IE" dirty="0" smtClean="0"/>
              <a:t>A curved radius can be defined</a:t>
            </a:r>
          </a:p>
          <a:p>
            <a:pPr marL="857250" lvl="1" indent="-457200"/>
            <a:r>
              <a:rPr lang="en-IE" dirty="0" smtClean="0"/>
              <a:t>The same for all 4 corners</a:t>
            </a:r>
          </a:p>
          <a:p>
            <a:pPr marL="857250" lvl="1" indent="-457200"/>
            <a:r>
              <a:rPr lang="en-IE" dirty="0" smtClean="0"/>
              <a:t>Differently for each corner individually</a:t>
            </a:r>
          </a:p>
          <a:p>
            <a:pPr marL="457200" indent="-457200"/>
            <a:r>
              <a:rPr lang="en-IE" dirty="0" smtClean="0"/>
              <a:t>Length values of REMs, pixels etc. can be used</a:t>
            </a:r>
          </a:p>
          <a:p>
            <a:pPr marL="457200" indent="-457200"/>
            <a:endParaRPr lang="en-IE" dirty="0" smtClean="0"/>
          </a:p>
          <a:p>
            <a:pPr marL="0" lvl="2" indent="0">
              <a:buNone/>
            </a:pPr>
            <a:r>
              <a:rPr lang="en-IE" b="1" dirty="0" smtClean="0"/>
              <a:t>border-radius</a:t>
            </a:r>
            <a:r>
              <a:rPr lang="en-IE" b="1" dirty="0"/>
              <a:t>: </a:t>
            </a:r>
            <a:r>
              <a:rPr lang="en-IE" b="1" dirty="0" smtClean="0"/>
              <a:t>1rem</a:t>
            </a:r>
            <a:r>
              <a:rPr lang="en-IE" b="1" dirty="0"/>
              <a:t>;	/* subtle rounding *</a:t>
            </a:r>
            <a:r>
              <a:rPr lang="en-IE" b="1" dirty="0" smtClean="0"/>
              <a:t>/</a:t>
            </a:r>
          </a:p>
          <a:p>
            <a:pPr marL="0" lvl="2" indent="0">
              <a:buNone/>
            </a:pPr>
            <a:endParaRPr lang="en-IE" b="1" dirty="0"/>
          </a:p>
          <a:p>
            <a:pPr marL="0" lvl="2" indent="0">
              <a:buNone/>
            </a:pPr>
            <a:r>
              <a:rPr lang="en-IE" i="1" dirty="0" smtClean="0"/>
              <a:t>border-radius</a:t>
            </a:r>
            <a:r>
              <a:rPr lang="en-IE" i="1" dirty="0"/>
              <a:t>: </a:t>
            </a:r>
            <a:r>
              <a:rPr lang="en-IE" i="1" dirty="0" smtClean="0"/>
              <a:t>50px;</a:t>
            </a:r>
            <a:r>
              <a:rPr lang="en-IE" i="1" dirty="0"/>
              <a:t>	/* </a:t>
            </a:r>
            <a:r>
              <a:rPr lang="en-IE" i="1" dirty="0" smtClean="0"/>
              <a:t>very rounded */</a:t>
            </a:r>
          </a:p>
          <a:p>
            <a:pPr marL="0" lvl="2" indent="0">
              <a:buNone/>
            </a:pPr>
            <a:r>
              <a:rPr lang="en-IE" i="1" dirty="0" smtClean="0"/>
              <a:t>(use REMS – this example from older book …)</a:t>
            </a:r>
          </a:p>
          <a:p>
            <a:pPr marL="0" lvl="2" indent="0">
              <a:buNone/>
            </a:pPr>
            <a:endParaRPr lang="en-IE" b="1" dirty="0"/>
          </a:p>
          <a:p>
            <a:pPr marL="0" lvl="2" indent="0">
              <a:buNone/>
            </a:pPr>
            <a:endParaRPr lang="en-IE" b="1" dirty="0"/>
          </a:p>
          <a:p>
            <a:pPr marL="0" lvl="2" indent="0">
              <a:buNone/>
            </a:pPr>
            <a:endParaRPr lang="en-IE" b="1" dirty="0"/>
          </a:p>
          <a:p>
            <a:pPr marL="457200" indent="-457200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70" y="27456"/>
            <a:ext cx="7504166" cy="28974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18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071296" cy="609600"/>
          </a:xfrm>
        </p:spPr>
        <p:txBody>
          <a:bodyPr/>
          <a:lstStyle/>
          <a:p>
            <a:r>
              <a:rPr lang="en-GB" sz="2800" dirty="0" smtClean="0"/>
              <a:t>Borders: </a:t>
            </a:r>
            <a:br>
              <a:rPr lang="en-GB" sz="2800" dirty="0" smtClean="0"/>
            </a:br>
            <a:r>
              <a:rPr lang="en-GB" sz="2800" dirty="0" smtClean="0"/>
              <a:t>radius</a:t>
            </a:r>
            <a:endParaRPr lang="en-GB" dirty="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05064"/>
            <a:ext cx="8178800" cy="2087761"/>
          </a:xfrm>
        </p:spPr>
        <p:txBody>
          <a:bodyPr/>
          <a:lstStyle/>
          <a:p>
            <a:pPr marL="457200" indent="-457200"/>
            <a:r>
              <a:rPr lang="en-IE" dirty="0" smtClean="0"/>
              <a:t>Changing just one or two corners can be effective</a:t>
            </a:r>
          </a:p>
          <a:p>
            <a:pPr marL="857250" lvl="1" indent="-457200"/>
            <a:r>
              <a:rPr lang="en-IE" sz="2400" dirty="0" smtClean="0"/>
              <a:t>E.g. for ‘tab’ effects etc.</a:t>
            </a:r>
          </a:p>
          <a:p>
            <a:pPr marL="457200" indent="-457200"/>
            <a:endParaRPr lang="en-IE" dirty="0" smtClean="0"/>
          </a:p>
          <a:p>
            <a:pPr marL="0" lvl="2" indent="0">
              <a:buNone/>
            </a:pPr>
            <a:r>
              <a:rPr lang="en-IE" b="1" dirty="0" smtClean="0"/>
              <a:t>border-top-right-radius</a:t>
            </a:r>
            <a:r>
              <a:rPr lang="en-IE" b="1" dirty="0"/>
              <a:t>: </a:t>
            </a:r>
            <a:r>
              <a:rPr lang="en-IE" b="1" dirty="0" smtClean="0"/>
              <a:t>50px</a:t>
            </a:r>
            <a:r>
              <a:rPr lang="en-IE" b="1" dirty="0" smtClean="0"/>
              <a:t>;</a:t>
            </a:r>
            <a:endParaRPr lang="en-IE" b="1" dirty="0"/>
          </a:p>
          <a:p>
            <a:pPr marL="0" lvl="2" indent="0">
              <a:buNone/>
            </a:pPr>
            <a:r>
              <a:rPr lang="en-IE" i="1" dirty="0"/>
              <a:t>(use REMS – this example from older book …)</a:t>
            </a:r>
          </a:p>
          <a:p>
            <a:pPr marL="0" lvl="2" indent="0">
              <a:buNone/>
            </a:pPr>
            <a:endParaRPr lang="en-IE" b="1" dirty="0"/>
          </a:p>
          <a:p>
            <a:pPr marL="0" lvl="2" indent="0">
              <a:buNone/>
            </a:pPr>
            <a:endParaRPr lang="en-IE" b="1" dirty="0"/>
          </a:p>
          <a:p>
            <a:pPr marL="0" lvl="2" indent="0">
              <a:buNone/>
            </a:pPr>
            <a:endParaRPr lang="en-IE" b="1" dirty="0"/>
          </a:p>
          <a:p>
            <a:pPr marL="457200" indent="-457200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0"/>
            <a:ext cx="5148064" cy="34208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99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Introduction</a:t>
            </a:r>
            <a:endParaRPr lang="en-GB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/>
              <a:t>Every element in a </a:t>
            </a:r>
            <a:r>
              <a:rPr lang="en-IE" dirty="0" smtClean="0"/>
              <a:t>HTML </a:t>
            </a:r>
            <a:r>
              <a:rPr lang="en-IE" dirty="0"/>
              <a:t>document generates a </a:t>
            </a:r>
            <a:r>
              <a:rPr lang="en-IE" dirty="0" smtClean="0"/>
              <a:t>BOX in </a:t>
            </a:r>
            <a:r>
              <a:rPr lang="en-IE" dirty="0"/>
              <a:t>which the content is housed</a:t>
            </a:r>
            <a:r>
              <a:rPr lang="en-IE" dirty="0" smtClean="0"/>
              <a:t>.</a:t>
            </a:r>
          </a:p>
          <a:p>
            <a:pPr marL="457200" indent="-457200"/>
            <a:endParaRPr lang="en-IE" dirty="0"/>
          </a:p>
          <a:p>
            <a:pPr marL="457200" indent="-457200"/>
            <a:r>
              <a:rPr lang="en-IE" dirty="0" smtClean="0"/>
              <a:t>In </a:t>
            </a:r>
            <a:r>
              <a:rPr lang="en-IE" dirty="0"/>
              <a:t>this lecture we are going to look at :</a:t>
            </a:r>
          </a:p>
          <a:p>
            <a:pPr marL="838200" lvl="1" indent="-381000"/>
            <a:r>
              <a:rPr lang="en-GB" sz="2400" dirty="0" smtClean="0"/>
              <a:t>Borders</a:t>
            </a:r>
          </a:p>
          <a:p>
            <a:pPr marL="838200" lvl="1" indent="-381000"/>
            <a:r>
              <a:rPr lang="en-GB" sz="2400" dirty="0" smtClean="0"/>
              <a:t>Padding</a:t>
            </a:r>
            <a:endParaRPr lang="en-GB" sz="2400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27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071296" cy="609600"/>
          </a:xfrm>
        </p:spPr>
        <p:txBody>
          <a:bodyPr/>
          <a:lstStyle/>
          <a:p>
            <a:r>
              <a:rPr lang="en-GB" sz="2800" dirty="0" smtClean="0"/>
              <a:t>Borders: </a:t>
            </a:r>
            <a:br>
              <a:rPr lang="en-GB" sz="2800" dirty="0" smtClean="0"/>
            </a:br>
            <a:r>
              <a:rPr lang="en-GB" sz="2800" dirty="0" smtClean="0"/>
              <a:t>radius</a:t>
            </a:r>
            <a:endParaRPr lang="en-GB" dirty="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3212976"/>
            <a:ext cx="8856984" cy="3240360"/>
          </a:xfrm>
        </p:spPr>
        <p:txBody>
          <a:bodyPr/>
          <a:lstStyle/>
          <a:p>
            <a:pPr marL="457200" indent="-457200"/>
            <a:r>
              <a:rPr lang="en-IE" dirty="0" smtClean="0"/>
              <a:t>Can give 2 values</a:t>
            </a:r>
          </a:p>
          <a:p>
            <a:pPr marL="857250" lvl="1" indent="-457200"/>
            <a:r>
              <a:rPr lang="en-IE" sz="2400" dirty="0" smtClean="0"/>
              <a:t>First for horizontal radius</a:t>
            </a:r>
          </a:p>
          <a:p>
            <a:pPr marL="857250" lvl="1" indent="-457200"/>
            <a:r>
              <a:rPr lang="en-IE" sz="2400" dirty="0" smtClean="0"/>
              <a:t>Second for vertical </a:t>
            </a:r>
            <a:r>
              <a:rPr lang="en-IE" sz="2400" dirty="0" smtClean="0"/>
              <a:t>radius</a:t>
            </a:r>
            <a:endParaRPr lang="en-IE" dirty="0" smtClean="0"/>
          </a:p>
          <a:p>
            <a:pPr marL="0" lvl="2" indent="0">
              <a:buNone/>
            </a:pPr>
            <a:r>
              <a:rPr lang="en-IE" b="1" dirty="0" smtClean="0"/>
              <a:t>border-top-right-radius</a:t>
            </a:r>
            <a:r>
              <a:rPr lang="en-IE" b="1" dirty="0"/>
              <a:t>: </a:t>
            </a:r>
            <a:r>
              <a:rPr lang="en-IE" b="1" dirty="0" smtClean="0"/>
              <a:t>100px 50px;</a:t>
            </a:r>
          </a:p>
          <a:p>
            <a:pPr marL="0" lvl="2" indent="0">
              <a:buNone/>
            </a:pPr>
            <a:r>
              <a:rPr lang="en-IE" b="1" dirty="0" smtClean="0"/>
              <a:t>border-top-left-radius</a:t>
            </a:r>
            <a:r>
              <a:rPr lang="en-IE" b="1" dirty="0"/>
              <a:t>: 100px 50px</a:t>
            </a:r>
            <a:r>
              <a:rPr lang="en-IE" b="1" dirty="0" smtClean="0"/>
              <a:t>;</a:t>
            </a:r>
          </a:p>
          <a:p>
            <a:pPr marL="0" lvl="2" indent="0">
              <a:buNone/>
            </a:pPr>
            <a:r>
              <a:rPr lang="en-IE" i="1" dirty="0"/>
              <a:t>(use REMS – this example from older book …)</a:t>
            </a:r>
          </a:p>
          <a:p>
            <a:pPr marL="0" lvl="2" indent="0">
              <a:buNone/>
            </a:pPr>
            <a:endParaRPr lang="en-IE" b="1" dirty="0" smtClean="0"/>
          </a:p>
          <a:p>
            <a:pPr marL="457200" lvl="2" indent="-457200">
              <a:buFont typeface="Symbol" pitchFamily="18" charset="2"/>
              <a:buChar char=""/>
            </a:pPr>
            <a:r>
              <a:rPr lang="en-IE" dirty="0" smtClean="0">
                <a:ea typeface="+mn-ea"/>
                <a:cs typeface="+mn-cs"/>
              </a:rPr>
              <a:t>Here we see less vertical curve, but larger horizontal curve</a:t>
            </a:r>
            <a:endParaRPr lang="en-IE" dirty="0">
              <a:ea typeface="+mn-ea"/>
              <a:cs typeface="+mn-cs"/>
            </a:endParaRPr>
          </a:p>
          <a:p>
            <a:pPr marL="0" lvl="2" indent="0">
              <a:buNone/>
            </a:pPr>
            <a:endParaRPr lang="en-IE" b="1" dirty="0"/>
          </a:p>
          <a:p>
            <a:pPr marL="0" lvl="2" indent="0">
              <a:buNone/>
            </a:pPr>
            <a:endParaRPr lang="en-IE" b="1" dirty="0"/>
          </a:p>
          <a:p>
            <a:pPr marL="0" lvl="2" indent="0">
              <a:buNone/>
            </a:pPr>
            <a:endParaRPr lang="en-IE" b="1" dirty="0"/>
          </a:p>
          <a:p>
            <a:pPr marL="457200" indent="-457200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0"/>
            <a:ext cx="6063624" cy="32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61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01952"/>
          </a:xfrm>
        </p:spPr>
        <p:txBody>
          <a:bodyPr/>
          <a:lstStyle/>
          <a:p>
            <a:pPr marL="457200" indent="-457200"/>
            <a:r>
              <a:rPr lang="en-IE" dirty="0" smtClean="0"/>
              <a:t>Box model</a:t>
            </a:r>
          </a:p>
          <a:p>
            <a:pPr marL="857250" lvl="1" indent="-457200"/>
            <a:r>
              <a:rPr lang="en-IE" sz="2400" dirty="0" smtClean="0"/>
              <a:t>Spacing and size of elements</a:t>
            </a:r>
          </a:p>
          <a:p>
            <a:pPr marL="857250" lvl="1" indent="-457200"/>
            <a:endParaRPr lang="en-IE" sz="1800" dirty="0" smtClean="0"/>
          </a:p>
          <a:p>
            <a:pPr marL="457200" indent="-457200"/>
            <a:r>
              <a:rPr lang="en-IE" dirty="0" smtClean="0"/>
              <a:t>Padding</a:t>
            </a:r>
          </a:p>
          <a:p>
            <a:pPr marL="857250" lvl="1" indent="-457200"/>
            <a:r>
              <a:rPr lang="en-IE" dirty="0" smtClean="0"/>
              <a:t>Spacing between content and border</a:t>
            </a:r>
          </a:p>
          <a:p>
            <a:pPr marL="857250" lvl="1" indent="-457200"/>
            <a:r>
              <a:rPr lang="en-IE" dirty="0" smtClean="0"/>
              <a:t>Padding on 4 sides (top/bottom/left/right)</a:t>
            </a:r>
          </a:p>
          <a:p>
            <a:pPr marL="457200" indent="-457200"/>
            <a:r>
              <a:rPr lang="en-IE" dirty="0"/>
              <a:t>B</a:t>
            </a:r>
            <a:r>
              <a:rPr lang="en-IE" dirty="0" smtClean="0"/>
              <a:t>orders </a:t>
            </a:r>
          </a:p>
          <a:p>
            <a:pPr marL="857250" lvl="1" indent="-457200"/>
            <a:r>
              <a:rPr lang="en-IE" dirty="0" smtClean="0"/>
              <a:t>Line drawn around (content + padding) rectangle</a:t>
            </a:r>
          </a:p>
          <a:p>
            <a:pPr marL="857250" lvl="1" indent="-457200"/>
            <a:r>
              <a:rPr lang="en-IE" dirty="0" smtClean="0"/>
              <a:t>Can get fancy with new properties like border-radius </a:t>
            </a:r>
          </a:p>
          <a:p>
            <a:pPr marL="857250" lvl="1" indent="-457200"/>
            <a:endParaRPr lang="en-IE" sz="1200" dirty="0"/>
          </a:p>
          <a:p>
            <a:pPr marL="457200" indent="-457200"/>
            <a:r>
              <a:rPr lang="en-IE" dirty="0" smtClean="0"/>
              <a:t>Design rule of thumb</a:t>
            </a:r>
          </a:p>
          <a:p>
            <a:pPr marL="857250" lvl="1" indent="-457200"/>
            <a:r>
              <a:rPr lang="en-IE" dirty="0" smtClean="0"/>
              <a:t>IF you use border OR background </a:t>
            </a:r>
            <a:r>
              <a:rPr lang="en-IE" dirty="0" err="1" smtClean="0"/>
              <a:t>color</a:t>
            </a:r>
            <a:endParaRPr lang="en-IE" dirty="0" smtClean="0"/>
          </a:p>
          <a:p>
            <a:pPr marL="857250" lvl="1" indent="-457200"/>
            <a:r>
              <a:rPr lang="en-IE" dirty="0" smtClean="0"/>
              <a:t>THEN defined some padding</a:t>
            </a:r>
            <a:endParaRPr lang="en-IE" dirty="0"/>
          </a:p>
          <a:p>
            <a:pPr marL="457200" indent="-457200"/>
            <a:r>
              <a:rPr lang="en-IE" dirty="0" smtClean="0"/>
              <a:t>REMEMBER – use REMS for all sizing in your pages</a:t>
            </a:r>
          </a:p>
          <a:p>
            <a:pPr marL="0" indent="0">
              <a:buNone/>
            </a:pPr>
            <a:endParaRPr lang="en-US" sz="2400" dirty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68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/>
              <a:t>The Element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46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7" name="Rectangle 5"/>
          <p:cNvSpPr>
            <a:spLocks noChangeArrowheads="1"/>
          </p:cNvSpPr>
          <p:nvPr/>
        </p:nvSpPr>
        <p:spPr bwMode="auto">
          <a:xfrm>
            <a:off x="2771775" y="4149725"/>
            <a:ext cx="3816350" cy="1439863"/>
          </a:xfrm>
          <a:prstGeom prst="rect">
            <a:avLst/>
          </a:prstGeom>
          <a:solidFill>
            <a:srgbClr val="339966">
              <a:alpha val="45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Element Box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1270000"/>
          </a:xfrm>
        </p:spPr>
        <p:txBody>
          <a:bodyPr/>
          <a:lstStyle/>
          <a:p>
            <a:pPr marL="457200" indent="-457200"/>
            <a:r>
              <a:rPr lang="en-IE"/>
              <a:t>As we have seen, every HTML element, both block-level or inline generates a rectangular </a:t>
            </a:r>
            <a:r>
              <a:rPr lang="en-IE" i="1"/>
              <a:t>element box</a:t>
            </a:r>
            <a:r>
              <a:rPr lang="en-IE"/>
              <a:t>.</a:t>
            </a:r>
          </a:p>
          <a:p>
            <a:pPr marL="457200" indent="-457200"/>
            <a:r>
              <a:rPr lang="en-GB"/>
              <a:t>The components of this box are shown below.</a:t>
            </a:r>
          </a:p>
        </p:txBody>
      </p:sp>
      <p:sp>
        <p:nvSpPr>
          <p:cNvPr id="863236" name="Rectangle 4"/>
          <p:cNvSpPr>
            <a:spLocks noChangeArrowheads="1"/>
          </p:cNvSpPr>
          <p:nvPr/>
        </p:nvSpPr>
        <p:spPr bwMode="auto">
          <a:xfrm>
            <a:off x="3203575" y="4437063"/>
            <a:ext cx="2952750" cy="865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63238" name="Rectangle 6"/>
          <p:cNvSpPr>
            <a:spLocks noChangeArrowheads="1"/>
          </p:cNvSpPr>
          <p:nvPr/>
        </p:nvSpPr>
        <p:spPr bwMode="auto">
          <a:xfrm>
            <a:off x="2051050" y="3644900"/>
            <a:ext cx="5400675" cy="2520950"/>
          </a:xfrm>
          <a:prstGeom prst="rect">
            <a:avLst/>
          </a:prstGeom>
          <a:solidFill>
            <a:srgbClr val="339966">
              <a:alpha val="3999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63239" name="Text Box 7"/>
          <p:cNvSpPr txBox="1">
            <a:spLocks noChangeArrowheads="1"/>
          </p:cNvSpPr>
          <p:nvPr/>
        </p:nvSpPr>
        <p:spPr bwMode="auto">
          <a:xfrm>
            <a:off x="3995738" y="4605338"/>
            <a:ext cx="1339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Content area</a:t>
            </a:r>
            <a:endParaRPr lang="en-US" sz="1600" i="1">
              <a:latin typeface="Tahoma" charset="0"/>
            </a:endParaRP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2771775" y="4149725"/>
            <a:ext cx="135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Padding area</a:t>
            </a:r>
            <a:endParaRPr lang="en-US" sz="1600" i="1">
              <a:latin typeface="Tahoma" charset="0"/>
            </a:endParaRPr>
          </a:p>
        </p:txBody>
      </p:sp>
      <p:sp>
        <p:nvSpPr>
          <p:cNvPr id="863241" name="Text Box 9"/>
          <p:cNvSpPr txBox="1">
            <a:spLocks noChangeArrowheads="1"/>
          </p:cNvSpPr>
          <p:nvPr/>
        </p:nvSpPr>
        <p:spPr bwMode="auto">
          <a:xfrm>
            <a:off x="4300538" y="5684838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Width</a:t>
            </a:r>
            <a:endParaRPr lang="en-US" sz="1600" i="1">
              <a:latin typeface="Tahoma" charset="0"/>
            </a:endParaRPr>
          </a:p>
        </p:txBody>
      </p:sp>
      <p:sp>
        <p:nvSpPr>
          <p:cNvPr id="863242" name="Line 10"/>
          <p:cNvSpPr>
            <a:spLocks noChangeShapeType="1"/>
          </p:cNvSpPr>
          <p:nvPr/>
        </p:nvSpPr>
        <p:spPr bwMode="auto">
          <a:xfrm>
            <a:off x="5076825" y="5876924"/>
            <a:ext cx="1511399" cy="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43" name="Line 11"/>
          <p:cNvSpPr>
            <a:spLocks noChangeShapeType="1"/>
          </p:cNvSpPr>
          <p:nvPr/>
        </p:nvSpPr>
        <p:spPr bwMode="auto">
          <a:xfrm flipH="1">
            <a:off x="2771800" y="5876924"/>
            <a:ext cx="1512863" cy="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44" name="Text Box 12"/>
          <p:cNvSpPr txBox="1">
            <a:spLocks noChangeArrowheads="1"/>
          </p:cNvSpPr>
          <p:nvPr/>
        </p:nvSpPr>
        <p:spPr bwMode="auto">
          <a:xfrm>
            <a:off x="6605588" y="4676626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 dirty="0">
                <a:latin typeface="Tahoma" charset="0"/>
              </a:rPr>
              <a:t>Height</a:t>
            </a:r>
            <a:endParaRPr lang="en-US" sz="1600" i="1" dirty="0">
              <a:latin typeface="Tahoma" charset="0"/>
            </a:endParaRPr>
          </a:p>
        </p:txBody>
      </p:sp>
      <p:sp>
        <p:nvSpPr>
          <p:cNvPr id="863245" name="Line 13"/>
          <p:cNvSpPr>
            <a:spLocks noChangeShapeType="1"/>
          </p:cNvSpPr>
          <p:nvPr/>
        </p:nvSpPr>
        <p:spPr bwMode="auto">
          <a:xfrm flipV="1">
            <a:off x="7019924" y="4149080"/>
            <a:ext cx="347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46" name="Line 14"/>
          <p:cNvSpPr>
            <a:spLocks noChangeShapeType="1"/>
          </p:cNvSpPr>
          <p:nvPr/>
        </p:nvSpPr>
        <p:spPr bwMode="auto">
          <a:xfrm>
            <a:off x="7019924" y="5013176"/>
            <a:ext cx="348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47" name="Text Box 15"/>
          <p:cNvSpPr txBox="1">
            <a:spLocks noChangeArrowheads="1"/>
          </p:cNvSpPr>
          <p:nvPr/>
        </p:nvSpPr>
        <p:spPr bwMode="auto">
          <a:xfrm>
            <a:off x="2051050" y="3644900"/>
            <a:ext cx="1262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Margin Area</a:t>
            </a:r>
            <a:endParaRPr lang="en-US" sz="1600" i="1">
              <a:latin typeface="Tahoma" charset="0"/>
            </a:endParaRPr>
          </a:p>
        </p:txBody>
      </p:sp>
      <p:sp>
        <p:nvSpPr>
          <p:cNvPr id="863248" name="Text Box 16"/>
          <p:cNvSpPr txBox="1">
            <a:spLocks noChangeArrowheads="1"/>
          </p:cNvSpPr>
          <p:nvPr/>
        </p:nvSpPr>
        <p:spPr bwMode="auto">
          <a:xfrm>
            <a:off x="4587875" y="30686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Border</a:t>
            </a:r>
            <a:endParaRPr lang="en-US" sz="1600" i="1">
              <a:latin typeface="Tahoma" charset="0"/>
            </a:endParaRPr>
          </a:p>
        </p:txBody>
      </p:sp>
      <p:sp>
        <p:nvSpPr>
          <p:cNvPr id="863249" name="Line 17"/>
          <p:cNvSpPr>
            <a:spLocks noChangeShapeType="1"/>
          </p:cNvSpPr>
          <p:nvPr/>
        </p:nvSpPr>
        <p:spPr bwMode="auto">
          <a:xfrm>
            <a:off x="5003800" y="34290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50" name="Text Box 18"/>
          <p:cNvSpPr txBox="1">
            <a:spLocks noChangeArrowheads="1"/>
          </p:cNvSpPr>
          <p:nvPr/>
        </p:nvSpPr>
        <p:spPr bwMode="auto">
          <a:xfrm>
            <a:off x="5364163" y="3284538"/>
            <a:ext cx="1173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Inner Edge</a:t>
            </a:r>
            <a:endParaRPr lang="en-US" sz="1600" i="1">
              <a:latin typeface="Tahoma" charset="0"/>
            </a:endParaRPr>
          </a:p>
        </p:txBody>
      </p:sp>
      <p:sp>
        <p:nvSpPr>
          <p:cNvPr id="863251" name="Line 19"/>
          <p:cNvSpPr>
            <a:spLocks noChangeShapeType="1"/>
          </p:cNvSpPr>
          <p:nvPr/>
        </p:nvSpPr>
        <p:spPr bwMode="auto">
          <a:xfrm>
            <a:off x="5940425" y="3573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3252" name="Text Box 20"/>
          <p:cNvSpPr txBox="1">
            <a:spLocks noChangeArrowheads="1"/>
          </p:cNvSpPr>
          <p:nvPr/>
        </p:nvSpPr>
        <p:spPr bwMode="auto">
          <a:xfrm>
            <a:off x="3232150" y="2781300"/>
            <a:ext cx="1195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i="1">
                <a:latin typeface="Tahoma" charset="0"/>
              </a:rPr>
              <a:t>Outer Edge</a:t>
            </a:r>
            <a:endParaRPr lang="en-US" sz="1600" i="1">
              <a:latin typeface="Tahoma" charset="0"/>
            </a:endParaRPr>
          </a:p>
        </p:txBody>
      </p:sp>
      <p:sp>
        <p:nvSpPr>
          <p:cNvPr id="863253" name="Line 21"/>
          <p:cNvSpPr>
            <a:spLocks noChangeShapeType="1"/>
          </p:cNvSpPr>
          <p:nvPr/>
        </p:nvSpPr>
        <p:spPr bwMode="auto">
          <a:xfrm>
            <a:off x="3851275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19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8208912" cy="1771650"/>
          </a:xfrm>
        </p:spPr>
        <p:txBody>
          <a:bodyPr/>
          <a:lstStyle/>
          <a:p>
            <a:r>
              <a:rPr lang="en-GB" sz="3600" dirty="0" smtClean="0"/>
              <a:t>Padding</a:t>
            </a:r>
            <a:br>
              <a:rPr lang="en-GB" sz="3600" dirty="0" smtClean="0"/>
            </a:br>
            <a:r>
              <a:rPr lang="en-GB" sz="3600" dirty="0" smtClean="0"/>
              <a:t>(space INSIDE border)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90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Padding</a:t>
            </a:r>
            <a:endParaRPr lang="en-GB" dirty="0"/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178800" cy="1413520"/>
          </a:xfrm>
        </p:spPr>
        <p:txBody>
          <a:bodyPr/>
          <a:lstStyle/>
          <a:p>
            <a:pPr marL="457200" indent="-457200"/>
            <a:r>
              <a:rPr lang="en-IE" i="1" dirty="0"/>
              <a:t>Padding</a:t>
            </a:r>
            <a:r>
              <a:rPr lang="en-IE" dirty="0"/>
              <a:t> is </a:t>
            </a:r>
            <a:r>
              <a:rPr lang="en-IE" dirty="0" smtClean="0"/>
              <a:t>space </a:t>
            </a:r>
            <a:r>
              <a:rPr lang="en-IE" dirty="0"/>
              <a:t>between </a:t>
            </a:r>
            <a:r>
              <a:rPr lang="en-IE" dirty="0" smtClean="0"/>
              <a:t>content </a:t>
            </a:r>
            <a:r>
              <a:rPr lang="en-IE" dirty="0"/>
              <a:t>area and </a:t>
            </a:r>
            <a:r>
              <a:rPr lang="en-IE" dirty="0" smtClean="0"/>
              <a:t>border</a:t>
            </a:r>
            <a:endParaRPr lang="en-IE" dirty="0"/>
          </a:p>
          <a:p>
            <a:pPr marL="457200" indent="-457200"/>
            <a:r>
              <a:rPr lang="en-US" dirty="0" smtClean="0"/>
              <a:t>R</a:t>
            </a:r>
            <a:r>
              <a:rPr lang="en-IE" dirty="0" smtClean="0"/>
              <a:t>ule of thumb </a:t>
            </a:r>
            <a:r>
              <a:rPr lang="en-US" dirty="0" smtClean="0"/>
              <a:t>–</a:t>
            </a:r>
            <a:r>
              <a:rPr lang="en-IE" dirty="0" smtClean="0"/>
              <a:t> seriously consider some padding if element </a:t>
            </a:r>
            <a:r>
              <a:rPr lang="en-IE" dirty="0"/>
              <a:t>has background colour or a visible </a:t>
            </a:r>
            <a:r>
              <a:rPr lang="en-IE" dirty="0" smtClean="0"/>
              <a:t>border</a:t>
            </a:r>
            <a:endParaRPr lang="en-IE" dirty="0"/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684213" y="2636912"/>
            <a:ext cx="6768107" cy="23105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example</a:t>
            </a:r>
          </a:p>
          <a:p>
            <a:r>
              <a:rPr lang="en-US" sz="2400" dirty="0">
                <a:latin typeface="Courier New" charset="0"/>
              </a:rPr>
              <a:t>p {</a:t>
            </a:r>
          </a:p>
          <a:p>
            <a:r>
              <a:rPr lang="en-US" sz="2400" dirty="0">
                <a:latin typeface="Courier New" charset="0"/>
              </a:rPr>
              <a:t>	padding: </a:t>
            </a:r>
            <a:r>
              <a:rPr lang="en-US" sz="2400" dirty="0" smtClean="0">
                <a:latin typeface="Courier New" charset="0"/>
              </a:rPr>
              <a:t>4rem</a:t>
            </a:r>
            <a:r>
              <a:rPr lang="en-US" sz="2400" dirty="0">
                <a:latin typeface="Courier New" charset="0"/>
              </a:rPr>
              <a:t>; </a:t>
            </a:r>
            <a:endParaRPr lang="en-US" sz="2400" dirty="0" smtClean="0">
              <a:latin typeface="Courier New" charset="0"/>
            </a:endParaRPr>
          </a:p>
          <a:p>
            <a:r>
              <a:rPr lang="en-US" sz="2400" dirty="0">
                <a:latin typeface="Courier New" charset="0"/>
              </a:rPr>
              <a:t>	</a:t>
            </a:r>
            <a:r>
              <a:rPr lang="en-US" sz="2400" dirty="0" smtClean="0">
                <a:latin typeface="Courier New" charset="0"/>
              </a:rPr>
              <a:t>background</a:t>
            </a:r>
            <a:r>
              <a:rPr lang="en-US" sz="2400" dirty="0">
                <a:latin typeface="Courier New" charset="0"/>
              </a:rPr>
              <a:t>-color: #D098D4</a:t>
            </a:r>
            <a:r>
              <a:rPr lang="en-US" sz="2400" dirty="0" smtClean="0">
                <a:latin typeface="Courier New" charset="0"/>
              </a:rPr>
              <a:t>;	</a:t>
            </a:r>
          </a:p>
          <a:p>
            <a:r>
              <a:rPr lang="en-IE" sz="2400" dirty="0" smtClean="0">
                <a:latin typeface="Courier New" charset="0"/>
              </a:rPr>
              <a:t>}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0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Padding</a:t>
            </a:r>
            <a:endParaRPr lang="en-GB"/>
          </a:p>
        </p:txBody>
      </p:sp>
      <p:pic>
        <p:nvPicPr>
          <p:cNvPr id="883718" name="Picture 6" descr="Lec8E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" y="1124744"/>
            <a:ext cx="578403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3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940152" y="3356992"/>
            <a:ext cx="3203847" cy="251993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charset="0"/>
              </a:rPr>
              <a:t>padding: </a:t>
            </a:r>
            <a:r>
              <a:rPr lang="en-US" sz="2000" dirty="0" smtClean="0">
                <a:latin typeface="Courier New" charset="0"/>
              </a:rPr>
              <a:t>4rem</a:t>
            </a:r>
            <a:r>
              <a:rPr lang="en-US" sz="2000" dirty="0">
                <a:latin typeface="Courier New" charset="0"/>
              </a:rPr>
              <a:t>; </a:t>
            </a:r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Using </a:t>
            </a:r>
            <a:r>
              <a:rPr lang="en-IE" sz="2000" b="1" dirty="0" smtClean="0">
                <a:solidFill>
                  <a:srgbClr val="336666"/>
                </a:solidFill>
              </a:rPr>
              <a:t>padding</a:t>
            </a:r>
            <a:r>
              <a:rPr lang="en-IE" sz="2000" dirty="0" smtClean="0"/>
              <a:t> this </a:t>
            </a:r>
            <a:r>
              <a:rPr lang="en-IE" sz="2000" dirty="0"/>
              <a:t>way adds </a:t>
            </a:r>
            <a:r>
              <a:rPr lang="en-IE" sz="2000" u="sng" dirty="0" smtClean="0"/>
              <a:t>equal</a:t>
            </a:r>
            <a:r>
              <a:rPr lang="en-IE" sz="2000" dirty="0" smtClean="0"/>
              <a:t> </a:t>
            </a:r>
            <a:r>
              <a:rPr lang="en-IE" sz="2000" dirty="0"/>
              <a:t>amount of padding on all </a:t>
            </a:r>
            <a:r>
              <a:rPr lang="en-IE" sz="2000" dirty="0" smtClean="0"/>
              <a:t>4 sides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9752" y="116632"/>
            <a:ext cx="6768107" cy="157184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r>
              <a:rPr lang="en-US" sz="2400" dirty="0" smtClean="0">
                <a:latin typeface="Courier New" charset="0"/>
              </a:rPr>
              <a:t>p </a:t>
            </a:r>
            <a:r>
              <a:rPr lang="en-US" sz="2400" dirty="0">
                <a:latin typeface="Courier New" charset="0"/>
              </a:rPr>
              <a:t>{</a:t>
            </a:r>
          </a:p>
          <a:p>
            <a:r>
              <a:rPr lang="en-US" sz="2400" dirty="0">
                <a:latin typeface="Courier New" charset="0"/>
              </a:rPr>
              <a:t>	padding: </a:t>
            </a:r>
            <a:r>
              <a:rPr lang="en-US" sz="2400" dirty="0" smtClean="0">
                <a:latin typeface="Courier New" charset="0"/>
              </a:rPr>
              <a:t>4rem</a:t>
            </a:r>
            <a:r>
              <a:rPr lang="en-US" sz="2400" dirty="0">
                <a:latin typeface="Courier New" charset="0"/>
              </a:rPr>
              <a:t>; </a:t>
            </a:r>
            <a:endParaRPr lang="en-US" sz="2400" dirty="0" smtClean="0">
              <a:latin typeface="Courier New" charset="0"/>
            </a:endParaRPr>
          </a:p>
          <a:p>
            <a:r>
              <a:rPr lang="en-US" sz="2400" dirty="0">
                <a:latin typeface="Courier New" charset="0"/>
              </a:rPr>
              <a:t>	</a:t>
            </a:r>
            <a:r>
              <a:rPr lang="en-US" sz="2400" dirty="0" smtClean="0">
                <a:latin typeface="Courier New" charset="0"/>
              </a:rPr>
              <a:t>background</a:t>
            </a:r>
            <a:r>
              <a:rPr lang="en-US" sz="2400" dirty="0">
                <a:latin typeface="Courier New" charset="0"/>
              </a:rPr>
              <a:t>-color: #D098D4</a:t>
            </a:r>
            <a:r>
              <a:rPr lang="en-US" sz="2400" dirty="0" smtClean="0">
                <a:latin typeface="Courier New" charset="0"/>
              </a:rPr>
              <a:t>;	</a:t>
            </a:r>
          </a:p>
          <a:p>
            <a:r>
              <a:rPr lang="en-IE" sz="2400" dirty="0" smtClean="0">
                <a:latin typeface="Courier New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030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Padding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4010786"/>
            <a:ext cx="6768107" cy="267983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r>
              <a:rPr lang="en-IE" sz="2400" dirty="0" smtClean="0">
                <a:latin typeface="Courier New" charset="0"/>
              </a:rPr>
              <a:t>p </a:t>
            </a:r>
            <a:r>
              <a:rPr lang="en-IE" sz="2400" dirty="0">
                <a:latin typeface="Courier New" charset="0"/>
              </a:rPr>
              <a:t>{</a:t>
            </a:r>
          </a:p>
          <a:p>
            <a:r>
              <a:rPr lang="en-IE" sz="2400" dirty="0">
                <a:latin typeface="Courier New" charset="0"/>
              </a:rPr>
              <a:t>	padding-top: </a:t>
            </a:r>
            <a:r>
              <a:rPr lang="en-IE" sz="2400" dirty="0" smtClean="0">
                <a:latin typeface="Courier New" charset="0"/>
              </a:rPr>
              <a:t>4rem</a:t>
            </a:r>
            <a:r>
              <a:rPr lang="en-IE" sz="2400" dirty="0">
                <a:latin typeface="Courier New" charset="0"/>
              </a:rPr>
              <a:t>; </a:t>
            </a:r>
          </a:p>
          <a:p>
            <a:r>
              <a:rPr lang="en-IE" sz="2400" dirty="0">
                <a:latin typeface="Courier New" charset="0"/>
              </a:rPr>
              <a:t>	padding-bottom: </a:t>
            </a:r>
            <a:r>
              <a:rPr lang="en-IE" sz="2400" dirty="0" smtClean="0">
                <a:latin typeface="Courier New" charset="0"/>
              </a:rPr>
              <a:t>1rem</a:t>
            </a:r>
            <a:r>
              <a:rPr lang="en-IE" sz="2400" dirty="0">
                <a:latin typeface="Courier New" charset="0"/>
              </a:rPr>
              <a:t>; </a:t>
            </a:r>
          </a:p>
          <a:p>
            <a:r>
              <a:rPr lang="en-IE" sz="2400" dirty="0">
                <a:latin typeface="Courier New" charset="0"/>
              </a:rPr>
              <a:t>	padding-left: </a:t>
            </a:r>
            <a:r>
              <a:rPr lang="en-IE" sz="2400" dirty="0" smtClean="0">
                <a:latin typeface="Courier New" charset="0"/>
              </a:rPr>
              <a:t>1rem</a:t>
            </a:r>
            <a:r>
              <a:rPr lang="en-IE" sz="2400" dirty="0">
                <a:latin typeface="Courier New" charset="0"/>
              </a:rPr>
              <a:t>; </a:t>
            </a:r>
          </a:p>
          <a:p>
            <a:r>
              <a:rPr lang="en-IE" sz="2400" dirty="0">
                <a:latin typeface="Courier New" charset="0"/>
              </a:rPr>
              <a:t>	padding-right: </a:t>
            </a:r>
            <a:r>
              <a:rPr lang="en-IE" sz="2400" dirty="0" smtClean="0">
                <a:latin typeface="Courier New" charset="0"/>
              </a:rPr>
              <a:t>1rem</a:t>
            </a:r>
            <a:r>
              <a:rPr lang="en-IE" sz="2400" dirty="0">
                <a:latin typeface="Courier New" charset="0"/>
              </a:rPr>
              <a:t>; </a:t>
            </a:r>
          </a:p>
          <a:p>
            <a:r>
              <a:rPr lang="en-IE" sz="2400" dirty="0">
                <a:latin typeface="Courier New" charset="0"/>
              </a:rPr>
              <a:t>	background-</a:t>
            </a:r>
            <a:r>
              <a:rPr lang="en-IE" sz="2400" dirty="0" err="1">
                <a:latin typeface="Courier New" charset="0"/>
              </a:rPr>
              <a:t>color</a:t>
            </a:r>
            <a:r>
              <a:rPr lang="en-IE" sz="2400" dirty="0">
                <a:latin typeface="Courier New" charset="0"/>
              </a:rPr>
              <a:t>: #D098D4</a:t>
            </a:r>
            <a:r>
              <a:rPr lang="en-IE" sz="2400" dirty="0" smtClean="0">
                <a:latin typeface="Courier New" charset="0"/>
              </a:rPr>
              <a:t>;</a:t>
            </a:r>
            <a:r>
              <a:rPr lang="en-US" sz="2400" dirty="0" smtClean="0">
                <a:latin typeface="Courier New" charset="0"/>
              </a:rPr>
              <a:t>	</a:t>
            </a:r>
          </a:p>
          <a:p>
            <a:r>
              <a:rPr lang="en-IE" sz="2400" dirty="0" smtClean="0">
                <a:latin typeface="Courier New" charset="0"/>
              </a:rPr>
              <a:t>}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0824" cy="3429000"/>
          </a:xfrm>
          <a:prstGeom prst="rect">
            <a:avLst/>
          </a:prstGeom>
        </p:spPr>
      </p:pic>
      <p:sp>
        <p:nvSpPr>
          <p:cNvPr id="883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10824" y="957957"/>
            <a:ext cx="3203847" cy="2351285"/>
          </a:xfrm>
          <a:solidFill>
            <a:schemeClr val="bg1"/>
          </a:solidFill>
          <a:ln/>
        </p:spPr>
        <p:txBody>
          <a:bodyPr/>
          <a:lstStyle/>
          <a:p>
            <a:pPr marL="0" indent="0">
              <a:buNone/>
            </a:pPr>
            <a:r>
              <a:rPr lang="en-IE" sz="2000" dirty="0" smtClean="0"/>
              <a:t>Individual padding for </a:t>
            </a:r>
            <a:br>
              <a:rPr lang="en-IE" sz="2000" dirty="0" smtClean="0"/>
            </a:br>
            <a:r>
              <a:rPr lang="en-IE" sz="2000" dirty="0" smtClean="0"/>
              <a:t>all 4 sides can be defined:</a:t>
            </a:r>
          </a:p>
          <a:p>
            <a:pPr marL="0" indent="0">
              <a:buNone/>
            </a:pPr>
            <a:r>
              <a:rPr lang="en-IE" sz="2000" b="1" dirty="0" smtClean="0">
                <a:solidFill>
                  <a:srgbClr val="336666"/>
                </a:solidFill>
              </a:rPr>
              <a:t>padding-top</a:t>
            </a:r>
            <a:r>
              <a:rPr lang="en-IE" sz="2000" dirty="0" smtClean="0"/>
              <a:t/>
            </a:r>
            <a:br>
              <a:rPr lang="en-IE" sz="2000" dirty="0" smtClean="0"/>
            </a:br>
            <a:r>
              <a:rPr lang="en-IE" sz="2000" b="1" dirty="0" smtClean="0">
                <a:solidFill>
                  <a:srgbClr val="336666"/>
                </a:solidFill>
              </a:rPr>
              <a:t>padding-right</a:t>
            </a:r>
            <a:r>
              <a:rPr lang="en-IE" sz="2000" dirty="0" smtClean="0"/>
              <a:t/>
            </a:r>
            <a:br>
              <a:rPr lang="en-IE" sz="2000" dirty="0" smtClean="0"/>
            </a:br>
            <a:r>
              <a:rPr lang="en-IE" sz="2000" b="1" dirty="0" smtClean="0">
                <a:solidFill>
                  <a:srgbClr val="336666"/>
                </a:solidFill>
              </a:rPr>
              <a:t>padding-bottom</a:t>
            </a:r>
            <a:r>
              <a:rPr lang="en-IE" sz="2000" dirty="0" smtClean="0"/>
              <a:t/>
            </a:r>
            <a:br>
              <a:rPr lang="en-IE" sz="2000" dirty="0" smtClean="0"/>
            </a:br>
            <a:r>
              <a:rPr lang="en-IE" sz="2000" b="1" dirty="0" smtClean="0">
                <a:solidFill>
                  <a:srgbClr val="336666"/>
                </a:solidFill>
              </a:rPr>
              <a:t>padding-left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84965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8208912" cy="1771650"/>
          </a:xfrm>
        </p:spPr>
        <p:txBody>
          <a:bodyPr/>
          <a:lstStyle/>
          <a:p>
            <a:r>
              <a:rPr lang="en-GB" sz="3600" dirty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15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749</Words>
  <Application>Microsoft Macintosh PowerPoint</Application>
  <PresentationFormat>On-screen Show (4:3)</PresentationFormat>
  <Paragraphs>197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AnimationLecture</vt:lpstr>
      <vt:lpstr>Web Development 1</vt:lpstr>
      <vt:lpstr>Introduction</vt:lpstr>
      <vt:lpstr>PowerPoint Presentation</vt:lpstr>
      <vt:lpstr>The Element Box</vt:lpstr>
      <vt:lpstr>PowerPoint Presentation</vt:lpstr>
      <vt:lpstr>Padding</vt:lpstr>
      <vt:lpstr>Padding</vt:lpstr>
      <vt:lpstr>Padding</vt:lpstr>
      <vt:lpstr>PowerPoint Presentation</vt:lpstr>
      <vt:lpstr>border-style</vt:lpstr>
      <vt:lpstr>border-style</vt:lpstr>
      <vt:lpstr>Borders</vt:lpstr>
      <vt:lpstr>border-[SIDE]-style</vt:lpstr>
      <vt:lpstr>border-width</vt:lpstr>
      <vt:lpstr>border-color</vt:lpstr>
      <vt:lpstr>Borders: shorthand rule</vt:lpstr>
      <vt:lpstr>PowerPoint Presentation</vt:lpstr>
      <vt:lpstr>Borders:  radius</vt:lpstr>
      <vt:lpstr>Borders:  radius</vt:lpstr>
      <vt:lpstr>Borders:  radius</vt:lpstr>
      <vt:lpstr>PowerPoint Presentation</vt:lpstr>
      <vt:lpstr>Summary / Conclusions …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93</cp:revision>
  <cp:lastPrinted>2011-09-08T14:13:53Z</cp:lastPrinted>
  <dcterms:modified xsi:type="dcterms:W3CDTF">2014-10-09T13:19:03Z</dcterms:modified>
</cp:coreProperties>
</file>