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98" r:id="rId2"/>
    <p:sldId id="299" r:id="rId3"/>
    <p:sldId id="333" r:id="rId4"/>
    <p:sldId id="300" r:id="rId5"/>
    <p:sldId id="301" r:id="rId6"/>
    <p:sldId id="334" r:id="rId7"/>
    <p:sldId id="302" r:id="rId8"/>
    <p:sldId id="303" r:id="rId9"/>
    <p:sldId id="304" r:id="rId10"/>
    <p:sldId id="347" r:id="rId11"/>
    <p:sldId id="306" r:id="rId12"/>
    <p:sldId id="307" r:id="rId13"/>
    <p:sldId id="350" r:id="rId14"/>
    <p:sldId id="316" r:id="rId15"/>
    <p:sldId id="317" r:id="rId16"/>
    <p:sldId id="318" r:id="rId17"/>
    <p:sldId id="319" r:id="rId18"/>
    <p:sldId id="320" r:id="rId19"/>
    <p:sldId id="339" r:id="rId20"/>
    <p:sldId id="338" r:id="rId21"/>
    <p:sldId id="324" r:id="rId22"/>
    <p:sldId id="340" r:id="rId23"/>
    <p:sldId id="325" r:id="rId24"/>
    <p:sldId id="326" r:id="rId25"/>
    <p:sldId id="356" r:id="rId26"/>
    <p:sldId id="327" r:id="rId27"/>
    <p:sldId id="354" r:id="rId28"/>
    <p:sldId id="355" r:id="rId2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12F020-7B4A-4ED4-9B03-447570B3D7D8}">
          <p14:sldIdLst>
            <p14:sldId id="298"/>
            <p14:sldId id="299"/>
            <p14:sldId id="333"/>
            <p14:sldId id="300"/>
            <p14:sldId id="301"/>
            <p14:sldId id="334"/>
            <p14:sldId id="302"/>
            <p14:sldId id="303"/>
            <p14:sldId id="304"/>
          </p14:sldIdLst>
        </p14:section>
        <p14:section name="Untitled Section" id="{A0A74907-9A78-46A4-8169-8D95E2116583}">
          <p14:sldIdLst>
            <p14:sldId id="347"/>
            <p14:sldId id="306"/>
            <p14:sldId id="307"/>
            <p14:sldId id="350"/>
            <p14:sldId id="316"/>
            <p14:sldId id="317"/>
            <p14:sldId id="318"/>
            <p14:sldId id="319"/>
            <p14:sldId id="320"/>
            <p14:sldId id="339"/>
            <p14:sldId id="338"/>
            <p14:sldId id="324"/>
            <p14:sldId id="340"/>
            <p14:sldId id="325"/>
            <p14:sldId id="326"/>
            <p14:sldId id="356"/>
            <p14:sldId id="327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D301-8228-3D47-9C36-DC9CC057ECB2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43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8523F-3FC2-AD41-AD67-F2DE4B720E8D}" type="slidenum">
              <a:rPr lang="en-US"/>
              <a:pPr/>
              <a:t>14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0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688A3-13BC-954C-B7C4-F7CA15ADC9C5}" type="slidenum">
              <a:rPr lang="en-US"/>
              <a:pPr/>
              <a:t>15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1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96F4B-A7D9-CD4D-816D-D89234E30C1F}" type="slidenum">
              <a:rPr lang="en-US"/>
              <a:pPr/>
              <a:t>16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3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6675E-58A0-3849-803F-F5E2C34A77FB}" type="slidenum">
              <a:rPr lang="en-US"/>
              <a:pPr/>
              <a:t>17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5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85D8-E689-EC4A-84A3-731F576329E7}" type="slidenum">
              <a:rPr lang="en-US"/>
              <a:pPr/>
              <a:t>18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00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85815-9797-BD4D-BC44-EEAB72E7DE8E}" type="slidenum">
              <a:rPr lang="en-US"/>
              <a:pPr/>
              <a:t>20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46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6C8E9-9FB4-164E-BF38-4686BB08EA48}" type="slidenum">
              <a:rPr lang="en-US"/>
              <a:pPr/>
              <a:t>21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3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1BAF0-B064-7148-92AE-F86F1A0C22ED}" type="slidenum">
              <a:rPr lang="en-US"/>
              <a:pPr/>
              <a:t>23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015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D079D-B3D4-3540-8A0B-2F87D106A84D}" type="slidenum">
              <a:rPr lang="en-US"/>
              <a:pPr/>
              <a:t>24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31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DAA-AB2A-D148-8136-2EE3A1991EA3}" type="slidenum">
              <a:rPr lang="en-US"/>
              <a:pPr/>
              <a:t>26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9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62B89-0E61-8A48-89BF-5F0C8F18A8BD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4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0184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465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901DE-DCD6-2D44-9770-5182AE797347}" type="slidenum">
              <a:rPr lang="en-US"/>
              <a:pPr/>
              <a:t>4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0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678B0-38FB-E44A-866E-506E48213AD3}" type="slidenum">
              <a:rPr lang="en-US"/>
              <a:pPr/>
              <a:t>5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1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E99D2-FA2F-5C44-8025-711DB122E71F}" type="slidenum">
              <a:rPr lang="en-US"/>
              <a:pPr/>
              <a:t>7</a:t>
            </a:fld>
            <a:endParaRPr lang="en-US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4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1A367-A29D-4549-8116-967469F6BBF4}" type="slidenum">
              <a:rPr lang="en-US"/>
              <a:pPr/>
              <a:t>8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4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A4172-DFBA-EE43-85DA-94E35ACF2D35}" type="slidenum">
              <a:rPr lang="en-US"/>
              <a:pPr/>
              <a:t>9</a:t>
            </a:fld>
            <a:endParaRPr lang="en-US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1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E919A-A429-084E-9A6D-3ADA94DA00E4}" type="slidenum">
              <a:rPr lang="en-US"/>
              <a:pPr/>
              <a:t>11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E9296-50CA-004B-BE48-9ADE9D901728}" type="slidenum">
              <a:rPr lang="en-US"/>
              <a:pPr/>
              <a:t>12</a:t>
            </a:fld>
            <a:endParaRPr lang="en-US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7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Development </a:t>
            </a:r>
            <a:r>
              <a:rPr lang="en-IE" sz="2800" dirty="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27584" y="4941168"/>
            <a:ext cx="8136903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IE" sz="2800" dirty="0" smtClean="0"/>
              <a:t>Lecture 5b</a:t>
            </a:r>
          </a:p>
          <a:p>
            <a:r>
              <a:rPr lang="en-IE" sz="2800" dirty="0" smtClean="0"/>
              <a:t>The </a:t>
            </a:r>
            <a:r>
              <a:rPr lang="en-IE" sz="2800" dirty="0"/>
              <a:t>CSS Box </a:t>
            </a:r>
            <a:r>
              <a:rPr lang="en-IE" sz="2800" dirty="0" smtClean="0"/>
              <a:t>Model (part 2)</a:t>
            </a:r>
          </a:p>
          <a:p>
            <a:r>
              <a:rPr lang="en-IE" sz="2800" dirty="0" smtClean="0"/>
              <a:t>Width / height</a:t>
            </a:r>
          </a:p>
          <a:p>
            <a:r>
              <a:rPr lang="en-IE" sz="2800" dirty="0" smtClean="0"/>
              <a:t>Margins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</a:t>
            </a:r>
            <a:r>
              <a:rPr lang="en-US" sz="1800" b="1" dirty="0" smtClean="0"/>
              <a:t>2014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4142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Height … good reason not to set this for most web pages …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14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Setting the Content Dimensions</a:t>
            </a:r>
            <a:endParaRPr lang="en-GB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IE" dirty="0"/>
              <a:t>In general you don’t specify the height of elements.</a:t>
            </a:r>
          </a:p>
          <a:p>
            <a:pPr marL="457200" indent="-457200"/>
            <a:r>
              <a:rPr lang="en-IE" dirty="0"/>
              <a:t>It’s usually better to let the browser figure this out based on how much content there is.</a:t>
            </a:r>
          </a:p>
          <a:p>
            <a:pPr marL="457200" indent="-457200"/>
            <a:r>
              <a:rPr lang="en-IE" dirty="0"/>
              <a:t>If you do specify height though, you must consider what happens if the content does not fit. This situation is called </a:t>
            </a:r>
            <a:r>
              <a:rPr lang="en-IE" i="1" dirty="0"/>
              <a:t>overflow</a:t>
            </a:r>
            <a:r>
              <a:rPr lang="en-IE" dirty="0"/>
              <a:t>.</a:t>
            </a:r>
          </a:p>
          <a:p>
            <a:pPr marL="457200" indent="-457200"/>
            <a:r>
              <a:rPr lang="en-IE" dirty="0"/>
              <a:t>There is a property called </a:t>
            </a:r>
            <a:r>
              <a:rPr lang="en-IE" b="1" dirty="0">
                <a:solidFill>
                  <a:srgbClr val="336666"/>
                </a:solidFill>
              </a:rPr>
              <a:t>overflow</a:t>
            </a:r>
            <a:r>
              <a:rPr lang="en-IE" dirty="0"/>
              <a:t> which can be used to specify this. There are five predefined values it can </a:t>
            </a:r>
            <a:r>
              <a:rPr lang="en-IE" dirty="0" smtClean="0"/>
              <a:t>take</a:t>
            </a:r>
            <a:endParaRPr lang="en-IE" dirty="0"/>
          </a:p>
          <a:p>
            <a:pPr marL="838200" lvl="1" indent="-381000"/>
            <a:r>
              <a:rPr lang="en-IE" sz="2400" dirty="0"/>
              <a:t>visible, hidden, scroll, auto, inherit</a:t>
            </a:r>
          </a:p>
          <a:p>
            <a:pPr marL="838200" lvl="1" indent="-381000"/>
            <a:endParaRPr lang="en-IE" dirty="0"/>
          </a:p>
          <a:p>
            <a:pPr marL="457200" indent="-457200"/>
            <a:r>
              <a:rPr lang="en-IE" dirty="0"/>
              <a:t>Next slide shows examples …</a:t>
            </a:r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11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GB" sz="2800" dirty="0"/>
              <a:t>Setting the Content </a:t>
            </a:r>
            <a:r>
              <a:rPr lang="en-GB" sz="2800" dirty="0" smtClean="0"/>
              <a:t>Dimensions: OVERFLOW</a:t>
            </a:r>
            <a:endParaRPr lang="en-GB" dirty="0"/>
          </a:p>
        </p:txBody>
      </p:sp>
      <p:pic>
        <p:nvPicPr>
          <p:cNvPr id="877573" name="Picture 5" descr="Lec8Ex2Visi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3" y="2351481"/>
            <a:ext cx="1655837" cy="35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7574" name="Text Box 6"/>
          <p:cNvSpPr txBox="1">
            <a:spLocks noChangeArrowheads="1"/>
          </p:cNvSpPr>
          <p:nvPr/>
        </p:nvSpPr>
        <p:spPr bwMode="auto">
          <a:xfrm>
            <a:off x="899592" y="1814513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/>
              <a:t>visible</a:t>
            </a:r>
            <a:endParaRPr lang="en-US" sz="2400"/>
          </a:p>
        </p:txBody>
      </p:sp>
      <p:pic>
        <p:nvPicPr>
          <p:cNvPr id="877575" name="Picture 7" descr="Lec8Ex2hidd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29" y="2366963"/>
            <a:ext cx="1670670" cy="16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7576" name="Text Box 8"/>
          <p:cNvSpPr txBox="1">
            <a:spLocks noChangeArrowheads="1"/>
          </p:cNvSpPr>
          <p:nvPr/>
        </p:nvSpPr>
        <p:spPr bwMode="auto">
          <a:xfrm>
            <a:off x="2771254" y="17954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/>
              <a:t>hidden</a:t>
            </a:r>
            <a:endParaRPr lang="en-US" sz="2400"/>
          </a:p>
        </p:txBody>
      </p:sp>
      <p:pic>
        <p:nvPicPr>
          <p:cNvPr id="877577" name="Picture 9" descr="Lec8Ex2Scro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17" y="2371725"/>
            <a:ext cx="1623590" cy="16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7578" name="Text Box 10"/>
          <p:cNvSpPr txBox="1">
            <a:spLocks noChangeArrowheads="1"/>
          </p:cNvSpPr>
          <p:nvPr/>
        </p:nvSpPr>
        <p:spPr bwMode="auto">
          <a:xfrm>
            <a:off x="4642917" y="1795463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/>
              <a:t>scroll</a:t>
            </a:r>
            <a:endParaRPr lang="en-US" sz="2400"/>
          </a:p>
        </p:txBody>
      </p:sp>
      <p:sp>
        <p:nvSpPr>
          <p:cNvPr id="877579" name="Text Box 11"/>
          <p:cNvSpPr txBox="1">
            <a:spLocks noChangeArrowheads="1"/>
          </p:cNvSpPr>
          <p:nvPr/>
        </p:nvSpPr>
        <p:spPr bwMode="auto">
          <a:xfrm>
            <a:off x="3295650" y="5054600"/>
            <a:ext cx="514465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dirty="0"/>
              <a:t>The auto option just </a:t>
            </a:r>
            <a:r>
              <a:rPr lang="en-IE" sz="2400" dirty="0" smtClean="0"/>
              <a:t>lets </a:t>
            </a:r>
            <a:r>
              <a:rPr lang="en-IE" sz="2400" dirty="0"/>
              <a:t>the browser</a:t>
            </a:r>
          </a:p>
          <a:p>
            <a:r>
              <a:rPr lang="en-IE" sz="2400" dirty="0"/>
              <a:t>decide what to do </a:t>
            </a:r>
            <a:r>
              <a:rPr lang="en-IE" sz="2400" dirty="0" smtClean="0"/>
              <a:t>… i.e. it will add </a:t>
            </a:r>
          </a:p>
          <a:p>
            <a:r>
              <a:rPr lang="en-US" sz="2400" dirty="0" smtClean="0"/>
              <a:t>S</a:t>
            </a:r>
            <a:r>
              <a:rPr lang="en-IE" sz="2400" dirty="0" smtClean="0"/>
              <a:t>croll-bars when overflow begins 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87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8208912" cy="1771650"/>
          </a:xfrm>
        </p:spPr>
        <p:txBody>
          <a:bodyPr/>
          <a:lstStyle/>
          <a:p>
            <a:r>
              <a:rPr lang="en-GB" sz="3600" dirty="0" smtClean="0"/>
              <a:t>Margins</a:t>
            </a:r>
            <a:br>
              <a:rPr lang="en-GB" sz="3600" dirty="0" smtClean="0"/>
            </a:br>
            <a:r>
              <a:rPr lang="en-GB" sz="3600" dirty="0" smtClean="0"/>
              <a:t>(spacing OUTSIDE border)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2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Margins</a:t>
            </a:r>
            <a:endParaRPr lang="en-GB" dirty="0"/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IE" dirty="0"/>
              <a:t>Last remaining component of the box is the margin.</a:t>
            </a:r>
          </a:p>
          <a:p>
            <a:pPr marL="457200" indent="-457200"/>
            <a:r>
              <a:rPr lang="en-IE" dirty="0" smtClean="0"/>
              <a:t>An optional </a:t>
            </a:r>
            <a:r>
              <a:rPr lang="en-IE" dirty="0"/>
              <a:t>amount of space </a:t>
            </a:r>
            <a:r>
              <a:rPr lang="en-IE" dirty="0" smtClean="0"/>
              <a:t>added </a:t>
            </a:r>
            <a:r>
              <a:rPr lang="en-IE" u="sng" dirty="0"/>
              <a:t>outside</a:t>
            </a:r>
            <a:r>
              <a:rPr lang="en-IE" dirty="0"/>
              <a:t> </a:t>
            </a:r>
            <a:r>
              <a:rPr lang="en-IE" dirty="0" smtClean="0"/>
              <a:t>border</a:t>
            </a:r>
            <a:r>
              <a:rPr lang="en-IE" dirty="0"/>
              <a:t>.</a:t>
            </a:r>
            <a:endParaRPr lang="en-GB" dirty="0"/>
          </a:p>
        </p:txBody>
      </p:sp>
      <p:sp>
        <p:nvSpPr>
          <p:cNvPr id="898052" name="Rectangle 4"/>
          <p:cNvSpPr>
            <a:spLocks noChangeArrowheads="1"/>
          </p:cNvSpPr>
          <p:nvPr/>
        </p:nvSpPr>
        <p:spPr bwMode="auto">
          <a:xfrm>
            <a:off x="2771775" y="3933329"/>
            <a:ext cx="3816350" cy="1439863"/>
          </a:xfrm>
          <a:prstGeom prst="rect">
            <a:avLst/>
          </a:prstGeom>
          <a:solidFill>
            <a:srgbClr val="339966">
              <a:alpha val="45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98053" name="Rectangle 5"/>
          <p:cNvSpPr>
            <a:spLocks noChangeArrowheads="1"/>
          </p:cNvSpPr>
          <p:nvPr/>
        </p:nvSpPr>
        <p:spPr bwMode="auto">
          <a:xfrm>
            <a:off x="3203575" y="4220667"/>
            <a:ext cx="2952750" cy="865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98054" name="Rectangle 6"/>
          <p:cNvSpPr>
            <a:spLocks noChangeArrowheads="1"/>
          </p:cNvSpPr>
          <p:nvPr/>
        </p:nvSpPr>
        <p:spPr bwMode="auto">
          <a:xfrm>
            <a:off x="2051050" y="3428504"/>
            <a:ext cx="5400675" cy="2520950"/>
          </a:xfrm>
          <a:prstGeom prst="rect">
            <a:avLst/>
          </a:prstGeom>
          <a:solidFill>
            <a:srgbClr val="339966">
              <a:alpha val="3999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98055" name="Text Box 7"/>
          <p:cNvSpPr txBox="1">
            <a:spLocks noChangeArrowheads="1"/>
          </p:cNvSpPr>
          <p:nvPr/>
        </p:nvSpPr>
        <p:spPr bwMode="auto">
          <a:xfrm>
            <a:off x="3995738" y="4388942"/>
            <a:ext cx="1339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Content area</a:t>
            </a:r>
            <a:endParaRPr lang="en-US" sz="1600" i="1">
              <a:latin typeface="Tahoma" charset="0"/>
            </a:endParaRPr>
          </a:p>
        </p:txBody>
      </p:sp>
      <p:sp>
        <p:nvSpPr>
          <p:cNvPr id="898056" name="Text Box 8"/>
          <p:cNvSpPr txBox="1">
            <a:spLocks noChangeArrowheads="1"/>
          </p:cNvSpPr>
          <p:nvPr/>
        </p:nvSpPr>
        <p:spPr bwMode="auto">
          <a:xfrm>
            <a:off x="2771775" y="3933329"/>
            <a:ext cx="135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Padding area</a:t>
            </a:r>
            <a:endParaRPr lang="en-US" sz="1600" i="1">
              <a:latin typeface="Tahoma" charset="0"/>
            </a:endParaRPr>
          </a:p>
        </p:txBody>
      </p:sp>
      <p:sp>
        <p:nvSpPr>
          <p:cNvPr id="898057" name="Text Box 9"/>
          <p:cNvSpPr txBox="1">
            <a:spLocks noChangeArrowheads="1"/>
          </p:cNvSpPr>
          <p:nvPr/>
        </p:nvSpPr>
        <p:spPr bwMode="auto">
          <a:xfrm>
            <a:off x="4300538" y="5468442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Width</a:t>
            </a:r>
            <a:endParaRPr lang="en-US" sz="1600" i="1">
              <a:latin typeface="Tahoma" charset="0"/>
            </a:endParaRPr>
          </a:p>
        </p:txBody>
      </p:sp>
      <p:sp>
        <p:nvSpPr>
          <p:cNvPr id="898058" name="Line 10"/>
          <p:cNvSpPr>
            <a:spLocks noChangeShapeType="1"/>
          </p:cNvSpPr>
          <p:nvPr/>
        </p:nvSpPr>
        <p:spPr bwMode="auto">
          <a:xfrm>
            <a:off x="5076825" y="5660529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98059" name="Line 11"/>
          <p:cNvSpPr>
            <a:spLocks noChangeShapeType="1"/>
          </p:cNvSpPr>
          <p:nvPr/>
        </p:nvSpPr>
        <p:spPr bwMode="auto">
          <a:xfrm flipH="1">
            <a:off x="2771775" y="5660529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98060" name="Text Box 12"/>
          <p:cNvSpPr txBox="1">
            <a:spLocks noChangeArrowheads="1"/>
          </p:cNvSpPr>
          <p:nvPr/>
        </p:nvSpPr>
        <p:spPr bwMode="auto">
          <a:xfrm>
            <a:off x="6605588" y="4365129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Height</a:t>
            </a:r>
            <a:endParaRPr lang="en-US" sz="1600" i="1">
              <a:latin typeface="Tahoma" charset="0"/>
            </a:endParaRPr>
          </a:p>
        </p:txBody>
      </p:sp>
      <p:sp>
        <p:nvSpPr>
          <p:cNvPr id="898061" name="Line 13"/>
          <p:cNvSpPr>
            <a:spLocks noChangeShapeType="1"/>
          </p:cNvSpPr>
          <p:nvPr/>
        </p:nvSpPr>
        <p:spPr bwMode="auto">
          <a:xfrm flipV="1">
            <a:off x="7019925" y="3933329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98062" name="Line 14"/>
          <p:cNvSpPr>
            <a:spLocks noChangeShapeType="1"/>
          </p:cNvSpPr>
          <p:nvPr/>
        </p:nvSpPr>
        <p:spPr bwMode="auto">
          <a:xfrm>
            <a:off x="7019925" y="4725492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98063" name="Text Box 15"/>
          <p:cNvSpPr txBox="1">
            <a:spLocks noChangeArrowheads="1"/>
          </p:cNvSpPr>
          <p:nvPr/>
        </p:nvSpPr>
        <p:spPr bwMode="auto">
          <a:xfrm>
            <a:off x="2051050" y="3428504"/>
            <a:ext cx="1262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Margin Area</a:t>
            </a:r>
            <a:endParaRPr lang="en-US" sz="1600" i="1">
              <a:latin typeface="Tahoma" charset="0"/>
            </a:endParaRPr>
          </a:p>
        </p:txBody>
      </p:sp>
      <p:sp>
        <p:nvSpPr>
          <p:cNvPr id="898064" name="Text Box 16"/>
          <p:cNvSpPr txBox="1">
            <a:spLocks noChangeArrowheads="1"/>
          </p:cNvSpPr>
          <p:nvPr/>
        </p:nvSpPr>
        <p:spPr bwMode="auto">
          <a:xfrm>
            <a:off x="4587875" y="2852242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Border</a:t>
            </a:r>
            <a:endParaRPr lang="en-US" sz="1600" i="1">
              <a:latin typeface="Tahoma" charset="0"/>
            </a:endParaRPr>
          </a:p>
        </p:txBody>
      </p:sp>
      <p:sp>
        <p:nvSpPr>
          <p:cNvPr id="898065" name="Line 17"/>
          <p:cNvSpPr>
            <a:spLocks noChangeShapeType="1"/>
          </p:cNvSpPr>
          <p:nvPr/>
        </p:nvSpPr>
        <p:spPr bwMode="auto">
          <a:xfrm>
            <a:off x="5003800" y="321260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98066" name="Text Box 18"/>
          <p:cNvSpPr txBox="1">
            <a:spLocks noChangeArrowheads="1"/>
          </p:cNvSpPr>
          <p:nvPr/>
        </p:nvSpPr>
        <p:spPr bwMode="auto">
          <a:xfrm>
            <a:off x="5364163" y="3068142"/>
            <a:ext cx="1173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Inner Edge</a:t>
            </a:r>
            <a:endParaRPr lang="en-US" sz="1600" i="1">
              <a:latin typeface="Tahoma" charset="0"/>
            </a:endParaRPr>
          </a:p>
        </p:txBody>
      </p:sp>
      <p:sp>
        <p:nvSpPr>
          <p:cNvPr id="898067" name="Line 19"/>
          <p:cNvSpPr>
            <a:spLocks noChangeShapeType="1"/>
          </p:cNvSpPr>
          <p:nvPr/>
        </p:nvSpPr>
        <p:spPr bwMode="auto">
          <a:xfrm>
            <a:off x="5940425" y="3357067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98068" name="Text Box 20"/>
          <p:cNvSpPr txBox="1">
            <a:spLocks noChangeArrowheads="1"/>
          </p:cNvSpPr>
          <p:nvPr/>
        </p:nvSpPr>
        <p:spPr bwMode="auto">
          <a:xfrm>
            <a:off x="3232150" y="2564904"/>
            <a:ext cx="1195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Outer Edge</a:t>
            </a:r>
            <a:endParaRPr lang="en-US" sz="1600" i="1">
              <a:latin typeface="Tahoma" charset="0"/>
            </a:endParaRPr>
          </a:p>
        </p:txBody>
      </p:sp>
      <p:sp>
        <p:nvSpPr>
          <p:cNvPr id="898069" name="Line 21"/>
          <p:cNvSpPr>
            <a:spLocks noChangeShapeType="1"/>
          </p:cNvSpPr>
          <p:nvPr/>
        </p:nvSpPr>
        <p:spPr bwMode="auto">
          <a:xfrm>
            <a:off x="3851275" y="2852242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4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399" y="228600"/>
            <a:ext cx="8558087" cy="609600"/>
          </a:xfrm>
        </p:spPr>
        <p:txBody>
          <a:bodyPr/>
          <a:lstStyle/>
          <a:p>
            <a:r>
              <a:rPr lang="en-GB" sz="2800" dirty="0" smtClean="0"/>
              <a:t>Margins: </a:t>
            </a:r>
            <a:br>
              <a:rPr lang="en-GB" sz="2800" dirty="0" smtClean="0"/>
            </a:br>
            <a:r>
              <a:rPr lang="en-IE" dirty="0" smtClean="0"/>
              <a:t>keep </a:t>
            </a:r>
            <a:r>
              <a:rPr lang="en-IE" dirty="0"/>
              <a:t>elements from bumping into one another</a:t>
            </a:r>
            <a:endParaRPr lang="en-GB" dirty="0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892480" cy="4797425"/>
          </a:xfrm>
        </p:spPr>
        <p:txBody>
          <a:bodyPr/>
          <a:lstStyle/>
          <a:p>
            <a:pPr marL="457200" indent="-457200"/>
            <a:r>
              <a:rPr lang="en-IE" dirty="0" smtClean="0"/>
              <a:t>Can use </a:t>
            </a:r>
            <a:r>
              <a:rPr lang="en-IE" dirty="0"/>
              <a:t>them to make space for another column </a:t>
            </a:r>
            <a:r>
              <a:rPr lang="en-IE" dirty="0" smtClean="0"/>
              <a:t>or content</a:t>
            </a:r>
            <a:endParaRPr lang="en-IE" dirty="0"/>
          </a:p>
          <a:p>
            <a:pPr marL="457200" indent="-457200"/>
            <a:r>
              <a:rPr lang="en-IE" dirty="0"/>
              <a:t>Margins work similarly </a:t>
            </a:r>
            <a:r>
              <a:rPr lang="en-IE" dirty="0" smtClean="0"/>
              <a:t>padding </a:t>
            </a:r>
            <a:r>
              <a:rPr lang="en-IE" dirty="0"/>
              <a:t>..</a:t>
            </a:r>
            <a:endParaRPr lang="en-GB" dirty="0"/>
          </a:p>
        </p:txBody>
      </p:sp>
      <p:sp>
        <p:nvSpPr>
          <p:cNvPr id="900118" name="Text Box 22"/>
          <p:cNvSpPr txBox="1">
            <a:spLocks noChangeArrowheads="1"/>
          </p:cNvSpPr>
          <p:nvPr/>
        </p:nvSpPr>
        <p:spPr bwMode="auto">
          <a:xfrm>
            <a:off x="323528" y="2204864"/>
            <a:ext cx="8640959" cy="4157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IE" sz="2400" b="1" dirty="0"/>
              <a:t>margin</a:t>
            </a:r>
            <a:endParaRPr lang="en-US" sz="2400" dirty="0"/>
          </a:p>
          <a:p>
            <a:r>
              <a:rPr lang="en-US" sz="2400" i="1" dirty="0"/>
              <a:t>values</a:t>
            </a:r>
            <a:r>
              <a:rPr lang="en-US" sz="2400" dirty="0"/>
              <a:t>: length | percentage| </a:t>
            </a:r>
            <a:r>
              <a:rPr lang="en-US" sz="2400" dirty="0">
                <a:latin typeface="Courier New" charset="0"/>
              </a:rPr>
              <a:t>auto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inherit</a:t>
            </a:r>
          </a:p>
          <a:p>
            <a:r>
              <a:rPr lang="en-US" sz="2400" i="1" dirty="0"/>
              <a:t>default</a:t>
            </a:r>
            <a:r>
              <a:rPr lang="en-US" sz="2400" dirty="0"/>
              <a:t>: </a:t>
            </a:r>
            <a:r>
              <a:rPr lang="en-US" sz="2400" dirty="0">
                <a:latin typeface="Courier New" charset="0"/>
              </a:rPr>
              <a:t>auto</a:t>
            </a:r>
          </a:p>
          <a:p>
            <a:r>
              <a:rPr lang="en-US" sz="2400" i="1" dirty="0"/>
              <a:t>applies to</a:t>
            </a:r>
            <a:r>
              <a:rPr lang="en-US" sz="2400" dirty="0"/>
              <a:t>: all elements</a:t>
            </a:r>
          </a:p>
          <a:p>
            <a:r>
              <a:rPr lang="en-US" sz="2400" i="1" dirty="0"/>
              <a:t>inherits</a:t>
            </a:r>
            <a:r>
              <a:rPr lang="en-US" sz="2400" dirty="0"/>
              <a:t>: no</a:t>
            </a:r>
          </a:p>
          <a:p>
            <a:endParaRPr lang="en-US" sz="2400" dirty="0"/>
          </a:p>
          <a:p>
            <a:r>
              <a:rPr lang="en-US" sz="2400" b="1" dirty="0"/>
              <a:t>margin-top, margin-right, margin-bottom, margin-left</a:t>
            </a:r>
          </a:p>
          <a:p>
            <a:r>
              <a:rPr lang="en-US" sz="2400" i="1" dirty="0"/>
              <a:t>values</a:t>
            </a:r>
            <a:r>
              <a:rPr lang="en-US" sz="2400" dirty="0"/>
              <a:t>: length | percentage| </a:t>
            </a:r>
            <a:r>
              <a:rPr lang="en-US" sz="2400" dirty="0">
                <a:latin typeface="Courier New" charset="0"/>
              </a:rPr>
              <a:t>auto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inherit</a:t>
            </a:r>
          </a:p>
          <a:p>
            <a:r>
              <a:rPr lang="en-US" sz="2400" i="1" dirty="0"/>
              <a:t>default</a:t>
            </a:r>
            <a:r>
              <a:rPr lang="en-US" sz="2400" dirty="0"/>
              <a:t>: </a:t>
            </a:r>
            <a:r>
              <a:rPr lang="en-US" sz="2400" dirty="0">
                <a:latin typeface="Courier New" charset="0"/>
              </a:rPr>
              <a:t>auto</a:t>
            </a:r>
          </a:p>
          <a:p>
            <a:r>
              <a:rPr lang="en-US" sz="2400" i="1" dirty="0"/>
              <a:t>applies to</a:t>
            </a:r>
            <a:r>
              <a:rPr lang="en-US" sz="2400" dirty="0"/>
              <a:t>: all elements</a:t>
            </a:r>
          </a:p>
          <a:p>
            <a:r>
              <a:rPr lang="en-US" sz="2400" i="1" dirty="0"/>
              <a:t>inherits</a:t>
            </a:r>
            <a:r>
              <a:rPr lang="en-US" sz="2400" dirty="0"/>
              <a:t>: no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39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Margins</a:t>
            </a:r>
            <a:endParaRPr lang="en-GB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IE" dirty="0" smtClean="0"/>
              <a:t>To add margin just </a:t>
            </a:r>
            <a:r>
              <a:rPr lang="en-IE" dirty="0"/>
              <a:t>specify an </a:t>
            </a:r>
            <a:r>
              <a:rPr lang="en-IE" dirty="0" smtClean="0"/>
              <a:t>amount</a:t>
            </a:r>
          </a:p>
          <a:p>
            <a:pPr marL="857250" lvl="1" indent="-457200"/>
            <a:r>
              <a:rPr lang="en-IE" sz="2400" dirty="0" smtClean="0"/>
              <a:t>use </a:t>
            </a:r>
            <a:r>
              <a:rPr lang="en-IE" sz="2400" b="1" dirty="0" smtClean="0"/>
              <a:t>rems</a:t>
            </a:r>
            <a:r>
              <a:rPr lang="en-IE" sz="2400" dirty="0" smtClean="0"/>
              <a:t> !!!!</a:t>
            </a:r>
            <a:endParaRPr lang="en-IE" sz="2400" dirty="0"/>
          </a:p>
          <a:p>
            <a:pPr marL="457200" indent="-457200"/>
            <a:endParaRPr lang="en-IE" dirty="0"/>
          </a:p>
          <a:p>
            <a:pPr marL="457200" indent="-457200"/>
            <a:r>
              <a:rPr lang="en-IE" dirty="0"/>
              <a:t>If </a:t>
            </a:r>
            <a:r>
              <a:rPr lang="en-IE" dirty="0" smtClean="0"/>
              <a:t>use </a:t>
            </a:r>
            <a:r>
              <a:rPr lang="en-IE" b="1" dirty="0">
                <a:solidFill>
                  <a:srgbClr val="336666"/>
                </a:solidFill>
              </a:rPr>
              <a:t>margin</a:t>
            </a:r>
            <a:r>
              <a:rPr lang="en-IE" dirty="0"/>
              <a:t> it addes the same amount on </a:t>
            </a:r>
            <a:r>
              <a:rPr lang="en-IE" u="sng" dirty="0"/>
              <a:t>all </a:t>
            </a:r>
            <a:r>
              <a:rPr lang="en-IE" u="sng" dirty="0" smtClean="0"/>
              <a:t>sides</a:t>
            </a:r>
            <a:endParaRPr lang="en-IE" dirty="0"/>
          </a:p>
          <a:p>
            <a:pPr marL="457200" indent="-457200"/>
            <a:r>
              <a:rPr lang="en-IE" dirty="0"/>
              <a:t>If </a:t>
            </a:r>
            <a:r>
              <a:rPr lang="en-IE" dirty="0" smtClean="0"/>
              <a:t>want </a:t>
            </a:r>
            <a:r>
              <a:rPr lang="en-IE" dirty="0"/>
              <a:t>different amounts on different sides then use </a:t>
            </a:r>
            <a:r>
              <a:rPr lang="en-IE" b="1" dirty="0">
                <a:solidFill>
                  <a:srgbClr val="336666"/>
                </a:solidFill>
              </a:rPr>
              <a:t>margin-left</a:t>
            </a:r>
            <a:r>
              <a:rPr lang="en-IE" dirty="0"/>
              <a:t>, </a:t>
            </a:r>
            <a:r>
              <a:rPr lang="en-IE" b="1" dirty="0">
                <a:solidFill>
                  <a:srgbClr val="336666"/>
                </a:solidFill>
              </a:rPr>
              <a:t>margin-top</a:t>
            </a:r>
            <a:r>
              <a:rPr lang="en-IE" dirty="0"/>
              <a:t> etc.</a:t>
            </a:r>
          </a:p>
          <a:p>
            <a:pPr marL="457200" indent="-457200"/>
            <a:endParaRPr lang="en-IE" dirty="0"/>
          </a:p>
          <a:p>
            <a:pPr marL="457200" indent="-457200"/>
            <a:r>
              <a:rPr lang="en-IE" dirty="0" smtClean="0"/>
              <a:t>Following </a:t>
            </a:r>
            <a:r>
              <a:rPr lang="en-IE" dirty="0"/>
              <a:t>slides show some examples of adding margins to paragraph elements.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46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Margins</a:t>
            </a:r>
            <a:endParaRPr lang="en-GB"/>
          </a:p>
        </p:txBody>
      </p:sp>
      <p:pic>
        <p:nvPicPr>
          <p:cNvPr id="904197" name="Picture 5" descr="Lec8Ex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9"/>
            <a:ext cx="9144000" cy="63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4198" name="Text Box 6"/>
          <p:cNvSpPr txBox="1">
            <a:spLocks noChangeArrowheads="1"/>
          </p:cNvSpPr>
          <p:nvPr/>
        </p:nvSpPr>
        <p:spPr bwMode="auto">
          <a:xfrm>
            <a:off x="1979712" y="0"/>
            <a:ext cx="7164288" cy="2248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800" dirty="0" smtClean="0">
                <a:latin typeface="Courier New" charset="0"/>
              </a:rPr>
              <a:t>p </a:t>
            </a:r>
            <a:r>
              <a:rPr lang="en-US" sz="2800" dirty="0">
                <a:latin typeface="Courier New" charset="0"/>
              </a:rPr>
              <a:t>{</a:t>
            </a:r>
          </a:p>
          <a:p>
            <a:r>
              <a:rPr lang="en-US" sz="2800" dirty="0">
                <a:latin typeface="Courier New" charset="0"/>
              </a:rPr>
              <a:t>	margin: </a:t>
            </a:r>
            <a:r>
              <a:rPr lang="en-US" sz="2800" dirty="0" smtClean="0">
                <a:latin typeface="Courier New" charset="0"/>
              </a:rPr>
              <a:t>4rem</a:t>
            </a:r>
            <a:r>
              <a:rPr lang="en-US" sz="2800" dirty="0">
                <a:latin typeface="Courier New" charset="0"/>
              </a:rPr>
              <a:t>;</a:t>
            </a:r>
          </a:p>
          <a:p>
            <a:r>
              <a:rPr lang="en-US" sz="2800" dirty="0">
                <a:latin typeface="Courier New" charset="0"/>
              </a:rPr>
              <a:t>	border: </a:t>
            </a:r>
            <a:r>
              <a:rPr lang="en-US" sz="2800" dirty="0" smtClean="0">
                <a:latin typeface="Courier New" charset="0"/>
              </a:rPr>
              <a:t>0.1rem </a:t>
            </a:r>
            <a:r>
              <a:rPr lang="en-US" sz="2800" dirty="0">
                <a:latin typeface="Courier New" charset="0"/>
              </a:rPr>
              <a:t>solid red;</a:t>
            </a:r>
          </a:p>
          <a:p>
            <a:r>
              <a:rPr lang="en-US" sz="2800" dirty="0">
                <a:latin typeface="Courier New" charset="0"/>
              </a:rPr>
              <a:t>	background: #FCF2BE;</a:t>
            </a:r>
          </a:p>
          <a:p>
            <a:r>
              <a:rPr lang="en-US" sz="2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82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5" name="Picture 5" descr="Lec8Ex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" y="1267467"/>
            <a:ext cx="7946043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Margins</a:t>
            </a:r>
            <a:endParaRPr lang="en-GB"/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3421513" y="0"/>
            <a:ext cx="5722487" cy="304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r>
              <a:rPr lang="en-US" sz="2400" dirty="0" smtClean="0">
                <a:latin typeface="Courier New" charset="0"/>
              </a:rPr>
              <a:t>p </a:t>
            </a:r>
            <a:r>
              <a:rPr lang="en-US" sz="2400" dirty="0">
                <a:latin typeface="Courier New" charset="0"/>
              </a:rPr>
              <a:t>{</a:t>
            </a:r>
          </a:p>
          <a:p>
            <a:r>
              <a:rPr lang="en-US" sz="2400" dirty="0">
                <a:latin typeface="Courier New" charset="0"/>
              </a:rPr>
              <a:t>	margin-top: </a:t>
            </a:r>
            <a:r>
              <a:rPr lang="en-US" sz="2400" dirty="0" smtClean="0">
                <a:latin typeface="Courier New" charset="0"/>
              </a:rPr>
              <a:t>2rem</a:t>
            </a:r>
            <a:r>
              <a:rPr lang="en-US" sz="2400" dirty="0">
                <a:latin typeface="Courier New" charset="0"/>
              </a:rPr>
              <a:t>;</a:t>
            </a:r>
          </a:p>
          <a:p>
            <a:r>
              <a:rPr lang="en-US" sz="2400" dirty="0">
                <a:latin typeface="Courier New" charset="0"/>
              </a:rPr>
              <a:t>	margin-right: </a:t>
            </a:r>
            <a:r>
              <a:rPr lang="en-US" sz="2400" dirty="0" smtClean="0">
                <a:latin typeface="Courier New" charset="0"/>
              </a:rPr>
              <a:t>25rem;</a:t>
            </a:r>
            <a:endParaRPr lang="en-US" sz="2400" dirty="0">
              <a:latin typeface="Courier New" charset="0"/>
            </a:endParaRPr>
          </a:p>
          <a:p>
            <a:r>
              <a:rPr lang="en-US" sz="2400" dirty="0">
                <a:latin typeface="Courier New" charset="0"/>
              </a:rPr>
              <a:t>	margin-</a:t>
            </a:r>
            <a:r>
              <a:rPr lang="en-US" sz="2400" dirty="0" smtClean="0">
                <a:latin typeface="Courier New" charset="0"/>
              </a:rPr>
              <a:t>bottom: 1rem</a:t>
            </a:r>
            <a:r>
              <a:rPr lang="en-US" sz="2400" dirty="0">
                <a:latin typeface="Courier New" charset="0"/>
              </a:rPr>
              <a:t>;</a:t>
            </a:r>
          </a:p>
          <a:p>
            <a:r>
              <a:rPr lang="en-US" sz="2400" dirty="0">
                <a:latin typeface="Courier New" charset="0"/>
              </a:rPr>
              <a:t>	margin-left: </a:t>
            </a:r>
            <a:r>
              <a:rPr lang="en-US" sz="2400" dirty="0" smtClean="0">
                <a:latin typeface="Courier New" charset="0"/>
              </a:rPr>
              <a:t>4rem</a:t>
            </a:r>
            <a:r>
              <a:rPr lang="en-US" sz="2400" dirty="0">
                <a:latin typeface="Courier New" charset="0"/>
              </a:rPr>
              <a:t>;</a:t>
            </a:r>
          </a:p>
          <a:p>
            <a:r>
              <a:rPr lang="en-US" sz="2400" dirty="0">
                <a:latin typeface="Courier New" charset="0"/>
              </a:rPr>
              <a:t>	border: </a:t>
            </a:r>
            <a:r>
              <a:rPr lang="en-US" sz="2400" dirty="0" smtClean="0">
                <a:latin typeface="Courier New" charset="0"/>
              </a:rPr>
              <a:t>0.1rem </a:t>
            </a:r>
            <a:r>
              <a:rPr lang="en-US" sz="2400" dirty="0">
                <a:latin typeface="Courier New" charset="0"/>
              </a:rPr>
              <a:t>solid red;</a:t>
            </a:r>
          </a:p>
          <a:p>
            <a:r>
              <a:rPr lang="en-US" sz="2400" dirty="0">
                <a:latin typeface="Courier New" charset="0"/>
              </a:rPr>
              <a:t>	background: #FCF2BE;</a:t>
            </a:r>
          </a:p>
          <a:p>
            <a:r>
              <a:rPr lang="en-US" sz="2400" dirty="0"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0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z="3200" b="1" dirty="0" smtClean="0"/>
              <a:t>Collapsing </a:t>
            </a:r>
            <a:r>
              <a:rPr lang="en-IE" sz="3200" b="1" dirty="0"/>
              <a:t>Margins</a:t>
            </a:r>
            <a:endParaRPr lang="en-IE" sz="3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97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Introduction</a:t>
            </a:r>
            <a:endParaRPr lang="en-GB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/>
              <a:t>Every element in a </a:t>
            </a:r>
            <a:r>
              <a:rPr lang="en-IE" dirty="0" smtClean="0"/>
              <a:t>HTML </a:t>
            </a:r>
            <a:r>
              <a:rPr lang="en-IE" dirty="0"/>
              <a:t>document generates a </a:t>
            </a:r>
            <a:r>
              <a:rPr lang="en-IE" dirty="0" smtClean="0"/>
              <a:t>BOX in </a:t>
            </a:r>
            <a:r>
              <a:rPr lang="en-IE" dirty="0"/>
              <a:t>which the content is housed.</a:t>
            </a:r>
          </a:p>
          <a:p>
            <a:pPr marL="457200" indent="-457200"/>
            <a:r>
              <a:rPr lang="en-IE" dirty="0"/>
              <a:t>Properties such as width, height, padding, borders, background properties and so on can be applied.</a:t>
            </a:r>
          </a:p>
          <a:p>
            <a:pPr marL="457200" indent="-457200"/>
            <a:r>
              <a:rPr lang="en-IE" dirty="0"/>
              <a:t>In this lecture we are going to look at this box model in detail as it is the foundation of doing page layout with CSS. </a:t>
            </a:r>
          </a:p>
          <a:p>
            <a:pPr marL="457200" indent="-457200"/>
            <a:r>
              <a:rPr lang="en-IE" dirty="0"/>
              <a:t>In particular we will deal with:</a:t>
            </a:r>
          </a:p>
          <a:p>
            <a:pPr marL="838200" lvl="1" indent="-381000"/>
            <a:r>
              <a:rPr lang="en-GB" sz="2400" dirty="0"/>
              <a:t>Dimensions</a:t>
            </a:r>
          </a:p>
          <a:p>
            <a:pPr marL="838200" lvl="1" indent="-381000"/>
            <a:r>
              <a:rPr lang="en-GB" sz="2400" dirty="0" smtClean="0"/>
              <a:t>Margins</a:t>
            </a:r>
          </a:p>
          <a:p>
            <a:pPr marL="838200" lvl="1" indent="-381000"/>
            <a:r>
              <a:rPr lang="en-GB" sz="2400" i="1" dirty="0"/>
              <a:t>Padding</a:t>
            </a:r>
          </a:p>
          <a:p>
            <a:pPr marL="838200" lvl="1" indent="-381000"/>
            <a:r>
              <a:rPr lang="en-GB" sz="2400" i="1" dirty="0" smtClean="0"/>
              <a:t>Borders</a:t>
            </a:r>
            <a:endParaRPr lang="en-GB" sz="2400" i="1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27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Margins</a:t>
            </a:r>
            <a:endParaRPr lang="en-GB"/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0" indent="0">
              <a:buNone/>
            </a:pPr>
            <a:r>
              <a:rPr lang="en-IE" b="1" dirty="0" smtClean="0"/>
              <a:t>Collapsing </a:t>
            </a:r>
            <a:r>
              <a:rPr lang="en-IE" b="1" dirty="0"/>
              <a:t>Margins</a:t>
            </a:r>
            <a:endParaRPr lang="en-IE" dirty="0"/>
          </a:p>
          <a:p>
            <a:pPr marL="457200" indent="-457200"/>
            <a:r>
              <a:rPr lang="en-IE" dirty="0"/>
              <a:t>The most important one is that </a:t>
            </a:r>
            <a:r>
              <a:rPr lang="en-IE" i="1" dirty="0"/>
              <a:t>neighbouring ones collapse</a:t>
            </a:r>
            <a:r>
              <a:rPr lang="en-IE" dirty="0"/>
              <a:t>.</a:t>
            </a:r>
          </a:p>
          <a:p>
            <a:pPr marL="457200" indent="-457200"/>
            <a:r>
              <a:rPr lang="en-IE" dirty="0"/>
              <a:t>Suppose you have two adjacent elements that both have margins, for example two paragraphs.</a:t>
            </a:r>
          </a:p>
          <a:p>
            <a:pPr marL="457200" indent="-457200"/>
            <a:r>
              <a:rPr lang="en-IE" dirty="0"/>
              <a:t>The gap between the elements will </a:t>
            </a:r>
            <a:r>
              <a:rPr lang="en-IE" i="1" dirty="0"/>
              <a:t>not</a:t>
            </a:r>
            <a:r>
              <a:rPr lang="en-IE" dirty="0"/>
              <a:t> be the sum of the two margins.</a:t>
            </a:r>
          </a:p>
          <a:p>
            <a:pPr marL="457200" indent="-457200"/>
            <a:r>
              <a:rPr lang="en-IE" dirty="0"/>
              <a:t>The gap between the elements is equivalent to the </a:t>
            </a:r>
            <a:r>
              <a:rPr lang="en-IE" i="1" dirty="0"/>
              <a:t>larger</a:t>
            </a:r>
            <a:r>
              <a:rPr lang="en-IE" dirty="0"/>
              <a:t> margin i.e. they collapse into one another.</a:t>
            </a:r>
          </a:p>
          <a:p>
            <a:pPr marL="457200" indent="-457200"/>
            <a:r>
              <a:rPr lang="en-IE" dirty="0"/>
              <a:t>Example on next slide.</a:t>
            </a:r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75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Margins</a:t>
            </a:r>
            <a:endParaRPr lang="en-GB"/>
          </a:p>
        </p:txBody>
      </p:sp>
      <p:pic>
        <p:nvPicPr>
          <p:cNvPr id="914437" name="Picture 5" descr="Lec8Ex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4438"/>
            <a:ext cx="5562600" cy="52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4438" name="Text Box 6"/>
          <p:cNvSpPr txBox="1">
            <a:spLocks noChangeArrowheads="1"/>
          </p:cNvSpPr>
          <p:nvPr/>
        </p:nvSpPr>
        <p:spPr bwMode="auto">
          <a:xfrm>
            <a:off x="6172200" y="2559050"/>
            <a:ext cx="2779713" cy="9562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1800" dirty="0">
                <a:latin typeface="Tahoma" charset="0"/>
              </a:rPr>
              <a:t>1st paragraph has margin</a:t>
            </a:r>
          </a:p>
          <a:p>
            <a:r>
              <a:rPr lang="en-US" sz="1800" dirty="0">
                <a:latin typeface="Tahoma" charset="0"/>
              </a:rPr>
              <a:t>of </a:t>
            </a:r>
            <a:r>
              <a:rPr lang="en-US" sz="1800" dirty="0" smtClean="0">
                <a:latin typeface="Tahoma" charset="0"/>
              </a:rPr>
              <a:t>4rem </a:t>
            </a:r>
            <a:r>
              <a:rPr lang="en-US" sz="1800" dirty="0">
                <a:latin typeface="Tahoma" charset="0"/>
              </a:rPr>
              <a:t>all around</a:t>
            </a:r>
            <a:endParaRPr lang="en-US" sz="2000" dirty="0">
              <a:latin typeface="Courier New" charset="0"/>
            </a:endParaRPr>
          </a:p>
          <a:p>
            <a:r>
              <a:rPr lang="en-US" sz="2000" dirty="0">
                <a:latin typeface="Courier New" charset="0"/>
              </a:rPr>
              <a:t>	</a:t>
            </a:r>
          </a:p>
        </p:txBody>
      </p:sp>
      <p:sp>
        <p:nvSpPr>
          <p:cNvPr id="914440" name="Text Box 8"/>
          <p:cNvSpPr txBox="1">
            <a:spLocks noChangeArrowheads="1"/>
          </p:cNvSpPr>
          <p:nvPr/>
        </p:nvSpPr>
        <p:spPr bwMode="auto">
          <a:xfrm>
            <a:off x="6444208" y="4921250"/>
            <a:ext cx="2507705" cy="987066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sz="1800" dirty="0">
                <a:latin typeface="Tahoma" charset="0"/>
              </a:rPr>
              <a:t>2nd one has margin</a:t>
            </a:r>
          </a:p>
          <a:p>
            <a:r>
              <a:rPr lang="en-US" sz="1800" dirty="0">
                <a:latin typeface="Tahoma" charset="0"/>
              </a:rPr>
              <a:t>of </a:t>
            </a:r>
            <a:r>
              <a:rPr lang="en-US" sz="1800" dirty="0" smtClean="0">
                <a:latin typeface="Tahoma" charset="0"/>
              </a:rPr>
              <a:t>2rem </a:t>
            </a:r>
            <a:r>
              <a:rPr lang="en-US" sz="1800" dirty="0">
                <a:latin typeface="Tahoma" charset="0"/>
              </a:rPr>
              <a:t>all around</a:t>
            </a:r>
            <a:endParaRPr lang="en-US" sz="2000" dirty="0">
              <a:latin typeface="Courier New" charset="0"/>
            </a:endParaRPr>
          </a:p>
          <a:p>
            <a:r>
              <a:rPr lang="en-US" sz="2000" dirty="0">
                <a:latin typeface="Courier New" charset="0"/>
              </a:rPr>
              <a:t>	</a:t>
            </a:r>
          </a:p>
        </p:txBody>
      </p:sp>
      <p:sp>
        <p:nvSpPr>
          <p:cNvPr id="914442" name="Line 10"/>
          <p:cNvSpPr>
            <a:spLocks noChangeShapeType="1"/>
          </p:cNvSpPr>
          <p:nvPr/>
        </p:nvSpPr>
        <p:spPr bwMode="auto">
          <a:xfrm>
            <a:off x="29718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14443" name="Text Box 11"/>
          <p:cNvSpPr txBox="1">
            <a:spLocks noChangeArrowheads="1"/>
          </p:cNvSpPr>
          <p:nvPr/>
        </p:nvSpPr>
        <p:spPr bwMode="auto">
          <a:xfrm>
            <a:off x="3033713" y="4057650"/>
            <a:ext cx="76610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2000" dirty="0" smtClean="0">
                <a:solidFill>
                  <a:srgbClr val="723C56"/>
                </a:solidFill>
              </a:rPr>
              <a:t>4rem</a:t>
            </a:r>
            <a:endParaRPr lang="en-US" dirty="0"/>
          </a:p>
        </p:txBody>
      </p:sp>
      <p:sp>
        <p:nvSpPr>
          <p:cNvPr id="914444" name="Line 12"/>
          <p:cNvSpPr>
            <a:spLocks noChangeShapeType="1"/>
          </p:cNvSpPr>
          <p:nvPr/>
        </p:nvSpPr>
        <p:spPr bwMode="auto">
          <a:xfrm>
            <a:off x="2971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14445" name="Text Box 13"/>
          <p:cNvSpPr txBox="1">
            <a:spLocks noChangeArrowheads="1"/>
          </p:cNvSpPr>
          <p:nvPr/>
        </p:nvSpPr>
        <p:spPr bwMode="auto">
          <a:xfrm>
            <a:off x="3048000" y="2422525"/>
            <a:ext cx="76610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2000" dirty="0" smtClean="0"/>
              <a:t>4rem</a:t>
            </a:r>
            <a:endParaRPr lang="en-US" dirty="0"/>
          </a:p>
        </p:txBody>
      </p:sp>
      <p:sp>
        <p:nvSpPr>
          <p:cNvPr id="914446" name="Text Box 14"/>
          <p:cNvSpPr txBox="1">
            <a:spLocks noChangeArrowheads="1"/>
          </p:cNvSpPr>
          <p:nvPr/>
        </p:nvSpPr>
        <p:spPr bwMode="auto">
          <a:xfrm>
            <a:off x="533400" y="3352800"/>
            <a:ext cx="76610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2000" dirty="0" smtClean="0"/>
              <a:t>4rem</a:t>
            </a:r>
            <a:endParaRPr lang="en-US" dirty="0"/>
          </a:p>
        </p:txBody>
      </p:sp>
      <p:sp>
        <p:nvSpPr>
          <p:cNvPr id="914447" name="Line 15"/>
          <p:cNvSpPr>
            <a:spLocks noChangeShapeType="1"/>
          </p:cNvSpPr>
          <p:nvPr/>
        </p:nvSpPr>
        <p:spPr bwMode="auto">
          <a:xfrm>
            <a:off x="685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14448" name="Text Box 16"/>
          <p:cNvSpPr txBox="1">
            <a:spLocks noChangeArrowheads="1"/>
          </p:cNvSpPr>
          <p:nvPr/>
        </p:nvSpPr>
        <p:spPr bwMode="auto">
          <a:xfrm>
            <a:off x="5421313" y="3352800"/>
            <a:ext cx="76610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2000" dirty="0" smtClean="0"/>
              <a:t>4rem</a:t>
            </a:r>
            <a:endParaRPr lang="en-US" dirty="0"/>
          </a:p>
        </p:txBody>
      </p:sp>
      <p:sp>
        <p:nvSpPr>
          <p:cNvPr id="914449" name="Line 17"/>
          <p:cNvSpPr>
            <a:spLocks noChangeShapeType="1"/>
          </p:cNvSpPr>
          <p:nvPr/>
        </p:nvSpPr>
        <p:spPr bwMode="auto">
          <a:xfrm>
            <a:off x="54864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14450" name="Line 18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14451" name="Text Box 19"/>
          <p:cNvSpPr txBox="1">
            <a:spLocks noChangeArrowheads="1"/>
          </p:cNvSpPr>
          <p:nvPr/>
        </p:nvSpPr>
        <p:spPr bwMode="auto">
          <a:xfrm>
            <a:off x="251520" y="4884738"/>
            <a:ext cx="70766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smtClean="0"/>
              <a:t>2rem</a:t>
            </a:r>
            <a:endParaRPr lang="en-US" dirty="0"/>
          </a:p>
        </p:txBody>
      </p:sp>
      <p:sp>
        <p:nvSpPr>
          <p:cNvPr id="914454" name="Line 22"/>
          <p:cNvSpPr>
            <a:spLocks noChangeShapeType="1"/>
          </p:cNvSpPr>
          <p:nvPr/>
        </p:nvSpPr>
        <p:spPr bwMode="auto">
          <a:xfrm>
            <a:off x="5715000" y="4792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14455" name="Text Box 23"/>
          <p:cNvSpPr txBox="1">
            <a:spLocks noChangeArrowheads="1"/>
          </p:cNvSpPr>
          <p:nvPr/>
        </p:nvSpPr>
        <p:spPr bwMode="auto">
          <a:xfrm>
            <a:off x="5736540" y="4800600"/>
            <a:ext cx="70766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smtClean="0"/>
              <a:t>2rem</a:t>
            </a:r>
            <a:endParaRPr lang="en-US" dirty="0"/>
          </a:p>
        </p:txBody>
      </p:sp>
      <p:sp>
        <p:nvSpPr>
          <p:cNvPr id="914456" name="Text Box 24"/>
          <p:cNvSpPr txBox="1">
            <a:spLocks noChangeArrowheads="1"/>
          </p:cNvSpPr>
          <p:nvPr/>
        </p:nvSpPr>
        <p:spPr bwMode="auto">
          <a:xfrm>
            <a:off x="6172200" y="3854450"/>
            <a:ext cx="2792288" cy="648512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1800" dirty="0">
                <a:latin typeface="Tahoma" charset="0"/>
              </a:rPr>
              <a:t>Gap is </a:t>
            </a:r>
            <a:r>
              <a:rPr lang="en-US" sz="1800" dirty="0" smtClean="0">
                <a:latin typeface="Tahoma" charset="0"/>
              </a:rPr>
              <a:t>4 rem !!!!!!!!</a:t>
            </a:r>
          </a:p>
          <a:p>
            <a:pPr algn="ctr"/>
            <a:r>
              <a:rPr lang="en-US" sz="1800" dirty="0" smtClean="0">
                <a:latin typeface="Tahoma" charset="0"/>
              </a:rPr>
              <a:t>NOT:    2 + 4 = 6 rem</a:t>
            </a:r>
            <a:endParaRPr lang="en-US" sz="2000" dirty="0">
              <a:latin typeface="Courier New" charset="0"/>
            </a:endParaRPr>
          </a:p>
        </p:txBody>
      </p:sp>
      <p:sp>
        <p:nvSpPr>
          <p:cNvPr id="914457" name="Line 25"/>
          <p:cNvSpPr>
            <a:spLocks noChangeShapeType="1"/>
          </p:cNvSpPr>
          <p:nvPr/>
        </p:nvSpPr>
        <p:spPr bwMode="auto">
          <a:xfrm flipH="1">
            <a:off x="3886200" y="4114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96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886200"/>
            <a:ext cx="7346776" cy="1771650"/>
          </a:xfrm>
        </p:spPr>
        <p:txBody>
          <a:bodyPr/>
          <a:lstStyle/>
          <a:p>
            <a:r>
              <a:rPr lang="en-IE" sz="3200" b="1" dirty="0" smtClean="0"/>
              <a:t>Margins </a:t>
            </a:r>
            <a:r>
              <a:rPr lang="en-IE" sz="3200" b="1" dirty="0"/>
              <a:t>on inline elements</a:t>
            </a:r>
            <a:r>
              <a:rPr lang="en-IE" sz="3200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33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Margins</a:t>
            </a:r>
            <a:endParaRPr lang="en-GB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0" indent="0">
              <a:buNone/>
            </a:pPr>
            <a:r>
              <a:rPr lang="en-IE" b="1" dirty="0" smtClean="0"/>
              <a:t>Margins </a:t>
            </a:r>
            <a:r>
              <a:rPr lang="en-IE" b="1" dirty="0"/>
              <a:t>on inline elements</a:t>
            </a:r>
            <a:r>
              <a:rPr lang="en-IE" dirty="0"/>
              <a:t> </a:t>
            </a:r>
          </a:p>
          <a:p>
            <a:pPr marL="457200" indent="-457200"/>
            <a:r>
              <a:rPr lang="en-IE" dirty="0"/>
              <a:t>These behave a little differently to what you might expect.</a:t>
            </a:r>
          </a:p>
          <a:p>
            <a:pPr marL="457200" indent="-457200"/>
            <a:r>
              <a:rPr lang="en-IE" dirty="0"/>
              <a:t>Basically, applying </a:t>
            </a:r>
            <a:r>
              <a:rPr lang="en-IE" b="1" dirty="0">
                <a:solidFill>
                  <a:srgbClr val="336666"/>
                </a:solidFill>
              </a:rPr>
              <a:t>top</a:t>
            </a:r>
            <a:r>
              <a:rPr lang="en-IE" dirty="0"/>
              <a:t> and </a:t>
            </a:r>
            <a:r>
              <a:rPr lang="en-IE" b="1" dirty="0">
                <a:solidFill>
                  <a:srgbClr val="336666"/>
                </a:solidFill>
              </a:rPr>
              <a:t>bottom</a:t>
            </a:r>
            <a:r>
              <a:rPr lang="en-IE" dirty="0"/>
              <a:t> margins will have no effect but applying </a:t>
            </a:r>
            <a:r>
              <a:rPr lang="en-IE" b="1" dirty="0">
                <a:solidFill>
                  <a:srgbClr val="336666"/>
                </a:solidFill>
              </a:rPr>
              <a:t>left</a:t>
            </a:r>
            <a:r>
              <a:rPr lang="en-IE" dirty="0"/>
              <a:t> and </a:t>
            </a:r>
            <a:r>
              <a:rPr lang="en-IE" b="1" dirty="0">
                <a:solidFill>
                  <a:srgbClr val="336666"/>
                </a:solidFill>
              </a:rPr>
              <a:t>right</a:t>
            </a:r>
            <a:r>
              <a:rPr lang="en-IE" dirty="0"/>
              <a:t> ones will.</a:t>
            </a:r>
          </a:p>
          <a:p>
            <a:pPr marL="457200" indent="-457200"/>
            <a:r>
              <a:rPr lang="en-IE" dirty="0"/>
              <a:t>So suppose we make a style rule for an </a:t>
            </a:r>
            <a:r>
              <a:rPr lang="en-IE" b="1" dirty="0">
                <a:solidFill>
                  <a:srgbClr val="336666"/>
                </a:solidFill>
              </a:rPr>
              <a:t>em</a:t>
            </a:r>
            <a:r>
              <a:rPr lang="en-IE" dirty="0"/>
              <a:t> element that includes an all round margin</a:t>
            </a:r>
            <a:r>
              <a:rPr lang="en-IE" dirty="0" smtClean="0"/>
              <a:t>.</a:t>
            </a:r>
            <a:endParaRPr lang="en-IE" dirty="0"/>
          </a:p>
          <a:p>
            <a:pPr marL="1257300" lvl="2" indent="-342900"/>
            <a:r>
              <a:rPr lang="en-GB" dirty="0" err="1"/>
              <a:t>em</a:t>
            </a:r>
            <a:r>
              <a:rPr lang="en-GB" dirty="0"/>
              <a:t> {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margin</a:t>
            </a:r>
            <a:r>
              <a:rPr lang="en-GB" dirty="0"/>
              <a:t>: </a:t>
            </a:r>
            <a:r>
              <a:rPr lang="en-GB" dirty="0" smtClean="0"/>
              <a:t>2rem;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GB" dirty="0"/>
          </a:p>
          <a:p>
            <a:pPr marL="1257300" lvl="2" indent="-342900"/>
            <a:endParaRPr lang="en-GB" dirty="0" smtClean="0"/>
          </a:p>
          <a:p>
            <a:pPr marL="1257300" lvl="2" indent="-342900"/>
            <a:endParaRPr lang="en-GB" dirty="0"/>
          </a:p>
          <a:p>
            <a:pPr marL="457200" indent="-457200"/>
            <a:r>
              <a:rPr lang="en-GB" dirty="0" smtClean="0"/>
              <a:t>See next slide for what happens…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5211197"/>
            <a:ext cx="6408712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Keep life simple</a:t>
            </a:r>
            <a:br>
              <a:rPr lang="en-US" sz="2800" dirty="0" smtClean="0"/>
            </a:br>
            <a:r>
              <a:rPr lang="en-US" sz="2800" dirty="0" smtClean="0"/>
              <a:t>leave inline element margins alone 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27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Margins</a:t>
            </a:r>
            <a:endParaRPr lang="en-GB"/>
          </a:p>
        </p:txBody>
      </p:sp>
      <p:pic>
        <p:nvPicPr>
          <p:cNvPr id="918533" name="Picture 5" descr="Lec8Ex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85888"/>
            <a:ext cx="59436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8534" name="Text Box 6"/>
          <p:cNvSpPr txBox="1">
            <a:spLocks noChangeArrowheads="1"/>
          </p:cNvSpPr>
          <p:nvPr/>
        </p:nvSpPr>
        <p:spPr bwMode="auto">
          <a:xfrm>
            <a:off x="3946525" y="4800600"/>
            <a:ext cx="115693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smtClean="0"/>
              <a:t>2rem </a:t>
            </a:r>
            <a:r>
              <a:rPr lang="en-US" sz="1800" dirty="0"/>
              <a:t>gap</a:t>
            </a:r>
            <a:endParaRPr lang="en-US" dirty="0"/>
          </a:p>
        </p:txBody>
      </p:sp>
      <p:sp>
        <p:nvSpPr>
          <p:cNvPr id="918535" name="Line 7"/>
          <p:cNvSpPr>
            <a:spLocks noChangeShapeType="1"/>
          </p:cNvSpPr>
          <p:nvPr/>
        </p:nvSpPr>
        <p:spPr bwMode="auto">
          <a:xfrm flipH="1" flipV="1">
            <a:off x="3352800" y="38100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18536" name="Line 8"/>
          <p:cNvSpPr>
            <a:spLocks noChangeShapeType="1"/>
          </p:cNvSpPr>
          <p:nvPr/>
        </p:nvSpPr>
        <p:spPr bwMode="auto">
          <a:xfrm flipV="1">
            <a:off x="4572000" y="3810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life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</a:t>
            </a:r>
            <a:r>
              <a:rPr lang="en-US" dirty="0"/>
              <a:t>inline element margins alone 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need to control such things then …</a:t>
            </a:r>
          </a:p>
          <a:p>
            <a:pPr lvl="1"/>
            <a:r>
              <a:rPr lang="en-US" dirty="0" smtClean="0"/>
              <a:t>Make elements display as BLOCK</a:t>
            </a:r>
          </a:p>
          <a:p>
            <a:pPr lvl="1"/>
            <a:r>
              <a:rPr lang="en-US" dirty="0" smtClean="0"/>
              <a:t>Or perhaps INLINE-BLOCK</a:t>
            </a:r>
          </a:p>
          <a:p>
            <a:pPr lvl="1"/>
            <a:r>
              <a:rPr lang="en-US" dirty="0" smtClean="0"/>
              <a:t>But that</a:t>
            </a:r>
            <a:r>
              <a:rPr lang="fr-FR" dirty="0" smtClean="0"/>
              <a:t>’</a:t>
            </a:r>
            <a:r>
              <a:rPr lang="en-US" dirty="0" smtClean="0"/>
              <a:t>s getting into complicated stuff – leave </a:t>
            </a:r>
            <a:r>
              <a:rPr lang="en-US" smtClean="0"/>
              <a:t>for another day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2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Margins</a:t>
            </a:r>
            <a:endParaRPr lang="en-GB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GB" dirty="0"/>
              <a:t>The exception to this behaviour is that image elements (</a:t>
            </a:r>
            <a:r>
              <a:rPr lang="en-GB" b="1" dirty="0" err="1">
                <a:solidFill>
                  <a:srgbClr val="336666"/>
                </a:solidFill>
              </a:rPr>
              <a:t>img</a:t>
            </a:r>
            <a:r>
              <a:rPr lang="en-GB" dirty="0"/>
              <a:t>) will display margins top and bottom as well and left and </a:t>
            </a:r>
            <a:r>
              <a:rPr lang="en-GB" dirty="0" smtClean="0"/>
              <a:t>right</a:t>
            </a:r>
          </a:p>
          <a:p>
            <a:pPr marL="857250" lvl="1" indent="-457200"/>
            <a:r>
              <a:rPr lang="en-GB" sz="2400" dirty="0" smtClean="0"/>
              <a:t>Images have a physical width and height</a:t>
            </a:r>
            <a:br>
              <a:rPr lang="en-GB" sz="2400" dirty="0" smtClean="0"/>
            </a:br>
            <a:r>
              <a:rPr lang="en-GB" sz="2400" dirty="0" smtClean="0"/>
              <a:t>(pixel array!)</a:t>
            </a:r>
            <a:endParaRPr lang="en-GB" sz="2400" dirty="0"/>
          </a:p>
          <a:p>
            <a:pPr marL="1257300" lvl="2" indent="-3429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05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61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IE" dirty="0" smtClean="0"/>
              <a:t>Box model</a:t>
            </a:r>
          </a:p>
          <a:p>
            <a:pPr marL="857250" lvl="1" indent="-457200"/>
            <a:r>
              <a:rPr lang="en-IE" sz="2400" dirty="0" smtClean="0"/>
              <a:t>Spacing and size of elements</a:t>
            </a:r>
          </a:p>
          <a:p>
            <a:pPr marL="857250" lvl="1" indent="-457200"/>
            <a:r>
              <a:rPr lang="en-IE" sz="2400" dirty="0" smtClean="0"/>
              <a:t>Different for BLOCK LEVEL and INLINE elements</a:t>
            </a:r>
          </a:p>
          <a:p>
            <a:pPr marL="457200" indent="-457200"/>
            <a:r>
              <a:rPr lang="en-IE" dirty="0" smtClean="0"/>
              <a:t>Content / padding / borders / margins</a:t>
            </a:r>
          </a:p>
          <a:p>
            <a:pPr marL="457200" indent="-457200"/>
            <a:r>
              <a:rPr lang="en-IE" dirty="0" smtClean="0"/>
              <a:t>Default for width/height is content-box</a:t>
            </a:r>
          </a:p>
          <a:p>
            <a:pPr marL="857250" lvl="1" indent="-457200"/>
            <a:r>
              <a:rPr lang="en-IE" sz="2400" dirty="0" smtClean="0"/>
              <a:t>But box-sizing can use border-box</a:t>
            </a:r>
          </a:p>
          <a:p>
            <a:pPr marL="457200" indent="-457200"/>
            <a:r>
              <a:rPr lang="en-IE" dirty="0" smtClean="0"/>
              <a:t>Generally don’t specify height</a:t>
            </a:r>
          </a:p>
          <a:p>
            <a:pPr marL="457200" indent="-457200"/>
            <a:r>
              <a:rPr lang="en-IE" dirty="0" smtClean="0"/>
              <a:t>Need to anticipate OVERFLOW</a:t>
            </a:r>
          </a:p>
          <a:p>
            <a:pPr marL="457200" indent="-457200"/>
            <a:r>
              <a:rPr lang="en-IE" dirty="0" smtClean="0"/>
              <a:t>Can force elements to display BLOCK or INLINE</a:t>
            </a:r>
          </a:p>
          <a:p>
            <a:pPr marL="857250" lvl="1" indent="-457200"/>
            <a:r>
              <a:rPr lang="en-IE" sz="2400" dirty="0" smtClean="0"/>
              <a:t>i.e. different to their defaults</a:t>
            </a:r>
          </a:p>
          <a:p>
            <a:pPr marL="857250" lvl="1" indent="-457200"/>
            <a:r>
              <a:rPr lang="en-IE" sz="2400" dirty="0" smtClean="0"/>
              <a:t>Very handy for </a:t>
            </a:r>
            <a:r>
              <a:rPr lang="en-IE" sz="2400" dirty="0" err="1" smtClean="0"/>
              <a:t>nav</a:t>
            </a:r>
            <a:r>
              <a:rPr lang="en-IE" sz="2400" dirty="0" smtClean="0"/>
              <a:t>-bars … more in a later week …</a:t>
            </a:r>
            <a:endParaRPr lang="ga-IE" sz="2400" dirty="0"/>
          </a:p>
          <a:p>
            <a:endParaRPr lang="en-US" sz="2400" dirty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68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/>
              <a:t>The Element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46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7" name="Rectangle 5"/>
          <p:cNvSpPr>
            <a:spLocks noChangeArrowheads="1"/>
          </p:cNvSpPr>
          <p:nvPr/>
        </p:nvSpPr>
        <p:spPr bwMode="auto">
          <a:xfrm>
            <a:off x="2771775" y="4149725"/>
            <a:ext cx="3816350" cy="1439863"/>
          </a:xfrm>
          <a:prstGeom prst="rect">
            <a:avLst/>
          </a:prstGeom>
          <a:solidFill>
            <a:srgbClr val="339966">
              <a:alpha val="45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Element Box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1270000"/>
          </a:xfrm>
        </p:spPr>
        <p:txBody>
          <a:bodyPr/>
          <a:lstStyle/>
          <a:p>
            <a:pPr marL="457200" indent="-457200"/>
            <a:r>
              <a:rPr lang="en-IE"/>
              <a:t>As we have seen, every HTML element, both block-level or inline generates a rectangular </a:t>
            </a:r>
            <a:r>
              <a:rPr lang="en-IE" i="1"/>
              <a:t>element box</a:t>
            </a:r>
            <a:r>
              <a:rPr lang="en-IE"/>
              <a:t>.</a:t>
            </a:r>
          </a:p>
          <a:p>
            <a:pPr marL="457200" indent="-457200"/>
            <a:r>
              <a:rPr lang="en-GB"/>
              <a:t>The components of this box are shown below.</a:t>
            </a:r>
          </a:p>
        </p:txBody>
      </p:sp>
      <p:sp>
        <p:nvSpPr>
          <p:cNvPr id="863236" name="Rectangle 4"/>
          <p:cNvSpPr>
            <a:spLocks noChangeArrowheads="1"/>
          </p:cNvSpPr>
          <p:nvPr/>
        </p:nvSpPr>
        <p:spPr bwMode="auto">
          <a:xfrm>
            <a:off x="3203575" y="4437063"/>
            <a:ext cx="2952750" cy="865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63238" name="Rectangle 6"/>
          <p:cNvSpPr>
            <a:spLocks noChangeArrowheads="1"/>
          </p:cNvSpPr>
          <p:nvPr/>
        </p:nvSpPr>
        <p:spPr bwMode="auto">
          <a:xfrm>
            <a:off x="2051050" y="3644900"/>
            <a:ext cx="5400675" cy="2520950"/>
          </a:xfrm>
          <a:prstGeom prst="rect">
            <a:avLst/>
          </a:prstGeom>
          <a:solidFill>
            <a:srgbClr val="339966">
              <a:alpha val="3999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63239" name="Text Box 7"/>
          <p:cNvSpPr txBox="1">
            <a:spLocks noChangeArrowheads="1"/>
          </p:cNvSpPr>
          <p:nvPr/>
        </p:nvSpPr>
        <p:spPr bwMode="auto">
          <a:xfrm>
            <a:off x="3995738" y="4605338"/>
            <a:ext cx="1339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Content area</a:t>
            </a:r>
            <a:endParaRPr lang="en-US" sz="1600" i="1">
              <a:latin typeface="Tahoma" charset="0"/>
            </a:endParaRP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2771775" y="4149725"/>
            <a:ext cx="135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Padding area</a:t>
            </a:r>
            <a:endParaRPr lang="en-US" sz="1600" i="1">
              <a:latin typeface="Tahoma" charset="0"/>
            </a:endParaRP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4300538" y="5684838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Width</a:t>
            </a:r>
            <a:endParaRPr lang="en-US" sz="1600" i="1">
              <a:latin typeface="Tahoma" charset="0"/>
            </a:endParaRPr>
          </a:p>
        </p:txBody>
      </p:sp>
      <p:sp>
        <p:nvSpPr>
          <p:cNvPr id="863242" name="Line 10"/>
          <p:cNvSpPr>
            <a:spLocks noChangeShapeType="1"/>
          </p:cNvSpPr>
          <p:nvPr/>
        </p:nvSpPr>
        <p:spPr bwMode="auto">
          <a:xfrm>
            <a:off x="5076825" y="5876924"/>
            <a:ext cx="1511399" cy="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43" name="Line 11"/>
          <p:cNvSpPr>
            <a:spLocks noChangeShapeType="1"/>
          </p:cNvSpPr>
          <p:nvPr/>
        </p:nvSpPr>
        <p:spPr bwMode="auto">
          <a:xfrm flipH="1">
            <a:off x="2771800" y="5876924"/>
            <a:ext cx="1512863" cy="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44" name="Text Box 12"/>
          <p:cNvSpPr txBox="1">
            <a:spLocks noChangeArrowheads="1"/>
          </p:cNvSpPr>
          <p:nvPr/>
        </p:nvSpPr>
        <p:spPr bwMode="auto">
          <a:xfrm>
            <a:off x="6605588" y="4676626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 dirty="0">
                <a:latin typeface="Tahoma" charset="0"/>
              </a:rPr>
              <a:t>Height</a:t>
            </a:r>
            <a:endParaRPr lang="en-US" sz="1600" i="1" dirty="0">
              <a:latin typeface="Tahoma" charset="0"/>
            </a:endParaRPr>
          </a:p>
        </p:txBody>
      </p:sp>
      <p:sp>
        <p:nvSpPr>
          <p:cNvPr id="863245" name="Line 13"/>
          <p:cNvSpPr>
            <a:spLocks noChangeShapeType="1"/>
          </p:cNvSpPr>
          <p:nvPr/>
        </p:nvSpPr>
        <p:spPr bwMode="auto">
          <a:xfrm flipV="1">
            <a:off x="7019924" y="4149080"/>
            <a:ext cx="347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46" name="Line 14"/>
          <p:cNvSpPr>
            <a:spLocks noChangeShapeType="1"/>
          </p:cNvSpPr>
          <p:nvPr/>
        </p:nvSpPr>
        <p:spPr bwMode="auto">
          <a:xfrm>
            <a:off x="7019924" y="5013176"/>
            <a:ext cx="348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47" name="Text Box 15"/>
          <p:cNvSpPr txBox="1">
            <a:spLocks noChangeArrowheads="1"/>
          </p:cNvSpPr>
          <p:nvPr/>
        </p:nvSpPr>
        <p:spPr bwMode="auto">
          <a:xfrm>
            <a:off x="2051050" y="3644900"/>
            <a:ext cx="1262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Margin Area</a:t>
            </a:r>
            <a:endParaRPr lang="en-US" sz="1600" i="1">
              <a:latin typeface="Tahoma" charset="0"/>
            </a:endParaRPr>
          </a:p>
        </p:txBody>
      </p:sp>
      <p:sp>
        <p:nvSpPr>
          <p:cNvPr id="863248" name="Text Box 16"/>
          <p:cNvSpPr txBox="1">
            <a:spLocks noChangeArrowheads="1"/>
          </p:cNvSpPr>
          <p:nvPr/>
        </p:nvSpPr>
        <p:spPr bwMode="auto">
          <a:xfrm>
            <a:off x="4587875" y="30686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Border</a:t>
            </a:r>
            <a:endParaRPr lang="en-US" sz="1600" i="1">
              <a:latin typeface="Tahoma" charset="0"/>
            </a:endParaRPr>
          </a:p>
        </p:txBody>
      </p:sp>
      <p:sp>
        <p:nvSpPr>
          <p:cNvPr id="863249" name="Line 17"/>
          <p:cNvSpPr>
            <a:spLocks noChangeShapeType="1"/>
          </p:cNvSpPr>
          <p:nvPr/>
        </p:nvSpPr>
        <p:spPr bwMode="auto">
          <a:xfrm>
            <a:off x="5003800" y="34290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50" name="Text Box 18"/>
          <p:cNvSpPr txBox="1">
            <a:spLocks noChangeArrowheads="1"/>
          </p:cNvSpPr>
          <p:nvPr/>
        </p:nvSpPr>
        <p:spPr bwMode="auto">
          <a:xfrm>
            <a:off x="5364163" y="3284538"/>
            <a:ext cx="1173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Inner Edge</a:t>
            </a:r>
            <a:endParaRPr lang="en-US" sz="1600" i="1">
              <a:latin typeface="Tahoma" charset="0"/>
            </a:endParaRPr>
          </a:p>
        </p:txBody>
      </p:sp>
      <p:sp>
        <p:nvSpPr>
          <p:cNvPr id="863251" name="Line 19"/>
          <p:cNvSpPr>
            <a:spLocks noChangeShapeType="1"/>
          </p:cNvSpPr>
          <p:nvPr/>
        </p:nvSpPr>
        <p:spPr bwMode="auto">
          <a:xfrm>
            <a:off x="5940425" y="3573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52" name="Text Box 20"/>
          <p:cNvSpPr txBox="1">
            <a:spLocks noChangeArrowheads="1"/>
          </p:cNvSpPr>
          <p:nvPr/>
        </p:nvSpPr>
        <p:spPr bwMode="auto">
          <a:xfrm>
            <a:off x="3232150" y="2781300"/>
            <a:ext cx="1195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Outer Edge</a:t>
            </a:r>
            <a:endParaRPr lang="en-US" sz="1600" i="1">
              <a:latin typeface="Tahoma" charset="0"/>
            </a:endParaRPr>
          </a:p>
        </p:txBody>
      </p:sp>
      <p:sp>
        <p:nvSpPr>
          <p:cNvPr id="863253" name="Line 21"/>
          <p:cNvSpPr>
            <a:spLocks noChangeShapeType="1"/>
          </p:cNvSpPr>
          <p:nvPr/>
        </p:nvSpPr>
        <p:spPr bwMode="auto">
          <a:xfrm>
            <a:off x="3851275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19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131840" y="836712"/>
            <a:ext cx="5472608" cy="6485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Element Box</a:t>
            </a:r>
          </a:p>
        </p:txBody>
      </p:sp>
      <p:sp>
        <p:nvSpPr>
          <p:cNvPr id="865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332" y="1799456"/>
            <a:ext cx="8686800" cy="5085928"/>
          </a:xfrm>
        </p:spPr>
        <p:txBody>
          <a:bodyPr/>
          <a:lstStyle/>
          <a:p>
            <a:pPr marL="0" indent="0">
              <a:buNone/>
            </a:pPr>
            <a:r>
              <a:rPr lang="en-IE" sz="2000" b="1" dirty="0" smtClean="0"/>
              <a:t>Content </a:t>
            </a:r>
            <a:r>
              <a:rPr lang="en-IE" sz="2000" b="1" dirty="0"/>
              <a:t>Area</a:t>
            </a:r>
          </a:p>
          <a:p>
            <a:pPr marL="457200" indent="-457200"/>
            <a:r>
              <a:rPr lang="en-IE" sz="2000" dirty="0"/>
              <a:t>The core of </a:t>
            </a:r>
            <a:r>
              <a:rPr lang="en-IE" sz="2000" dirty="0" smtClean="0"/>
              <a:t>box</a:t>
            </a:r>
            <a:r>
              <a:rPr lang="en-IE" sz="2000" dirty="0"/>
              <a:t>. </a:t>
            </a:r>
            <a:endParaRPr lang="en-IE" sz="2000" dirty="0" smtClean="0"/>
          </a:p>
          <a:p>
            <a:pPr marL="457200" indent="-457200"/>
            <a:r>
              <a:rPr lang="en-IE" sz="2000" dirty="0" smtClean="0"/>
              <a:t>Contains </a:t>
            </a:r>
            <a:r>
              <a:rPr lang="en-IE" sz="2000" dirty="0"/>
              <a:t>the content </a:t>
            </a:r>
            <a:endParaRPr lang="en-IE" sz="2000" dirty="0" smtClean="0"/>
          </a:p>
          <a:p>
            <a:pPr marL="0" indent="0">
              <a:buNone/>
            </a:pPr>
            <a:r>
              <a:rPr lang="en-IE" sz="2000" b="1" dirty="0" smtClean="0"/>
              <a:t>Inner </a:t>
            </a:r>
            <a:r>
              <a:rPr lang="en-IE" sz="2000" b="1" dirty="0"/>
              <a:t>Edges</a:t>
            </a:r>
          </a:p>
          <a:p>
            <a:pPr marL="457200" indent="-457200"/>
            <a:r>
              <a:rPr lang="en-GB" sz="2000" dirty="0"/>
              <a:t>Edges of </a:t>
            </a:r>
            <a:r>
              <a:rPr lang="en-GB" sz="2000" dirty="0" smtClean="0"/>
              <a:t>content </a:t>
            </a:r>
            <a:r>
              <a:rPr lang="en-GB" sz="2000" dirty="0"/>
              <a:t>area. </a:t>
            </a:r>
            <a:endParaRPr lang="en-GB" sz="2000" dirty="0" smtClean="0"/>
          </a:p>
          <a:p>
            <a:pPr marL="457200" indent="-457200"/>
            <a:r>
              <a:rPr lang="en-GB" sz="2000" dirty="0" smtClean="0"/>
              <a:t>This gets </a:t>
            </a:r>
            <a:r>
              <a:rPr lang="en-GB" sz="2000" dirty="0"/>
              <a:t>sized by using the </a:t>
            </a:r>
            <a:r>
              <a:rPr lang="en-GB" sz="2000" b="1" dirty="0">
                <a:solidFill>
                  <a:srgbClr val="336666"/>
                </a:solidFill>
              </a:rPr>
              <a:t>width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336666"/>
                </a:solidFill>
              </a:rPr>
              <a:t>height</a:t>
            </a:r>
            <a:r>
              <a:rPr lang="en-GB" sz="2000" dirty="0"/>
              <a:t> properties. Always invisible on the page.</a:t>
            </a:r>
          </a:p>
          <a:p>
            <a:pPr marL="0" indent="0">
              <a:buNone/>
            </a:pPr>
            <a:r>
              <a:rPr lang="en-GB" sz="2000" b="1" dirty="0"/>
              <a:t>Padding Area</a:t>
            </a:r>
          </a:p>
          <a:p>
            <a:pPr marL="457200" indent="-457200"/>
            <a:r>
              <a:rPr lang="en-GB" sz="2000" dirty="0"/>
              <a:t>Area between </a:t>
            </a:r>
            <a:r>
              <a:rPr lang="en-GB" sz="2000" dirty="0" smtClean="0"/>
              <a:t>content </a:t>
            </a:r>
            <a:r>
              <a:rPr lang="en-GB" sz="2000" dirty="0"/>
              <a:t>area and </a:t>
            </a:r>
            <a:r>
              <a:rPr lang="en-GB" sz="2000" u="sng" dirty="0" smtClean="0"/>
              <a:t>optional</a:t>
            </a:r>
            <a:r>
              <a:rPr lang="en-GB" sz="2000" dirty="0" smtClean="0"/>
              <a:t> </a:t>
            </a:r>
            <a:r>
              <a:rPr lang="en-GB" sz="2000" dirty="0"/>
              <a:t>border.</a:t>
            </a:r>
          </a:p>
          <a:p>
            <a:pPr marL="0" indent="0">
              <a:buNone/>
            </a:pPr>
            <a:r>
              <a:rPr lang="en-GB" sz="2000" b="1" dirty="0" smtClean="0"/>
              <a:t>Border: </a:t>
            </a:r>
            <a:r>
              <a:rPr lang="en-GB" sz="2000" dirty="0" smtClean="0"/>
              <a:t>Optional </a:t>
            </a:r>
            <a:r>
              <a:rPr lang="en-GB" sz="2000" dirty="0"/>
              <a:t>line that surrounds </a:t>
            </a:r>
            <a:r>
              <a:rPr lang="en-GB" sz="2000" dirty="0" smtClean="0"/>
              <a:t>content </a:t>
            </a:r>
            <a:r>
              <a:rPr lang="en-GB" sz="2000" dirty="0"/>
              <a:t>and </a:t>
            </a:r>
            <a:r>
              <a:rPr lang="en-GB" sz="2000" dirty="0" smtClean="0"/>
              <a:t>its </a:t>
            </a:r>
            <a:r>
              <a:rPr lang="en-GB" sz="2000" dirty="0"/>
              <a:t>padding.</a:t>
            </a:r>
          </a:p>
          <a:p>
            <a:pPr marL="0" indent="0">
              <a:buNone/>
            </a:pPr>
            <a:r>
              <a:rPr lang="en-GB" sz="2000" b="1" dirty="0" smtClean="0"/>
              <a:t>Margin: </a:t>
            </a:r>
            <a:r>
              <a:rPr lang="en-GB" sz="2000" dirty="0" smtClean="0"/>
              <a:t>Optional space </a:t>
            </a:r>
            <a:r>
              <a:rPr lang="en-GB" sz="2000" i="1" dirty="0"/>
              <a:t>outside</a:t>
            </a:r>
            <a:r>
              <a:rPr lang="en-GB" sz="2000" dirty="0"/>
              <a:t> the border.</a:t>
            </a:r>
          </a:p>
          <a:p>
            <a:pPr marL="0" indent="0">
              <a:buNone/>
            </a:pPr>
            <a:r>
              <a:rPr lang="en-GB" sz="2000" b="1" dirty="0"/>
              <a:t>Outer Edge</a:t>
            </a:r>
          </a:p>
          <a:p>
            <a:pPr marL="457200" indent="-457200"/>
            <a:r>
              <a:rPr lang="en-GB" sz="2000" dirty="0"/>
              <a:t>The outside edge of </a:t>
            </a:r>
            <a:r>
              <a:rPr lang="en-GB" sz="2000" dirty="0" smtClean="0"/>
              <a:t>margin </a:t>
            </a:r>
            <a:r>
              <a:rPr lang="en-GB" sz="2000" dirty="0"/>
              <a:t>area and therefore </a:t>
            </a:r>
            <a:r>
              <a:rPr lang="en-GB" sz="2000" dirty="0" smtClean="0"/>
              <a:t>outside </a:t>
            </a:r>
            <a:r>
              <a:rPr lang="en-GB" sz="2000" dirty="0"/>
              <a:t>edge of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u="sng" dirty="0" smtClean="0"/>
              <a:t>entire </a:t>
            </a:r>
            <a:r>
              <a:rPr lang="en-GB" sz="2000" u="sng" dirty="0"/>
              <a:t>element</a:t>
            </a:r>
            <a:r>
              <a:rPr lang="en-GB" sz="2000" dirty="0"/>
              <a:t>. Always invisible on the page.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68589" y="1390362"/>
            <a:ext cx="3816350" cy="1439863"/>
          </a:xfrm>
          <a:prstGeom prst="rect">
            <a:avLst/>
          </a:prstGeom>
          <a:solidFill>
            <a:srgbClr val="339966">
              <a:alpha val="45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00389" y="1677700"/>
            <a:ext cx="2952750" cy="865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47864" y="885537"/>
            <a:ext cx="5400675" cy="2520950"/>
          </a:xfrm>
          <a:prstGeom prst="rect">
            <a:avLst/>
          </a:prstGeom>
          <a:solidFill>
            <a:schemeClr val="bg1">
              <a:alpha val="3999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92552" y="1845975"/>
            <a:ext cx="1339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Content area</a:t>
            </a:r>
            <a:endParaRPr lang="en-US" sz="1600" i="1">
              <a:latin typeface="Tahoma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68589" y="1390362"/>
            <a:ext cx="135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Padding area</a:t>
            </a:r>
            <a:endParaRPr lang="en-US" sz="1600" i="1">
              <a:latin typeface="Tahoma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97352" y="2925475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Width</a:t>
            </a:r>
            <a:endParaRPr lang="en-US" sz="1600" i="1">
              <a:latin typeface="Tahoma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373639" y="3117562"/>
            <a:ext cx="1510729" cy="23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139951" y="3117562"/>
            <a:ext cx="1441525" cy="22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902402" y="1917263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 dirty="0">
                <a:latin typeface="Tahoma" charset="0"/>
              </a:rPr>
              <a:t>Height</a:t>
            </a:r>
            <a:endParaRPr lang="en-US" sz="1600" i="1" dirty="0">
              <a:latin typeface="Tahoma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8316415" y="1412775"/>
            <a:ext cx="323" cy="5530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8316416" y="2253812"/>
            <a:ext cx="322" cy="67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347864" y="885537"/>
            <a:ext cx="1262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 dirty="0">
                <a:latin typeface="Tahoma" charset="0"/>
              </a:rPr>
              <a:t>Margin Area</a:t>
            </a:r>
            <a:endParaRPr lang="en-US" sz="1600" i="1" dirty="0">
              <a:latin typeface="Tahoma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884689" y="309275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Border</a:t>
            </a:r>
            <a:endParaRPr lang="en-US" sz="1600" i="1">
              <a:latin typeface="Tahoma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300614" y="669637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660977" y="525175"/>
            <a:ext cx="1173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Inner Edge</a:t>
            </a:r>
            <a:endParaRPr lang="en-US" sz="1600" i="1">
              <a:latin typeface="Tahoma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37239" y="8141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528964" y="21937"/>
            <a:ext cx="1195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Outer Edge</a:t>
            </a:r>
            <a:endParaRPr lang="en-US" sz="1600" i="1">
              <a:latin typeface="Tahoma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148089" y="309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7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8208912" cy="1771650"/>
          </a:xfrm>
        </p:spPr>
        <p:txBody>
          <a:bodyPr/>
          <a:lstStyle/>
          <a:p>
            <a:r>
              <a:rPr lang="en-GB" sz="3600" dirty="0"/>
              <a:t>Setting the Content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6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Setting the </a:t>
            </a:r>
            <a:r>
              <a:rPr lang="en-GB" sz="2800" dirty="0" smtClean="0"/>
              <a:t>element dimensions</a:t>
            </a:r>
            <a:endParaRPr lang="en-GB" dirty="0"/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1701800"/>
          </a:xfrm>
        </p:spPr>
        <p:txBody>
          <a:bodyPr/>
          <a:lstStyle/>
          <a:p>
            <a:pPr marL="457200" indent="-457200"/>
            <a:r>
              <a:rPr lang="en-IE" dirty="0"/>
              <a:t>Use the </a:t>
            </a:r>
            <a:r>
              <a:rPr lang="en-IE" b="1" dirty="0">
                <a:solidFill>
                  <a:srgbClr val="336666"/>
                </a:solidFill>
              </a:rPr>
              <a:t>width</a:t>
            </a:r>
            <a:r>
              <a:rPr lang="en-IE" dirty="0"/>
              <a:t> and </a:t>
            </a:r>
            <a:r>
              <a:rPr lang="en-IE" b="1" dirty="0">
                <a:solidFill>
                  <a:srgbClr val="336666"/>
                </a:solidFill>
              </a:rPr>
              <a:t>height</a:t>
            </a:r>
            <a:r>
              <a:rPr lang="en-IE" dirty="0"/>
              <a:t> properties to specify the width and height of the </a:t>
            </a:r>
            <a:r>
              <a:rPr lang="en-IE" dirty="0" smtClean="0"/>
              <a:t>element</a:t>
            </a:r>
            <a:r>
              <a:rPr lang="en-IE" dirty="0"/>
              <a:t>.</a:t>
            </a:r>
          </a:p>
          <a:p>
            <a:pPr marL="457200" indent="-457200"/>
            <a:r>
              <a:rPr lang="en-IE" dirty="0"/>
              <a:t>You can specify the width and height only of block-level elements or non-text inline elements such as images.</a:t>
            </a:r>
          </a:p>
          <a:p>
            <a:pPr marL="457200" indent="-457200">
              <a:buFont typeface="Symbol" charset="0"/>
              <a:buNone/>
            </a:pPr>
            <a:endParaRPr lang="en-IE" dirty="0"/>
          </a:p>
          <a:p>
            <a:pPr marL="457200" indent="-457200"/>
            <a:endParaRPr lang="en-GB" dirty="0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179512" y="3001963"/>
            <a:ext cx="8784975" cy="1941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IE" sz="2400" b="1" dirty="0"/>
              <a:t>width </a:t>
            </a:r>
            <a:r>
              <a:rPr lang="en-IE" sz="2400" b="1" i="1" dirty="0"/>
              <a:t>or </a:t>
            </a:r>
            <a:r>
              <a:rPr lang="en-IE" sz="2400" b="1" dirty="0"/>
              <a:t>height</a:t>
            </a:r>
            <a:endParaRPr lang="en-US" sz="2400" dirty="0"/>
          </a:p>
          <a:p>
            <a:r>
              <a:rPr lang="en-US" sz="2400" i="1" dirty="0"/>
              <a:t>values</a:t>
            </a:r>
            <a:r>
              <a:rPr lang="en-US" sz="2400" dirty="0"/>
              <a:t>: length measurement | percentage | </a:t>
            </a:r>
            <a:r>
              <a:rPr lang="en-US" sz="2400" dirty="0">
                <a:latin typeface="Courier New" charset="0"/>
              </a:rPr>
              <a:t>auto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inherit</a:t>
            </a:r>
          </a:p>
          <a:p>
            <a:r>
              <a:rPr lang="en-US" sz="2400" i="1" dirty="0"/>
              <a:t>default</a:t>
            </a:r>
            <a:r>
              <a:rPr lang="en-US" sz="2400" dirty="0"/>
              <a:t>: </a:t>
            </a:r>
            <a:r>
              <a:rPr lang="en-US" sz="2400" dirty="0">
                <a:latin typeface="Courier New" charset="0"/>
              </a:rPr>
              <a:t>auto</a:t>
            </a:r>
          </a:p>
          <a:p>
            <a:r>
              <a:rPr lang="en-US" sz="2400" i="1" dirty="0"/>
              <a:t>applies to</a:t>
            </a:r>
            <a:r>
              <a:rPr lang="en-US" sz="2400" dirty="0"/>
              <a:t>: block level elements and non-text inline elements</a:t>
            </a:r>
          </a:p>
          <a:p>
            <a:r>
              <a:rPr lang="en-US" sz="2400" i="1" dirty="0"/>
              <a:t>inherits</a:t>
            </a:r>
            <a:r>
              <a:rPr lang="en-US" sz="2400" dirty="0"/>
              <a:t>: no</a:t>
            </a:r>
          </a:p>
        </p:txBody>
      </p:sp>
      <p:sp>
        <p:nvSpPr>
          <p:cNvPr id="867333" name="Rectangle 5"/>
          <p:cNvSpPr>
            <a:spLocks noChangeArrowheads="1"/>
          </p:cNvSpPr>
          <p:nvPr/>
        </p:nvSpPr>
        <p:spPr bwMode="auto">
          <a:xfrm>
            <a:off x="468313" y="5013325"/>
            <a:ext cx="8178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336666"/>
              </a:buClr>
              <a:buFont typeface="Symbol" charset="0"/>
              <a:buChar char=""/>
            </a:pPr>
            <a:r>
              <a:rPr kumimoji="1" lang="en-IE" sz="2400">
                <a:latin typeface="Tahoma" charset="0"/>
              </a:rPr>
              <a:t>By default the width and height of an element is calculated automatically by the browser.</a:t>
            </a:r>
          </a:p>
          <a:p>
            <a:pPr marL="457200" indent="-457200">
              <a:spcBef>
                <a:spcPct val="20000"/>
              </a:spcBef>
              <a:buClr>
                <a:srgbClr val="336666"/>
              </a:buClr>
              <a:buFont typeface="Symbol" charset="0"/>
              <a:buChar char=""/>
            </a:pPr>
            <a:r>
              <a:rPr kumimoji="1" lang="en-IE" sz="2400">
                <a:latin typeface="Tahoma" charset="0"/>
              </a:rPr>
              <a:t>Hence the default setting of </a:t>
            </a:r>
            <a:r>
              <a:rPr kumimoji="1" lang="en-IE" sz="2400">
                <a:latin typeface="Courier New" charset="0"/>
              </a:rPr>
              <a:t>auto</a:t>
            </a:r>
            <a:r>
              <a:rPr kumimoji="1" lang="en-IE" sz="2400">
                <a:latin typeface="Tahoma" charset="0"/>
              </a:rPr>
              <a:t>. </a:t>
            </a:r>
            <a:endParaRPr kumimoji="1" lang="en-GB" sz="240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7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Setting the </a:t>
            </a:r>
            <a:r>
              <a:rPr lang="en-GB" sz="2800" dirty="0" smtClean="0"/>
              <a:t>element dimensions</a:t>
            </a:r>
            <a:endParaRPr lang="en-GB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IE" dirty="0"/>
              <a:t>However you can use the </a:t>
            </a:r>
            <a:r>
              <a:rPr lang="en-IE" b="1" dirty="0">
                <a:solidFill>
                  <a:srgbClr val="336666"/>
                </a:solidFill>
              </a:rPr>
              <a:t>width</a:t>
            </a:r>
            <a:r>
              <a:rPr lang="en-IE" dirty="0"/>
              <a:t> and </a:t>
            </a:r>
            <a:r>
              <a:rPr lang="en-IE" b="1" dirty="0">
                <a:solidFill>
                  <a:srgbClr val="336666"/>
                </a:solidFill>
              </a:rPr>
              <a:t>height</a:t>
            </a:r>
            <a:r>
              <a:rPr lang="en-IE" dirty="0"/>
              <a:t> properties to set this yourself – usual values to give are em, pixel or percentage values.</a:t>
            </a:r>
          </a:p>
          <a:p>
            <a:pPr marL="457200" indent="-457200"/>
            <a:r>
              <a:rPr lang="en-IE" dirty="0"/>
              <a:t>Here are some examples of using them:</a:t>
            </a:r>
          </a:p>
          <a:p>
            <a:pPr marL="457200" indent="-457200"/>
            <a:endParaRPr lang="en-IE" dirty="0"/>
          </a:p>
          <a:p>
            <a:pPr marL="914400" lvl="2" indent="0">
              <a:buNone/>
            </a:pPr>
            <a:r>
              <a:rPr lang="en-IE" b="1" dirty="0" smtClean="0"/>
              <a:t>.wide { width</a:t>
            </a:r>
            <a:r>
              <a:rPr lang="en-IE" b="1" dirty="0"/>
              <a:t>: </a:t>
            </a:r>
            <a:r>
              <a:rPr lang="en-IE" b="1" dirty="0" smtClean="0"/>
              <a:t>40rem;      height</a:t>
            </a:r>
            <a:r>
              <a:rPr lang="en-IE" b="1" dirty="0"/>
              <a:t>: </a:t>
            </a:r>
            <a:r>
              <a:rPr lang="en-IE" b="1" dirty="0" smtClean="0"/>
              <a:t>10rem; }</a:t>
            </a:r>
            <a:endParaRPr lang="en-IE" b="1" dirty="0"/>
          </a:p>
          <a:p>
            <a:pPr marL="914400" lvl="2" indent="0">
              <a:buNone/>
            </a:pPr>
            <a:r>
              <a:rPr lang="en-IE" b="1" dirty="0" smtClean="0"/>
              <a:t>.narrow { width</a:t>
            </a:r>
            <a:r>
              <a:rPr lang="en-IE" b="1" dirty="0"/>
              <a:t>: </a:t>
            </a:r>
            <a:r>
              <a:rPr lang="en-IE" b="1" dirty="0" smtClean="0"/>
              <a:t>15rem;      height</a:t>
            </a:r>
            <a:r>
              <a:rPr lang="en-IE" b="1" dirty="0"/>
              <a:t>: </a:t>
            </a:r>
            <a:r>
              <a:rPr lang="en-IE" b="1" dirty="0" smtClean="0"/>
              <a:t>30rem; }</a:t>
            </a:r>
            <a:endParaRPr lang="en-IE" b="1" dirty="0"/>
          </a:p>
          <a:p>
            <a:pPr marL="1257300" lvl="2" indent="-342900"/>
            <a:endParaRPr lang="en-IE" dirty="0"/>
          </a:p>
          <a:p>
            <a:pPr marL="457200" indent="-457200"/>
            <a:r>
              <a:rPr lang="en-IE" dirty="0"/>
              <a:t>Slide overleaf shows the results of formatting the same paragraph twice with the two different style rules above. A green background has been added for clarity.</a:t>
            </a:r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Setting the Content Dimensions</a:t>
            </a:r>
            <a:endParaRPr lang="en-GB"/>
          </a:p>
        </p:txBody>
      </p:sp>
      <p:pic>
        <p:nvPicPr>
          <p:cNvPr id="871429" name="Picture 5" descr="Lec8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4863"/>
            <a:ext cx="7272808" cy="64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1430" name="Text Box 6"/>
          <p:cNvSpPr txBox="1">
            <a:spLocks noChangeArrowheads="1"/>
          </p:cNvSpPr>
          <p:nvPr/>
        </p:nvSpPr>
        <p:spPr bwMode="auto">
          <a:xfrm>
            <a:off x="6156176" y="1700808"/>
            <a:ext cx="2234604" cy="463846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dirty="0"/>
              <a:t>uses rule </a:t>
            </a:r>
            <a:r>
              <a:rPr lang="en-IE" sz="2400" dirty="0" smtClean="0"/>
              <a:t>.wide</a:t>
            </a:r>
            <a:endParaRPr lang="en-US" sz="2400" dirty="0"/>
          </a:p>
        </p:txBody>
      </p:sp>
      <p:sp>
        <p:nvSpPr>
          <p:cNvPr id="871431" name="Line 7"/>
          <p:cNvSpPr>
            <a:spLocks noChangeShapeType="1"/>
          </p:cNvSpPr>
          <p:nvPr/>
        </p:nvSpPr>
        <p:spPr bwMode="auto">
          <a:xfrm flipH="1">
            <a:off x="4644876" y="1916708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1432" name="Text Box 8"/>
          <p:cNvSpPr txBox="1">
            <a:spLocks noChangeArrowheads="1"/>
          </p:cNvSpPr>
          <p:nvPr/>
        </p:nvSpPr>
        <p:spPr bwMode="auto">
          <a:xfrm>
            <a:off x="4570413" y="4772025"/>
            <a:ext cx="2554202" cy="463846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dirty="0"/>
              <a:t>uses rule </a:t>
            </a:r>
            <a:r>
              <a:rPr lang="en-IE" sz="2400" dirty="0" smtClean="0"/>
              <a:t>.narrow</a:t>
            </a:r>
            <a:endParaRPr lang="en-US" sz="2400" dirty="0"/>
          </a:p>
        </p:txBody>
      </p:sp>
      <p:sp>
        <p:nvSpPr>
          <p:cNvPr id="871434" name="Line 10"/>
          <p:cNvSpPr>
            <a:spLocks noChangeShapeType="1"/>
          </p:cNvSpPr>
          <p:nvPr/>
        </p:nvSpPr>
        <p:spPr bwMode="auto">
          <a:xfrm flipH="1">
            <a:off x="2339975" y="5013325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483768" y="2708920"/>
            <a:ext cx="6651744" cy="187220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114300" indent="0">
              <a:buNone/>
            </a:pPr>
            <a:r>
              <a:rPr lang="en-IE" b="1" dirty="0"/>
              <a:t>.wide {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width</a:t>
            </a:r>
            <a:r>
              <a:rPr lang="en-IE" b="1" dirty="0"/>
              <a:t>: 40rem;      height: 10rem; }</a:t>
            </a:r>
          </a:p>
          <a:p>
            <a:pPr marL="114300" indent="0">
              <a:buNone/>
            </a:pPr>
            <a:r>
              <a:rPr lang="en-IE" b="1" dirty="0"/>
              <a:t>.narrow {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width</a:t>
            </a:r>
            <a:r>
              <a:rPr lang="en-IE" b="1" dirty="0"/>
              <a:t>: 15rem;      height: 30rem; }</a:t>
            </a:r>
          </a:p>
          <a:p>
            <a:pPr marL="114300" indent="0">
              <a:buFont typeface="Symbol" pitchFamily="18" charset="2"/>
              <a:buNone/>
            </a:pPr>
            <a:endParaRPr lang="en-IE" b="1" dirty="0" smtClean="0"/>
          </a:p>
        </p:txBody>
      </p:sp>
    </p:spTree>
    <p:extLst>
      <p:ext uri="{BB962C8B-B14F-4D97-AF65-F5344CB8AC3E}">
        <p14:creationId xmlns:p14="http://schemas.microsoft.com/office/powerpoint/2010/main" val="113870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1161</Words>
  <Application>Microsoft Macintosh PowerPoint</Application>
  <PresentationFormat>On-screen Show (4:3)</PresentationFormat>
  <Paragraphs>244</Paragraphs>
  <Slides>28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AnimationLecture</vt:lpstr>
      <vt:lpstr>Web Development 1</vt:lpstr>
      <vt:lpstr>Introduction</vt:lpstr>
      <vt:lpstr>PowerPoint Presentation</vt:lpstr>
      <vt:lpstr>The Element Box</vt:lpstr>
      <vt:lpstr>The Element Box</vt:lpstr>
      <vt:lpstr>PowerPoint Presentation</vt:lpstr>
      <vt:lpstr>Setting the element dimensions</vt:lpstr>
      <vt:lpstr>Setting the element dimensions</vt:lpstr>
      <vt:lpstr>Setting the Content Dimensions</vt:lpstr>
      <vt:lpstr>PowerPoint Presentation</vt:lpstr>
      <vt:lpstr>Setting the Content Dimensions</vt:lpstr>
      <vt:lpstr>Setting the Content Dimensions: OVERFLOW</vt:lpstr>
      <vt:lpstr>PowerPoint Presentation</vt:lpstr>
      <vt:lpstr>Margins</vt:lpstr>
      <vt:lpstr>Margins:  keep elements from bumping into one another</vt:lpstr>
      <vt:lpstr>Margins</vt:lpstr>
      <vt:lpstr>Margins</vt:lpstr>
      <vt:lpstr>Margins</vt:lpstr>
      <vt:lpstr>PowerPoint Presentation</vt:lpstr>
      <vt:lpstr>Margins</vt:lpstr>
      <vt:lpstr>Margins</vt:lpstr>
      <vt:lpstr>PowerPoint Presentation</vt:lpstr>
      <vt:lpstr>Margins</vt:lpstr>
      <vt:lpstr>Margins</vt:lpstr>
      <vt:lpstr>Keep life simple</vt:lpstr>
      <vt:lpstr>Margins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92</cp:revision>
  <cp:lastPrinted>2013-09-23T16:54:36Z</cp:lastPrinted>
  <dcterms:modified xsi:type="dcterms:W3CDTF">2014-10-09T13:25:39Z</dcterms:modified>
</cp:coreProperties>
</file>