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7" r:id="rId2"/>
    <p:sldId id="399" r:id="rId3"/>
    <p:sldId id="397" r:id="rId4"/>
    <p:sldId id="398" r:id="rId5"/>
    <p:sldId id="331" r:id="rId6"/>
    <p:sldId id="300" r:id="rId7"/>
    <p:sldId id="391" r:id="rId8"/>
    <p:sldId id="301" r:id="rId9"/>
    <p:sldId id="302" r:id="rId10"/>
    <p:sldId id="303" r:id="rId11"/>
    <p:sldId id="304" r:id="rId12"/>
    <p:sldId id="392" r:id="rId13"/>
    <p:sldId id="355" r:id="rId14"/>
    <p:sldId id="356" r:id="rId1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049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98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E3A367-7D28-B949-9098-704E530B07D5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9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9D13D-167F-E24F-A99E-351A3F38D846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7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9D13D-167F-E24F-A99E-351A3F38D846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5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E78A96-A5CF-0F4A-B91B-C67095895A47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8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F64AE-F011-8046-8021-4ACF29C7B8D4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7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59AC11-14BB-2149-8C42-7EDD4720D68D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533EF6-BB36-4543-8B9C-AE054EF6C97F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5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9D13D-167F-E24F-A99E-351A3F38D846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3.org/TR/CSS2/selecto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selecto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smtClean="0"/>
              <a:t>Lecture </a:t>
            </a:r>
            <a:r>
              <a:rPr lang="en-IE" sz="2800" smtClean="0"/>
              <a:t>5c</a:t>
            </a:r>
            <a:endParaRPr lang="en-IE" sz="2800" dirty="0" smtClean="0"/>
          </a:p>
          <a:p>
            <a:r>
              <a:rPr lang="en-IE" sz="2800" dirty="0" smtClean="0"/>
              <a:t>CSS descendent selectors 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Descendant Selectors - Example</a:t>
            </a:r>
            <a:endParaRPr lang="en-GB">
              <a:latin typeface="Arial Black" charset="0"/>
            </a:endParaRPr>
          </a:p>
        </p:txBody>
      </p:sp>
      <p:pic>
        <p:nvPicPr>
          <p:cNvPr id="9221" name="Picture 36" descr="Lec6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16824" cy="559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4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Descendant Selectors</a:t>
            </a:r>
            <a:endParaRPr lang="en-GB">
              <a:latin typeface="Arial Black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95400"/>
            <a:ext cx="8568952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We can also have descendent selectors several layers deep.</a:t>
            </a:r>
          </a:p>
          <a:p>
            <a:pPr marL="457200" indent="-457200"/>
            <a:r>
              <a:rPr lang="en-IE" dirty="0">
                <a:latin typeface="Tahoma" charset="0"/>
              </a:rPr>
              <a:t>For example:</a:t>
            </a:r>
          </a:p>
          <a:p>
            <a:pPr marL="457200" indent="-457200"/>
            <a:endParaRPr lang="en-IE" dirty="0">
              <a:latin typeface="Tahoma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 New" charset="0"/>
              </a:rPr>
              <a:t>p a strong { font-variant: small-caps; }</a:t>
            </a:r>
          </a:p>
          <a:p>
            <a:pPr marL="1257300" lvl="2" indent="-342900"/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This selector targets </a:t>
            </a:r>
            <a:r>
              <a:rPr lang="en-GB" b="1" dirty="0">
                <a:solidFill>
                  <a:srgbClr val="336666"/>
                </a:solidFill>
                <a:latin typeface="Tahoma" charset="0"/>
              </a:rPr>
              <a:t>strong</a:t>
            </a:r>
            <a:r>
              <a:rPr lang="en-GB" dirty="0">
                <a:latin typeface="Tahoma" charset="0"/>
              </a:rPr>
              <a:t> elements that appear inside </a:t>
            </a:r>
            <a:r>
              <a:rPr lang="en-GB" b="1" dirty="0">
                <a:solidFill>
                  <a:srgbClr val="336666"/>
                </a:solidFill>
                <a:latin typeface="Tahoma" charset="0"/>
              </a:rPr>
              <a:t>a</a:t>
            </a:r>
            <a:r>
              <a:rPr lang="en-GB" dirty="0">
                <a:latin typeface="Tahoma" charset="0"/>
              </a:rPr>
              <a:t> elements that in turn appear inside </a:t>
            </a:r>
            <a:r>
              <a:rPr lang="en-GB" b="1" dirty="0">
                <a:solidFill>
                  <a:srgbClr val="336666"/>
                </a:solidFill>
                <a:latin typeface="Tahoma" charset="0"/>
              </a:rPr>
              <a:t>p</a:t>
            </a:r>
            <a:r>
              <a:rPr lang="en-GB" dirty="0">
                <a:latin typeface="Tahoma" charset="0"/>
              </a:rPr>
              <a:t> elements.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21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Descendant </a:t>
            </a:r>
            <a:r>
              <a:rPr lang="en-GB" sz="2800" dirty="0" smtClean="0">
                <a:latin typeface="Arial Black" charset="0"/>
              </a:rPr>
              <a:t>Selectors</a:t>
            </a:r>
            <a:br>
              <a:rPr lang="en-GB" sz="2800" dirty="0" smtClean="0">
                <a:latin typeface="Arial Black" charset="0"/>
              </a:rPr>
            </a:br>
            <a:r>
              <a:rPr lang="en-GB" sz="2800" dirty="0" smtClean="0">
                <a:latin typeface="Arial Black" charset="0"/>
              </a:rPr>
              <a:t>How to ‘read’ them like a browser …</a:t>
            </a:r>
            <a:endParaRPr lang="en-GB" dirty="0">
              <a:latin typeface="Arial Black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941888"/>
          </a:xfrm>
        </p:spPr>
        <p:txBody>
          <a:bodyPr/>
          <a:lstStyle/>
          <a:p>
            <a:pPr marL="400050" lvl="1" indent="0">
              <a:buNone/>
            </a:pPr>
            <a:endParaRPr lang="en-GB" dirty="0" smtClean="0">
              <a:latin typeface="Tahoma" charset="0"/>
            </a:endParaRPr>
          </a:p>
          <a:p>
            <a:pPr marL="400050" lvl="1" indent="0">
              <a:buNone/>
            </a:pPr>
            <a:endParaRPr lang="en-GB" dirty="0" smtClean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(you do this one !) Read this:</a:t>
            </a:r>
            <a:endParaRPr lang="en-GB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charset="0"/>
              </a:rPr>
              <a:t>footer li p { background-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</a:t>
            </a:r>
            <a:r>
              <a:rPr lang="en-GB" dirty="0" smtClean="0">
                <a:latin typeface="Courier New" charset="0"/>
              </a:rPr>
              <a:t>blue; </a:t>
            </a:r>
            <a:r>
              <a:rPr lang="en-GB" dirty="0">
                <a:latin typeface="Courier New" charset="0"/>
              </a:rPr>
              <a:t>}</a:t>
            </a:r>
          </a:p>
          <a:p>
            <a:pPr marL="914400" lvl="2" indent="0">
              <a:buNone/>
            </a:pPr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As:</a:t>
            </a:r>
          </a:p>
          <a:p>
            <a:pPr marL="400050" lvl="1" indent="0">
              <a:buNone/>
            </a:pPr>
            <a:r>
              <a:rPr lang="en-GB" dirty="0">
                <a:latin typeface="Tahoma" charset="0"/>
              </a:rPr>
              <a:t> </a:t>
            </a:r>
            <a:endParaRPr lang="en-GB" dirty="0" smtClean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11560" y="3734371"/>
            <a:ext cx="7920880" cy="2502917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278" y="3284984"/>
            <a:ext cx="344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Write your answer here: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6677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4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36496" cy="4762500"/>
          </a:xfrm>
        </p:spPr>
        <p:txBody>
          <a:bodyPr/>
          <a:lstStyle/>
          <a:p>
            <a:r>
              <a:rPr lang="ga-IE" dirty="0" smtClean="0"/>
              <a:t>Descendent selectors (a child, or grandchild etc.)</a:t>
            </a:r>
          </a:p>
          <a:p>
            <a:pPr lvl="1"/>
            <a:r>
              <a:rPr lang="en-US" sz="2400" dirty="0" smtClean="0"/>
              <a:t>SPACE between selectors, e.g.:		</a:t>
            </a:r>
            <a:r>
              <a:rPr lang="en-GB" sz="2400" b="1" dirty="0" err="1" smtClean="0">
                <a:latin typeface="Courier New" charset="0"/>
              </a:rPr>
              <a:t>nav</a:t>
            </a:r>
            <a:r>
              <a:rPr lang="en-GB" sz="2400" b="1" dirty="0" smtClean="0">
                <a:latin typeface="Courier New" charset="0"/>
              </a:rPr>
              <a:t> </a:t>
            </a:r>
            <a:r>
              <a:rPr lang="en-GB" sz="2400" b="1" dirty="0">
                <a:latin typeface="Courier New" charset="0"/>
              </a:rPr>
              <a:t>a { </a:t>
            </a:r>
            <a:r>
              <a:rPr lang="en-US" sz="2400" b="1" dirty="0" smtClean="0">
                <a:latin typeface="Courier New" charset="0"/>
              </a:rPr>
              <a:t>... </a:t>
            </a:r>
            <a:r>
              <a:rPr lang="en-US" sz="2400" b="1" dirty="0">
                <a:latin typeface="Courier New" charset="0"/>
              </a:rPr>
              <a:t>}</a:t>
            </a:r>
          </a:p>
          <a:p>
            <a:endParaRPr lang="ga-IE" dirty="0" smtClean="0"/>
          </a:p>
          <a:p>
            <a:r>
              <a:rPr lang="ga-IE" dirty="0" smtClean="0"/>
              <a:t>RECAP:</a:t>
            </a:r>
            <a:endParaRPr lang="ga-IE" dirty="0"/>
          </a:p>
          <a:p>
            <a:pPr lvl="1"/>
            <a:r>
              <a:rPr lang="ga-IE" sz="2400" b="1" dirty="0">
                <a:latin typeface="Courier New" charset="0"/>
              </a:rPr>
              <a:t>p { color: red; }</a:t>
            </a:r>
            <a:r>
              <a:rPr lang="ga-IE" sz="2400" dirty="0" smtClean="0"/>
              <a:t> /* element selector */</a:t>
            </a:r>
          </a:p>
          <a:p>
            <a:pPr lvl="1"/>
            <a:endParaRPr lang="ga-IE" sz="2400" b="1" dirty="0" smtClean="0">
              <a:latin typeface="Courier New" charset="0"/>
            </a:endParaRPr>
          </a:p>
          <a:p>
            <a:pPr lvl="1"/>
            <a:r>
              <a:rPr lang="ga-IE" sz="2400" b="1" dirty="0" smtClean="0">
                <a:latin typeface="Courier New" charset="0"/>
              </a:rPr>
              <a:t>h1</a:t>
            </a:r>
            <a:r>
              <a:rPr lang="ga-IE" sz="2400" b="1" dirty="0">
                <a:latin typeface="Courier New" charset="0"/>
              </a:rPr>
              <a:t>,</a:t>
            </a:r>
            <a:br>
              <a:rPr lang="ga-IE" sz="2400" b="1" dirty="0">
                <a:latin typeface="Courier New" charset="0"/>
              </a:rPr>
            </a:br>
            <a:r>
              <a:rPr lang="ga-IE" sz="2400" b="1" dirty="0">
                <a:latin typeface="Courier New" charset="0"/>
              </a:rPr>
              <a:t>h2 { color: green; } </a:t>
            </a:r>
            <a:r>
              <a:rPr lang="ga-IE" sz="2400" dirty="0" smtClean="0"/>
              <a:t>/* grouping selector */</a:t>
            </a:r>
          </a:p>
          <a:p>
            <a:pPr lvl="1"/>
            <a:endParaRPr lang="ga-IE" sz="2400" b="1" dirty="0" smtClean="0">
              <a:latin typeface="Courier New" charset="0"/>
            </a:endParaRPr>
          </a:p>
          <a:p>
            <a:pPr lvl="1"/>
            <a:r>
              <a:rPr lang="ga-IE" sz="2400" b="1" dirty="0" smtClean="0">
                <a:latin typeface="Courier New" charset="0"/>
              </a:rPr>
              <a:t>.</a:t>
            </a:r>
            <a:r>
              <a:rPr lang="ga-IE" sz="2400" b="1" dirty="0">
                <a:latin typeface="Courier New" charset="0"/>
              </a:rPr>
              <a:t>phone_num { color: pink; } </a:t>
            </a:r>
            <a:r>
              <a:rPr lang="ga-IE" sz="2400" dirty="0" smtClean="0"/>
              <a:t>/* class selector */</a:t>
            </a:r>
            <a:endParaRPr lang="en-GB" dirty="0"/>
          </a:p>
          <a:p>
            <a:pPr lvl="1"/>
            <a:endParaRPr lang="en-GB" sz="2400" b="1" dirty="0" smtClean="0">
              <a:latin typeface="Courier New" charset="0"/>
            </a:endParaRPr>
          </a:p>
          <a:p>
            <a:pPr lvl="1"/>
            <a:r>
              <a:rPr lang="en-GB" sz="2400" b="1" dirty="0" err="1" smtClean="0">
                <a:latin typeface="Courier New" charset="0"/>
              </a:rPr>
              <a:t>nav</a:t>
            </a:r>
            <a:r>
              <a:rPr lang="en-GB" sz="2400" b="1" dirty="0" smtClean="0">
                <a:latin typeface="Courier New" charset="0"/>
              </a:rPr>
              <a:t> </a:t>
            </a:r>
            <a:r>
              <a:rPr lang="en-GB" sz="2400" b="1" dirty="0">
                <a:latin typeface="Courier New" charset="0"/>
              </a:rPr>
              <a:t>a { text-decoration: none; } </a:t>
            </a:r>
            <a:r>
              <a:rPr lang="en-GB" sz="2400" b="1" dirty="0" smtClean="0">
                <a:latin typeface="Courier New" charset="0"/>
              </a:rPr>
              <a:t/>
            </a:r>
            <a:br>
              <a:rPr lang="en-GB" sz="2400" b="1" dirty="0" smtClean="0">
                <a:latin typeface="Courier New" charset="0"/>
              </a:rPr>
            </a:br>
            <a:r>
              <a:rPr lang="en-GB" sz="2400" dirty="0" smtClean="0"/>
              <a:t>/* descendent selector */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2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Introduction</a:t>
            </a:r>
            <a:endParaRPr lang="en-GB" dirty="0">
              <a:latin typeface="Arial Black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892480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What if we want to make just one heading red?</a:t>
            </a:r>
          </a:p>
          <a:p>
            <a:pPr marL="457200" indent="-457200"/>
            <a:r>
              <a:rPr lang="en-IE" dirty="0">
                <a:latin typeface="Tahoma" charset="0"/>
              </a:rPr>
              <a:t>Or make one paragraph in small font, the others in medium?</a:t>
            </a:r>
          </a:p>
          <a:p>
            <a:pPr marL="457200" indent="-457200"/>
            <a:r>
              <a:rPr lang="en-IE" dirty="0">
                <a:latin typeface="Tahoma" charset="0"/>
              </a:rPr>
              <a:t>There are a number of different selector types that allow us to do exactly this</a:t>
            </a:r>
            <a:r>
              <a:rPr lang="en-IE" dirty="0" smtClean="0">
                <a:latin typeface="Tahoma" charset="0"/>
              </a:rPr>
              <a:t>.</a:t>
            </a:r>
          </a:p>
          <a:p>
            <a:pPr marL="457200" indent="-457200"/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Today we’ll look at a fourth kind of CSS selector:</a:t>
            </a:r>
            <a:endParaRPr lang="en-IE" dirty="0">
              <a:latin typeface="Tahoma" charset="0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GB" i="1" dirty="0" smtClean="0">
                <a:latin typeface="Tahoma" charset="0"/>
              </a:rPr>
              <a:t>Element selector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i="1" dirty="0" smtClean="0">
                <a:latin typeface="Tahoma" charset="0"/>
              </a:rPr>
              <a:t>Group selector (using the comma)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i="1" dirty="0">
                <a:latin typeface="Tahoma" charset="0"/>
              </a:rPr>
              <a:t>Class selectors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GB" sz="2800" b="1" dirty="0">
                <a:latin typeface="Tahoma" charset="0"/>
              </a:rPr>
              <a:t>Descendant selectors</a:t>
            </a:r>
          </a:p>
          <a:p>
            <a:pPr marL="457200" lvl="1" indent="0">
              <a:buNone/>
            </a:pPr>
            <a:endParaRPr lang="en-GB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7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0"/>
            <a:ext cx="7721600" cy="1143000"/>
          </a:xfrm>
        </p:spPr>
        <p:txBody>
          <a:bodyPr/>
          <a:lstStyle/>
          <a:p>
            <a:r>
              <a:rPr lang="en-IE" dirty="0" smtClean="0"/>
              <a:t>In fact there are MANY types of selector …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8280920" cy="1771650"/>
          </a:xfrm>
        </p:spPr>
        <p:txBody>
          <a:bodyPr/>
          <a:lstStyle/>
          <a:p>
            <a:r>
              <a:rPr lang="en-IE" dirty="0" smtClean="0"/>
              <a:t>W3c examples of all the selector types …</a:t>
            </a:r>
          </a:p>
          <a:p>
            <a:endParaRPr lang="en-IE" dirty="0"/>
          </a:p>
          <a:p>
            <a:r>
              <a:rPr lang="en-IE" sz="1800" dirty="0">
                <a:hlinkClick r:id="rId2"/>
              </a:rPr>
              <a:t>http://www.w3.org/TR/CSS2/selector.html#pattern-matching</a:t>
            </a:r>
            <a:endParaRPr lang="en-I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42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85542"/>
              </p:ext>
            </p:extLst>
          </p:nvPr>
        </p:nvGraphicFramePr>
        <p:xfrm>
          <a:off x="-1" y="44624"/>
          <a:ext cx="9144000" cy="6809209"/>
        </p:xfrm>
        <a:graphic>
          <a:graphicData uri="http://schemas.openxmlformats.org/drawingml/2006/table">
            <a:tbl>
              <a:tblPr/>
              <a:tblGrid>
                <a:gridCol w="1331641"/>
                <a:gridCol w="5832648"/>
                <a:gridCol w="1979711"/>
              </a:tblGrid>
              <a:tr h="150569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Pattern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Described in section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0572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element.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Universal selector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(i.e., an element of type E).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Type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E F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F element that is a descendant of an E element.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Descendant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E &gt; F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F element that is a child of an element E.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Child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E:first-child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element E when E is the first child of its parent.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The :first-child pseudo-class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026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E:link</a:t>
                      </a:r>
                      <a:br>
                        <a:rPr lang="en-IE" sz="14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E:visited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Matches element E if E is the source anchor of a hyperlink of which the target is not yet visited (:link) or already visited (:visited).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The link pseudo-classes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E:active</a:t>
                      </a:r>
                      <a:br>
                        <a:rPr lang="en-IE" sz="14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E:hover</a:t>
                      </a:r>
                      <a:br>
                        <a:rPr lang="en-IE" sz="14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E:focus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Matches E during certain user actions.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The dynamic pseudo-classes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34336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E:lang(c)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element of type E if it is in (human) language c (the document language specifies how language is determined).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The :lang() pseudo-class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 + F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F element immediately preceded by a sibling element E.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Adjacent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E[foo]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with the "foo" attribute set (whatever the value).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Attribute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8935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E[foo="warning"]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whose "foo" attribute value is exactly equal to "warning".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Attribute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93125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E[foo~="warning"]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whose "foo" attribute value is a list of space-separated values, one of which is exactly equal to "warning".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Attribute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68912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E[</a:t>
                      </a:r>
                      <a:r>
                        <a:rPr lang="en-IE" sz="1400" dirty="0" err="1">
                          <a:effectLst/>
                          <a:latin typeface="Arial" panose="020B0604020202020204" pitchFamily="34" charset="0"/>
                        </a:rPr>
                        <a:t>lang</a:t>
                      </a:r>
                      <a:r>
                        <a:rPr lang="en-IE" sz="1400" dirty="0">
                          <a:effectLst/>
                          <a:latin typeface="Arial" panose="020B0604020202020204" pitchFamily="34" charset="0"/>
                        </a:rPr>
                        <a:t>|="en"]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whose "lang" attribute has a hyphen-separated list of values beginning (from the left) with "en".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Attribute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7643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DIV.warning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i="1">
                          <a:effectLst/>
                          <a:latin typeface="Arial" panose="020B0604020202020204" pitchFamily="34" charset="0"/>
                        </a:rPr>
                        <a:t>Language specific.</a:t>
                      </a:r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 (In HTML, the same as DIV[class~="warning"].)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Class selectors</a:t>
                      </a:r>
                      <a:endParaRPr lang="en-IE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3500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E#myid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  <a:latin typeface="Arial" panose="020B0604020202020204" pitchFamily="34" charset="0"/>
                        </a:rPr>
                        <a:t>Matches any E element with ID equal to "myid".</a:t>
                      </a: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rgbClr val="660099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ID selectors</a:t>
                      </a:r>
                      <a:endParaRPr lang="en-IE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2" marR="26312" marT="13156" marB="13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3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64904"/>
            <a:ext cx="7778824" cy="3092946"/>
          </a:xfrm>
        </p:spPr>
        <p:txBody>
          <a:bodyPr/>
          <a:lstStyle/>
          <a:p>
            <a:r>
              <a:rPr lang="en-GB" sz="3600" dirty="0" smtClean="0">
                <a:latin typeface="Arial Black" charset="0"/>
              </a:rPr>
              <a:t>Descendant Selectors</a:t>
            </a:r>
          </a:p>
          <a:p>
            <a:r>
              <a:rPr lang="en-IE" sz="3600" dirty="0"/>
              <a:t>– </a:t>
            </a:r>
            <a:r>
              <a:rPr lang="en-IE" sz="3600" dirty="0" smtClean="0"/>
              <a:t>SPACEs</a:t>
            </a:r>
            <a:endParaRPr lang="en-IE" sz="3600" dirty="0"/>
          </a:p>
          <a:p>
            <a:endParaRPr lang="en-IE" sz="3600" dirty="0"/>
          </a:p>
          <a:p>
            <a:r>
              <a:rPr lang="en-GB" sz="3600" dirty="0" smtClean="0">
                <a:latin typeface="Courier New" charset="0"/>
              </a:rPr>
              <a:t>li </a:t>
            </a:r>
            <a:r>
              <a:rPr lang="en-GB" sz="3600" dirty="0" err="1" smtClean="0">
                <a:latin typeface="Courier New" charset="0"/>
              </a:rPr>
              <a:t>em</a:t>
            </a:r>
            <a:r>
              <a:rPr lang="en-GB" sz="3600" dirty="0" smtClean="0">
                <a:latin typeface="Courier New" charset="0"/>
              </a:rPr>
              <a:t> { </a:t>
            </a:r>
            <a:endParaRPr lang="en-GB" sz="3600" dirty="0">
              <a:latin typeface="Courier New" charset="0"/>
            </a:endParaRPr>
          </a:p>
          <a:p>
            <a:r>
              <a:rPr lang="en-GB" sz="3600" dirty="0">
                <a:latin typeface="Courier New" charset="0"/>
              </a:rPr>
              <a:t>	</a:t>
            </a:r>
            <a:r>
              <a:rPr lang="en-GB" sz="3600" dirty="0" err="1" smtClean="0">
                <a:latin typeface="Courier New" charset="0"/>
              </a:rPr>
              <a:t>color</a:t>
            </a:r>
            <a:r>
              <a:rPr lang="en-GB" sz="3600" dirty="0">
                <a:latin typeface="Courier New" charset="0"/>
              </a:rPr>
              <a:t>: </a:t>
            </a:r>
            <a:r>
              <a:rPr lang="en-GB" sz="3600" dirty="0" smtClean="0">
                <a:latin typeface="Courier New" charset="0"/>
              </a:rPr>
              <a:t>red; </a:t>
            </a:r>
            <a:endParaRPr lang="en-GB" sz="3600" dirty="0">
              <a:latin typeface="Courier New" charset="0"/>
            </a:endParaRPr>
          </a:p>
          <a:p>
            <a:r>
              <a:rPr lang="en-GB" sz="3600" dirty="0">
                <a:latin typeface="Courier New" charset="0"/>
              </a:rPr>
              <a:t>}</a:t>
            </a:r>
          </a:p>
          <a:p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92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Descendant Selectors</a:t>
            </a:r>
            <a:endParaRPr lang="en-GB" dirty="0">
              <a:latin typeface="Arial Black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ga-IE" dirty="0" smtClean="0">
                <a:latin typeface="Tahoma" charset="0"/>
              </a:rPr>
              <a:t>You may already have seen one used previously:</a:t>
            </a:r>
            <a:endParaRPr lang="en-GB" dirty="0">
              <a:latin typeface="Courier New" charset="0"/>
            </a:endParaRPr>
          </a:p>
          <a:p>
            <a:pPr marL="914400" lvl="2" indent="0">
              <a:buNone/>
            </a:pPr>
            <a:r>
              <a:rPr lang="en-GB" dirty="0" err="1">
                <a:latin typeface="Courier New" charset="0"/>
              </a:rPr>
              <a:t>dt</a:t>
            </a:r>
            <a:r>
              <a:rPr lang="en-GB" dirty="0">
                <a:latin typeface="Courier New" charset="0"/>
              </a:rPr>
              <a:t> strong {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maroon; }</a:t>
            </a:r>
          </a:p>
          <a:p>
            <a:pPr marL="1257300" lvl="2" indent="-342900"/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A </a:t>
            </a:r>
            <a:r>
              <a:rPr lang="en-GB" i="1" dirty="0">
                <a:latin typeface="Tahoma" charset="0"/>
              </a:rPr>
              <a:t>descendent selector</a:t>
            </a:r>
            <a:r>
              <a:rPr lang="en-GB" dirty="0">
                <a:latin typeface="Tahoma" charset="0"/>
              </a:rPr>
              <a:t> targets elements that are contained </a:t>
            </a:r>
            <a:r>
              <a:rPr lang="en-GB" i="1" dirty="0">
                <a:latin typeface="Tahoma" charset="0"/>
              </a:rPr>
              <a:t>within</a:t>
            </a:r>
            <a:r>
              <a:rPr lang="en-GB" dirty="0">
                <a:latin typeface="Tahoma" charset="0"/>
              </a:rPr>
              <a:t> (and therefore </a:t>
            </a:r>
            <a:r>
              <a:rPr lang="en-GB" dirty="0" smtClean="0">
                <a:latin typeface="Tahoma" charset="0"/>
              </a:rPr>
              <a:t>descendants </a:t>
            </a:r>
            <a:r>
              <a:rPr lang="en-GB" dirty="0">
                <a:latin typeface="Tahoma" charset="0"/>
              </a:rPr>
              <a:t>of) another </a:t>
            </a:r>
            <a:r>
              <a:rPr lang="en-GB" dirty="0" smtClean="0">
                <a:latin typeface="Tahoma" charset="0"/>
              </a:rPr>
              <a:t>element</a:t>
            </a:r>
          </a:p>
          <a:p>
            <a:pPr marL="857250" lvl="1" indent="-457200"/>
            <a:r>
              <a:rPr lang="en-GB" sz="2400" dirty="0" smtClean="0">
                <a:latin typeface="Tahoma" charset="0"/>
              </a:rPr>
              <a:t>Descendent – child, or child of a child, of child of a child of a child etc.</a:t>
            </a:r>
            <a:endParaRPr lang="en-GB" sz="2400" dirty="0">
              <a:latin typeface="Tahoma" charset="0"/>
            </a:endParaRPr>
          </a:p>
          <a:p>
            <a:pPr marL="457200" indent="-457200"/>
            <a:r>
              <a:rPr lang="en-GB" dirty="0" smtClean="0">
                <a:latin typeface="Tahoma" charset="0"/>
              </a:rPr>
              <a:t>indicated by </a:t>
            </a:r>
            <a:r>
              <a:rPr lang="en-GB" dirty="0">
                <a:latin typeface="Tahoma" charset="0"/>
              </a:rPr>
              <a:t>list of element types separated by </a:t>
            </a:r>
            <a:r>
              <a:rPr lang="en-GB" dirty="0" smtClean="0">
                <a:latin typeface="Tahoma" charset="0"/>
              </a:rPr>
              <a:t>spaces</a:t>
            </a:r>
          </a:p>
          <a:p>
            <a:pPr marL="457200" indent="-457200"/>
            <a:endParaRPr lang="en-GB" dirty="0">
              <a:latin typeface="Tahoma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For example to target </a:t>
            </a:r>
            <a:r>
              <a:rPr lang="en-GB" b="1" dirty="0" err="1">
                <a:solidFill>
                  <a:srgbClr val="336666"/>
                </a:solidFill>
                <a:latin typeface="Tahoma" charset="0"/>
              </a:rPr>
              <a:t>em</a:t>
            </a:r>
            <a:r>
              <a:rPr lang="en-GB" dirty="0">
                <a:latin typeface="Tahoma" charset="0"/>
              </a:rPr>
              <a:t> elements that appear inside list items </a:t>
            </a:r>
            <a:r>
              <a:rPr lang="en-GB" b="1" dirty="0" smtClean="0">
                <a:solidFill>
                  <a:srgbClr val="336666"/>
                </a:solidFill>
                <a:latin typeface="Tahoma" charset="0"/>
              </a:rPr>
              <a:t>li</a:t>
            </a:r>
            <a:r>
              <a:rPr lang="en-GB" dirty="0" smtClean="0">
                <a:latin typeface="Tahoma" charset="0"/>
              </a:rPr>
              <a:t> </a:t>
            </a:r>
            <a:r>
              <a:rPr lang="en-GB" dirty="0">
                <a:latin typeface="Tahoma" charset="0"/>
              </a:rPr>
              <a:t>we would use: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li </a:t>
            </a:r>
            <a:r>
              <a:rPr lang="en-GB" dirty="0" err="1">
                <a:latin typeface="Courier New" charset="0"/>
              </a:rPr>
              <a:t>em</a:t>
            </a:r>
            <a:r>
              <a:rPr lang="en-GB" dirty="0">
                <a:latin typeface="Courier New" charset="0"/>
              </a:rPr>
              <a:t> { </a:t>
            </a:r>
            <a:r>
              <a:rPr lang="en-GB" dirty="0" err="1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olive;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51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Descendant </a:t>
            </a:r>
            <a:r>
              <a:rPr lang="en-GB" sz="2800" dirty="0" smtClean="0">
                <a:latin typeface="Arial Black" charset="0"/>
              </a:rPr>
              <a:t>Selectors</a:t>
            </a:r>
            <a:br>
              <a:rPr lang="en-GB" sz="2800" dirty="0" smtClean="0">
                <a:latin typeface="Arial Black" charset="0"/>
              </a:rPr>
            </a:br>
            <a:r>
              <a:rPr lang="en-GB" sz="2800" dirty="0" smtClean="0">
                <a:latin typeface="Arial Black" charset="0"/>
              </a:rPr>
              <a:t>How to ‘read’ them like a browser …</a:t>
            </a:r>
            <a:endParaRPr lang="en-GB" dirty="0">
              <a:latin typeface="Arial Black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Read this:</a:t>
            </a:r>
            <a:endParaRPr lang="en-GB" dirty="0">
              <a:latin typeface="Courier New" charset="0"/>
            </a:endParaRPr>
          </a:p>
          <a:p>
            <a:pPr marL="914400" lvl="2" indent="0">
              <a:buNone/>
            </a:pPr>
            <a:r>
              <a:rPr lang="en-GB" dirty="0">
                <a:latin typeface="Courier New" charset="0"/>
              </a:rPr>
              <a:t>p</a:t>
            </a:r>
            <a:r>
              <a:rPr lang="en-GB" dirty="0" smtClean="0">
                <a:latin typeface="Courier New" charset="0"/>
              </a:rPr>
              <a:t> </a:t>
            </a:r>
            <a:r>
              <a:rPr lang="en-GB" dirty="0">
                <a:latin typeface="Courier New" charset="0"/>
              </a:rPr>
              <a:t>strong {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maroon; }</a:t>
            </a:r>
          </a:p>
          <a:p>
            <a:pPr marL="457200" indent="-457200"/>
            <a:r>
              <a:rPr lang="en-GB" dirty="0" smtClean="0">
                <a:latin typeface="Tahoma" charset="0"/>
              </a:rPr>
              <a:t>As:</a:t>
            </a:r>
          </a:p>
          <a:p>
            <a:pPr marL="857250" lvl="1" indent="-457200"/>
            <a:r>
              <a:rPr lang="en-GB" dirty="0" smtClean="0">
                <a:latin typeface="Tahoma" charset="0"/>
              </a:rPr>
              <a:t> for “strong” elements found inside “</a:t>
            </a:r>
            <a:r>
              <a:rPr lang="en-GB" dirty="0">
                <a:latin typeface="Tahoma" charset="0"/>
              </a:rPr>
              <a:t>p</a:t>
            </a:r>
            <a:r>
              <a:rPr lang="en-GB" dirty="0" smtClean="0">
                <a:latin typeface="Tahoma" charset="0"/>
              </a:rPr>
              <a:t>” elements</a:t>
            </a:r>
          </a:p>
          <a:p>
            <a:pPr marL="400050" lvl="1" indent="0">
              <a:buNone/>
            </a:pPr>
            <a:r>
              <a:rPr lang="en-GB" dirty="0" smtClean="0">
                <a:latin typeface="Tahoma" charset="0"/>
              </a:rPr>
              <a:t>	make text colour ‘maroon’</a:t>
            </a:r>
            <a:endParaRPr lang="en-GB" dirty="0">
              <a:latin typeface="Tahoma" charset="0"/>
            </a:endParaRPr>
          </a:p>
          <a:p>
            <a:pPr marL="400050" lvl="1" indent="0">
              <a:buNone/>
            </a:pPr>
            <a:endParaRPr lang="en-GB" dirty="0" smtClean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(you do this one !) Read </a:t>
            </a:r>
            <a:r>
              <a:rPr lang="en-IE" dirty="0">
                <a:latin typeface="Tahoma" charset="0"/>
              </a:rPr>
              <a:t>this:</a:t>
            </a:r>
            <a:endParaRPr lang="en-GB" dirty="0">
              <a:latin typeface="Courier New" charset="0"/>
            </a:endParaRP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li </a:t>
            </a:r>
            <a:r>
              <a:rPr lang="en-GB" dirty="0" err="1">
                <a:latin typeface="Courier New" charset="0"/>
              </a:rPr>
              <a:t>em</a:t>
            </a:r>
            <a:r>
              <a:rPr lang="en-GB" dirty="0">
                <a:latin typeface="Courier New" charset="0"/>
              </a:rPr>
              <a:t> </a:t>
            </a:r>
            <a:r>
              <a:rPr lang="en-GB" dirty="0" smtClean="0">
                <a:latin typeface="Courier New" charset="0"/>
              </a:rPr>
              <a:t>{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olive; }</a:t>
            </a:r>
          </a:p>
          <a:p>
            <a:pPr marL="914400" lvl="2" indent="0">
              <a:buNone/>
            </a:pPr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As:</a:t>
            </a:r>
          </a:p>
          <a:p>
            <a:pPr marL="400050" lvl="1" indent="0">
              <a:buNone/>
            </a:pPr>
            <a:r>
              <a:rPr lang="en-GB" dirty="0">
                <a:latin typeface="Tahoma" charset="0"/>
              </a:rPr>
              <a:t> </a:t>
            </a:r>
            <a:endParaRPr lang="en-GB" dirty="0" smtClean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475656" y="5013176"/>
            <a:ext cx="7488832" cy="1708299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6600" y="4574624"/>
            <a:ext cx="344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Write your answer here: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7504" y="3501008"/>
            <a:ext cx="8928992" cy="0"/>
          </a:xfrm>
          <a:prstGeom prst="line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841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5496" y="188641"/>
            <a:ext cx="9032141" cy="6742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&lt;!DOCTYPE html&gt;&lt;html&gt;</a:t>
            </a:r>
          </a:p>
          <a:p>
            <a:endParaRPr lang="en-US" sz="24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head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title&gt;</a:t>
            </a:r>
            <a:r>
              <a:rPr lang="en-US" sz="2400" b="1" dirty="0">
                <a:latin typeface="Courier New" charset="0"/>
              </a:rPr>
              <a:t>Lecture 6 Example 1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style type="text/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css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"&gt;</a:t>
            </a:r>
          </a:p>
          <a:p>
            <a:r>
              <a:rPr lang="en-US" sz="2400" b="1" dirty="0" smtClean="0">
                <a:latin typeface="Courier New" charset="0"/>
              </a:rPr>
              <a:t>	@import "</a:t>
            </a:r>
            <a:r>
              <a:rPr lang="en-US" sz="2400" b="1" dirty="0" err="1" smtClean="0">
                <a:latin typeface="Courier New" charset="0"/>
              </a:rPr>
              <a:t>css</a:t>
            </a:r>
            <a:r>
              <a:rPr lang="en-US" sz="2400" b="1" dirty="0" smtClean="0">
                <a:latin typeface="Courier New" charset="0"/>
              </a:rPr>
              <a:t>/</a:t>
            </a:r>
            <a:r>
              <a:rPr lang="en-US" sz="2400" b="1" dirty="0" err="1" smtClean="0">
                <a:latin typeface="Courier New" charset="0"/>
              </a:rPr>
              <a:t>descend.css</a:t>
            </a:r>
            <a:r>
              <a:rPr lang="en-US" sz="2400" b="1" dirty="0" smtClean="0">
                <a:latin typeface="Courier New" charset="0"/>
              </a:rPr>
              <a:t>";</a:t>
            </a:r>
            <a:endParaRPr lang="en-US" sz="2400" b="1" dirty="0">
              <a:latin typeface="Courier New" charset="0"/>
            </a:endParaRP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style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&gt;&lt;/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head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body&gt;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400" b="1" dirty="0">
                <a:latin typeface="Courier New" charset="0"/>
              </a:rPr>
              <a:t>Here is a paragraph of text that contains an 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 err="1">
                <a:latin typeface="Courier New" charset="0"/>
              </a:rPr>
              <a:t>emphasised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>
                <a:latin typeface="Courier New" charset="0"/>
              </a:rPr>
              <a:t> element. In fact it contains 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>
                <a:latin typeface="Courier New" charset="0"/>
              </a:rPr>
              <a:t>two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>
                <a:latin typeface="Courier New" charset="0"/>
              </a:rPr>
              <a:t> of them. Below is an unordered list where the latter two elements are also </a:t>
            </a:r>
            <a:r>
              <a:rPr lang="en-US" sz="2400" b="1" dirty="0" err="1">
                <a:latin typeface="Courier New" charset="0"/>
              </a:rPr>
              <a:t>emphasised</a:t>
            </a:r>
            <a:r>
              <a:rPr lang="en-US" sz="2400" b="1" dirty="0">
                <a:latin typeface="Courier New" charset="0"/>
              </a:rPr>
              <a:t>. Note that they change </a:t>
            </a:r>
            <a:r>
              <a:rPr lang="en-US" sz="2400" b="1" dirty="0" err="1">
                <a:latin typeface="Courier New" charset="0"/>
              </a:rPr>
              <a:t>colour</a:t>
            </a:r>
            <a:r>
              <a:rPr lang="en-US" sz="2400" b="1" dirty="0">
                <a:latin typeface="Courier New" charset="0"/>
              </a:rPr>
              <a:t> because the style rule only targets </a:t>
            </a:r>
            <a:r>
              <a:rPr lang="en-US" sz="2400" b="1" dirty="0" err="1">
                <a:latin typeface="Courier New" charset="0"/>
              </a:rPr>
              <a:t>em</a:t>
            </a:r>
            <a:r>
              <a:rPr lang="en-US" sz="2400" b="1" dirty="0">
                <a:latin typeface="Courier New" charset="0"/>
              </a:rPr>
              <a:t> elements that are inside list items</a:t>
            </a:r>
            <a:r>
              <a:rPr lang="en-US" sz="2400" b="1" dirty="0" smtClean="0">
                <a:latin typeface="Courier New" charset="0"/>
              </a:rPr>
              <a:t>.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p&gt;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li&gt;</a:t>
            </a:r>
            <a:r>
              <a:rPr lang="en-US" sz="2400" b="1" dirty="0">
                <a:solidFill>
                  <a:schemeClr val="tx2"/>
                </a:solidFill>
                <a:latin typeface="Courier New" charset="0"/>
              </a:rPr>
              <a:t>First one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li&gt;&lt;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chemeClr val="tx2"/>
                </a:solidFill>
                <a:latin typeface="Courier New" charset="0"/>
              </a:rPr>
              <a:t>Second one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&gt;&lt;/li&gt;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li&gt;&lt;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>
                <a:latin typeface="Courier New" charset="0"/>
              </a:rPr>
              <a:t>Third one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&gt;&lt;/li&gt;</a:t>
            </a:r>
          </a:p>
          <a:p>
            <a:r>
              <a:rPr lang="en-IE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IE" sz="24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IE" sz="24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body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&gt;&lt;/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016" y="29079"/>
            <a:ext cx="4392488" cy="8331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smtClean="0">
                <a:latin typeface="Courier New" charset="0"/>
              </a:rPr>
              <a:t>/* descend.css */</a:t>
            </a:r>
          </a:p>
          <a:p>
            <a:r>
              <a:rPr lang="en-US" sz="2400" b="1" dirty="0" smtClean="0">
                <a:latin typeface="Courier New" charset="0"/>
              </a:rPr>
              <a:t>li </a:t>
            </a:r>
            <a:r>
              <a:rPr lang="en-US" sz="2400" b="1" dirty="0" err="1">
                <a:latin typeface="Courier New" charset="0"/>
              </a:rPr>
              <a:t>em</a:t>
            </a:r>
            <a:r>
              <a:rPr lang="en-US" sz="2400" b="1" dirty="0">
                <a:latin typeface="Courier New" charset="0"/>
              </a:rPr>
              <a:t> {color: olive; </a:t>
            </a:r>
            <a:r>
              <a:rPr lang="en-US" sz="2400" b="1" dirty="0" smtClean="0">
                <a:latin typeface="Courier New" charset="0"/>
              </a:rPr>
              <a:t>}</a:t>
            </a: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3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Descendant Selectors - Example</a:t>
            </a:r>
            <a:endParaRPr lang="en-GB">
              <a:latin typeface="Arial Black" charset="0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143000" y="3708400"/>
            <a:ext cx="609600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title</a:t>
            </a:r>
            <a:endParaRPr lang="en-GB" sz="2000">
              <a:latin typeface="Tahoma" charset="0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740025" y="3708400"/>
            <a:ext cx="706438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 dirty="0">
                <a:latin typeface="Tahoma" charset="0"/>
              </a:rPr>
              <a:t>style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8201" name="AutoShape 10"/>
          <p:cNvCxnSpPr>
            <a:cxnSpLocks noChangeShapeType="1"/>
            <a:stCxn id="8197" idx="2"/>
            <a:endCxn id="8198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1"/>
          <p:cNvCxnSpPr>
            <a:cxnSpLocks noChangeShapeType="1"/>
            <a:stCxn id="8198" idx="2"/>
            <a:endCxn id="8199" idx="0"/>
          </p:cNvCxnSpPr>
          <p:nvPr/>
        </p:nvCxnSpPr>
        <p:spPr bwMode="auto">
          <a:xfrm flipH="1">
            <a:off x="1447800" y="2743200"/>
            <a:ext cx="979488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2"/>
          <p:cNvCxnSpPr>
            <a:cxnSpLocks noChangeShapeType="1"/>
            <a:stCxn id="8198" idx="2"/>
            <a:endCxn id="8200" idx="0"/>
          </p:cNvCxnSpPr>
          <p:nvPr/>
        </p:nvCxnSpPr>
        <p:spPr bwMode="auto">
          <a:xfrm>
            <a:off x="2427288" y="2743200"/>
            <a:ext cx="66675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086350" y="2336800"/>
            <a:ext cx="73501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4800600" y="3708400"/>
            <a:ext cx="330200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p</a:t>
            </a:r>
            <a:endParaRPr lang="en-GB" sz="2000">
              <a:latin typeface="Tahoma" charset="0"/>
            </a:endParaRPr>
          </a:p>
        </p:txBody>
      </p:sp>
      <p:cxnSp>
        <p:nvCxnSpPr>
          <p:cNvPr id="8206" name="AutoShape 17"/>
          <p:cNvCxnSpPr>
            <a:cxnSpLocks noChangeShapeType="1"/>
            <a:stCxn id="8204" idx="2"/>
            <a:endCxn id="8205" idx="0"/>
          </p:cNvCxnSpPr>
          <p:nvPr/>
        </p:nvCxnSpPr>
        <p:spPr bwMode="auto">
          <a:xfrm flipH="1">
            <a:off x="4965700" y="2743200"/>
            <a:ext cx="48895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4078288" y="2082800"/>
            <a:ext cx="137636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Text Box 24"/>
          <p:cNvSpPr txBox="1">
            <a:spLocks noChangeArrowheads="1"/>
          </p:cNvSpPr>
          <p:nvPr/>
        </p:nvSpPr>
        <p:spPr bwMode="auto">
          <a:xfrm>
            <a:off x="6084888" y="3708400"/>
            <a:ext cx="39052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ul</a:t>
            </a:r>
            <a:endParaRPr lang="en-GB" sz="2000">
              <a:latin typeface="Tahoma" charset="0"/>
            </a:endParaRPr>
          </a:p>
        </p:txBody>
      </p:sp>
      <p:cxnSp>
        <p:nvCxnSpPr>
          <p:cNvPr id="8209" name="AutoShape 26"/>
          <p:cNvCxnSpPr>
            <a:cxnSpLocks noChangeShapeType="1"/>
            <a:stCxn id="8204" idx="2"/>
            <a:endCxn id="8208" idx="0"/>
          </p:cNvCxnSpPr>
          <p:nvPr/>
        </p:nvCxnSpPr>
        <p:spPr bwMode="auto">
          <a:xfrm>
            <a:off x="5454650" y="2743200"/>
            <a:ext cx="82550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Text Box 31"/>
          <p:cNvSpPr txBox="1">
            <a:spLocks noChangeArrowheads="1"/>
          </p:cNvSpPr>
          <p:nvPr/>
        </p:nvSpPr>
        <p:spPr bwMode="auto">
          <a:xfrm>
            <a:off x="4324350" y="4699000"/>
            <a:ext cx="53816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em</a:t>
            </a:r>
            <a:endParaRPr lang="en-GB" sz="2000">
              <a:latin typeface="Tahoma" charset="0"/>
            </a:endParaRPr>
          </a:p>
        </p:txBody>
      </p:sp>
      <p:sp>
        <p:nvSpPr>
          <p:cNvPr id="8211" name="Text Box 32"/>
          <p:cNvSpPr txBox="1">
            <a:spLocks noChangeArrowheads="1"/>
          </p:cNvSpPr>
          <p:nvPr/>
        </p:nvSpPr>
        <p:spPr bwMode="auto">
          <a:xfrm>
            <a:off x="5026025" y="4699000"/>
            <a:ext cx="5365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em</a:t>
            </a:r>
            <a:endParaRPr lang="en-GB" sz="2000">
              <a:latin typeface="Tahoma" charset="0"/>
            </a:endParaRPr>
          </a:p>
        </p:txBody>
      </p:sp>
      <p:cxnSp>
        <p:nvCxnSpPr>
          <p:cNvPr id="8212" name="AutoShape 33"/>
          <p:cNvCxnSpPr>
            <a:cxnSpLocks noChangeShapeType="1"/>
            <a:stCxn id="8205" idx="2"/>
            <a:endCxn id="8210" idx="0"/>
          </p:cNvCxnSpPr>
          <p:nvPr/>
        </p:nvCxnSpPr>
        <p:spPr bwMode="auto">
          <a:xfrm flipH="1">
            <a:off x="4594225" y="4114800"/>
            <a:ext cx="3714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34"/>
          <p:cNvCxnSpPr>
            <a:cxnSpLocks noChangeShapeType="1"/>
            <a:stCxn id="8205" idx="2"/>
            <a:endCxn id="8211" idx="0"/>
          </p:cNvCxnSpPr>
          <p:nvPr/>
        </p:nvCxnSpPr>
        <p:spPr bwMode="auto">
          <a:xfrm>
            <a:off x="4965700" y="4114800"/>
            <a:ext cx="328613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Text Box 35"/>
          <p:cNvSpPr txBox="1">
            <a:spLocks noChangeArrowheads="1"/>
          </p:cNvSpPr>
          <p:nvPr/>
        </p:nvSpPr>
        <p:spPr bwMode="auto">
          <a:xfrm>
            <a:off x="7170738" y="4699000"/>
            <a:ext cx="307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li</a:t>
            </a:r>
            <a:endParaRPr lang="en-GB" sz="2000">
              <a:latin typeface="Tahoma" charset="0"/>
            </a:endParaRPr>
          </a:p>
        </p:txBody>
      </p:sp>
      <p:cxnSp>
        <p:nvCxnSpPr>
          <p:cNvPr id="8215" name="AutoShape 36"/>
          <p:cNvCxnSpPr>
            <a:cxnSpLocks noChangeShapeType="1"/>
            <a:stCxn id="8208" idx="2"/>
            <a:endCxn id="8214" idx="0"/>
          </p:cNvCxnSpPr>
          <p:nvPr/>
        </p:nvCxnSpPr>
        <p:spPr bwMode="auto">
          <a:xfrm>
            <a:off x="6280150" y="4114800"/>
            <a:ext cx="10445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37"/>
          <p:cNvSpPr txBox="1">
            <a:spLocks noChangeArrowheads="1"/>
          </p:cNvSpPr>
          <p:nvPr/>
        </p:nvSpPr>
        <p:spPr bwMode="auto">
          <a:xfrm>
            <a:off x="6569075" y="4686300"/>
            <a:ext cx="307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li</a:t>
            </a:r>
            <a:endParaRPr lang="en-GB" sz="2000">
              <a:latin typeface="Tahoma" charset="0"/>
            </a:endParaRPr>
          </a:p>
        </p:txBody>
      </p:sp>
      <p:cxnSp>
        <p:nvCxnSpPr>
          <p:cNvPr id="8217" name="AutoShape 38"/>
          <p:cNvCxnSpPr>
            <a:cxnSpLocks noChangeShapeType="1"/>
            <a:stCxn id="8208" idx="2"/>
            <a:endCxn id="8216" idx="0"/>
          </p:cNvCxnSpPr>
          <p:nvPr/>
        </p:nvCxnSpPr>
        <p:spPr bwMode="auto">
          <a:xfrm>
            <a:off x="6280150" y="4114800"/>
            <a:ext cx="442913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Text Box 39"/>
          <p:cNvSpPr txBox="1">
            <a:spLocks noChangeArrowheads="1"/>
          </p:cNvSpPr>
          <p:nvPr/>
        </p:nvSpPr>
        <p:spPr bwMode="auto">
          <a:xfrm>
            <a:off x="5919788" y="4713288"/>
            <a:ext cx="307975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li</a:t>
            </a:r>
            <a:endParaRPr lang="en-GB" sz="2000">
              <a:latin typeface="Tahoma" charset="0"/>
            </a:endParaRPr>
          </a:p>
        </p:txBody>
      </p:sp>
      <p:cxnSp>
        <p:nvCxnSpPr>
          <p:cNvPr id="8219" name="AutoShape 40"/>
          <p:cNvCxnSpPr>
            <a:cxnSpLocks noChangeShapeType="1"/>
            <a:stCxn id="8208" idx="2"/>
            <a:endCxn id="8218" idx="0"/>
          </p:cNvCxnSpPr>
          <p:nvPr/>
        </p:nvCxnSpPr>
        <p:spPr bwMode="auto">
          <a:xfrm flipH="1">
            <a:off x="6073775" y="4114800"/>
            <a:ext cx="206375" cy="598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Text Box 41"/>
          <p:cNvSpPr txBox="1">
            <a:spLocks noChangeArrowheads="1"/>
          </p:cNvSpPr>
          <p:nvPr/>
        </p:nvSpPr>
        <p:spPr bwMode="auto">
          <a:xfrm>
            <a:off x="6443663" y="5686425"/>
            <a:ext cx="538162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em</a:t>
            </a:r>
            <a:endParaRPr lang="en-GB" sz="2000">
              <a:latin typeface="Tahoma" charset="0"/>
            </a:endParaRPr>
          </a:p>
        </p:txBody>
      </p:sp>
      <p:cxnSp>
        <p:nvCxnSpPr>
          <p:cNvPr id="8221" name="AutoShape 42"/>
          <p:cNvCxnSpPr>
            <a:cxnSpLocks noChangeShapeType="1"/>
            <a:stCxn id="8216" idx="2"/>
            <a:endCxn id="8220" idx="0"/>
          </p:cNvCxnSpPr>
          <p:nvPr/>
        </p:nvCxnSpPr>
        <p:spPr bwMode="auto">
          <a:xfrm flipH="1">
            <a:off x="6713538" y="5092700"/>
            <a:ext cx="9525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Text Box 43"/>
          <p:cNvSpPr txBox="1">
            <a:spLocks noChangeArrowheads="1"/>
          </p:cNvSpPr>
          <p:nvPr/>
        </p:nvSpPr>
        <p:spPr bwMode="auto">
          <a:xfrm>
            <a:off x="7058025" y="5686425"/>
            <a:ext cx="538163" cy="406400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>
                <a:latin typeface="Tahoma" charset="0"/>
              </a:rPr>
              <a:t>em</a:t>
            </a:r>
            <a:endParaRPr lang="en-GB" sz="2000">
              <a:latin typeface="Tahoma" charset="0"/>
            </a:endParaRPr>
          </a:p>
        </p:txBody>
      </p:sp>
      <p:cxnSp>
        <p:nvCxnSpPr>
          <p:cNvPr id="8223" name="AutoShape 44"/>
          <p:cNvCxnSpPr>
            <a:cxnSpLocks noChangeShapeType="1"/>
            <a:stCxn id="8214" idx="2"/>
            <a:endCxn id="8222" idx="0"/>
          </p:cNvCxnSpPr>
          <p:nvPr/>
        </p:nvCxnSpPr>
        <p:spPr bwMode="auto">
          <a:xfrm>
            <a:off x="7324725" y="5105400"/>
            <a:ext cx="317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45"/>
          <p:cNvSpPr txBox="1">
            <a:spLocks noChangeArrowheads="1"/>
          </p:cNvSpPr>
          <p:nvPr/>
        </p:nvSpPr>
        <p:spPr bwMode="auto">
          <a:xfrm>
            <a:off x="250825" y="5734050"/>
            <a:ext cx="2879725" cy="346075"/>
          </a:xfrm>
          <a:prstGeom prst="rect">
            <a:avLst/>
          </a:prstGeom>
          <a:solidFill>
            <a:srgbClr val="CCFFCC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latin typeface="Courier New" charset="0"/>
              </a:rPr>
              <a:t>li em {color: olive; }</a:t>
            </a:r>
          </a:p>
        </p:txBody>
      </p:sp>
      <p:sp>
        <p:nvSpPr>
          <p:cNvPr id="8225" name="Line 46"/>
          <p:cNvSpPr>
            <a:spLocks noChangeShapeType="1"/>
          </p:cNvSpPr>
          <p:nvPr/>
        </p:nvSpPr>
        <p:spPr bwMode="auto">
          <a:xfrm flipV="1">
            <a:off x="3132138" y="594995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8226" name="Text Box 47"/>
          <p:cNvSpPr txBox="1">
            <a:spLocks noChangeArrowheads="1"/>
          </p:cNvSpPr>
          <p:nvPr/>
        </p:nvSpPr>
        <p:spPr bwMode="auto">
          <a:xfrm>
            <a:off x="4500563" y="5661025"/>
            <a:ext cx="1049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1600"/>
              <a:t>applies to</a:t>
            </a:r>
            <a:endParaRPr lang="en-US" sz="1600"/>
          </a:p>
        </p:txBody>
      </p:sp>
      <p:sp>
        <p:nvSpPr>
          <p:cNvPr id="8227" name="Line 48"/>
          <p:cNvSpPr>
            <a:spLocks noChangeShapeType="1"/>
          </p:cNvSpPr>
          <p:nvPr/>
        </p:nvSpPr>
        <p:spPr bwMode="auto">
          <a:xfrm flipV="1">
            <a:off x="1692275" y="494188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8228" name="Line 49"/>
          <p:cNvSpPr>
            <a:spLocks noChangeShapeType="1"/>
          </p:cNvSpPr>
          <p:nvPr/>
        </p:nvSpPr>
        <p:spPr bwMode="auto">
          <a:xfrm>
            <a:off x="1692275" y="494188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8229" name="Text Box 50"/>
          <p:cNvSpPr txBox="1">
            <a:spLocks noChangeArrowheads="1"/>
          </p:cNvSpPr>
          <p:nvPr/>
        </p:nvSpPr>
        <p:spPr bwMode="auto">
          <a:xfrm>
            <a:off x="1835696" y="4652963"/>
            <a:ext cx="226354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1600" dirty="0"/>
              <a:t>does </a:t>
            </a:r>
            <a:r>
              <a:rPr lang="en-IE" sz="1600" dirty="0" smtClean="0"/>
              <a:t>NOT apply to</a:t>
            </a:r>
          </a:p>
          <a:p>
            <a:r>
              <a:rPr lang="en-IE" sz="1600" dirty="0" smtClean="0"/>
              <a:t>(since NOT inside &lt;li&gt;)</a:t>
            </a:r>
            <a:endParaRPr lang="en-US" sz="1600" dirty="0"/>
          </a:p>
        </p:txBody>
      </p:sp>
      <p:cxnSp>
        <p:nvCxnSpPr>
          <p:cNvPr id="37" name="AutoShape 40"/>
          <p:cNvCxnSpPr>
            <a:cxnSpLocks noChangeShapeType="1"/>
            <a:endCxn id="38" idx="0"/>
          </p:cNvCxnSpPr>
          <p:nvPr/>
        </p:nvCxnSpPr>
        <p:spPr bwMode="auto">
          <a:xfrm flipH="1">
            <a:off x="2307337" y="2743200"/>
            <a:ext cx="124384" cy="960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1931123" y="3703851"/>
            <a:ext cx="752427" cy="402291"/>
          </a:xfrm>
          <a:prstGeom prst="rect">
            <a:avLst/>
          </a:prstGeom>
          <a:solidFill>
            <a:srgbClr val="CCFFCC">
              <a:alpha val="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38680" y="507274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66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821</Words>
  <Application>Microsoft Macintosh PowerPoint</Application>
  <PresentationFormat>On-screen Show (4:3)</PresentationFormat>
  <Paragraphs>184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AnimationLecture</vt:lpstr>
      <vt:lpstr>Web Development 1</vt:lpstr>
      <vt:lpstr>Introduction</vt:lpstr>
      <vt:lpstr>In fact there are MANY types of selector …</vt:lpstr>
      <vt:lpstr>PowerPoint Presentation</vt:lpstr>
      <vt:lpstr>PowerPoint Presentation</vt:lpstr>
      <vt:lpstr>Descendant Selectors</vt:lpstr>
      <vt:lpstr>Descendant Selectors How to ‘read’ them like a browser …</vt:lpstr>
      <vt:lpstr>PowerPoint Presentation</vt:lpstr>
      <vt:lpstr>Descendant Selectors - Example</vt:lpstr>
      <vt:lpstr>Descendant Selectors - Example</vt:lpstr>
      <vt:lpstr>Descendant Selectors</vt:lpstr>
      <vt:lpstr>Descendant Selectors How to ‘read’ them like a browser …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91</cp:revision>
  <cp:lastPrinted>2013-09-20T08:58:13Z</cp:lastPrinted>
  <dcterms:modified xsi:type="dcterms:W3CDTF">2014-10-09T20:03:11Z</dcterms:modified>
</cp:coreProperties>
</file>