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98" r:id="rId2"/>
    <p:sldId id="415" r:id="rId3"/>
    <p:sldId id="416" r:id="rId4"/>
    <p:sldId id="430" r:id="rId5"/>
    <p:sldId id="417" r:id="rId6"/>
    <p:sldId id="420" r:id="rId7"/>
    <p:sldId id="421" r:id="rId8"/>
    <p:sldId id="427" r:id="rId9"/>
    <p:sldId id="422" r:id="rId10"/>
    <p:sldId id="423" r:id="rId11"/>
    <p:sldId id="428" r:id="rId12"/>
    <p:sldId id="429" r:id="rId13"/>
    <p:sldId id="431" r:id="rId14"/>
    <p:sldId id="432" r:id="rId15"/>
    <p:sldId id="433" r:id="rId16"/>
    <p:sldId id="363" r:id="rId17"/>
    <p:sldId id="348" r:id="rId18"/>
    <p:sldId id="434" r:id="rId19"/>
    <p:sldId id="435" r:id="rId20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3EA"/>
    <a:srgbClr val="336666"/>
    <a:srgbClr val="723C56"/>
    <a:srgbClr val="81A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1576" y="-7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122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122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ED3BA8D-7146-438E-9B43-18E13C1348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17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122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122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0196355-5450-4D66-87B5-795DBB168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9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A11E8-E9A3-A948-A62B-2513E606F96C}" type="slidenum">
              <a:rPr lang="en-US"/>
              <a:pPr/>
              <a:t>1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196355-5450-4D66-87B5-795DBB1687D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46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176263-8482-9F4E-A685-9BF47E1039E7}" type="slidenum">
              <a:rPr lang="en-US"/>
              <a:pPr/>
              <a:t>17</a:t>
            </a:fld>
            <a:endParaRPr lang="en-US"/>
          </a:p>
        </p:txBody>
      </p:sp>
      <p:sp>
        <p:nvSpPr>
          <p:cNvPr id="103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971800" y="622935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  <a:defRPr/>
            </a:pPr>
            <a:endParaRPr lang="en-US" sz="1000" dirty="0">
              <a:solidFill>
                <a:schemeClr val="bg2"/>
              </a:solidFill>
            </a:endParaRPr>
          </a:p>
        </p:txBody>
      </p:sp>
      <p:pic>
        <p:nvPicPr>
          <p:cNvPr id="6" name="Picture 13" descr="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Symbol" pitchFamily="18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4250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2054" name="Picture 11" descr="banner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144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»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shingmagazine.com/2007/07/27/css-specificity-things-you-should-know/" TargetMode="External"/><Relationship Id="rId4" Type="http://schemas.openxmlformats.org/officeDocument/2006/relationships/hyperlink" Target="http://www.impressivewebs.com/css-specificity-irrelevant/" TargetMode="External"/><Relationship Id="rId5" Type="http://schemas.openxmlformats.org/officeDocument/2006/relationships/hyperlink" Target="http://www.w3.org/TR/CSS2/cascade.html" TargetMode="External"/><Relationship Id="rId6" Type="http://schemas.openxmlformats.org/officeDocument/2006/relationships/hyperlink" Target="http://specificity.keegan.s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s-tricks.com/specifics-on-css-specificity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ecificity.keegan.st/" TargetMode="Externa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IE" sz="2800" dirty="0"/>
              <a:t>Web </a:t>
            </a:r>
            <a:r>
              <a:rPr lang="en-IE" sz="2800"/>
              <a:t>Development </a:t>
            </a:r>
            <a:r>
              <a:rPr lang="en-IE" sz="2800" smtClean="0"/>
              <a:t>1</a:t>
            </a:r>
            <a:endParaRPr lang="en-GB" sz="2800" dirty="0"/>
          </a:p>
        </p:txBody>
      </p:sp>
      <p:pic>
        <p:nvPicPr>
          <p:cNvPr id="92176" name="Picture 16" descr="atsymbo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1752600"/>
            <a:ext cx="5387975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899592" y="5195888"/>
            <a:ext cx="2077584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1AD7B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800" dirty="0" smtClean="0"/>
              <a:t>Lecture 6b</a:t>
            </a:r>
          </a:p>
          <a:p>
            <a:r>
              <a:rPr lang="en-IE" sz="2800" dirty="0"/>
              <a:t>S</a:t>
            </a:r>
            <a:r>
              <a:rPr lang="en-IE" sz="2800" dirty="0" smtClean="0"/>
              <a:t>tyling links</a:t>
            </a:r>
          </a:p>
        </p:txBody>
      </p:sp>
    </p:spTree>
    <p:extLst>
      <p:ext uri="{BB962C8B-B14F-4D97-AF65-F5344CB8AC3E}">
        <p14:creationId xmlns:p14="http://schemas.microsoft.com/office/powerpoint/2010/main" val="2938709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5313963" cy="609600"/>
          </a:xfrm>
        </p:spPr>
        <p:txBody>
          <a:bodyPr/>
          <a:lstStyle/>
          <a:p>
            <a:r>
              <a:rPr lang="en-US" dirty="0" smtClean="0"/>
              <a:t>How can we remove blue/purple </a:t>
            </a:r>
            <a:r>
              <a:rPr lang="en-US" u="sng" dirty="0" smtClean="0"/>
              <a:t>color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property </a:t>
            </a:r>
            <a:r>
              <a:rPr lang="en-US" b="1" dirty="0" smtClean="0"/>
              <a:t>color </a:t>
            </a:r>
            <a:r>
              <a:rPr lang="en-US" dirty="0" smtClean="0"/>
              <a:t>for text color </a:t>
            </a:r>
            <a:endParaRPr lang="en-US" dirty="0"/>
          </a:p>
          <a:p>
            <a:r>
              <a:rPr lang="en-US" dirty="0" smtClean="0"/>
              <a:t>Almost all browsers:</a:t>
            </a:r>
          </a:p>
          <a:p>
            <a:pPr lvl="1"/>
            <a:r>
              <a:rPr lang="en-US" sz="2400" dirty="0" smtClean="0"/>
              <a:t>Color unvisited links BLUE</a:t>
            </a:r>
          </a:p>
          <a:p>
            <a:pPr lvl="1"/>
            <a:r>
              <a:rPr lang="en-US" sz="2400" dirty="0" smtClean="0"/>
              <a:t>Color visited links (in browser history) PURPLE</a:t>
            </a:r>
            <a:endParaRPr lang="en-US" sz="2400" dirty="0"/>
          </a:p>
          <a:p>
            <a:endParaRPr lang="en-US" dirty="0" smtClean="0"/>
          </a:p>
          <a:p>
            <a:r>
              <a:rPr lang="en-US" dirty="0" smtClean="0"/>
              <a:t>Let’s make ALL links (regardless of visited status) green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a 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smtClean="0">
                <a:latin typeface="Courier"/>
                <a:cs typeface="Courier"/>
              </a:rPr>
              <a:t>color: green;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i="1" dirty="0">
                <a:latin typeface="Courier"/>
                <a:cs typeface="Courier"/>
              </a:rPr>
              <a:t>text-decoration: none</a:t>
            </a:r>
            <a:r>
              <a:rPr lang="en-US" i="1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4491" y="5903893"/>
            <a:ext cx="8866563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NOTE: Matt prefers all links to have same style </a:t>
            </a:r>
            <a:br>
              <a:rPr lang="en-US" sz="2400" dirty="0" smtClean="0"/>
            </a:br>
            <a:r>
              <a:rPr lang="en-US" sz="2400" dirty="0" smtClean="0"/>
              <a:t>– whether visited or not … the above ‘a’ rule does this </a:t>
            </a:r>
            <a:r>
              <a:rPr lang="en-US" sz="2400" dirty="0" smtClean="0">
                <a:sym typeface="Wingdings"/>
              </a:rPr>
              <a:t></a:t>
            </a:r>
            <a:endParaRPr lang="en-US" sz="2400" dirty="0"/>
          </a:p>
        </p:txBody>
      </p:sp>
      <p:pic>
        <p:nvPicPr>
          <p:cNvPr id="5" name="Picture 4" descr="Screen Shot 2014-10-16 at 07.17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0"/>
            <a:ext cx="2781300" cy="1981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112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Mouse rollover effect</a:t>
            </a:r>
          </a:p>
          <a:p>
            <a:r>
              <a:rPr lang="en-US" sz="5400" dirty="0" err="1" smtClean="0">
                <a:latin typeface="Courier"/>
                <a:cs typeface="Courier"/>
              </a:rPr>
              <a:t>a:hover</a:t>
            </a:r>
            <a:endParaRPr lang="en-US" sz="5400" dirty="0" smtClean="0">
              <a:latin typeface="Courier"/>
              <a:cs typeface="Courier"/>
            </a:endParaRPr>
          </a:p>
          <a:p>
            <a:endParaRPr lang="en-US" dirty="0"/>
          </a:p>
          <a:p>
            <a:r>
              <a:rPr lang="en-US" dirty="0" smtClean="0"/>
              <a:t>Example of CSS ‘pseudo-class’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3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682"/>
            <a:ext cx="5983500" cy="938476"/>
          </a:xfrm>
        </p:spPr>
        <p:txBody>
          <a:bodyPr/>
          <a:lstStyle/>
          <a:p>
            <a:r>
              <a:rPr lang="en-US" dirty="0" smtClean="0"/>
              <a:t>Let’s add a yellow background for mouse</a:t>
            </a:r>
            <a:r>
              <a:rPr lang="en-US" dirty="0"/>
              <a:t> </a:t>
            </a:r>
            <a:r>
              <a:rPr lang="en-US" dirty="0" smtClean="0"/>
              <a:t>rollover of </a:t>
            </a:r>
            <a:r>
              <a:rPr lang="en-US" dirty="0" err="1" smtClean="0"/>
              <a:t>navbar</a:t>
            </a:r>
            <a:r>
              <a:rPr lang="en-US" dirty="0" smtClean="0"/>
              <a:t>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11" y="1295400"/>
            <a:ext cx="8972389" cy="4762500"/>
          </a:xfrm>
        </p:spPr>
        <p:txBody>
          <a:bodyPr/>
          <a:lstStyle/>
          <a:p>
            <a:pPr marL="457200" indent="-457200"/>
            <a:r>
              <a:rPr lang="ga-IE" dirty="0" smtClean="0"/>
              <a:t>CSS provides a ‘pseudoclass’ :hover</a:t>
            </a:r>
          </a:p>
          <a:p>
            <a:pPr marL="457200" indent="-457200"/>
            <a:endParaRPr lang="ga-IE" dirty="0" smtClean="0"/>
          </a:p>
          <a:p>
            <a:pPr marL="457200" indent="-457200"/>
            <a:r>
              <a:rPr lang="ga-IE" dirty="0" smtClean="0"/>
              <a:t>Which allows a style to be applied to links </a:t>
            </a:r>
            <a:r>
              <a:rPr lang="ga-IE" u="sng" dirty="0" smtClean="0"/>
              <a:t>only when the mouse is hovering over them</a:t>
            </a:r>
          </a:p>
          <a:p>
            <a:pPr marL="457200" indent="-457200"/>
            <a:endParaRPr lang="en-US" dirty="0" smtClean="0"/>
          </a:p>
          <a:p>
            <a:pPr marL="457200" indent="-457200"/>
            <a:r>
              <a:rPr lang="en-US" dirty="0" smtClean="0"/>
              <a:t>Let’s set background-color to yellow when mouse is hovering</a:t>
            </a:r>
            <a:endParaRPr lang="en-US" dirty="0"/>
          </a:p>
          <a:p>
            <a:pPr marL="457200" indent="-457200"/>
            <a:endParaRPr lang="en-IE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71611" y="4279277"/>
            <a:ext cx="8972389" cy="2448571"/>
          </a:xfrm>
          <a:prstGeom prst="rect">
            <a:avLst/>
          </a:prstGeom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i="1" dirty="0">
                <a:latin typeface="Courier"/>
                <a:cs typeface="Courier"/>
              </a:rPr>
              <a:t>a { ... </a:t>
            </a:r>
            <a:r>
              <a:rPr lang="en-US" sz="2000" i="1" dirty="0" smtClean="0">
                <a:latin typeface="Courier"/>
                <a:cs typeface="Courier"/>
              </a:rPr>
              <a:t>as </a:t>
            </a:r>
            <a:r>
              <a:rPr lang="en-US" sz="2000" i="1" dirty="0">
                <a:latin typeface="Courier"/>
                <a:cs typeface="Courier"/>
              </a:rPr>
              <a:t>before ... </a:t>
            </a:r>
            <a:r>
              <a:rPr lang="en-US" sz="2000" i="1" dirty="0" smtClean="0">
                <a:latin typeface="Courier"/>
                <a:cs typeface="Courier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i="1" dirty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 err="1">
                <a:latin typeface="Courier"/>
                <a:cs typeface="Courier"/>
              </a:rPr>
              <a:t>a:hover</a:t>
            </a:r>
            <a:r>
              <a:rPr lang="en-US" sz="2000" b="1" dirty="0">
                <a:latin typeface="Courier"/>
                <a:cs typeface="Courier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Courier"/>
                <a:cs typeface="Courier"/>
              </a:rPr>
              <a:t>    background-color: yellow;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Courier"/>
                <a:cs typeface="Courier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IE" sz="2000" b="1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15461" y="4329857"/>
            <a:ext cx="19484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   CSS</a:t>
            </a:r>
            <a:endParaRPr lang="en-GB" dirty="0"/>
          </a:p>
        </p:txBody>
      </p:sp>
      <p:pic>
        <p:nvPicPr>
          <p:cNvPr id="5" name="Picture 4" descr="Screen Shot 2014-11-01 at 13.53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059" y="0"/>
            <a:ext cx="3171941" cy="2044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794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 CLASS to style current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88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 we are coding page </a:t>
            </a:r>
            <a:r>
              <a:rPr lang="en-US" b="1" i="1" u="sng" dirty="0" err="1" smtClean="0">
                <a:solidFill>
                  <a:srgbClr val="FF0000"/>
                </a:solidFill>
              </a:rPr>
              <a:t>about.html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11" y="1295400"/>
            <a:ext cx="8972389" cy="4762500"/>
          </a:xfrm>
        </p:spPr>
        <p:txBody>
          <a:bodyPr/>
          <a:lstStyle/>
          <a:p>
            <a:pPr marL="457200" indent="-457200"/>
            <a:r>
              <a:rPr lang="ga-IE" dirty="0" smtClean="0"/>
              <a:t>We want to highlight the ‘about’ link</a:t>
            </a:r>
            <a:br>
              <a:rPr lang="ga-IE" dirty="0" smtClean="0"/>
            </a:br>
            <a:r>
              <a:rPr lang="ga-IE" dirty="0" smtClean="0"/>
              <a:t>to tell user we are on that page</a:t>
            </a:r>
          </a:p>
          <a:p>
            <a:pPr marL="457200" indent="-457200"/>
            <a:endParaRPr lang="ga-IE" dirty="0"/>
          </a:p>
          <a:p>
            <a:pPr marL="457200" indent="-457200"/>
            <a:r>
              <a:rPr lang="ga-IE" dirty="0" smtClean="0"/>
              <a:t>Let’s use a ‘class’ attribute in the </a:t>
            </a:r>
            <a:br>
              <a:rPr lang="ga-IE" dirty="0" smtClean="0"/>
            </a:br>
            <a:r>
              <a:rPr lang="ga-IE" dirty="0" smtClean="0"/>
              <a:t>‘a’ element for </a:t>
            </a:r>
            <a:r>
              <a:rPr lang="ga-IE" b="1" dirty="0" smtClean="0"/>
              <a:t>about:</a:t>
            </a:r>
            <a:endParaRPr lang="en-US" b="1" dirty="0" smtClean="0"/>
          </a:p>
          <a:p>
            <a:pPr marL="457200" indent="-457200"/>
            <a:endParaRPr lang="en-US" dirty="0"/>
          </a:p>
          <a:p>
            <a:pPr marL="457200" indent="-457200"/>
            <a:endParaRPr lang="en-I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25847" y="4141975"/>
            <a:ext cx="8972389" cy="2597316"/>
          </a:xfrm>
          <a:prstGeom prst="rect">
            <a:avLst/>
          </a:prstGeom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000" smtClean="0">
                <a:latin typeface="Courier"/>
                <a:cs typeface="Courier"/>
              </a:rPr>
              <a:t>&lt;nav&gt;</a:t>
            </a:r>
            <a:br>
              <a:rPr lang="en-US" sz="2000" smtClean="0">
                <a:latin typeface="Courier"/>
                <a:cs typeface="Courier"/>
              </a:rPr>
            </a:br>
            <a:r>
              <a:rPr lang="en-US" sz="2000" smtClean="0">
                <a:latin typeface="Courier"/>
                <a:cs typeface="Courier"/>
              </a:rPr>
              <a:t>  &lt;ul&gt;</a:t>
            </a:r>
            <a:br>
              <a:rPr lang="en-US" sz="2000" smtClean="0">
                <a:latin typeface="Courier"/>
                <a:cs typeface="Courier"/>
              </a:rPr>
            </a:br>
            <a:r>
              <a:rPr lang="en-US" sz="2000" smtClean="0">
                <a:latin typeface="Courier"/>
                <a:cs typeface="Courier"/>
              </a:rPr>
              <a:t>     &lt;li&gt;&lt;a href="index.html"&gt;home&lt;/a&gt;&lt;/li&gt;</a:t>
            </a:r>
            <a:br>
              <a:rPr lang="en-US" sz="2000" smtClean="0">
                <a:latin typeface="Courier"/>
                <a:cs typeface="Courier"/>
              </a:rPr>
            </a:br>
            <a:r>
              <a:rPr lang="en-US" sz="2000" smtClean="0">
                <a:latin typeface="Courier"/>
                <a:cs typeface="Courier"/>
              </a:rPr>
              <a:t>     &lt;li&gt;&lt;a href="about.html”</a:t>
            </a:r>
            <a:br>
              <a:rPr lang="en-US" sz="2000" smtClean="0">
                <a:latin typeface="Courier"/>
                <a:cs typeface="Courier"/>
              </a:rPr>
            </a:br>
            <a:r>
              <a:rPr lang="en-US" sz="2000" smtClean="0">
                <a:latin typeface="Courier"/>
                <a:cs typeface="Courier"/>
              </a:rPr>
              <a:t>		  </a:t>
            </a:r>
            <a:r>
              <a:rPr lang="en-US" sz="2000" b="1" smtClean="0">
                <a:latin typeface="Courier"/>
                <a:cs typeface="Courier"/>
              </a:rPr>
              <a:t>class="current_page"</a:t>
            </a:r>
            <a:r>
              <a:rPr lang="en-US" sz="2000" smtClean="0">
                <a:latin typeface="Courier"/>
                <a:cs typeface="Courier"/>
              </a:rPr>
              <a:t>&gt;about&lt;/a&gt;&lt;/li&gt;</a:t>
            </a:r>
            <a:br>
              <a:rPr lang="en-US" sz="2000" smtClean="0">
                <a:latin typeface="Courier"/>
                <a:cs typeface="Courier"/>
              </a:rPr>
            </a:br>
            <a:r>
              <a:rPr lang="en-US" sz="2000" smtClean="0">
                <a:latin typeface="Courier"/>
                <a:cs typeface="Courier"/>
              </a:rPr>
              <a:t>     &lt;li&gt;&lt;a href="contact.html"&gt;contact&lt;/a&gt;&lt;/li&gt;</a:t>
            </a:r>
            <a:br>
              <a:rPr lang="en-US" sz="2000" smtClean="0">
                <a:latin typeface="Courier"/>
                <a:cs typeface="Courier"/>
              </a:rPr>
            </a:br>
            <a:r>
              <a:rPr lang="en-US" sz="2000" smtClean="0">
                <a:latin typeface="Courier"/>
                <a:cs typeface="Courier"/>
              </a:rPr>
              <a:t>  &lt;/ul&gt;</a:t>
            </a:r>
            <a:br>
              <a:rPr lang="en-US" sz="2000" smtClean="0">
                <a:latin typeface="Courier"/>
                <a:cs typeface="Courier"/>
              </a:rPr>
            </a:br>
            <a:r>
              <a:rPr lang="en-US" sz="2000" smtClean="0">
                <a:latin typeface="Courier"/>
                <a:cs typeface="Courier"/>
              </a:rPr>
              <a:t>&lt;/nav&gt;</a:t>
            </a:r>
            <a:endParaRPr lang="en-IE" sz="2000" b="1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95546" y="4173026"/>
            <a:ext cx="19484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   HMTL</a:t>
            </a:r>
            <a:endParaRPr lang="en-GB" dirty="0"/>
          </a:p>
        </p:txBody>
      </p:sp>
      <p:pic>
        <p:nvPicPr>
          <p:cNvPr id="7" name="Picture 6" descr="Screen Shot 2014-11-01 at 13.56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755" y="1556053"/>
            <a:ext cx="2920245" cy="22713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4325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82" y="159949"/>
            <a:ext cx="9023618" cy="609600"/>
          </a:xfrm>
        </p:spPr>
        <p:txBody>
          <a:bodyPr/>
          <a:lstStyle/>
          <a:p>
            <a:r>
              <a:rPr lang="en-US" dirty="0" smtClean="0"/>
              <a:t>Add a ‘class’ attribute to element ‘a’</a:t>
            </a:r>
            <a:br>
              <a:rPr lang="en-US" dirty="0" smtClean="0"/>
            </a:br>
            <a:r>
              <a:rPr lang="en-US" dirty="0" smtClean="0"/>
              <a:t>for the about link, and CSS style for .</a:t>
            </a:r>
            <a:r>
              <a:rPr lang="en-US" dirty="0" err="1" smtClean="0"/>
              <a:t>current_page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47" y="789493"/>
            <a:ext cx="8972389" cy="2597316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 err="1">
                <a:latin typeface="Courier"/>
                <a:cs typeface="Courier"/>
              </a:rPr>
              <a:t>nav</a:t>
            </a:r>
            <a:r>
              <a:rPr lang="en-US" sz="2000" dirty="0">
                <a:latin typeface="Courier"/>
                <a:cs typeface="Courier"/>
              </a:rPr>
              <a:t>&gt;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 err="1">
                <a:latin typeface="Courier"/>
                <a:cs typeface="Courier"/>
              </a:rPr>
              <a:t>ul</a:t>
            </a:r>
            <a:r>
              <a:rPr lang="en-US" sz="2000" dirty="0">
                <a:latin typeface="Courier"/>
                <a:cs typeface="Courier"/>
              </a:rPr>
              <a:t>&gt;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>
                <a:latin typeface="Courier"/>
                <a:cs typeface="Courier"/>
              </a:rPr>
              <a:t>&lt;li&gt;&lt;a </a:t>
            </a:r>
            <a:r>
              <a:rPr lang="en-US" sz="2000" dirty="0" err="1">
                <a:latin typeface="Courier"/>
                <a:cs typeface="Courier"/>
              </a:rPr>
              <a:t>href</a:t>
            </a:r>
            <a:r>
              <a:rPr lang="en-US" sz="2000" dirty="0">
                <a:latin typeface="Courier"/>
                <a:cs typeface="Courier"/>
              </a:rPr>
              <a:t>="</a:t>
            </a:r>
            <a:r>
              <a:rPr lang="en-US" sz="2000" dirty="0" err="1">
                <a:latin typeface="Courier"/>
                <a:cs typeface="Courier"/>
              </a:rPr>
              <a:t>index.html</a:t>
            </a:r>
            <a:r>
              <a:rPr lang="en-US" sz="2000" dirty="0">
                <a:latin typeface="Courier"/>
                <a:cs typeface="Courier"/>
              </a:rPr>
              <a:t>"&gt;home&lt;/a&gt;&lt;/li&gt;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>
                <a:latin typeface="Courier"/>
                <a:cs typeface="Courier"/>
              </a:rPr>
              <a:t>&lt;li&gt;&lt;a </a:t>
            </a:r>
            <a:r>
              <a:rPr lang="en-US" sz="2000" dirty="0" err="1">
                <a:latin typeface="Courier"/>
                <a:cs typeface="Courier"/>
              </a:rPr>
              <a:t>href</a:t>
            </a:r>
            <a:r>
              <a:rPr lang="en-US" sz="2000" dirty="0">
                <a:latin typeface="Courier"/>
                <a:cs typeface="Courier"/>
              </a:rPr>
              <a:t>="</a:t>
            </a:r>
            <a:r>
              <a:rPr lang="en-US" sz="2000" dirty="0" err="1" smtClean="0">
                <a:latin typeface="Courier"/>
                <a:cs typeface="Courier"/>
              </a:rPr>
              <a:t>about.html</a:t>
            </a:r>
            <a:r>
              <a:rPr lang="en-US" sz="2000" dirty="0" smtClean="0">
                <a:latin typeface="Courier"/>
                <a:cs typeface="Courier"/>
              </a:rPr>
              <a:t>”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		  </a:t>
            </a:r>
            <a:r>
              <a:rPr lang="en-US" sz="2000" b="1" dirty="0" smtClean="0">
                <a:latin typeface="Courier"/>
                <a:cs typeface="Courier"/>
              </a:rPr>
              <a:t>class="</a:t>
            </a:r>
            <a:r>
              <a:rPr lang="en-US" sz="2000" b="1" dirty="0" err="1" smtClean="0">
                <a:latin typeface="Courier"/>
                <a:cs typeface="Courier"/>
              </a:rPr>
              <a:t>current_page</a:t>
            </a:r>
            <a:r>
              <a:rPr lang="en-US" sz="2000" b="1" dirty="0" smtClean="0">
                <a:latin typeface="Courier"/>
                <a:cs typeface="Courier"/>
              </a:rPr>
              <a:t>"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r>
              <a:rPr lang="en-US" sz="2000" dirty="0">
                <a:latin typeface="Courier"/>
                <a:cs typeface="Courier"/>
              </a:rPr>
              <a:t>about&lt;/a&gt;&lt;/li&gt;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>
                <a:latin typeface="Courier"/>
                <a:cs typeface="Courier"/>
              </a:rPr>
              <a:t>&lt;li&gt;&lt;a </a:t>
            </a:r>
            <a:r>
              <a:rPr lang="en-US" sz="2000" dirty="0" err="1">
                <a:latin typeface="Courier"/>
                <a:cs typeface="Courier"/>
              </a:rPr>
              <a:t>href</a:t>
            </a:r>
            <a:r>
              <a:rPr lang="en-US" sz="2000" dirty="0">
                <a:latin typeface="Courier"/>
                <a:cs typeface="Courier"/>
              </a:rPr>
              <a:t>="</a:t>
            </a:r>
            <a:r>
              <a:rPr lang="en-US" sz="2000" dirty="0" err="1">
                <a:latin typeface="Courier"/>
                <a:cs typeface="Courier"/>
              </a:rPr>
              <a:t>contact.html</a:t>
            </a:r>
            <a:r>
              <a:rPr lang="en-US" sz="2000" dirty="0">
                <a:latin typeface="Courier"/>
                <a:cs typeface="Courier"/>
              </a:rPr>
              <a:t>"&gt;contact&lt;/a&gt;&lt;/li&gt;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ul</a:t>
            </a:r>
            <a:r>
              <a:rPr lang="en-US" sz="2000" dirty="0">
                <a:latin typeface="Courier"/>
                <a:cs typeface="Courier"/>
              </a:rPr>
              <a:t>&gt;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&lt;/</a:t>
            </a:r>
            <a:r>
              <a:rPr lang="en-US" sz="2000" dirty="0" err="1">
                <a:latin typeface="Courier"/>
                <a:cs typeface="Courier"/>
              </a:rPr>
              <a:t>nav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endParaRPr lang="en-IE" sz="2000" b="1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5546" y="820544"/>
            <a:ext cx="19484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   HMTL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71611" y="3919259"/>
            <a:ext cx="8972389" cy="2808590"/>
          </a:xfrm>
          <a:prstGeom prst="rect">
            <a:avLst/>
          </a:prstGeom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i="1" dirty="0">
                <a:latin typeface="Courier"/>
                <a:cs typeface="Courier"/>
              </a:rPr>
              <a:t>a </a:t>
            </a:r>
            <a:r>
              <a:rPr lang="en-US" sz="2000" i="1" dirty="0" smtClean="0">
                <a:latin typeface="Courier"/>
                <a:cs typeface="Courier"/>
              </a:rPr>
              <a:t>{ </a:t>
            </a:r>
            <a:r>
              <a:rPr lang="en-US" sz="2000" i="1" dirty="0" smtClean="0">
                <a:latin typeface="Courier"/>
                <a:cs typeface="Courier"/>
              </a:rPr>
              <a:t>... as before ...	</a:t>
            </a:r>
            <a:r>
              <a:rPr lang="en-US" sz="2000" i="1" dirty="0" smtClean="0">
                <a:latin typeface="Courier"/>
                <a:cs typeface="Courier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i="1" dirty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i="1" dirty="0" err="1">
                <a:latin typeface="Courier"/>
                <a:cs typeface="Courier"/>
              </a:rPr>
              <a:t>a</a:t>
            </a:r>
            <a:r>
              <a:rPr lang="en-US" sz="2000" i="1" dirty="0" err="1" smtClean="0">
                <a:latin typeface="Courier"/>
                <a:cs typeface="Courier"/>
              </a:rPr>
              <a:t>:hover</a:t>
            </a:r>
            <a:r>
              <a:rPr lang="en-US" sz="2000" i="1" dirty="0" smtClean="0">
                <a:latin typeface="Courier"/>
                <a:cs typeface="Courier"/>
              </a:rPr>
              <a:t> {</a:t>
            </a:r>
            <a:r>
              <a:rPr lang="en-US" sz="2000" i="1" dirty="0" smtClean="0">
                <a:latin typeface="Courier"/>
                <a:cs typeface="Courier"/>
              </a:rPr>
              <a:t>...</a:t>
            </a:r>
            <a:r>
              <a:rPr lang="en-US" sz="2000" i="1" dirty="0" smtClean="0">
                <a:latin typeface="Courier"/>
                <a:cs typeface="Courier"/>
              </a:rPr>
              <a:t> as before ...}</a:t>
            </a:r>
            <a:endParaRPr lang="en-US" sz="2000" i="1" dirty="0" smtClean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r>
              <a:rPr lang="en-US" sz="2000" b="1" dirty="0" err="1" smtClean="0">
                <a:latin typeface="Courier"/>
                <a:cs typeface="Courier"/>
              </a:rPr>
              <a:t>a.current_page</a:t>
            </a:r>
            <a:r>
              <a:rPr lang="en-US" sz="2000" b="1" dirty="0" smtClean="0">
                <a:latin typeface="Courier"/>
                <a:cs typeface="Courier"/>
              </a:rPr>
              <a:t> {</a:t>
            </a: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b="1" dirty="0" smtClean="0">
                <a:latin typeface="Courier"/>
                <a:cs typeface="Courier"/>
              </a:rPr>
              <a:t>color: red;</a:t>
            </a: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b="1" dirty="0" smtClean="0">
                <a:latin typeface="Courier"/>
                <a:cs typeface="Courier"/>
              </a:rPr>
              <a:t>text-decoration: underline;</a:t>
            </a: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r>
              <a:rPr lang="en-US" sz="2000" b="1" dirty="0">
                <a:latin typeface="Courier"/>
                <a:cs typeface="Courier"/>
              </a:rPr>
              <a:t>}</a:t>
            </a:r>
            <a:endParaRPr lang="en-IE" sz="2000" b="1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95546" y="3940832"/>
            <a:ext cx="19484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   CSS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967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7922840" cy="1771650"/>
          </a:xfrm>
        </p:spPr>
        <p:txBody>
          <a:bodyPr/>
          <a:lstStyle/>
          <a:p>
            <a:r>
              <a:rPr lang="ga-IE" sz="4000" dirty="0" smtClean="0"/>
              <a:t>Summary and Conclusions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82901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Summary and Conclusions</a:t>
            </a:r>
            <a:endParaRPr lang="en-GB" sz="2800" dirty="0"/>
          </a:p>
        </p:txBody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6654"/>
            <a:ext cx="9144000" cy="5029200"/>
          </a:xfrm>
          <a:noFill/>
          <a:ln/>
        </p:spPr>
        <p:txBody>
          <a:bodyPr/>
          <a:lstStyle/>
          <a:p>
            <a:pPr marL="457200" indent="-457200">
              <a:buFont typeface="Times" charset="0"/>
              <a:buChar char="•"/>
            </a:pPr>
            <a:r>
              <a:rPr lang="ga-IE" dirty="0" smtClean="0"/>
              <a:t>To style unvisited/visited links</a:t>
            </a:r>
          </a:p>
          <a:p>
            <a:pPr marL="857250" lvl="2" indent="-457200">
              <a:buFont typeface="Times" charset="0"/>
              <a:buChar char="•"/>
            </a:pPr>
            <a:r>
              <a:rPr lang="ga-IE" dirty="0"/>
              <a:t>CSS create style for </a:t>
            </a:r>
            <a:r>
              <a:rPr lang="ga-IE" b="1" dirty="0" smtClean="0"/>
              <a:t>a {}</a:t>
            </a:r>
            <a:endParaRPr lang="ga-IE" dirty="0"/>
          </a:p>
          <a:p>
            <a:pPr marL="457200" indent="-457200">
              <a:buFont typeface="Times" charset="0"/>
              <a:buChar char="•"/>
            </a:pPr>
            <a:r>
              <a:rPr lang="ga-IE" dirty="0" smtClean="0"/>
              <a:t>To add a mouse over effect</a:t>
            </a:r>
          </a:p>
          <a:p>
            <a:pPr marL="857250" lvl="1" indent="-457200">
              <a:buFont typeface="Times" charset="0"/>
              <a:buChar char="•"/>
            </a:pPr>
            <a:r>
              <a:rPr lang="ga-IE" sz="2400" dirty="0" smtClean="0"/>
              <a:t>CSS create style for </a:t>
            </a:r>
            <a:r>
              <a:rPr lang="ga-IE" sz="2400" b="1" dirty="0" smtClean="0"/>
              <a:t>a:hover {}</a:t>
            </a:r>
            <a:endParaRPr lang="ga-IE" sz="2400" dirty="0" smtClean="0"/>
          </a:p>
          <a:p>
            <a:pPr marL="457200" indent="-457200">
              <a:buFont typeface="Times" charset="0"/>
              <a:buChar char="•"/>
            </a:pPr>
            <a:r>
              <a:rPr lang="ga-IE" dirty="0" smtClean="0"/>
              <a:t>To </a:t>
            </a:r>
            <a:r>
              <a:rPr lang="ga-IE" dirty="0" smtClean="0"/>
              <a:t>indicate ‘current page’:</a:t>
            </a:r>
          </a:p>
          <a:p>
            <a:pPr marL="857250" lvl="1" indent="-457200">
              <a:buFont typeface="Times" charset="0"/>
              <a:buChar char="•"/>
            </a:pPr>
            <a:r>
              <a:rPr lang="ga-IE" sz="2400" dirty="0" smtClean="0"/>
              <a:t>HTML add class=”current_page” to link for current page</a:t>
            </a:r>
          </a:p>
          <a:p>
            <a:pPr marL="857250" lvl="1" indent="-457200">
              <a:buFont typeface="Times" charset="0"/>
              <a:buChar char="•"/>
            </a:pPr>
            <a:r>
              <a:rPr lang="ga-IE" sz="2400" dirty="0" smtClean="0"/>
              <a:t>CSS create style for </a:t>
            </a:r>
            <a:r>
              <a:rPr lang="ga-IE" sz="2400" b="1" dirty="0" smtClean="0"/>
              <a:t>.current_page {}</a:t>
            </a:r>
            <a:endParaRPr lang="ga-IE" sz="2400" dirty="0"/>
          </a:p>
          <a:p>
            <a:pPr marL="457200" indent="-457200">
              <a:buFont typeface="Times" charset="0"/>
              <a:buChar char="•"/>
            </a:pPr>
            <a:r>
              <a:rPr lang="ga-IE" dirty="0" smtClean="0"/>
              <a:t>ORDER </a:t>
            </a:r>
            <a:r>
              <a:rPr lang="ga-IE" dirty="0" smtClean="0"/>
              <a:t>of CSS rules is important – always this order:</a:t>
            </a:r>
          </a:p>
          <a:p>
            <a:pPr marL="857250" lvl="1" indent="-457200">
              <a:buFont typeface="Times" charset="0"/>
              <a:buChar char="•"/>
            </a:pPr>
            <a:r>
              <a:rPr lang="ga-IE" sz="2400" dirty="0" smtClean="0"/>
              <a:t>CSS rule for </a:t>
            </a:r>
            <a:r>
              <a:rPr lang="ga-IE" sz="2400" b="1" dirty="0" smtClean="0"/>
              <a:t>a</a:t>
            </a:r>
          </a:p>
          <a:p>
            <a:pPr marL="857250" lvl="1" indent="-457200">
              <a:buFont typeface="Times" charset="0"/>
              <a:buChar char="•"/>
            </a:pPr>
            <a:r>
              <a:rPr lang="ga-IE" sz="2400" dirty="0" smtClean="0"/>
              <a:t>CSS rule for </a:t>
            </a:r>
            <a:r>
              <a:rPr lang="ga-IE" sz="2400" b="1" dirty="0" smtClean="0"/>
              <a:t>a:hover</a:t>
            </a:r>
          </a:p>
          <a:p>
            <a:pPr marL="857250" lvl="1" indent="-457200">
              <a:buFont typeface="Times" charset="0"/>
              <a:buChar char="•"/>
            </a:pPr>
            <a:r>
              <a:rPr lang="ga-IE" sz="2400" dirty="0" smtClean="0"/>
              <a:t>CSS rule for </a:t>
            </a:r>
            <a:r>
              <a:rPr lang="ga-IE" sz="2400" b="1" dirty="0" smtClean="0"/>
              <a:t>a.current_page</a:t>
            </a:r>
          </a:p>
          <a:p>
            <a:pPr marL="857250" lvl="1" indent="-457200">
              <a:buFont typeface="Times" charset="0"/>
              <a:buChar char="•"/>
            </a:pPr>
            <a:r>
              <a:rPr lang="ga-IE" sz="2400" dirty="0" smtClean="0"/>
              <a:t>Stick to this sequence and styling links is very straightforward</a:t>
            </a:r>
            <a:endParaRPr lang="en-IE" sz="2400" dirty="0"/>
          </a:p>
          <a:p>
            <a:pPr marL="838200" lvl="1" indent="-381000">
              <a:buFont typeface="Times" charset="0"/>
              <a:buChar char="•"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076846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.</a:t>
            </a:r>
            <a:r>
              <a:rPr lang="en-US" dirty="0" err="1" smtClean="0"/>
              <a:t>current_page</a:t>
            </a:r>
            <a:r>
              <a:rPr lang="en-US" dirty="0" smtClean="0"/>
              <a:t> rule before :hover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current page link will be changed when mouse hovering over it</a:t>
            </a:r>
          </a:p>
          <a:p>
            <a:r>
              <a:rPr lang="en-US" dirty="0" smtClean="0"/>
              <a:t>Since both :hover and .class have the same </a:t>
            </a:r>
            <a:r>
              <a:rPr lang="en-US" b="1" dirty="0" smtClean="0"/>
              <a:t>specificity</a:t>
            </a:r>
            <a:r>
              <a:rPr lang="en-US" dirty="0" smtClean="0"/>
              <a:t> (priority) in CSS</a:t>
            </a:r>
          </a:p>
          <a:p>
            <a:r>
              <a:rPr lang="en-US" dirty="0" smtClean="0"/>
              <a:t>If 2 rules have the same specificity, then the last one read by the browser will take preference</a:t>
            </a:r>
          </a:p>
          <a:p>
            <a:r>
              <a:rPr lang="en-US" dirty="0" smtClean="0"/>
              <a:t>Learn more about specificity at: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http://css-tricks.com/specifics-on-css-specificity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://www.smashingmagazine.com/2007/07/27/css-specificity-things-you-should-</a:t>
            </a:r>
            <a:r>
              <a:rPr lang="en-US" sz="2000" dirty="0" smtClean="0">
                <a:hlinkClick r:id="rId3"/>
              </a:rPr>
              <a:t>know/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://www.impressivewebs.com/css-specificity-irrelevant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5"/>
              </a:rPr>
              <a:t>http</a:t>
            </a:r>
            <a:r>
              <a:rPr lang="en-US" sz="2000" dirty="0">
                <a:hlinkClick r:id="rId5"/>
              </a:rPr>
              <a:t>://www.w3.org/TR/CSS2/cascade.html#</a:t>
            </a:r>
            <a:r>
              <a:rPr lang="en-US" sz="2000" dirty="0" smtClean="0">
                <a:hlinkClick r:id="rId5"/>
              </a:rPr>
              <a:t>specificity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Keegan Streets interactive specificity calculator …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hlinkClick r:id="rId6"/>
              </a:rPr>
              <a:t>http</a:t>
            </a:r>
            <a:r>
              <a:rPr lang="en-US" sz="2000" dirty="0">
                <a:hlinkClick r:id="rId6"/>
              </a:rPr>
              <a:t>://specificity.keegan.st</a:t>
            </a:r>
            <a:r>
              <a:rPr lang="en-US" sz="2000" dirty="0" smtClean="0">
                <a:hlinkClick r:id="rId6"/>
              </a:rPr>
              <a:t>/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35116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/>
          <a:lstStyle/>
          <a:p>
            <a:pPr marL="0" indent="0"/>
            <a:r>
              <a:rPr lang="en-US" dirty="0"/>
              <a:t>Keegan Streets interactive specificity calculator …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http://specificity.keegan.st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pic>
        <p:nvPicPr>
          <p:cNvPr id="6" name="Picture 5" descr="Screen Shot 2014-11-01 at 13.50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79" y="1693404"/>
            <a:ext cx="6460373" cy="516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4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Context: </a:t>
            </a:r>
            <a:r>
              <a:rPr lang="en-US" dirty="0" err="1" smtClean="0"/>
              <a:t>Navbars</a:t>
            </a:r>
            <a:r>
              <a:rPr lang="en-US" dirty="0" smtClean="0"/>
              <a:t> are LISTs of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11" y="1295400"/>
            <a:ext cx="8972389" cy="4762500"/>
          </a:xfrm>
        </p:spPr>
        <p:txBody>
          <a:bodyPr/>
          <a:lstStyle/>
          <a:p>
            <a:pPr marL="457200" indent="-457200"/>
            <a:r>
              <a:rPr lang="en-US" dirty="0"/>
              <a:t>A</a:t>
            </a:r>
            <a:r>
              <a:rPr lang="en-IE" dirty="0"/>
              <a:t>t the core of navbars are list items containing links, e.g</a:t>
            </a:r>
            <a:r>
              <a:rPr lang="en-IE" dirty="0" smtClean="0"/>
              <a:t>.</a:t>
            </a:r>
            <a:endParaRPr lang="en-IE" b="1" dirty="0" smtClean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&lt;</a:t>
            </a:r>
            <a:r>
              <a:rPr lang="en-US" dirty="0" err="1">
                <a:latin typeface="Courier"/>
                <a:cs typeface="Courier"/>
              </a:rPr>
              <a:t>nav</a:t>
            </a: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 err="1">
                <a:latin typeface="Courier"/>
                <a:cs typeface="Courier"/>
              </a:rPr>
              <a:t>ul</a:t>
            </a:r>
            <a:r>
              <a:rPr lang="en-US" dirty="0">
                <a:latin typeface="Courier"/>
                <a:cs typeface="Courier"/>
              </a:rPr>
              <a:t>&gt;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&lt;li&gt;&lt;a </a:t>
            </a:r>
            <a:r>
              <a:rPr lang="en-US" dirty="0" err="1">
                <a:latin typeface="Courier"/>
                <a:cs typeface="Courier"/>
              </a:rPr>
              <a:t>href</a:t>
            </a:r>
            <a:r>
              <a:rPr lang="en-US" dirty="0">
                <a:latin typeface="Courier"/>
                <a:cs typeface="Courier"/>
              </a:rPr>
              <a:t>="</a:t>
            </a:r>
            <a:r>
              <a:rPr lang="en-US" dirty="0" err="1">
                <a:latin typeface="Courier"/>
                <a:cs typeface="Courier"/>
              </a:rPr>
              <a:t>index.html</a:t>
            </a:r>
            <a:r>
              <a:rPr lang="en-US" dirty="0">
                <a:latin typeface="Courier"/>
                <a:cs typeface="Courier"/>
              </a:rPr>
              <a:t>"&gt;home&lt;/a&gt;&lt;/li&gt;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&lt;li&gt;&lt;a </a:t>
            </a:r>
            <a:r>
              <a:rPr lang="en-US" dirty="0" err="1">
                <a:latin typeface="Courier"/>
                <a:cs typeface="Courier"/>
              </a:rPr>
              <a:t>href</a:t>
            </a:r>
            <a:r>
              <a:rPr lang="en-US" dirty="0">
                <a:latin typeface="Courier"/>
                <a:cs typeface="Courier"/>
              </a:rPr>
              <a:t>="</a:t>
            </a:r>
            <a:r>
              <a:rPr lang="en-US" dirty="0" err="1">
                <a:latin typeface="Courier"/>
                <a:cs typeface="Courier"/>
              </a:rPr>
              <a:t>about.html</a:t>
            </a:r>
            <a:r>
              <a:rPr lang="en-US" dirty="0">
                <a:latin typeface="Courier"/>
                <a:cs typeface="Courier"/>
              </a:rPr>
              <a:t>"&gt;about&lt;/a&gt;&lt;/li&gt;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&lt;li&gt;&lt;a </a:t>
            </a:r>
            <a:r>
              <a:rPr lang="en-US" dirty="0" err="1">
                <a:latin typeface="Courier"/>
                <a:cs typeface="Courier"/>
              </a:rPr>
              <a:t>href</a:t>
            </a:r>
            <a:r>
              <a:rPr lang="en-US" dirty="0">
                <a:latin typeface="Courier"/>
                <a:cs typeface="Courier"/>
              </a:rPr>
              <a:t>="</a:t>
            </a:r>
            <a:r>
              <a:rPr lang="en-US" dirty="0" err="1">
                <a:latin typeface="Courier"/>
                <a:cs typeface="Courier"/>
              </a:rPr>
              <a:t>contact.html</a:t>
            </a:r>
            <a:r>
              <a:rPr lang="en-US" dirty="0">
                <a:latin typeface="Courier"/>
                <a:cs typeface="Courier"/>
              </a:rPr>
              <a:t>"&gt;contact&lt;/a&gt;&lt;/li&gt;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ul</a:t>
            </a:r>
            <a:r>
              <a:rPr lang="en-US" dirty="0">
                <a:latin typeface="Courier"/>
                <a:cs typeface="Courier"/>
              </a:rPr>
              <a:t>&gt;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&lt;/</a:t>
            </a:r>
            <a:r>
              <a:rPr lang="en-US" dirty="0" err="1">
                <a:latin typeface="Courier"/>
                <a:cs typeface="Courier"/>
              </a:rPr>
              <a:t>nav</a:t>
            </a:r>
            <a:r>
              <a:rPr lang="en-US" dirty="0">
                <a:latin typeface="Courier"/>
                <a:cs typeface="Courier"/>
              </a:rPr>
              <a:t>&gt;</a:t>
            </a:r>
            <a:endParaRPr lang="en-IE" b="1" dirty="0">
              <a:latin typeface="Courier"/>
              <a:cs typeface="Courier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95546" y="1815991"/>
            <a:ext cx="19484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   HMTL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35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</a:t>
            </a:r>
            <a:r>
              <a:rPr lang="en-US" dirty="0" err="1" smtClean="0"/>
              <a:t>navbar</a:t>
            </a:r>
            <a:r>
              <a:rPr lang="en-US" dirty="0" smtClean="0"/>
              <a:t> – e.g. Mona museum</a:t>
            </a:r>
            <a:endParaRPr lang="en-US" dirty="0"/>
          </a:p>
        </p:txBody>
      </p:sp>
      <p:pic>
        <p:nvPicPr>
          <p:cNvPr id="4" name="Picture 3" descr="0_mona_vert_navb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34" y="1308318"/>
            <a:ext cx="3606800" cy="5118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33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7772400" cy="572096"/>
          </a:xfrm>
        </p:spPr>
        <p:txBody>
          <a:bodyPr/>
          <a:lstStyle/>
          <a:p>
            <a:r>
              <a:rPr lang="en-US" dirty="0" smtClean="0"/>
              <a:t>Horizontal </a:t>
            </a:r>
            <a:r>
              <a:rPr lang="en-US" dirty="0" err="1" smtClean="0"/>
              <a:t>navbar</a:t>
            </a:r>
            <a:r>
              <a:rPr lang="en-US" dirty="0" smtClean="0"/>
              <a:t> – e.g. Lucan </a:t>
            </a:r>
            <a:r>
              <a:rPr lang="en-US" dirty="0" err="1" smtClean="0"/>
              <a:t>Harriers.com</a:t>
            </a:r>
            <a:endParaRPr lang="en-US" dirty="0"/>
          </a:p>
        </p:txBody>
      </p:sp>
      <p:pic>
        <p:nvPicPr>
          <p:cNvPr id="3" name="Picture 2" descr="3_lucanHarrer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24" y="812805"/>
            <a:ext cx="7905543" cy="605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2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Horizonal</a:t>
            </a:r>
            <a:r>
              <a:rPr lang="en-US" dirty="0" smtClean="0"/>
              <a:t> </a:t>
            </a:r>
            <a:r>
              <a:rPr lang="en-US" dirty="0" err="1" smtClean="0"/>
              <a:t>navbar</a:t>
            </a:r>
            <a:r>
              <a:rPr lang="en-US" dirty="0" smtClean="0"/>
              <a:t> – 2 rows</a:t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dirty="0" err="1" smtClean="0"/>
              <a:t>MaynoothTKD.com</a:t>
            </a:r>
            <a:endParaRPr lang="en-US" dirty="0"/>
          </a:p>
        </p:txBody>
      </p:sp>
      <p:pic>
        <p:nvPicPr>
          <p:cNvPr id="3" name="Picture 2" descr="1_maynooth_horiz_navb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8995"/>
            <a:ext cx="9144000" cy="44776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225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737600" cy="609600"/>
          </a:xfrm>
        </p:spPr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navbars</a:t>
            </a:r>
            <a:r>
              <a:rPr lang="en-US" dirty="0" smtClean="0"/>
              <a:t> –</a:t>
            </a:r>
            <a:r>
              <a:rPr lang="en-US" dirty="0"/>
              <a:t> </a:t>
            </a:r>
            <a:r>
              <a:rPr lang="en-US" dirty="0" smtClean="0"/>
              <a:t>in the Father Ted site</a:t>
            </a:r>
            <a:br>
              <a:rPr lang="en-US" dirty="0" smtClean="0"/>
            </a:br>
            <a:r>
              <a:rPr lang="en-US" dirty="0" smtClean="0"/>
              <a:t>can you tell which page / section we are visiting?</a:t>
            </a:r>
            <a:endParaRPr lang="en-US" dirty="0"/>
          </a:p>
        </p:txBody>
      </p:sp>
      <p:pic>
        <p:nvPicPr>
          <p:cNvPr id="4" name="Picture 3" descr="2_current_page_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0" y="866571"/>
            <a:ext cx="7756812" cy="601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3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815" y="3886200"/>
            <a:ext cx="8305586" cy="1771650"/>
          </a:xfrm>
        </p:spPr>
        <p:txBody>
          <a:bodyPr/>
          <a:lstStyle/>
          <a:p>
            <a:r>
              <a:rPr lang="en-US" sz="2800" dirty="0" smtClean="0"/>
              <a:t>Learn to remove </a:t>
            </a:r>
            <a:r>
              <a:rPr lang="en-US" sz="2800" u="sng" dirty="0" smtClean="0">
                <a:solidFill>
                  <a:srgbClr val="3366FF"/>
                </a:solidFill>
              </a:rPr>
              <a:t>default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styling for links</a:t>
            </a:r>
            <a:br>
              <a:rPr lang="en-US" sz="2800" dirty="0" smtClean="0"/>
            </a:br>
            <a:r>
              <a:rPr lang="en-US" sz="2800" dirty="0" smtClean="0"/>
              <a:t>(underlines and blue/purple)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464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styling for UL list of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11" y="1295400"/>
            <a:ext cx="8972389" cy="4762500"/>
          </a:xfrm>
        </p:spPr>
        <p:txBody>
          <a:bodyPr/>
          <a:lstStyle/>
          <a:p>
            <a:pPr marL="0" indent="0">
              <a:buNone/>
            </a:pPr>
            <a:endParaRPr lang="en-IE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IE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IE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IE" b="1" dirty="0" smtClean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&lt;</a:t>
            </a:r>
            <a:r>
              <a:rPr lang="en-US" dirty="0" err="1">
                <a:latin typeface="Courier"/>
                <a:cs typeface="Courier"/>
              </a:rPr>
              <a:t>nav</a:t>
            </a: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 err="1">
                <a:latin typeface="Courier"/>
                <a:cs typeface="Courier"/>
              </a:rPr>
              <a:t>ul</a:t>
            </a:r>
            <a:r>
              <a:rPr lang="en-US" dirty="0">
                <a:latin typeface="Courier"/>
                <a:cs typeface="Courier"/>
              </a:rPr>
              <a:t>&gt;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&lt;li&gt;&lt;a </a:t>
            </a:r>
            <a:r>
              <a:rPr lang="en-US" dirty="0" err="1">
                <a:latin typeface="Courier"/>
                <a:cs typeface="Courier"/>
              </a:rPr>
              <a:t>href</a:t>
            </a:r>
            <a:r>
              <a:rPr lang="en-US" dirty="0">
                <a:latin typeface="Courier"/>
                <a:cs typeface="Courier"/>
              </a:rPr>
              <a:t>="</a:t>
            </a:r>
            <a:r>
              <a:rPr lang="en-US" dirty="0" err="1">
                <a:latin typeface="Courier"/>
                <a:cs typeface="Courier"/>
              </a:rPr>
              <a:t>index.html</a:t>
            </a:r>
            <a:r>
              <a:rPr lang="en-US" dirty="0">
                <a:latin typeface="Courier"/>
                <a:cs typeface="Courier"/>
              </a:rPr>
              <a:t>"&gt;home&lt;/a&gt;&lt;/li&gt;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&lt;li&gt;&lt;a </a:t>
            </a:r>
            <a:r>
              <a:rPr lang="en-US" dirty="0" err="1">
                <a:latin typeface="Courier"/>
                <a:cs typeface="Courier"/>
              </a:rPr>
              <a:t>href</a:t>
            </a:r>
            <a:r>
              <a:rPr lang="en-US" dirty="0">
                <a:latin typeface="Courier"/>
                <a:cs typeface="Courier"/>
              </a:rPr>
              <a:t>="</a:t>
            </a:r>
            <a:r>
              <a:rPr lang="en-US" dirty="0" err="1">
                <a:latin typeface="Courier"/>
                <a:cs typeface="Courier"/>
              </a:rPr>
              <a:t>about.html</a:t>
            </a:r>
            <a:r>
              <a:rPr lang="en-US" dirty="0">
                <a:latin typeface="Courier"/>
                <a:cs typeface="Courier"/>
              </a:rPr>
              <a:t>"&gt;about&lt;/a&gt;&lt;/li&gt;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&lt;li&gt;&lt;a </a:t>
            </a:r>
            <a:r>
              <a:rPr lang="en-US" dirty="0" err="1">
                <a:latin typeface="Courier"/>
                <a:cs typeface="Courier"/>
              </a:rPr>
              <a:t>href</a:t>
            </a:r>
            <a:r>
              <a:rPr lang="en-US" dirty="0">
                <a:latin typeface="Courier"/>
                <a:cs typeface="Courier"/>
              </a:rPr>
              <a:t>="</a:t>
            </a:r>
            <a:r>
              <a:rPr lang="en-US" dirty="0" err="1">
                <a:latin typeface="Courier"/>
                <a:cs typeface="Courier"/>
              </a:rPr>
              <a:t>contact.html</a:t>
            </a:r>
            <a:r>
              <a:rPr lang="en-US" dirty="0">
                <a:latin typeface="Courier"/>
                <a:cs typeface="Courier"/>
              </a:rPr>
              <a:t>"&gt;contact&lt;/a&gt;&lt;/li&gt;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ul</a:t>
            </a:r>
            <a:r>
              <a:rPr lang="en-US" dirty="0">
                <a:latin typeface="Courier"/>
                <a:cs typeface="Courier"/>
              </a:rPr>
              <a:t>&gt;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&lt;/</a:t>
            </a:r>
            <a:r>
              <a:rPr lang="en-US" dirty="0" err="1">
                <a:latin typeface="Courier"/>
                <a:cs typeface="Courier"/>
              </a:rPr>
              <a:t>nav</a:t>
            </a:r>
            <a:r>
              <a:rPr lang="en-US" dirty="0">
                <a:latin typeface="Courier"/>
                <a:cs typeface="Courier"/>
              </a:rPr>
              <a:t>&gt;</a:t>
            </a:r>
            <a:endParaRPr lang="en-IE" b="1" dirty="0">
              <a:latin typeface="Courier"/>
              <a:cs typeface="Courier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92579" y="6072384"/>
            <a:ext cx="19484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   HMTL</a:t>
            </a:r>
            <a:endParaRPr lang="en-GB" dirty="0"/>
          </a:p>
        </p:txBody>
      </p:sp>
      <p:pic>
        <p:nvPicPr>
          <p:cNvPr id="5" name="Picture 4" descr="Screen Shot 2014-10-16 at 07.10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0" y="1327263"/>
            <a:ext cx="4254500" cy="203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581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remove </a:t>
            </a:r>
            <a:r>
              <a:rPr lang="en-US" u="sng" dirty="0" smtClean="0"/>
              <a:t>underlines</a:t>
            </a:r>
            <a:r>
              <a:rPr lang="en-US" dirty="0" smtClean="0"/>
              <a:t> for links?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property </a:t>
            </a:r>
            <a:r>
              <a:rPr lang="en-US" b="1" dirty="0" smtClean="0"/>
              <a:t>text-decoration</a:t>
            </a:r>
            <a:r>
              <a:rPr lang="en-US" dirty="0" smtClean="0"/>
              <a:t> determines whether text is underlined or not:</a:t>
            </a:r>
          </a:p>
          <a:p>
            <a:pPr lvl="1"/>
            <a:r>
              <a:rPr lang="en-US" sz="2400" dirty="0" smtClean="0"/>
              <a:t>text-decoration: none</a:t>
            </a:r>
          </a:p>
          <a:p>
            <a:pPr lvl="1"/>
            <a:r>
              <a:rPr lang="en-US" sz="2400" dirty="0"/>
              <a:t>text-decoration: </a:t>
            </a:r>
            <a:r>
              <a:rPr lang="en-US" sz="2400" dirty="0" smtClean="0"/>
              <a:t>underline</a:t>
            </a:r>
          </a:p>
          <a:p>
            <a:r>
              <a:rPr lang="en-US" dirty="0" smtClean="0"/>
              <a:t>Almost all browsers underline links by default</a:t>
            </a:r>
          </a:p>
          <a:p>
            <a:r>
              <a:rPr lang="en-US" dirty="0" smtClean="0"/>
              <a:t>Let’s turn that off: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a 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smtClean="0">
                <a:latin typeface="Courier"/>
                <a:cs typeface="Courier"/>
              </a:rPr>
              <a:t>text-decoration: none;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}</a:t>
            </a:r>
          </a:p>
          <a:p>
            <a:endParaRPr lang="en-US" dirty="0"/>
          </a:p>
        </p:txBody>
      </p:sp>
      <p:pic>
        <p:nvPicPr>
          <p:cNvPr id="4" name="Picture 3" descr="Screen Shot 2014-10-16 at 07.14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400" y="4838700"/>
            <a:ext cx="3022600" cy="2019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48483" y="5748655"/>
            <a:ext cx="19484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   CSS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863431"/>
      </p:ext>
    </p:extLst>
  </p:cSld>
  <p:clrMapOvr>
    <a:masterClrMapping/>
  </p:clrMapOvr>
</p:sld>
</file>

<file path=ppt/theme/theme1.xml><?xml version="1.0" encoding="utf-8"?>
<a:theme xmlns:a="http://schemas.openxmlformats.org/drawingml/2006/main" name="AnimationLecture">
  <a:themeElements>
    <a:clrScheme name="AnimationLectur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nimationLectur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nimationLectur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551</Words>
  <Application>Microsoft Macintosh PowerPoint</Application>
  <PresentationFormat>On-screen Show (4:3)</PresentationFormat>
  <Paragraphs>106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AnimationLecture</vt:lpstr>
      <vt:lpstr>Web Development 1</vt:lpstr>
      <vt:lpstr>Context: Navbars are LISTs of LINKs</vt:lpstr>
      <vt:lpstr>Vertical navbar – e.g. Mona museum</vt:lpstr>
      <vt:lpstr>Horizontal navbar – e.g. Lucan Harriers.com</vt:lpstr>
      <vt:lpstr>Horizonal navbar – 2 rows e.g. MaynoothTKD.com</vt:lpstr>
      <vt:lpstr>2 navbars – in the Father Ted site can you tell which page / section we are visiting?</vt:lpstr>
      <vt:lpstr>PowerPoint Presentation</vt:lpstr>
      <vt:lpstr>DEFAULT styling for UL list of links</vt:lpstr>
      <vt:lpstr>How can we remove underlines for links?</vt:lpstr>
      <vt:lpstr>How can we remove blue/purple color?</vt:lpstr>
      <vt:lpstr>PowerPoint Presentation</vt:lpstr>
      <vt:lpstr>Let’s add a yellow background for mouse rollover of navbar links</vt:lpstr>
      <vt:lpstr>PowerPoint Presentation</vt:lpstr>
      <vt:lpstr>Assume we are coding page about.html</vt:lpstr>
      <vt:lpstr>Add a ‘class’ attribute to element ‘a’ for the about link, and CSS style for .current_page</vt:lpstr>
      <vt:lpstr>PowerPoint Presentation</vt:lpstr>
      <vt:lpstr>Summary and Conclusions</vt:lpstr>
      <vt:lpstr>What is .current_page rule before :hover</vt:lpstr>
      <vt:lpstr>Keegan Streets interactive specificity calculator …  http://specificity.keegan.st/</vt:lpstr>
    </vt:vector>
  </TitlesOfParts>
  <Company>Hugh McCabe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Video and Animation</dc:title>
  <dc:creator>Smith, Matt</dc:creator>
  <cp:lastModifiedBy>matt smith</cp:lastModifiedBy>
  <cp:revision>176</cp:revision>
  <cp:lastPrinted>2011-09-08T14:13:53Z</cp:lastPrinted>
  <dcterms:modified xsi:type="dcterms:W3CDTF">2014-11-01T14:01:05Z</dcterms:modified>
</cp:coreProperties>
</file>