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98" r:id="rId2"/>
    <p:sldId id="362" r:id="rId3"/>
    <p:sldId id="357" r:id="rId4"/>
    <p:sldId id="356" r:id="rId5"/>
    <p:sldId id="358" r:id="rId6"/>
    <p:sldId id="363" r:id="rId7"/>
    <p:sldId id="361" r:id="rId8"/>
    <p:sldId id="364" r:id="rId9"/>
    <p:sldId id="354" r:id="rId10"/>
    <p:sldId id="355" r:id="rId11"/>
    <p:sldId id="365" r:id="rId12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12F020-7B4A-4ED4-9B03-447570B3D7D8}">
          <p14:sldIdLst>
            <p14:sldId id="298"/>
            <p14:sldId id="362"/>
          </p14:sldIdLst>
        </p14:section>
        <p14:section name="Untitled Section" id="{A0A74907-9A78-46A4-8169-8D95E2116583}">
          <p14:sldIdLst>
            <p14:sldId id="357"/>
            <p14:sldId id="356"/>
            <p14:sldId id="358"/>
            <p14:sldId id="363"/>
            <p14:sldId id="361"/>
            <p14:sldId id="364"/>
            <p14:sldId id="354"/>
            <p14:sldId id="355"/>
            <p14:sldId id="36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3EA"/>
    <a:srgbClr val="336666"/>
    <a:srgbClr val="723C56"/>
    <a:srgbClr val="81AD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horzBarState="maximized">
    <p:restoredLeft sz="15620" autoAdjust="0"/>
    <p:restoredTop sz="98688" autoAdjust="0"/>
  </p:normalViewPr>
  <p:slideViewPr>
    <p:cSldViewPr>
      <p:cViewPr varScale="1">
        <p:scale>
          <a:sx n="119" d="100"/>
          <a:sy n="119" d="100"/>
        </p:scale>
        <p:origin x="-1344" y="-88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122" y="1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712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122" y="9371712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ED3BA8D-7146-438E-9B43-18E13C1348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517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553" cy="49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122" y="0"/>
            <a:ext cx="2945553" cy="49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254"/>
            <a:ext cx="2945553" cy="49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122" y="9381254"/>
            <a:ext cx="2945553" cy="49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0196355-5450-4D66-87B5-795DBB1687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996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30D301-8228-3D47-9C36-DC9CC057ECB2}" type="slidenum">
              <a:rPr lang="en-US"/>
              <a:pPr/>
              <a:t>1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431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5B3DAA-AB2A-D148-8136-2EE3A1991EA3}" type="slidenum">
              <a:rPr lang="en-US"/>
              <a:pPr/>
              <a:t>3</a:t>
            </a:fld>
            <a:endParaRPr lang="en-US"/>
          </a:p>
        </p:txBody>
      </p:sp>
      <p:sp>
        <p:nvSpPr>
          <p:cNvPr id="92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025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9BFC8-A088-0843-A691-A85936CA20EF}" type="slidenum">
              <a:rPr lang="en-US"/>
              <a:pPr/>
              <a:t>5</a:t>
            </a:fld>
            <a:endParaRPr lang="en-US"/>
          </a:p>
        </p:txBody>
      </p:sp>
      <p:sp>
        <p:nvSpPr>
          <p:cNvPr id="94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514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9BFC8-A088-0843-A691-A85936CA20EF}" type="slidenum">
              <a:rPr lang="en-US"/>
              <a:pPr/>
              <a:t>7</a:t>
            </a:fld>
            <a:endParaRPr lang="en-US"/>
          </a:p>
        </p:txBody>
      </p:sp>
      <p:sp>
        <p:nvSpPr>
          <p:cNvPr id="94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360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F22E117-86E0-4B90-815E-DE2F7BC87D75}" type="slidenum">
              <a:rPr lang="en-US" sz="1200">
                <a:latin typeface="Times New Roman" pitchFamily="18" charset="0"/>
              </a:rPr>
              <a:pPr/>
              <a:t>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0184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36C7194-38DC-4FA9-A4B8-E59E01B2784C}" type="slidenum">
              <a:rPr lang="en-US" sz="1200">
                <a:latin typeface="Times New Roman" pitchFamily="18" charset="0"/>
              </a:rPr>
              <a:pPr/>
              <a:t>10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64659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971800" y="622935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50000"/>
              </a:spcBef>
              <a:defRPr/>
            </a:pPr>
            <a:endParaRPr lang="en-US" sz="1000" dirty="0">
              <a:solidFill>
                <a:schemeClr val="bg2"/>
              </a:solidFill>
            </a:endParaRPr>
          </a:p>
        </p:txBody>
      </p:sp>
      <p:pic>
        <p:nvPicPr>
          <p:cNvPr id="6" name="Picture 13" descr="bann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73533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Symbol" pitchFamily="18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505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10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788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2054" name="Picture 11" descr="banner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914400"/>
            <a:ext cx="73533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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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buChar char="»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7924800" cy="609600"/>
          </a:xfrm>
        </p:spPr>
        <p:txBody>
          <a:bodyPr/>
          <a:lstStyle/>
          <a:p>
            <a:r>
              <a:rPr lang="en-IE" sz="2800" dirty="0"/>
              <a:t>Web Development </a:t>
            </a:r>
            <a:r>
              <a:rPr lang="en-IE" sz="2800" dirty="0" smtClean="0"/>
              <a:t>1</a:t>
            </a:r>
            <a:endParaRPr lang="en-GB" sz="2800" dirty="0"/>
          </a:p>
        </p:txBody>
      </p:sp>
      <p:pic>
        <p:nvPicPr>
          <p:cNvPr id="92176" name="Picture 16" descr="atsymbol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1752600"/>
            <a:ext cx="5387975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683568" y="5195888"/>
            <a:ext cx="8280919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1AD7B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IE" sz="2800" dirty="0" smtClean="0"/>
              <a:t>Lecture 6c</a:t>
            </a:r>
          </a:p>
          <a:p>
            <a:r>
              <a:rPr lang="en-IE" sz="2800" dirty="0" smtClean="0"/>
              <a:t>CSS display block / display inline</a:t>
            </a:r>
            <a:br>
              <a:rPr lang="en-IE" sz="2800" dirty="0" smtClean="0"/>
            </a:br>
            <a:r>
              <a:rPr lang="en-IE" sz="2800" dirty="0" smtClean="0"/>
              <a:t>(e.g. make </a:t>
            </a:r>
            <a:r>
              <a:rPr lang="en-IE" sz="2800" dirty="0" smtClean="0"/>
              <a:t>inline element display as BLOCK level)</a:t>
            </a:r>
            <a:endParaRPr lang="en-GB" sz="2000" dirty="0"/>
          </a:p>
        </p:txBody>
      </p:sp>
      <p:sp>
        <p:nvSpPr>
          <p:cNvPr id="6" name="Rectangle 5"/>
          <p:cNvSpPr/>
          <p:nvPr/>
        </p:nvSpPr>
        <p:spPr>
          <a:xfrm>
            <a:off x="0" y="1291"/>
            <a:ext cx="9139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/>
              <a:t>© Hugh </a:t>
            </a:r>
            <a:r>
              <a:rPr lang="en-US" sz="1800" b="1" dirty="0"/>
              <a:t>McCabe </a:t>
            </a:r>
            <a:r>
              <a:rPr lang="en-US" sz="1800" b="1" dirty="0" smtClean="0"/>
              <a:t>&amp; Matt Smith 2008-2014 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541429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Summary / Conclusions …</a:t>
            </a:r>
            <a:endParaRPr lang="en-GB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IE" dirty="0" smtClean="0"/>
              <a:t>Can force elements to display BLOCK or INLINE</a:t>
            </a:r>
          </a:p>
          <a:p>
            <a:pPr marL="857250" lvl="1" indent="-457200"/>
            <a:r>
              <a:rPr lang="en-IE" sz="2400" dirty="0" smtClean="0"/>
              <a:t>i.e. different to their defaults</a:t>
            </a:r>
          </a:p>
          <a:p>
            <a:pPr marL="857250" lvl="1" indent="-457200"/>
            <a:endParaRPr lang="en-IE" sz="2400" dirty="0"/>
          </a:p>
          <a:p>
            <a:pPr marL="857250" lvl="1" indent="-457200"/>
            <a:r>
              <a:rPr lang="en-IE" sz="2400" dirty="0" smtClean="0"/>
              <a:t>Most common use – make links (&lt;a&gt; elements) display as blocks, to get full box-model control of how they are displayed …</a:t>
            </a:r>
          </a:p>
          <a:p>
            <a:pPr marL="857250" lvl="1" indent="-457200"/>
            <a:endParaRPr lang="ga-IE" sz="2400" dirty="0"/>
          </a:p>
          <a:p>
            <a:pPr marL="857250" lvl="1" indent="-457200"/>
            <a:r>
              <a:rPr lang="en-IE" sz="2400" dirty="0" smtClean="0"/>
              <a:t>Very handy for nav-bars</a:t>
            </a:r>
          </a:p>
          <a:p>
            <a:pPr marL="1257300" lvl="2" indent="-457200"/>
            <a:r>
              <a:rPr lang="en-IE" dirty="0" smtClean="0"/>
              <a:t>vertical </a:t>
            </a:r>
            <a:r>
              <a:rPr lang="en-IE" dirty="0" smtClean="0"/>
              <a:t>nav </a:t>
            </a:r>
            <a:r>
              <a:rPr lang="en-IE" dirty="0" smtClean="0"/>
              <a:t>bar very straightforward … soon</a:t>
            </a:r>
            <a:endParaRPr lang="en-IE" dirty="0" smtClean="0"/>
          </a:p>
          <a:p>
            <a:pPr marL="1257300" lvl="2" indent="-457200"/>
            <a:r>
              <a:rPr lang="en-IE" dirty="0" smtClean="0"/>
              <a:t>more </a:t>
            </a:r>
            <a:r>
              <a:rPr lang="en-IE" dirty="0" smtClean="0"/>
              <a:t>nav styling in later </a:t>
            </a:r>
            <a:r>
              <a:rPr lang="en-IE" dirty="0" smtClean="0"/>
              <a:t>weeks …</a:t>
            </a:r>
            <a:endParaRPr lang="en-IE" dirty="0" smtClean="0"/>
          </a:p>
          <a:p>
            <a:endParaRPr lang="en-US" dirty="0"/>
          </a:p>
          <a:p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8685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A list of links should be marked-up as a LIST of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78800" cy="3429744"/>
          </a:xfrm>
        </p:spPr>
        <p:txBody>
          <a:bodyPr/>
          <a:lstStyle/>
          <a:p>
            <a:r>
              <a:rPr lang="en-US" dirty="0" smtClean="0"/>
              <a:t>While we </a:t>
            </a:r>
            <a:r>
              <a:rPr lang="en-US" b="1" i="1" dirty="0" smtClean="0"/>
              <a:t>could</a:t>
            </a:r>
            <a:r>
              <a:rPr lang="en-US" i="1" dirty="0" smtClean="0"/>
              <a:t> </a:t>
            </a:r>
            <a:r>
              <a:rPr lang="en-US" dirty="0" smtClean="0"/>
              <a:t>create </a:t>
            </a:r>
            <a:r>
              <a:rPr lang="en-US" dirty="0" err="1" smtClean="0"/>
              <a:t>nav</a:t>
            </a:r>
            <a:r>
              <a:rPr lang="en-US" dirty="0" smtClean="0"/>
              <a:t> bars with links as blocks</a:t>
            </a:r>
          </a:p>
          <a:p>
            <a:r>
              <a:rPr lang="en-US" dirty="0" smtClean="0"/>
              <a:t>Meaningful, semantic, markup (and current practice in the web development community), requires us to use an </a:t>
            </a:r>
            <a:r>
              <a:rPr lang="en-US" b="1" dirty="0" smtClean="0"/>
              <a:t>unordered list of links</a:t>
            </a:r>
            <a:r>
              <a:rPr lang="en-US" dirty="0" smtClean="0"/>
              <a:t> when creating </a:t>
            </a:r>
            <a:r>
              <a:rPr lang="en-US" dirty="0" err="1" smtClean="0"/>
              <a:t>navbars</a:t>
            </a:r>
            <a:endParaRPr lang="en-US" dirty="0" smtClean="0"/>
          </a:p>
          <a:p>
            <a:r>
              <a:rPr lang="en-US" dirty="0" smtClean="0"/>
              <a:t>If the </a:t>
            </a:r>
            <a:r>
              <a:rPr lang="en-US" dirty="0" err="1" smtClean="0"/>
              <a:t>navbar</a:t>
            </a:r>
            <a:r>
              <a:rPr lang="en-US" dirty="0" smtClean="0"/>
              <a:t> is the </a:t>
            </a:r>
            <a:r>
              <a:rPr lang="en-US" b="1" dirty="0" smtClean="0"/>
              <a:t>main</a:t>
            </a:r>
            <a:r>
              <a:rPr lang="en-US" dirty="0" smtClean="0"/>
              <a:t> set of links for the site, </a:t>
            </a:r>
            <a:br>
              <a:rPr lang="en-US" dirty="0" smtClean="0"/>
            </a:br>
            <a:r>
              <a:rPr lang="en-US" dirty="0" smtClean="0"/>
              <a:t>then this list should be inside a ‘</a:t>
            </a:r>
            <a:r>
              <a:rPr lang="en-US" dirty="0" err="1" smtClean="0"/>
              <a:t>nav</a:t>
            </a:r>
            <a:r>
              <a:rPr lang="en-US" dirty="0" smtClean="0"/>
              <a:t>’ element</a:t>
            </a:r>
          </a:p>
          <a:p>
            <a:endParaRPr lang="en-US" sz="1050" dirty="0" smtClean="0"/>
          </a:p>
          <a:p>
            <a:r>
              <a:rPr lang="en-US" dirty="0" smtClean="0"/>
              <a:t>So we need to learn to style lists of links for navigation: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1520" y="4365104"/>
            <a:ext cx="8784976" cy="2448272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–"/>
              <a:defRPr kumimoji="1"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»"/>
              <a:defRPr kumimoji="1"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9pPr>
          </a:lstStyle>
          <a:p>
            <a:pPr marL="438150" indent="-381000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"/>
                <a:cs typeface="Courier"/>
              </a:rPr>
              <a:t>&lt;</a:t>
            </a:r>
            <a:r>
              <a:rPr lang="en-US" sz="2000" dirty="0" err="1">
                <a:latin typeface="Courier"/>
                <a:cs typeface="Courier"/>
              </a:rPr>
              <a:t>nav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  <a:endParaRPr lang="en-US" sz="2000" dirty="0">
              <a:latin typeface="Courier"/>
              <a:cs typeface="Courier"/>
            </a:endParaRPr>
          </a:p>
          <a:p>
            <a:pPr marL="438150" indent="-38100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"/>
                <a:cs typeface="Courier"/>
              </a:rPr>
              <a:t>	&lt;</a:t>
            </a:r>
            <a:r>
              <a:rPr lang="en-US" sz="2000" dirty="0" err="1">
                <a:latin typeface="Courier"/>
                <a:cs typeface="Courier"/>
              </a:rPr>
              <a:t>ul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  <a:endParaRPr lang="en-US" sz="2000" dirty="0">
              <a:latin typeface="Courier"/>
              <a:cs typeface="Courier"/>
            </a:endParaRPr>
          </a:p>
          <a:p>
            <a:pPr marL="438150" indent="-381000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&lt;</a:t>
            </a:r>
            <a:r>
              <a:rPr lang="en-US" sz="2000" dirty="0">
                <a:latin typeface="Courier"/>
                <a:cs typeface="Courier"/>
              </a:rPr>
              <a:t>li&gt;&lt;a </a:t>
            </a:r>
            <a:r>
              <a:rPr lang="en-US" sz="2000" dirty="0" err="1">
                <a:latin typeface="Courier"/>
                <a:cs typeface="Courier"/>
              </a:rPr>
              <a:t>href</a:t>
            </a:r>
            <a:r>
              <a:rPr lang="en-US" sz="2000" dirty="0">
                <a:latin typeface="Courier"/>
                <a:cs typeface="Courier"/>
              </a:rPr>
              <a:t>="</a:t>
            </a:r>
            <a:r>
              <a:rPr lang="en-US" sz="2000" dirty="0" err="1">
                <a:latin typeface="Courier"/>
                <a:cs typeface="Courier"/>
              </a:rPr>
              <a:t>index.html</a:t>
            </a:r>
            <a:r>
              <a:rPr lang="en-US" sz="2000" dirty="0">
                <a:latin typeface="Courier"/>
                <a:cs typeface="Courier"/>
              </a:rPr>
              <a:t>"&gt;</a:t>
            </a:r>
            <a:r>
              <a:rPr lang="en-US" sz="2000" dirty="0">
                <a:latin typeface="Courier"/>
                <a:cs typeface="Courier"/>
              </a:rPr>
              <a:t>Home</a:t>
            </a:r>
            <a:r>
              <a:rPr lang="en-US" sz="2000" dirty="0">
                <a:latin typeface="Courier"/>
                <a:cs typeface="Courier"/>
              </a:rPr>
              <a:t>&lt;/a&gt;&lt;/li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  <a:endParaRPr lang="en-US" sz="2000" dirty="0">
              <a:latin typeface="Courier"/>
              <a:cs typeface="Courier"/>
            </a:endParaRPr>
          </a:p>
          <a:p>
            <a:pPr marL="438150" indent="-381000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&lt;</a:t>
            </a:r>
            <a:r>
              <a:rPr lang="en-US" sz="2000" dirty="0">
                <a:latin typeface="Courier"/>
                <a:cs typeface="Courier"/>
              </a:rPr>
              <a:t>li&gt;&lt;a </a:t>
            </a:r>
            <a:r>
              <a:rPr lang="en-US" sz="2000" dirty="0" err="1">
                <a:latin typeface="Courier"/>
                <a:cs typeface="Courier"/>
              </a:rPr>
              <a:t>href</a:t>
            </a:r>
            <a:r>
              <a:rPr lang="en-US" sz="2000" dirty="0">
                <a:latin typeface="Courier"/>
                <a:cs typeface="Courier"/>
              </a:rPr>
              <a:t>="</a:t>
            </a:r>
            <a:r>
              <a:rPr lang="en-US" sz="2000" dirty="0" err="1">
                <a:latin typeface="Courier"/>
                <a:cs typeface="Courier"/>
              </a:rPr>
              <a:t>about.html</a:t>
            </a:r>
            <a:r>
              <a:rPr lang="en-US" sz="2000" dirty="0">
                <a:latin typeface="Courier"/>
                <a:cs typeface="Courier"/>
              </a:rPr>
              <a:t>"&gt;</a:t>
            </a:r>
            <a:r>
              <a:rPr lang="en-US" sz="2000" dirty="0">
                <a:latin typeface="Courier"/>
                <a:cs typeface="Courier"/>
              </a:rPr>
              <a:t>About Us</a:t>
            </a:r>
            <a:r>
              <a:rPr lang="en-US" sz="2000" dirty="0">
                <a:latin typeface="Courier"/>
                <a:cs typeface="Courier"/>
              </a:rPr>
              <a:t>&lt;/a&gt;&lt;/li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  <a:endParaRPr lang="en-US" sz="2000" dirty="0">
              <a:latin typeface="Courier"/>
              <a:cs typeface="Courier"/>
            </a:endParaRPr>
          </a:p>
          <a:p>
            <a:pPr marL="438150" indent="-381000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&lt;</a:t>
            </a:r>
            <a:r>
              <a:rPr lang="en-US" sz="2000" dirty="0">
                <a:latin typeface="Courier"/>
                <a:cs typeface="Courier"/>
              </a:rPr>
              <a:t>li&gt;&lt;a </a:t>
            </a:r>
            <a:r>
              <a:rPr lang="en-US" sz="2000" dirty="0" err="1">
                <a:latin typeface="Courier"/>
                <a:cs typeface="Courier"/>
              </a:rPr>
              <a:t>href</a:t>
            </a:r>
            <a:r>
              <a:rPr lang="en-US" sz="2000" dirty="0">
                <a:latin typeface="Courier"/>
                <a:cs typeface="Courier"/>
              </a:rPr>
              <a:t>="</a:t>
            </a:r>
            <a:r>
              <a:rPr lang="en-US" sz="2000" dirty="0" err="1">
                <a:latin typeface="Courier"/>
                <a:cs typeface="Courier"/>
              </a:rPr>
              <a:t>contact.html</a:t>
            </a:r>
            <a:r>
              <a:rPr lang="en-US" sz="2000" dirty="0">
                <a:latin typeface="Courier"/>
                <a:cs typeface="Courier"/>
              </a:rPr>
              <a:t>"&gt;</a:t>
            </a:r>
            <a:r>
              <a:rPr lang="en-US" sz="2000" dirty="0">
                <a:latin typeface="Courier"/>
                <a:cs typeface="Courier"/>
              </a:rPr>
              <a:t>Contact Us</a:t>
            </a:r>
            <a:r>
              <a:rPr lang="en-US" sz="2000" dirty="0">
                <a:latin typeface="Courier"/>
                <a:cs typeface="Courier"/>
              </a:rPr>
              <a:t>&lt;/a&gt;&lt;/</a:t>
            </a:r>
            <a:r>
              <a:rPr lang="en-US" sz="2000" dirty="0" smtClean="0">
                <a:latin typeface="Courier"/>
                <a:cs typeface="Courier"/>
              </a:rPr>
              <a:t>li&gt;</a:t>
            </a:r>
          </a:p>
          <a:p>
            <a:pPr marL="438150" indent="-38100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"/>
                <a:cs typeface="Courier"/>
              </a:rPr>
              <a:t>	&lt;</a:t>
            </a:r>
            <a:r>
              <a:rPr lang="en-US" sz="2000" dirty="0">
                <a:latin typeface="Courier"/>
                <a:cs typeface="Courier"/>
              </a:rPr>
              <a:t>/</a:t>
            </a:r>
            <a:r>
              <a:rPr lang="en-US" sz="2000" dirty="0" err="1">
                <a:latin typeface="Courier"/>
                <a:cs typeface="Courier"/>
              </a:rPr>
              <a:t>ul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</a:p>
          <a:p>
            <a:pPr marL="438150" indent="-38100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"/>
                <a:cs typeface="Courier"/>
              </a:rPr>
              <a:t>&lt;</a:t>
            </a:r>
            <a:r>
              <a:rPr lang="en-US" sz="2000" dirty="0">
                <a:latin typeface="Courier"/>
                <a:cs typeface="Courier"/>
              </a:rPr>
              <a:t>/</a:t>
            </a:r>
            <a:r>
              <a:rPr lang="en-US" sz="2000" dirty="0" err="1">
                <a:latin typeface="Courier"/>
                <a:cs typeface="Courier"/>
              </a:rPr>
              <a:t>nav</a:t>
            </a:r>
            <a:r>
              <a:rPr lang="en-US" sz="2000" dirty="0">
                <a:latin typeface="Courier"/>
                <a:cs typeface="Courier"/>
              </a:rPr>
              <a:t>&gt;</a:t>
            </a:r>
            <a:r>
              <a:rPr lang="en-US" sz="2000" dirty="0" smtClean="0">
                <a:latin typeface="Courier"/>
                <a:cs typeface="Courier"/>
              </a:rPr>
              <a:t/>
            </a:r>
            <a:br>
              <a:rPr lang="en-US" sz="2000" dirty="0" smtClean="0">
                <a:latin typeface="Courier"/>
                <a:cs typeface="Courier"/>
              </a:rPr>
            </a:b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88042" y="4365104"/>
            <a:ext cx="194845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   HMTL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169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2708920"/>
            <a:ext cx="3558616" cy="37167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0192" y="5805264"/>
            <a:ext cx="2043308" cy="64807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Elements in disguise…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019" y="4053947"/>
            <a:ext cx="8857982" cy="2166575"/>
          </a:xfrm>
        </p:spPr>
        <p:txBody>
          <a:bodyPr/>
          <a:lstStyle/>
          <a:p>
            <a:r>
              <a:rPr lang="en-US" sz="4000" dirty="0"/>
              <a:t>d</a:t>
            </a:r>
            <a:r>
              <a:rPr lang="ga-IE" sz="4000" dirty="0" smtClean="0"/>
              <a:t>isplay: block</a:t>
            </a:r>
          </a:p>
          <a:p>
            <a:r>
              <a:rPr lang="ga-IE" sz="4000" dirty="0" smtClean="0"/>
              <a:t>display: inline</a:t>
            </a:r>
          </a:p>
          <a:p>
            <a:r>
              <a:rPr lang="ga-IE" sz="4000" dirty="0" smtClean="0"/>
              <a:t>display: list-item</a:t>
            </a:r>
            <a:br>
              <a:rPr lang="ga-IE" sz="4000" dirty="0" smtClean="0"/>
            </a:br>
            <a:r>
              <a:rPr lang="ga-IE" sz="4000" dirty="0" smtClean="0"/>
              <a:t>etc.</a:t>
            </a:r>
            <a:br>
              <a:rPr lang="ga-IE" sz="4000" dirty="0" smtClean="0"/>
            </a:br>
            <a:endParaRPr lang="en-GB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445000" cy="3860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3548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04664"/>
            <a:ext cx="8737600" cy="609600"/>
          </a:xfrm>
        </p:spPr>
        <p:txBody>
          <a:bodyPr/>
          <a:lstStyle/>
          <a:p>
            <a:r>
              <a:rPr lang="en-GB" sz="2800" dirty="0" smtClean="0"/>
              <a:t>Can CHANGE inline to be block elements and vice versa !!!!!!!!!!!</a:t>
            </a:r>
            <a:endParaRPr lang="en-GB" dirty="0"/>
          </a:p>
        </p:txBody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797425"/>
          </a:xfrm>
        </p:spPr>
        <p:txBody>
          <a:bodyPr/>
          <a:lstStyle/>
          <a:p>
            <a:pPr marL="457200" indent="-457200"/>
            <a:r>
              <a:rPr lang="en-GB" dirty="0" smtClean="0"/>
              <a:t>Sometimes we want to ensure an element is displayed a </a:t>
            </a:r>
            <a:r>
              <a:rPr lang="en-GB" dirty="0" smtClean="0"/>
              <a:t>way DIFFERENT to its DEFAULT</a:t>
            </a:r>
            <a:endParaRPr lang="en-GB" dirty="0" smtClean="0"/>
          </a:p>
          <a:p>
            <a:pPr marL="857250" lvl="1" indent="-457200"/>
            <a:r>
              <a:rPr lang="en-GB" sz="2400" dirty="0" smtClean="0"/>
              <a:t>E.g. we may wish to define width and height (and padding/margins etc.</a:t>
            </a:r>
            <a:r>
              <a:rPr lang="en-GB" sz="2400" dirty="0" smtClean="0"/>
              <a:t>)</a:t>
            </a:r>
          </a:p>
          <a:p>
            <a:pPr marL="857250" lvl="1" indent="-457200"/>
            <a:r>
              <a:rPr lang="en-GB" sz="2400" dirty="0" smtClean="0"/>
              <a:t>Or we wish an inline element to EXPAND to fill its parent block</a:t>
            </a:r>
          </a:p>
          <a:p>
            <a:pPr marL="857250" lvl="1" indent="-457200"/>
            <a:r>
              <a:rPr lang="en-GB" sz="2400" dirty="0" smtClean="0"/>
              <a:t>we </a:t>
            </a:r>
            <a:r>
              <a:rPr lang="en-GB" sz="2400" dirty="0" smtClean="0"/>
              <a:t>can only do this if an element is displayed as a </a:t>
            </a:r>
            <a:r>
              <a:rPr lang="en-GB" sz="2400" dirty="0" smtClean="0"/>
              <a:t>BLOCK</a:t>
            </a:r>
          </a:p>
          <a:p>
            <a:pPr marL="1257300" lvl="2" indent="-457200"/>
            <a:endParaRPr lang="en-GB" dirty="0" smtClean="0"/>
          </a:p>
          <a:p>
            <a:pPr marL="457200" indent="-457200"/>
            <a:r>
              <a:rPr lang="en-GB" dirty="0" smtClean="0"/>
              <a:t>So we may need to declare that such elements are displayed as </a:t>
            </a:r>
            <a:r>
              <a:rPr lang="en-GB" dirty="0" smtClean="0"/>
              <a:t>BLOCK rather </a:t>
            </a:r>
            <a:r>
              <a:rPr lang="en-GB" dirty="0" smtClean="0"/>
              <a:t>than their default INLINE</a:t>
            </a:r>
          </a:p>
          <a:p>
            <a:pPr marL="914400" lvl="2" indent="0">
              <a:buNone/>
            </a:pP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0026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3200" b="1" dirty="0" smtClean="0"/>
              <a:t>display</a:t>
            </a:r>
            <a:r>
              <a:rPr lang="en-GB" sz="3200" b="1" dirty="0"/>
              <a:t>: inline;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3987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4444710" cy="65043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ga-IE" b="1" dirty="0" smtClean="0"/>
              <a:t>D</a:t>
            </a:r>
            <a:r>
              <a:rPr lang="en-US" b="1" dirty="0" err="1" smtClean="0"/>
              <a:t>i</a:t>
            </a:r>
            <a:r>
              <a:rPr lang="ga-IE" b="1" dirty="0" smtClean="0"/>
              <a:t>splay list items inline</a:t>
            </a:r>
            <a:br>
              <a:rPr lang="ga-IE" b="1" dirty="0" smtClean="0"/>
            </a:br>
            <a:r>
              <a:rPr lang="ga-IE" b="1" dirty="0" smtClean="0"/>
              <a:t>rather than default block</a:t>
            </a:r>
            <a:endParaRPr lang="en-GB" sz="2000" b="1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20748" y="2755781"/>
            <a:ext cx="4723252" cy="4102219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–"/>
              <a:defRPr kumimoji="1"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»"/>
              <a:defRPr kumimoji="1"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9pPr>
          </a:lstStyle>
          <a:p>
            <a:pPr marL="438150" indent="-381000">
              <a:buFontTx/>
              <a:buNone/>
            </a:pPr>
            <a:r>
              <a:rPr lang="en-US" sz="2000" dirty="0" smtClean="0">
                <a:latin typeface="Courier"/>
                <a:cs typeface="Courier"/>
              </a:rPr>
              <a:t>&lt;</a:t>
            </a:r>
            <a:r>
              <a:rPr lang="en-US" sz="2000" dirty="0" err="1" smtClean="0">
                <a:latin typeface="Courier"/>
                <a:cs typeface="Courier"/>
              </a:rPr>
              <a:t>ul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  <a:endParaRPr lang="en-US" sz="2000" dirty="0">
              <a:latin typeface="Courier"/>
              <a:cs typeface="Courier"/>
            </a:endParaRPr>
          </a:p>
          <a:p>
            <a:pPr marL="438150" indent="-381000">
              <a:buFontTx/>
              <a:buNone/>
            </a:pPr>
            <a:r>
              <a:rPr lang="en-US" sz="2000" dirty="0">
                <a:latin typeface="Courier"/>
                <a:cs typeface="Courier"/>
              </a:rPr>
              <a:t>	&lt;li&gt;apples&lt;/li&gt;</a:t>
            </a:r>
          </a:p>
          <a:p>
            <a:pPr marL="438150" indent="-381000">
              <a:buFontTx/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&lt;</a:t>
            </a:r>
            <a:r>
              <a:rPr lang="en-US" sz="2000" dirty="0">
                <a:latin typeface="Courier"/>
                <a:cs typeface="Courier"/>
              </a:rPr>
              <a:t>li&gt;pears&lt;/li&gt;</a:t>
            </a:r>
          </a:p>
          <a:p>
            <a:pPr marL="438150" indent="-381000">
              <a:buFontTx/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&lt;</a:t>
            </a:r>
            <a:r>
              <a:rPr lang="en-US" sz="2000" dirty="0">
                <a:latin typeface="Courier"/>
                <a:cs typeface="Courier"/>
              </a:rPr>
              <a:t>li&gt;bananas&lt;/li&gt;</a:t>
            </a:r>
          </a:p>
          <a:p>
            <a:pPr marL="438150" indent="-381000">
              <a:buFontTx/>
              <a:buNone/>
            </a:pPr>
            <a:r>
              <a:rPr lang="en-US" sz="2000" dirty="0">
                <a:latin typeface="Courier"/>
                <a:cs typeface="Courier"/>
              </a:rPr>
              <a:t>&lt;</a:t>
            </a:r>
            <a:r>
              <a:rPr lang="en-US" sz="2000" dirty="0" smtClean="0">
                <a:latin typeface="Courier"/>
                <a:cs typeface="Courier"/>
              </a:rPr>
              <a:t>/</a:t>
            </a:r>
            <a:r>
              <a:rPr lang="en-US" sz="2000" dirty="0" err="1">
                <a:latin typeface="Courier"/>
                <a:cs typeface="Courier"/>
              </a:rPr>
              <a:t>ul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</a:p>
          <a:p>
            <a:pPr marL="438150" indent="-381000">
              <a:buFontTx/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438150" indent="-381000">
              <a:buFontTx/>
              <a:buNone/>
            </a:pPr>
            <a:r>
              <a:rPr lang="en-US" sz="2000" dirty="0" smtClean="0">
                <a:latin typeface="Courier"/>
                <a:cs typeface="Courier"/>
              </a:rPr>
              <a:t>&lt;</a:t>
            </a:r>
            <a:r>
              <a:rPr lang="en-US" sz="2000" dirty="0" err="1">
                <a:latin typeface="Courier"/>
                <a:cs typeface="Courier"/>
              </a:rPr>
              <a:t>ul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class=</a:t>
            </a:r>
            <a:r>
              <a:rPr lang="en-US" sz="2000" dirty="0">
                <a:latin typeface="Courier"/>
                <a:cs typeface="Courier"/>
              </a:rPr>
              <a:t>"list2"&gt;</a:t>
            </a:r>
          </a:p>
          <a:p>
            <a:pPr marL="438150" indent="-381000">
              <a:buFontTx/>
              <a:buNone/>
            </a:pPr>
            <a:r>
              <a:rPr lang="en-US" sz="2000" dirty="0">
                <a:latin typeface="Courier"/>
                <a:cs typeface="Courier"/>
              </a:rPr>
              <a:t>	&lt;li&gt;apples&lt;/li&gt;</a:t>
            </a:r>
          </a:p>
          <a:p>
            <a:pPr marL="438150" indent="-381000">
              <a:buFontTx/>
              <a:buNone/>
            </a:pPr>
            <a:r>
              <a:rPr lang="en-US" sz="2000" dirty="0" smtClean="0">
                <a:latin typeface="Courier"/>
                <a:cs typeface="Courier"/>
              </a:rPr>
              <a:t>	&lt;</a:t>
            </a:r>
            <a:r>
              <a:rPr lang="en-US" sz="2000" dirty="0">
                <a:latin typeface="Courier"/>
                <a:cs typeface="Courier"/>
              </a:rPr>
              <a:t>li&gt;pears&lt;/li&gt;</a:t>
            </a:r>
          </a:p>
          <a:p>
            <a:pPr marL="438150" indent="-381000">
              <a:buFontTx/>
              <a:buNone/>
            </a:pPr>
            <a:r>
              <a:rPr lang="en-US" sz="2000" dirty="0">
                <a:latin typeface="Courier"/>
                <a:cs typeface="Courier"/>
              </a:rPr>
              <a:t>	&lt;li&gt;bananas&lt;/li&gt;</a:t>
            </a:r>
          </a:p>
          <a:p>
            <a:pPr marL="438150" indent="-381000">
              <a:buFontTx/>
              <a:buNone/>
            </a:pPr>
            <a:r>
              <a:rPr lang="en-US" sz="2000" dirty="0" smtClean="0">
                <a:latin typeface="Courier"/>
                <a:cs typeface="Courier"/>
              </a:rPr>
              <a:t>&lt;</a:t>
            </a:r>
            <a:r>
              <a:rPr lang="en-US" sz="2000" dirty="0">
                <a:latin typeface="Courier"/>
                <a:cs typeface="Courier"/>
              </a:rPr>
              <a:t>/</a:t>
            </a:r>
            <a:r>
              <a:rPr lang="en-US" sz="2000" dirty="0" err="1">
                <a:latin typeface="Courier"/>
                <a:cs typeface="Courier"/>
              </a:rPr>
              <a:t>ul</a:t>
            </a:r>
            <a:r>
              <a:rPr lang="en-US" sz="2000" dirty="0">
                <a:latin typeface="Courier"/>
                <a:cs typeface="Courier"/>
              </a:rPr>
              <a:t>&gt;</a:t>
            </a:r>
            <a:endParaRPr lang="is-IS" sz="2000" dirty="0">
              <a:latin typeface="Courier"/>
              <a:cs typeface="Courier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-36512" y="1234111"/>
            <a:ext cx="4320480" cy="52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–"/>
              <a:defRPr kumimoji="1"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»"/>
              <a:defRPr kumimoji="1"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9pPr>
          </a:lstStyle>
          <a:p>
            <a:pPr marL="438150" indent="-381000">
              <a:buFontTx/>
              <a:buNone/>
            </a:pPr>
            <a:endParaRPr lang="en-US" sz="1800" b="1" i="1" dirty="0" smtClean="0">
              <a:latin typeface="Courier"/>
              <a:cs typeface="Courier"/>
            </a:endParaRPr>
          </a:p>
          <a:p>
            <a:pPr marL="438150" indent="-381000">
              <a:buFontTx/>
              <a:buNone/>
            </a:pPr>
            <a:endParaRPr lang="en-US" sz="1800" b="1" i="1" dirty="0">
              <a:latin typeface="Courier"/>
              <a:cs typeface="Courier"/>
            </a:endParaRPr>
          </a:p>
          <a:p>
            <a:pPr marL="438150" indent="-381000">
              <a:buFontTx/>
              <a:buNone/>
            </a:pPr>
            <a:endParaRPr lang="en-US" sz="1800" b="1" i="1" dirty="0" smtClean="0">
              <a:latin typeface="Courier"/>
              <a:cs typeface="Courier"/>
            </a:endParaRPr>
          </a:p>
          <a:p>
            <a:pPr marL="438150" indent="-381000">
              <a:buFontTx/>
              <a:buNone/>
            </a:pPr>
            <a:endParaRPr lang="en-US" sz="1800" b="1" i="1" dirty="0">
              <a:latin typeface="Courier"/>
              <a:cs typeface="Courier"/>
            </a:endParaRPr>
          </a:p>
          <a:p>
            <a:pPr marL="438150" indent="-381000">
              <a:buFontTx/>
              <a:buNone/>
            </a:pPr>
            <a:r>
              <a:rPr lang="en-US" sz="1800" b="1" i="1" dirty="0" smtClean="0">
                <a:latin typeface="Courier"/>
                <a:cs typeface="Courier"/>
              </a:rPr>
              <a:t>/</a:t>
            </a:r>
            <a:r>
              <a:rPr lang="en-US" sz="1800" b="1" i="1" dirty="0">
                <a:latin typeface="Courier"/>
                <a:cs typeface="Courier"/>
              </a:rPr>
              <a:t>* remove bullets from list items */</a:t>
            </a:r>
          </a:p>
          <a:p>
            <a:pPr marL="438150" indent="-381000"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.list2 {</a:t>
            </a:r>
          </a:p>
          <a:p>
            <a:pPr marL="438150" indent="-381000"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list-style-type: none;</a:t>
            </a:r>
          </a:p>
          <a:p>
            <a:pPr marL="438150" indent="-381000"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}</a:t>
            </a:r>
          </a:p>
          <a:p>
            <a:pPr marL="438150" indent="-381000">
              <a:buFontTx/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438150" indent="-381000">
              <a:buFontTx/>
              <a:buNone/>
            </a:pPr>
            <a:r>
              <a:rPr lang="en-US" sz="1800" b="1" i="1" dirty="0">
                <a:latin typeface="Courier"/>
                <a:cs typeface="Courier"/>
              </a:rPr>
              <a:t>/*  make the list items display inline  */</a:t>
            </a:r>
          </a:p>
          <a:p>
            <a:pPr marL="438150" indent="-381000"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.list2 li {	</a:t>
            </a:r>
          </a:p>
          <a:p>
            <a:pPr marL="438150" indent="-381000"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display: inline;</a:t>
            </a:r>
          </a:p>
          <a:p>
            <a:pPr marL="438150" indent="-381000"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}</a:t>
            </a:r>
          </a:p>
          <a:p>
            <a:pPr marL="438150" indent="-381000">
              <a:buFontTx/>
              <a:buNone/>
            </a:pPr>
            <a:endParaRPr lang="is-IS" sz="20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1700808"/>
            <a:ext cx="194845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   CSS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7445000" y="6093296"/>
            <a:ext cx="169168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 HTML</a:t>
            </a:r>
            <a:endParaRPr lang="en-GB" dirty="0"/>
          </a:p>
        </p:txBody>
      </p:sp>
      <p:pic>
        <p:nvPicPr>
          <p:cNvPr id="2" name="Picture 1" descr="Screen Shot 2014-10-16 at 10.42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0"/>
            <a:ext cx="2933700" cy="2425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350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3200" b="1" dirty="0"/>
              <a:t>display: block;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333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51520" y="1268760"/>
            <a:ext cx="8678611" cy="792088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–"/>
              <a:defRPr kumimoji="1"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»"/>
              <a:defRPr kumimoji="1"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9pPr>
          </a:lstStyle>
          <a:p>
            <a:pPr marL="438150" indent="-381000">
              <a:buFontTx/>
              <a:buNone/>
            </a:pPr>
            <a:r>
              <a:rPr lang="en-US" sz="2000" dirty="0" smtClean="0">
                <a:latin typeface="Courier"/>
                <a:cs typeface="Courier"/>
              </a:rPr>
              <a:t>&lt;</a:t>
            </a:r>
            <a:r>
              <a:rPr lang="en-US" sz="2000" dirty="0">
                <a:latin typeface="Courier"/>
                <a:cs typeface="Courier"/>
              </a:rPr>
              <a:t>a </a:t>
            </a:r>
            <a:r>
              <a:rPr lang="en-US" sz="2000" dirty="0" err="1">
                <a:latin typeface="Courier"/>
                <a:cs typeface="Courier"/>
              </a:rPr>
              <a:t>href</a:t>
            </a:r>
            <a:r>
              <a:rPr lang="en-US" sz="2000" dirty="0">
                <a:latin typeface="Courier"/>
                <a:cs typeface="Courier"/>
              </a:rPr>
              <a:t>="</a:t>
            </a:r>
            <a:r>
              <a:rPr lang="en-US" sz="2000" dirty="0" err="1">
                <a:latin typeface="Courier"/>
                <a:cs typeface="Courier"/>
              </a:rPr>
              <a:t>index.html</a:t>
            </a:r>
            <a:r>
              <a:rPr lang="en-US" sz="2000" dirty="0">
                <a:latin typeface="Courier"/>
                <a:cs typeface="Courier"/>
              </a:rPr>
              <a:t>"&gt;</a:t>
            </a:r>
            <a:r>
              <a:rPr lang="en-US" sz="2000" dirty="0">
                <a:latin typeface="Courier"/>
                <a:cs typeface="Courier"/>
              </a:rPr>
              <a:t>home page</a:t>
            </a:r>
            <a:r>
              <a:rPr lang="en-US" sz="2000" dirty="0">
                <a:latin typeface="Courier"/>
                <a:cs typeface="Courier"/>
              </a:rPr>
              <a:t>&lt;/</a:t>
            </a:r>
            <a:r>
              <a:rPr lang="en-US" sz="2000" dirty="0" smtClean="0">
                <a:latin typeface="Courier"/>
                <a:cs typeface="Courier"/>
              </a:rPr>
              <a:t>a</a:t>
            </a:r>
            <a:r>
              <a:rPr lang="en-US" sz="2000" dirty="0">
                <a:latin typeface="Courier"/>
                <a:cs typeface="Courier"/>
              </a:rPr>
              <a:t>&gt;</a:t>
            </a:r>
            <a:r>
              <a:rPr lang="en-US" sz="2000" dirty="0">
                <a:latin typeface="Courier"/>
                <a:cs typeface="Courier"/>
              </a:rPr>
              <a:t/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/>
            </a:r>
            <a:br>
              <a:rPr lang="en-US" sz="2000" dirty="0">
                <a:latin typeface="Courier"/>
                <a:cs typeface="Courier"/>
              </a:rPr>
            </a:b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360040"/>
            <a:ext cx="9036496" cy="54868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IE" sz="2800" b="1" dirty="0" smtClean="0"/>
              <a:t>Make ‘a’ block, </a:t>
            </a:r>
            <a:br>
              <a:rPr lang="en-IE" sz="2800" b="1" dirty="0" smtClean="0"/>
            </a:br>
            <a:r>
              <a:rPr lang="en-IE" sz="2800" b="1" dirty="0" smtClean="0"/>
              <a:t>(with border and padding so we can see block)</a:t>
            </a:r>
            <a:endParaRPr lang="en-GB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876256" y="1340768"/>
            <a:ext cx="194845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   HMTL</a:t>
            </a:r>
            <a:endParaRPr lang="en-GB" dirty="0"/>
          </a:p>
        </p:txBody>
      </p:sp>
      <p:pic>
        <p:nvPicPr>
          <p:cNvPr id="4" name="Picture 3" descr="Screen Shot 2014-10-16 at 10.22.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725144"/>
            <a:ext cx="5397500" cy="1917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51520" y="2276872"/>
            <a:ext cx="8678611" cy="2232248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–"/>
              <a:defRPr kumimoji="1"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»"/>
              <a:defRPr kumimoji="1"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9pPr>
          </a:lstStyle>
          <a:p>
            <a:pPr marL="438150" indent="-381000">
              <a:buFontTx/>
              <a:buNone/>
            </a:pPr>
            <a:r>
              <a:rPr lang="en-US" sz="2000" dirty="0" smtClean="0">
                <a:latin typeface="Courier"/>
                <a:cs typeface="Courier"/>
              </a:rPr>
              <a:t>a </a:t>
            </a:r>
            <a:r>
              <a:rPr lang="en-US" sz="2000" dirty="0">
                <a:latin typeface="Courier"/>
                <a:cs typeface="Courier"/>
              </a:rPr>
              <a:t>{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   display: block;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/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   border: 0.1rem solid black;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   padding: 0.2rem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marL="438150" indent="-381000">
              <a:buFontTx/>
              <a:buNone/>
            </a:pPr>
            <a:r>
              <a:rPr lang="en-US" sz="2000" dirty="0" smtClean="0">
                <a:latin typeface="Courier"/>
                <a:cs typeface="Courier"/>
              </a:rPr>
              <a:t>}</a:t>
            </a:r>
            <a:r>
              <a:rPr lang="en-US" sz="2000" dirty="0">
                <a:latin typeface="Courier"/>
                <a:cs typeface="Courier"/>
              </a:rPr>
              <a:t/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/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/>
            </a:r>
            <a:br>
              <a:rPr lang="en-US" sz="2000" dirty="0">
                <a:latin typeface="Courier"/>
                <a:cs typeface="Courier"/>
              </a:rPr>
            </a:b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76256" y="3789040"/>
            <a:ext cx="194845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   </a:t>
            </a:r>
            <a:r>
              <a:rPr lang="en-GB" dirty="0" smtClean="0"/>
              <a:t>CSS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038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 e-x-p-a-n-d to fill </a:t>
            </a:r>
            <a:br>
              <a:rPr lang="en-US" dirty="0" smtClean="0"/>
            </a:br>
            <a:r>
              <a:rPr lang="en-US" dirty="0" smtClean="0"/>
              <a:t>available 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95400"/>
            <a:ext cx="9036496" cy="477416"/>
          </a:xfrm>
        </p:spPr>
        <p:txBody>
          <a:bodyPr/>
          <a:lstStyle/>
          <a:p>
            <a:r>
              <a:rPr lang="en-US" dirty="0" smtClean="0"/>
              <a:t>Let’s control width and </a:t>
            </a:r>
            <a:br>
              <a:rPr lang="en-US" dirty="0" smtClean="0"/>
            </a:br>
            <a:r>
              <a:rPr lang="en-US" dirty="0" smtClean="0"/>
              <a:t>add some margin outside borders…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5807670"/>
            <a:ext cx="2133600" cy="365125"/>
          </a:xfrm>
        </p:spPr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9512" y="2564904"/>
            <a:ext cx="8678611" cy="792088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–"/>
              <a:defRPr kumimoji="1"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»"/>
              <a:defRPr kumimoji="1"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9pPr>
          </a:lstStyle>
          <a:p>
            <a:pPr marL="438150" indent="-381000">
              <a:buFontTx/>
              <a:buNone/>
            </a:pPr>
            <a:r>
              <a:rPr lang="en-US" sz="2000" dirty="0" smtClean="0">
                <a:latin typeface="Courier"/>
                <a:cs typeface="Courier"/>
              </a:rPr>
              <a:t>&lt;</a:t>
            </a:r>
            <a:r>
              <a:rPr lang="en-US" sz="2000" dirty="0">
                <a:latin typeface="Courier"/>
                <a:cs typeface="Courier"/>
              </a:rPr>
              <a:t>a </a:t>
            </a:r>
            <a:r>
              <a:rPr lang="en-US" sz="2000" dirty="0" err="1">
                <a:latin typeface="Courier"/>
                <a:cs typeface="Courier"/>
              </a:rPr>
              <a:t>href</a:t>
            </a:r>
            <a:r>
              <a:rPr lang="en-US" sz="2000" dirty="0">
                <a:latin typeface="Courier"/>
                <a:cs typeface="Courier"/>
              </a:rPr>
              <a:t>="</a:t>
            </a:r>
            <a:r>
              <a:rPr lang="en-US" sz="2000" dirty="0" err="1">
                <a:latin typeface="Courier"/>
                <a:cs typeface="Courier"/>
              </a:rPr>
              <a:t>index.html</a:t>
            </a:r>
            <a:r>
              <a:rPr lang="en-US" sz="2000" dirty="0">
                <a:latin typeface="Courier"/>
                <a:cs typeface="Courier"/>
              </a:rPr>
              <a:t>"&gt;</a:t>
            </a:r>
            <a:r>
              <a:rPr lang="en-US" sz="2000" dirty="0">
                <a:latin typeface="Courier"/>
                <a:cs typeface="Courier"/>
              </a:rPr>
              <a:t>home page</a:t>
            </a:r>
            <a:r>
              <a:rPr lang="en-US" sz="2000" dirty="0">
                <a:latin typeface="Courier"/>
                <a:cs typeface="Courier"/>
              </a:rPr>
              <a:t>&lt;/a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</a:p>
          <a:p>
            <a:pPr marL="438150" indent="-381000">
              <a:buFontTx/>
              <a:buNone/>
            </a:pPr>
            <a:r>
              <a:rPr lang="en-US" sz="2000" dirty="0" smtClean="0">
                <a:latin typeface="Courier"/>
                <a:cs typeface="Courier"/>
              </a:rPr>
              <a:t>&lt;</a:t>
            </a:r>
            <a:r>
              <a:rPr lang="en-US" sz="2000" dirty="0">
                <a:latin typeface="Courier"/>
                <a:cs typeface="Courier"/>
              </a:rPr>
              <a:t>a </a:t>
            </a:r>
            <a:r>
              <a:rPr lang="en-US" sz="2000" dirty="0" err="1">
                <a:latin typeface="Courier"/>
                <a:cs typeface="Courier"/>
              </a:rPr>
              <a:t>href</a:t>
            </a:r>
            <a:r>
              <a:rPr lang="en-US" sz="2000" dirty="0">
                <a:latin typeface="Courier"/>
                <a:cs typeface="Courier"/>
              </a:rPr>
              <a:t>="</a:t>
            </a:r>
            <a:r>
              <a:rPr lang="en-US" sz="2000" dirty="0" err="1">
                <a:latin typeface="Courier"/>
                <a:cs typeface="Courier"/>
              </a:rPr>
              <a:t>about.html</a:t>
            </a:r>
            <a:r>
              <a:rPr lang="en-US" sz="2000" dirty="0">
                <a:latin typeface="Courier"/>
                <a:cs typeface="Courier"/>
              </a:rPr>
              <a:t>"&gt;</a:t>
            </a:r>
            <a:r>
              <a:rPr lang="en-US" sz="2000" dirty="0">
                <a:latin typeface="Courier"/>
                <a:cs typeface="Courier"/>
              </a:rPr>
              <a:t>about us</a:t>
            </a:r>
            <a:r>
              <a:rPr lang="en-US" sz="2000" dirty="0">
                <a:latin typeface="Courier"/>
                <a:cs typeface="Courier"/>
              </a:rPr>
              <a:t>&lt;/a&gt;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/>
            </a:r>
            <a:br>
              <a:rPr lang="en-US" sz="2000" dirty="0">
                <a:latin typeface="Courier"/>
                <a:cs typeface="Courier"/>
              </a:rPr>
            </a:b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4248" y="2636912"/>
            <a:ext cx="194845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   HMTL</a:t>
            </a:r>
            <a:endParaRPr lang="en-GB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9512" y="3645024"/>
            <a:ext cx="8678611" cy="3024336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–"/>
              <a:defRPr kumimoji="1"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»"/>
              <a:defRPr kumimoji="1"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9pPr>
          </a:lstStyle>
          <a:p>
            <a:pPr marL="438150" indent="-381000">
              <a:buFontTx/>
              <a:buNone/>
            </a:pPr>
            <a:r>
              <a:rPr lang="en-US" sz="2000" i="1" dirty="0" smtClean="0">
                <a:latin typeface="Courier"/>
                <a:cs typeface="Courier"/>
              </a:rPr>
              <a:t>a {</a:t>
            </a:r>
          </a:p>
          <a:p>
            <a:pPr marL="438150" indent="-381000">
              <a:buFontTx/>
              <a:buNone/>
            </a:pPr>
            <a:r>
              <a:rPr lang="en-US" sz="2000" i="1" dirty="0">
                <a:latin typeface="Courier"/>
                <a:cs typeface="Courier"/>
              </a:rPr>
              <a:t>	</a:t>
            </a:r>
            <a:r>
              <a:rPr lang="en-US" sz="2000" i="1" dirty="0" smtClean="0">
                <a:latin typeface="Courier"/>
                <a:cs typeface="Courier"/>
              </a:rPr>
              <a:t>display</a:t>
            </a:r>
            <a:r>
              <a:rPr lang="en-US" sz="2000" i="1" dirty="0">
                <a:latin typeface="Courier"/>
                <a:cs typeface="Courier"/>
              </a:rPr>
              <a:t>: block</a:t>
            </a:r>
            <a:r>
              <a:rPr lang="en-US" sz="2000" i="1" dirty="0" smtClean="0">
                <a:latin typeface="Courier"/>
                <a:cs typeface="Courier"/>
              </a:rPr>
              <a:t>;</a:t>
            </a:r>
            <a:endParaRPr lang="en-US" sz="2000" i="1" dirty="0">
              <a:latin typeface="Courier"/>
              <a:cs typeface="Courier"/>
            </a:endParaRPr>
          </a:p>
          <a:p>
            <a:pPr marL="438150" indent="-381000">
              <a:buFontTx/>
              <a:buNone/>
            </a:pPr>
            <a:r>
              <a:rPr lang="en-US" sz="2000" i="1" dirty="0">
                <a:latin typeface="Courier"/>
                <a:cs typeface="Courier"/>
              </a:rPr>
              <a:t>	</a:t>
            </a:r>
            <a:r>
              <a:rPr lang="en-US" sz="2000" i="1" dirty="0" smtClean="0">
                <a:latin typeface="Courier"/>
                <a:cs typeface="Courier"/>
              </a:rPr>
              <a:t>border</a:t>
            </a:r>
            <a:r>
              <a:rPr lang="en-US" sz="2000" i="1" dirty="0">
                <a:latin typeface="Courier"/>
                <a:cs typeface="Courier"/>
              </a:rPr>
              <a:t>: </a:t>
            </a:r>
            <a:r>
              <a:rPr lang="en-US" sz="2000" i="1" dirty="0">
                <a:latin typeface="Courier"/>
                <a:cs typeface="Courier"/>
              </a:rPr>
              <a:t>0.1</a:t>
            </a:r>
            <a:r>
              <a:rPr lang="en-US" sz="2000" i="1" dirty="0">
                <a:latin typeface="Courier"/>
                <a:cs typeface="Courier"/>
              </a:rPr>
              <a:t>rem solid black</a:t>
            </a:r>
            <a:r>
              <a:rPr lang="en-US" sz="2000" i="1" dirty="0" smtClean="0">
                <a:latin typeface="Courier"/>
                <a:cs typeface="Courier"/>
              </a:rPr>
              <a:t>;</a:t>
            </a:r>
            <a:endParaRPr lang="en-US" sz="2000" i="1" dirty="0">
              <a:latin typeface="Courier"/>
              <a:cs typeface="Courier"/>
            </a:endParaRPr>
          </a:p>
          <a:p>
            <a:pPr marL="438150" indent="-381000">
              <a:buFontTx/>
              <a:buNone/>
            </a:pPr>
            <a:r>
              <a:rPr lang="en-US" sz="2000" i="1" dirty="0">
                <a:latin typeface="Courier"/>
                <a:cs typeface="Courier"/>
              </a:rPr>
              <a:t>	</a:t>
            </a:r>
            <a:r>
              <a:rPr lang="en-US" sz="2000" i="1" dirty="0" smtClean="0">
                <a:latin typeface="Courier"/>
                <a:cs typeface="Courier"/>
              </a:rPr>
              <a:t>padding</a:t>
            </a:r>
            <a:r>
              <a:rPr lang="en-US" sz="2000" i="1" dirty="0">
                <a:latin typeface="Courier"/>
                <a:cs typeface="Courier"/>
              </a:rPr>
              <a:t>: </a:t>
            </a:r>
            <a:r>
              <a:rPr lang="en-US" sz="2000" i="1" dirty="0">
                <a:latin typeface="Courier"/>
                <a:cs typeface="Courier"/>
              </a:rPr>
              <a:t>0.2</a:t>
            </a:r>
            <a:r>
              <a:rPr lang="en-US" sz="2000" i="1" dirty="0">
                <a:latin typeface="Courier"/>
                <a:cs typeface="Courier"/>
              </a:rPr>
              <a:t>rem</a:t>
            </a:r>
            <a:r>
              <a:rPr lang="en-US" sz="2000" i="1" dirty="0" smtClean="0">
                <a:latin typeface="Courier"/>
                <a:cs typeface="Courier"/>
              </a:rPr>
              <a:t>;</a:t>
            </a:r>
            <a:endParaRPr lang="en-US" sz="2000" i="1" dirty="0">
              <a:latin typeface="Courier"/>
              <a:cs typeface="Courier"/>
            </a:endParaRPr>
          </a:p>
          <a:p>
            <a:pPr marL="438150" indent="-381000">
              <a:buFontTx/>
              <a:buNone/>
            </a:pPr>
            <a:endParaRPr lang="en-US" sz="2000" b="1" i="1" dirty="0" smtClean="0">
              <a:latin typeface="Courier"/>
              <a:cs typeface="Courier"/>
            </a:endParaRPr>
          </a:p>
          <a:p>
            <a:pPr marL="438150" indent="-381000">
              <a:buFontTx/>
              <a:buNone/>
            </a:pPr>
            <a:r>
              <a:rPr lang="en-US" sz="2000" b="1" i="1" dirty="0">
                <a:latin typeface="Courier"/>
                <a:cs typeface="Courier"/>
              </a:rPr>
              <a:t>	</a:t>
            </a:r>
            <a:r>
              <a:rPr lang="en-US" sz="2000" b="1" dirty="0" smtClean="0">
                <a:latin typeface="Courier"/>
                <a:cs typeface="Courier"/>
              </a:rPr>
              <a:t>margin</a:t>
            </a:r>
            <a:r>
              <a:rPr lang="en-US" sz="2000" b="1" dirty="0">
                <a:latin typeface="Courier"/>
                <a:cs typeface="Courier"/>
              </a:rPr>
              <a:t>: </a:t>
            </a:r>
            <a:r>
              <a:rPr lang="en-US" sz="2000" b="1" dirty="0">
                <a:latin typeface="Courier"/>
                <a:cs typeface="Courier"/>
              </a:rPr>
              <a:t>0.2</a:t>
            </a:r>
            <a:r>
              <a:rPr lang="en-US" sz="2000" b="1" dirty="0">
                <a:latin typeface="Courier"/>
                <a:cs typeface="Courier"/>
              </a:rPr>
              <a:t>rem</a:t>
            </a:r>
            <a:r>
              <a:rPr lang="en-US" sz="2000" b="1" dirty="0" smtClean="0">
                <a:latin typeface="Courier"/>
                <a:cs typeface="Courier"/>
              </a:rPr>
              <a:t>;</a:t>
            </a:r>
          </a:p>
          <a:p>
            <a:pPr marL="438150" indent="-381000">
              <a:buNone/>
            </a:pPr>
            <a:r>
              <a:rPr lang="en-US" sz="2000" b="1" i="1" dirty="0">
                <a:latin typeface="Courier"/>
                <a:cs typeface="Courier"/>
              </a:rPr>
              <a:t>	</a:t>
            </a:r>
            <a:r>
              <a:rPr lang="en-US" sz="2000" b="1" dirty="0">
                <a:latin typeface="Courier"/>
                <a:cs typeface="Courier"/>
              </a:rPr>
              <a:t>width: 10rem;</a:t>
            </a:r>
          </a:p>
          <a:p>
            <a:pPr marL="438150" indent="-381000">
              <a:buFontTx/>
              <a:buNone/>
            </a:pPr>
            <a:r>
              <a:rPr lang="en-US" sz="2000" i="1" dirty="0" smtClean="0">
                <a:latin typeface="Courier"/>
                <a:cs typeface="Courier"/>
              </a:rPr>
              <a:t>}</a:t>
            </a:r>
            <a:r>
              <a:rPr lang="en-US" sz="2000" i="1" dirty="0">
                <a:latin typeface="Courier"/>
                <a:cs typeface="Courier"/>
              </a:rPr>
              <a:t/>
            </a:r>
            <a:br>
              <a:rPr lang="en-US" sz="2000" i="1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/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/>
            </a:r>
            <a:br>
              <a:rPr lang="en-US" sz="2000" dirty="0">
                <a:latin typeface="Courier"/>
                <a:cs typeface="Courier"/>
              </a:rPr>
            </a:b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04248" y="4797152"/>
            <a:ext cx="194845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   </a:t>
            </a:r>
            <a:r>
              <a:rPr lang="en-GB" dirty="0" smtClean="0"/>
              <a:t>CSS</a:t>
            </a:r>
            <a:endParaRPr lang="en-GB" dirty="0"/>
          </a:p>
        </p:txBody>
      </p:sp>
      <p:pic>
        <p:nvPicPr>
          <p:cNvPr id="9" name="Picture 8" descr="Screen Shot 2014-10-16 at 10.28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43" y="20421"/>
            <a:ext cx="3517900" cy="2120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0765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1676400" y="2665413"/>
            <a:ext cx="4103179" cy="1448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 dirty="0" smtClean="0">
                <a:latin typeface="Tahoma" pitchFamily="34" charset="0"/>
              </a:rPr>
              <a:t>Summary and</a:t>
            </a:r>
            <a:br>
              <a:rPr lang="en-US" sz="4400" b="1" dirty="0" smtClean="0">
                <a:latin typeface="Tahoma" pitchFamily="34" charset="0"/>
              </a:rPr>
            </a:br>
            <a:r>
              <a:rPr lang="en-US" sz="4400" b="1" dirty="0" smtClean="0">
                <a:latin typeface="Tahoma" pitchFamily="34" charset="0"/>
              </a:rPr>
              <a:t>Conclusions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618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nimationLecture">
  <a:themeElements>
    <a:clrScheme name="AnimationLectur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nimationLectur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>
            <a:alpha val="3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>
            <a:alpha val="3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nimationLectur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mationLectur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mationLectur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405</Words>
  <Application>Microsoft Macintosh PowerPoint</Application>
  <PresentationFormat>On-screen Show (4:3)</PresentationFormat>
  <Paragraphs>102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AnimationLecture</vt:lpstr>
      <vt:lpstr>Web Development 1</vt:lpstr>
      <vt:lpstr>Elements in disguise…</vt:lpstr>
      <vt:lpstr>Can CHANGE inline to be block elements and vice versa !!!!!!!!!!!</vt:lpstr>
      <vt:lpstr>PowerPoint Presentation</vt:lpstr>
      <vt:lpstr>Display list items inline rather than default block</vt:lpstr>
      <vt:lpstr>PowerPoint Presentation</vt:lpstr>
      <vt:lpstr>Make ‘a’ block,  (with border and padding so we can see block)</vt:lpstr>
      <vt:lpstr>BLOCKs e-x-p-a-n-d to fill  available width</vt:lpstr>
      <vt:lpstr>PowerPoint Presentation</vt:lpstr>
      <vt:lpstr>Summary / Conclusions …</vt:lpstr>
      <vt:lpstr>NOTE: A list of links should be marked-up as a LIST of links</vt:lpstr>
    </vt:vector>
  </TitlesOfParts>
  <Company>Hugh McCabe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Video and Animation</dc:title>
  <dc:creator>Smith, Matt</dc:creator>
  <cp:lastModifiedBy>matt smith</cp:lastModifiedBy>
  <cp:revision>110</cp:revision>
  <cp:lastPrinted>2013-09-23T16:54:36Z</cp:lastPrinted>
  <dcterms:modified xsi:type="dcterms:W3CDTF">2014-10-16T09:49:44Z</dcterms:modified>
</cp:coreProperties>
</file>