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98" r:id="rId2"/>
    <p:sldId id="362" r:id="rId3"/>
    <p:sldId id="361" r:id="rId4"/>
    <p:sldId id="364" r:id="rId5"/>
    <p:sldId id="363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6" r:id="rId17"/>
    <p:sldId id="377" r:id="rId18"/>
    <p:sldId id="354" r:id="rId19"/>
    <p:sldId id="378" r:id="rId20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12F020-7B4A-4ED4-9B03-447570B3D7D8}">
          <p14:sldIdLst>
            <p14:sldId id="298"/>
            <p14:sldId id="362"/>
          </p14:sldIdLst>
        </p14:section>
        <p14:section name="Untitled Section" id="{A0A74907-9A78-46A4-8169-8D95E2116583}">
          <p14:sldIdLst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6"/>
            <p14:sldId id="377"/>
            <p14:sldId id="354"/>
            <p14:sldId id="3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5620" autoAdjust="0"/>
    <p:restoredTop sz="98688" autoAdjust="0"/>
  </p:normalViewPr>
  <p:slideViewPr>
    <p:cSldViewPr>
      <p:cViewPr varScale="1">
        <p:scale>
          <a:sx n="122" d="100"/>
          <a:sy n="122" d="100"/>
        </p:scale>
        <p:origin x="-1256" y="-7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D301-8228-3D47-9C36-DC9CC057ECB2}" type="slidenum">
              <a:rPr lang="en-US"/>
              <a:pPr/>
              <a:t>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43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17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6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0184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465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3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6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465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7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6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9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6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11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6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13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6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15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6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16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6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/>
              <a:t>Web Development </a:t>
            </a:r>
            <a:r>
              <a:rPr lang="en-IE" sz="2800" dirty="0" smtClean="0"/>
              <a:t>1</a:t>
            </a:r>
            <a:endParaRPr lang="en-GB" sz="2800" dirty="0"/>
          </a:p>
        </p:txBody>
      </p:sp>
      <p:pic>
        <p:nvPicPr>
          <p:cNvPr id="92176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83568" y="5195888"/>
            <a:ext cx="8280919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1AD7B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IE" sz="2800" dirty="0" smtClean="0"/>
              <a:t>Lecture 6d</a:t>
            </a:r>
          </a:p>
          <a:p>
            <a:r>
              <a:rPr lang="en-IE" sz="2800" dirty="0" smtClean="0"/>
              <a:t>Navbar vertical – styling </a:t>
            </a:r>
            <a:r>
              <a:rPr lang="en-IE" sz="2800" dirty="0" smtClean="0"/>
              <a:t>nav list </a:t>
            </a:r>
            <a:r>
              <a:rPr lang="en-IE" sz="2800" dirty="0" smtClean="0"/>
              <a:t>of links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4142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886200"/>
            <a:ext cx="7130752" cy="1771650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desired styling rules </a:t>
            </a:r>
            <a:r>
              <a:rPr lang="en-US" dirty="0" smtClean="0"/>
              <a:t>for:   </a:t>
            </a:r>
            <a:r>
              <a:rPr lang="en-US" dirty="0" smtClean="0">
                <a:latin typeface="Courier"/>
                <a:cs typeface="Courier"/>
              </a:rPr>
              <a:t>a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54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4149080"/>
            <a:ext cx="8784976" cy="266429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nav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a </a:t>
            </a:r>
            <a:r>
              <a:rPr lang="en-US" sz="2000" b="1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buFontTx/>
              <a:buNone/>
            </a:pPr>
            <a:r>
              <a:rPr lang="en-US" sz="2000" i="1" dirty="0">
                <a:latin typeface="Courier"/>
                <a:cs typeface="Courier"/>
              </a:rPr>
              <a:t>	</a:t>
            </a:r>
            <a:r>
              <a:rPr lang="en-US" sz="2000" i="1" dirty="0" smtClean="0">
                <a:latin typeface="Courier"/>
                <a:cs typeface="Courier"/>
              </a:rPr>
              <a:t>display</a:t>
            </a:r>
            <a:r>
              <a:rPr lang="en-US" sz="2000" i="1" dirty="0">
                <a:latin typeface="Courier"/>
                <a:cs typeface="Courier"/>
              </a:rPr>
              <a:t>: block</a:t>
            </a:r>
            <a:r>
              <a:rPr lang="en-US" sz="2000" i="1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buFontTx/>
              <a:buNone/>
            </a:pPr>
            <a:r>
              <a:rPr lang="en-US" sz="2000" i="1" dirty="0">
                <a:latin typeface="Courier"/>
                <a:cs typeface="Courier"/>
              </a:rPr>
              <a:t>	</a:t>
            </a:r>
            <a:r>
              <a:rPr lang="en-US" sz="2000" i="1" dirty="0" smtClean="0">
                <a:latin typeface="Courier"/>
                <a:cs typeface="Courier"/>
              </a:rPr>
              <a:t>...</a:t>
            </a:r>
          </a:p>
          <a:p>
            <a:pPr marL="438150" indent="-381000">
              <a:buFontTx/>
              <a:buNone/>
            </a:pPr>
            <a:endParaRPr lang="en-US" sz="2000" b="1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text</a:t>
            </a:r>
            <a:r>
              <a:rPr lang="en-US" sz="2000" b="1" dirty="0">
                <a:latin typeface="Courier"/>
                <a:cs typeface="Courier"/>
              </a:rPr>
              <a:t>-decoration</a:t>
            </a:r>
            <a:r>
              <a:rPr lang="en-US" sz="2000" b="1" dirty="0">
                <a:latin typeface="Courier"/>
                <a:cs typeface="Courier"/>
              </a:rPr>
              <a:t>: none</a:t>
            </a:r>
            <a:r>
              <a:rPr lang="en-US" sz="2000" b="1" dirty="0" smtClean="0">
                <a:latin typeface="Courier"/>
                <a:cs typeface="Courier"/>
              </a:rPr>
              <a:t>;</a:t>
            </a:r>
            <a:endParaRPr lang="en-US" sz="2000" b="1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text</a:t>
            </a:r>
            <a:r>
              <a:rPr lang="en-US" sz="2000" b="1" dirty="0">
                <a:latin typeface="Courier"/>
                <a:cs typeface="Courier"/>
              </a:rPr>
              <a:t>-align</a:t>
            </a:r>
            <a:r>
              <a:rPr lang="en-US" sz="2000" b="1" dirty="0">
                <a:latin typeface="Courier"/>
                <a:cs typeface="Courier"/>
              </a:rPr>
              <a:t>: center</a:t>
            </a:r>
            <a:r>
              <a:rPr lang="en-US" sz="2000" b="1" dirty="0" smtClean="0">
                <a:latin typeface="Courier"/>
                <a:cs typeface="Courier"/>
              </a:rPr>
              <a:t>;</a:t>
            </a:r>
            <a:endParaRPr lang="en-US" sz="2000" b="1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b="1" dirty="0" smtClean="0">
                <a:latin typeface="Courier"/>
                <a:cs typeface="Courier"/>
              </a:rPr>
              <a:t>}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496944" cy="7920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3a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Add desired styling rules </a:t>
            </a:r>
            <a:r>
              <a:rPr lang="en-US" sz="3200" dirty="0" smtClean="0"/>
              <a:t>for:      </a:t>
            </a:r>
            <a:r>
              <a:rPr lang="en-US" sz="3200" dirty="0" smtClean="0">
                <a:latin typeface="Courier"/>
                <a:cs typeface="Courier"/>
              </a:rPr>
              <a:t>a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8042" y="4150821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CSS</a:t>
            </a:r>
            <a:endParaRPr lang="en-GB" dirty="0"/>
          </a:p>
        </p:txBody>
      </p:sp>
      <p:pic>
        <p:nvPicPr>
          <p:cNvPr id="2" name="Picture 1" descr="Screen Shot 2014-10-16 at 11.24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24744"/>
            <a:ext cx="5092700" cy="287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78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886200"/>
            <a:ext cx="7130752" cy="1771650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desired styling rules </a:t>
            </a:r>
            <a:r>
              <a:rPr lang="en-US" dirty="0" smtClean="0"/>
              <a:t>for   </a:t>
            </a:r>
            <a:r>
              <a:rPr lang="en-US" dirty="0" err="1" smtClean="0">
                <a:latin typeface="Courier"/>
                <a:cs typeface="Courier"/>
              </a:rPr>
              <a:t>a:hover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95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5013176"/>
            <a:ext cx="8784976" cy="180020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nav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a</a:t>
            </a:r>
            <a:r>
              <a:rPr lang="en-US" sz="2000" b="1" dirty="0" err="1">
                <a:latin typeface="Courier"/>
                <a:cs typeface="Courier"/>
              </a:rPr>
              <a:t>:</a:t>
            </a:r>
            <a:r>
              <a:rPr lang="en-US" sz="2000" b="1" dirty="0" err="1">
                <a:latin typeface="Courier"/>
                <a:cs typeface="Courier"/>
              </a:rPr>
              <a:t>hover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buFontTx/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text</a:t>
            </a:r>
            <a:r>
              <a:rPr lang="en-US" sz="2000" b="1" dirty="0">
                <a:latin typeface="Courier"/>
                <a:cs typeface="Courier"/>
              </a:rPr>
              <a:t>-decoration</a:t>
            </a:r>
            <a:r>
              <a:rPr lang="en-US" sz="2000" b="1" dirty="0">
                <a:latin typeface="Courier"/>
                <a:cs typeface="Courier"/>
              </a:rPr>
              <a:t>: underline</a:t>
            </a:r>
            <a:r>
              <a:rPr lang="en-US" sz="2000" b="1" dirty="0" smtClean="0">
                <a:latin typeface="Courier"/>
                <a:cs typeface="Courier"/>
              </a:rPr>
              <a:t>;</a:t>
            </a:r>
            <a:endParaRPr lang="en-US" sz="2000" b="1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background</a:t>
            </a:r>
            <a:r>
              <a:rPr lang="en-US" sz="2000" b="1" dirty="0">
                <a:latin typeface="Courier"/>
                <a:cs typeface="Courier"/>
              </a:rPr>
              <a:t>-color</a:t>
            </a:r>
            <a:r>
              <a:rPr lang="en-US" sz="2000" b="1" dirty="0">
                <a:latin typeface="Courier"/>
                <a:cs typeface="Courier"/>
              </a:rPr>
              <a:t>: yellow</a:t>
            </a:r>
            <a:r>
              <a:rPr lang="en-US" sz="2000" b="1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buFontTx/>
              <a:buNone/>
            </a:pPr>
            <a:r>
              <a:rPr lang="en-US" sz="2000" b="1" dirty="0" smtClean="0">
                <a:latin typeface="Courier"/>
                <a:cs typeface="Courier"/>
              </a:rPr>
              <a:t>}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496944" cy="7920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3b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Add desired styling rules </a:t>
            </a:r>
            <a:r>
              <a:rPr lang="en-US" sz="3200" dirty="0" smtClean="0"/>
              <a:t>for:      </a:t>
            </a:r>
            <a:r>
              <a:rPr lang="en-US" sz="3200" dirty="0" err="1" smtClean="0">
                <a:latin typeface="Courier"/>
                <a:cs typeface="Courier"/>
              </a:rPr>
              <a:t>a:hover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5014917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CSS</a:t>
            </a:r>
            <a:endParaRPr lang="en-GB" dirty="0"/>
          </a:p>
        </p:txBody>
      </p:sp>
      <p:pic>
        <p:nvPicPr>
          <p:cNvPr id="3" name="Picture 2" descr="Screen Shot 2014-10-16 at 11.28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1"/>
            <a:ext cx="6480720" cy="3629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hand_mouse_poi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420888"/>
            <a:ext cx="485165" cy="4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3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850832" cy="1771650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desired styling rules </a:t>
            </a:r>
            <a:r>
              <a:rPr lang="en-US" dirty="0" smtClean="0"/>
              <a:t>for:   </a:t>
            </a:r>
            <a:r>
              <a:rPr lang="en-US" dirty="0" err="1" smtClean="0">
                <a:latin typeface="Courier"/>
                <a:cs typeface="Courier"/>
              </a:rPr>
              <a:t>a.current_page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6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1520" y="3284984"/>
            <a:ext cx="8784976" cy="3456384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index.html</a:t>
            </a:r>
            <a:r>
              <a:rPr lang="en-US" sz="2000" dirty="0">
                <a:latin typeface="Courier"/>
                <a:cs typeface="Courier"/>
              </a:rPr>
              <a:t>"&gt;home&lt;/a&gt;&lt;/li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products.html</a:t>
            </a:r>
            <a:r>
              <a:rPr lang="en-US" sz="2000" dirty="0">
                <a:latin typeface="Courier"/>
                <a:cs typeface="Courier"/>
              </a:rPr>
              <a:t>"&gt;products&lt;/a&gt;&lt;/li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about.html</a:t>
            </a:r>
            <a:r>
              <a:rPr lang="en-US" sz="2000" dirty="0">
                <a:latin typeface="Courier"/>
                <a:cs typeface="Courier"/>
              </a:rPr>
              <a:t>"&gt;about&lt;/a&gt;&lt;/li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contact.html</a:t>
            </a:r>
            <a:r>
              <a:rPr lang="en-US" sz="2000" dirty="0">
                <a:latin typeface="Courier"/>
                <a:cs typeface="Courier"/>
              </a:rPr>
              <a:t>" </a:t>
            </a:r>
            <a:endParaRPr lang="en-US" sz="2000" dirty="0" smtClean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  </a:t>
            </a:r>
            <a:r>
              <a:rPr lang="en-US" sz="2000" b="1" dirty="0" smtClean="0">
                <a:latin typeface="Courier"/>
                <a:cs typeface="Courier"/>
              </a:rPr>
              <a:t>class</a:t>
            </a:r>
            <a:r>
              <a:rPr lang="en-US" sz="2000" b="1" dirty="0">
                <a:latin typeface="Courier"/>
                <a:cs typeface="Courier"/>
              </a:rPr>
              <a:t>="</a:t>
            </a:r>
            <a:r>
              <a:rPr lang="en-US" sz="2000" b="1" dirty="0" err="1">
                <a:latin typeface="Courier"/>
                <a:cs typeface="Courier"/>
              </a:rPr>
              <a:t>current_page</a:t>
            </a:r>
            <a:r>
              <a:rPr lang="en-US" sz="2000" b="1" dirty="0">
                <a:latin typeface="Courier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sitemap</a:t>
            </a:r>
            <a:r>
              <a:rPr lang="en-US" sz="2000" dirty="0">
                <a:latin typeface="Courier"/>
                <a:cs typeface="Courier"/>
              </a:rPr>
              <a:t>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 smtClean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>
                <a:latin typeface="Courier"/>
                <a:cs typeface="Courier"/>
              </a:rPr>
              <a:t>&gt;</a:t>
            </a:r>
          </a:p>
        </p:txBody>
      </p:sp>
      <p:pic>
        <p:nvPicPr>
          <p:cNvPr id="2" name="Picture 1" descr="Screen Shot 2014-10-16 at 11.3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6475"/>
            <a:ext cx="50673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3851920" cy="7920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3c: style</a:t>
            </a:r>
            <a:br>
              <a:rPr lang="en-US" sz="3200" dirty="0" smtClean="0"/>
            </a:br>
            <a:r>
              <a:rPr lang="en-US" sz="3200" dirty="0" err="1" smtClean="0">
                <a:latin typeface="Courier"/>
                <a:cs typeface="Courier"/>
              </a:rPr>
              <a:t>a.current_page</a:t>
            </a:r>
            <a:endParaRPr lang="en-US" sz="3200" dirty="0">
              <a:latin typeface="Courier"/>
              <a:cs typeface="Courier"/>
            </a:endParaRPr>
          </a:p>
        </p:txBody>
      </p:sp>
      <p:pic>
        <p:nvPicPr>
          <p:cNvPr id="4" name="Picture 3" descr="hand_mouse_poi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052736"/>
            <a:ext cx="388631" cy="360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8042" y="3284984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3528392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Assume current page is </a:t>
            </a:r>
            <a:r>
              <a:rPr lang="en-US" b="1" dirty="0" smtClean="0"/>
              <a:t>sitemap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0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0-16 at 11.3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6475"/>
            <a:ext cx="50673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3933056"/>
            <a:ext cx="8784976" cy="194421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</a:t>
            </a:r>
            <a:r>
              <a:rPr lang="en-US" sz="2000" dirty="0" err="1"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current_page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color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 err="1">
                <a:latin typeface="Courier"/>
                <a:cs typeface="Courier"/>
              </a:rPr>
              <a:t>lightgreen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	background</a:t>
            </a:r>
            <a:r>
              <a:rPr lang="en-US" sz="2000" dirty="0">
                <a:latin typeface="Courier"/>
                <a:cs typeface="Courier"/>
              </a:rPr>
              <a:t>-color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 err="1">
                <a:latin typeface="Courier"/>
                <a:cs typeface="Courier"/>
              </a:rPr>
              <a:t>darkgreen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	font</a:t>
            </a:r>
            <a:r>
              <a:rPr lang="en-US" sz="2000" dirty="0">
                <a:latin typeface="Courier"/>
                <a:cs typeface="Courier"/>
              </a:rPr>
              <a:t>-style</a:t>
            </a:r>
            <a:r>
              <a:rPr lang="en-US" sz="2000" dirty="0">
                <a:latin typeface="Courier"/>
                <a:cs typeface="Courier"/>
              </a:rPr>
              <a:t>: italic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3851920" cy="7920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3c: style</a:t>
            </a:r>
            <a:br>
              <a:rPr lang="en-US" sz="3200" dirty="0" smtClean="0"/>
            </a:br>
            <a:r>
              <a:rPr lang="en-US" sz="3200" dirty="0" err="1" smtClean="0">
                <a:latin typeface="Courier"/>
                <a:cs typeface="Courier"/>
              </a:rPr>
              <a:t>a.current_page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8042" y="3933056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CSS</a:t>
            </a:r>
            <a:endParaRPr lang="en-GB" dirty="0"/>
          </a:p>
        </p:txBody>
      </p:sp>
      <p:pic>
        <p:nvPicPr>
          <p:cNvPr id="4" name="Picture 3" descr="hand_mouse_poi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052736"/>
            <a:ext cx="388631" cy="36004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3528392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Assume current page is </a:t>
            </a:r>
            <a:r>
              <a:rPr lang="en-US" b="1" dirty="0" smtClean="0"/>
              <a:t>sitemap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07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784976" cy="619268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"/>
                <a:cs typeface="Courier"/>
              </a:rPr>
              <a:t>nav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ul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list</a:t>
            </a:r>
            <a:r>
              <a:rPr lang="en-US" sz="1800" dirty="0">
                <a:latin typeface="Courier"/>
                <a:cs typeface="Courier"/>
              </a:rPr>
              <a:t>-style-type</a:t>
            </a:r>
            <a:r>
              <a:rPr lang="en-US" sz="1800" dirty="0">
                <a:latin typeface="Courier"/>
                <a:cs typeface="Courier"/>
              </a:rPr>
              <a:t>: none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margin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>
                <a:latin typeface="Courier"/>
                <a:cs typeface="Courier"/>
              </a:rPr>
              <a:t>0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padding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smtClean="0">
                <a:latin typeface="Courier"/>
                <a:cs typeface="Courier"/>
              </a:rPr>
              <a:t>0;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"/>
                <a:cs typeface="Courier"/>
              </a:rPr>
              <a:t>nav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a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display</a:t>
            </a:r>
            <a:r>
              <a:rPr lang="en-US" sz="1800" dirty="0">
                <a:latin typeface="Courier"/>
                <a:cs typeface="Courier"/>
              </a:rPr>
              <a:t>: block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border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>
                <a:latin typeface="Courier"/>
                <a:cs typeface="Courier"/>
              </a:rPr>
              <a:t>0.1</a:t>
            </a:r>
            <a:r>
              <a:rPr lang="en-US" sz="1800" dirty="0">
                <a:latin typeface="Courier"/>
                <a:cs typeface="Courier"/>
              </a:rPr>
              <a:t>rem solid red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padding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>
                <a:latin typeface="Courier"/>
                <a:cs typeface="Courier"/>
              </a:rPr>
              <a:t>0.2</a:t>
            </a:r>
            <a:r>
              <a:rPr lang="en-US" sz="1800" dirty="0">
                <a:latin typeface="Courier"/>
                <a:cs typeface="Courier"/>
              </a:rPr>
              <a:t>rem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margin</a:t>
            </a:r>
            <a:r>
              <a:rPr lang="en-US" sz="1800" dirty="0">
                <a:latin typeface="Courier"/>
                <a:cs typeface="Courier"/>
              </a:rPr>
              <a:t>-bottom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>
                <a:latin typeface="Courier"/>
                <a:cs typeface="Courier"/>
              </a:rPr>
              <a:t>0.5</a:t>
            </a:r>
            <a:r>
              <a:rPr lang="en-US" sz="1800" dirty="0">
                <a:latin typeface="Courier"/>
                <a:cs typeface="Courier"/>
              </a:rPr>
              <a:t>rem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text</a:t>
            </a:r>
            <a:r>
              <a:rPr lang="en-US" sz="1800" dirty="0">
                <a:latin typeface="Courier"/>
                <a:cs typeface="Courier"/>
              </a:rPr>
              <a:t>-decoration</a:t>
            </a:r>
            <a:r>
              <a:rPr lang="en-US" sz="1800" dirty="0">
                <a:latin typeface="Courier"/>
                <a:cs typeface="Courier"/>
              </a:rPr>
              <a:t>: none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text</a:t>
            </a:r>
            <a:r>
              <a:rPr lang="en-US" sz="1800" dirty="0">
                <a:latin typeface="Courier"/>
                <a:cs typeface="Courier"/>
              </a:rPr>
              <a:t>-align</a:t>
            </a:r>
            <a:r>
              <a:rPr lang="en-US" sz="1800" dirty="0">
                <a:latin typeface="Courier"/>
                <a:cs typeface="Courier"/>
              </a:rPr>
              <a:t>: center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"/>
                <a:cs typeface="Courier"/>
              </a:rPr>
              <a:t>nav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</a:t>
            </a:r>
            <a:r>
              <a:rPr lang="en-US" sz="1800" dirty="0" err="1">
                <a:latin typeface="Courier"/>
                <a:cs typeface="Courier"/>
              </a:rPr>
              <a:t>:</a:t>
            </a:r>
            <a:r>
              <a:rPr lang="en-US" sz="1800" dirty="0" err="1">
                <a:latin typeface="Courier"/>
                <a:cs typeface="Courier"/>
              </a:rPr>
              <a:t>hover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text</a:t>
            </a:r>
            <a:r>
              <a:rPr lang="en-US" sz="1800" dirty="0">
                <a:latin typeface="Courier"/>
                <a:cs typeface="Courier"/>
              </a:rPr>
              <a:t>-decoration</a:t>
            </a:r>
            <a:r>
              <a:rPr lang="en-US" sz="1800" dirty="0">
                <a:latin typeface="Courier"/>
                <a:cs typeface="Courier"/>
              </a:rPr>
              <a:t>: underline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background</a:t>
            </a:r>
            <a:r>
              <a:rPr lang="en-US" sz="1800" dirty="0">
                <a:latin typeface="Courier"/>
                <a:cs typeface="Courier"/>
              </a:rPr>
              <a:t>-color</a:t>
            </a:r>
            <a:r>
              <a:rPr lang="en-US" sz="1800" dirty="0">
                <a:latin typeface="Courier"/>
                <a:cs typeface="Courier"/>
              </a:rPr>
              <a:t>: yellow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"/>
                <a:cs typeface="Courier"/>
              </a:rPr>
              <a:t>nav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</a:t>
            </a:r>
            <a:r>
              <a:rPr lang="en-US" sz="1800" dirty="0" err="1">
                <a:latin typeface="Courier"/>
                <a:cs typeface="Courier"/>
              </a:rPr>
              <a:t>.</a:t>
            </a:r>
            <a:r>
              <a:rPr lang="en-US" sz="1800" dirty="0" err="1">
                <a:latin typeface="Courier"/>
                <a:cs typeface="Courier"/>
              </a:rPr>
              <a:t>current_page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color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>
                <a:latin typeface="Courier"/>
                <a:cs typeface="Courier"/>
              </a:rPr>
              <a:t>lightgreen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background</a:t>
            </a:r>
            <a:r>
              <a:rPr lang="en-US" sz="1800" dirty="0">
                <a:latin typeface="Courier"/>
                <a:cs typeface="Courier"/>
              </a:rPr>
              <a:t>-color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>
                <a:latin typeface="Courier"/>
                <a:cs typeface="Courier"/>
              </a:rPr>
              <a:t>darkgreen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font</a:t>
            </a:r>
            <a:r>
              <a:rPr lang="en-US" sz="1800" dirty="0">
                <a:latin typeface="Courier"/>
                <a:cs typeface="Courier"/>
              </a:rPr>
              <a:t>-style</a:t>
            </a:r>
            <a:r>
              <a:rPr lang="en-US" sz="1800" dirty="0">
                <a:latin typeface="Courier"/>
                <a:cs typeface="Courier"/>
              </a:rPr>
              <a:t>: italic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b="1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6165304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36096" y="116632"/>
            <a:ext cx="3528392" cy="57606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CSS rules for all 3 steps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201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61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32656"/>
            <a:ext cx="7772400" cy="609600"/>
          </a:xfrm>
        </p:spPr>
        <p:txBody>
          <a:bodyPr/>
          <a:lstStyle/>
          <a:p>
            <a:r>
              <a:rPr lang="en-GB" sz="2800" dirty="0" smtClean="0"/>
              <a:t>3 steps to styling vertical </a:t>
            </a:r>
            <a:r>
              <a:rPr lang="en-GB" sz="2800" dirty="0" err="1" smtClean="0"/>
              <a:t>navbars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 smtClean="0"/>
              <a:t>Remove nav list spacing and bullet points</a:t>
            </a:r>
          </a:p>
          <a:p>
            <a:pPr marL="857250" lvl="1" indent="-457200"/>
            <a:r>
              <a:rPr lang="en-IE" b="1" dirty="0">
                <a:latin typeface="Courier"/>
                <a:cs typeface="Courier"/>
              </a:rPr>
              <a:t>nav ul</a:t>
            </a:r>
          </a:p>
          <a:p>
            <a:pPr marL="457200" indent="-457200">
              <a:buFont typeface="+mj-lt"/>
              <a:buAutoNum type="arabicPeriod"/>
            </a:pPr>
            <a:endParaRPr lang="en-IE" dirty="0" smtClean="0"/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Make nav ‘a’ elements display as blocks</a:t>
            </a:r>
          </a:p>
          <a:p>
            <a:pPr marL="857250" lvl="1" indent="-457200"/>
            <a:r>
              <a:rPr lang="en-IE" b="1" dirty="0">
                <a:latin typeface="Courier"/>
                <a:cs typeface="Courier"/>
              </a:rPr>
              <a:t>nav a</a:t>
            </a:r>
          </a:p>
          <a:p>
            <a:pPr marL="457200" indent="-457200">
              <a:buFont typeface="+mj-lt"/>
              <a:buAutoNum type="arabicPeriod"/>
            </a:pPr>
            <a:endParaRPr lang="en-IE" dirty="0" smtClean="0"/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Add desired styling rules for:</a:t>
            </a:r>
          </a:p>
          <a:p>
            <a:pPr marL="857250" lvl="1" indent="-457200"/>
            <a:r>
              <a:rPr lang="en-IE" b="1" dirty="0">
                <a:latin typeface="Courier"/>
                <a:cs typeface="Courier"/>
              </a:rPr>
              <a:t>nav a </a:t>
            </a:r>
            <a:r>
              <a:rPr lang="en-IE" dirty="0" smtClean="0"/>
              <a:t>			</a:t>
            </a:r>
            <a:r>
              <a:rPr lang="en-IE" dirty="0"/>
              <a:t> </a:t>
            </a:r>
            <a:r>
              <a:rPr lang="en-IE" dirty="0" smtClean="0"/>
              <a:t>    </a:t>
            </a:r>
            <a:r>
              <a:rPr lang="en-IE" dirty="0" smtClean="0"/>
              <a:t>(</a:t>
            </a:r>
            <a:r>
              <a:rPr lang="en-IE" dirty="0" smtClean="0"/>
              <a:t>unvisited/visited state)</a:t>
            </a:r>
          </a:p>
          <a:p>
            <a:pPr marL="857250" lvl="1" indent="-457200"/>
            <a:r>
              <a:rPr lang="en-IE" b="1" dirty="0">
                <a:latin typeface="Courier"/>
                <a:cs typeface="Courier"/>
              </a:rPr>
              <a:t>nav a:hover </a:t>
            </a:r>
            <a:r>
              <a:rPr lang="en-IE" dirty="0" smtClean="0"/>
              <a:t>		</a:t>
            </a:r>
            <a:r>
              <a:rPr lang="en-IE" dirty="0"/>
              <a:t> </a:t>
            </a:r>
            <a:r>
              <a:rPr lang="en-IE" dirty="0" smtClean="0"/>
              <a:t>    </a:t>
            </a:r>
            <a:r>
              <a:rPr lang="en-IE" dirty="0" smtClean="0"/>
              <a:t>(</a:t>
            </a:r>
            <a:r>
              <a:rPr lang="en-IE" dirty="0" smtClean="0"/>
              <a:t>mouse hover over state)</a:t>
            </a:r>
          </a:p>
          <a:p>
            <a:pPr marL="857250" lvl="1" indent="-457200"/>
            <a:r>
              <a:rPr lang="en-IE" b="1" dirty="0">
                <a:latin typeface="Courier"/>
                <a:cs typeface="Courier"/>
              </a:rPr>
              <a:t>nav a.current_page </a:t>
            </a:r>
            <a:r>
              <a:rPr lang="en-IE" b="1" dirty="0" smtClean="0">
                <a:latin typeface="Courier"/>
                <a:cs typeface="Courier"/>
              </a:rPr>
              <a:t>  </a:t>
            </a:r>
            <a:r>
              <a:rPr lang="en-IE" dirty="0" smtClean="0"/>
              <a:t>(</a:t>
            </a:r>
            <a:r>
              <a:rPr lang="en-IE" dirty="0" smtClean="0"/>
              <a:t>highlight current page link)</a:t>
            </a:r>
            <a:endParaRPr lang="en-US" dirty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62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3717032"/>
            <a:ext cx="8784976" cy="302433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index.html</a:t>
            </a:r>
            <a:r>
              <a:rPr lang="en-US" sz="2000" dirty="0">
                <a:latin typeface="Courier"/>
                <a:cs typeface="Courier"/>
              </a:rPr>
              <a:t>"&gt;home&lt;/a&gt;&lt;/li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products.html</a:t>
            </a:r>
            <a:r>
              <a:rPr lang="en-US" sz="2000" dirty="0">
                <a:latin typeface="Courier"/>
                <a:cs typeface="Courier"/>
              </a:rPr>
              <a:t>"&gt;products&lt;/a&gt;&lt;/li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about.html</a:t>
            </a:r>
            <a:r>
              <a:rPr lang="en-US" sz="2000" dirty="0">
                <a:latin typeface="Courier"/>
                <a:cs typeface="Courier"/>
              </a:rPr>
              <a:t>"&gt;about&lt;/a&gt;&lt;/li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contact.html</a:t>
            </a:r>
            <a:r>
              <a:rPr lang="en-US" sz="2000" dirty="0">
                <a:latin typeface="Courier"/>
                <a:cs typeface="Courier"/>
              </a:rPr>
              <a:t>"&gt;sitemap&lt;/a&gt;&lt;/</a:t>
            </a:r>
            <a:r>
              <a:rPr lang="en-US" sz="2000" dirty="0" smtClean="0">
                <a:latin typeface="Courier"/>
                <a:cs typeface="Courier"/>
              </a:rPr>
              <a:t>li&gt;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12968" cy="609600"/>
          </a:xfrm>
        </p:spPr>
        <p:txBody>
          <a:bodyPr/>
          <a:lstStyle/>
          <a:p>
            <a:r>
              <a:rPr lang="en-US" dirty="0" smtClean="0"/>
              <a:t>list of links should be marked-up as a LIST of links</a:t>
            </a:r>
            <a:br>
              <a:rPr lang="en-US" dirty="0" smtClean="0"/>
            </a:br>
            <a:r>
              <a:rPr lang="en-US" dirty="0" smtClean="0"/>
              <a:t>If main </a:t>
            </a:r>
            <a:r>
              <a:rPr lang="en-US" dirty="0" err="1" smtClean="0"/>
              <a:t>nav</a:t>
            </a:r>
            <a:r>
              <a:rPr lang="en-US" dirty="0" smtClean="0"/>
              <a:t> links on page, then place inside ‘</a:t>
            </a:r>
            <a:r>
              <a:rPr lang="en-US" dirty="0" err="1" smtClean="0"/>
              <a:t>nav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78800" cy="3429744"/>
          </a:xfrm>
        </p:spPr>
        <p:txBody>
          <a:bodyPr/>
          <a:lstStyle/>
          <a:p>
            <a:r>
              <a:rPr lang="en-US" dirty="0" smtClean="0"/>
              <a:t>While we </a:t>
            </a:r>
            <a:r>
              <a:rPr lang="en-US" b="1" i="1" dirty="0" smtClean="0"/>
              <a:t>could</a:t>
            </a:r>
            <a:r>
              <a:rPr lang="en-US" i="1" dirty="0" smtClean="0"/>
              <a:t> </a:t>
            </a:r>
            <a:r>
              <a:rPr lang="en-US" dirty="0" smtClean="0"/>
              <a:t>create </a:t>
            </a:r>
            <a:r>
              <a:rPr lang="en-US" dirty="0" err="1" smtClean="0"/>
              <a:t>nav</a:t>
            </a:r>
            <a:r>
              <a:rPr lang="en-US" dirty="0" smtClean="0"/>
              <a:t> bars with links as blocks</a:t>
            </a:r>
          </a:p>
          <a:p>
            <a:r>
              <a:rPr lang="en-US" dirty="0" smtClean="0"/>
              <a:t>Meaningful, semantic, markup (and current practice in the web development community), requires us to use an </a:t>
            </a:r>
            <a:r>
              <a:rPr lang="en-US" b="1" dirty="0" smtClean="0"/>
              <a:t>unordered list of links</a:t>
            </a:r>
            <a:r>
              <a:rPr lang="en-US" dirty="0" smtClean="0"/>
              <a:t> when creating </a:t>
            </a:r>
            <a:r>
              <a:rPr lang="en-US" dirty="0" err="1" smtClean="0"/>
              <a:t>navbars</a:t>
            </a:r>
            <a:endParaRPr lang="en-US" dirty="0" smtClean="0"/>
          </a:p>
          <a:p>
            <a:endParaRPr lang="en-US" sz="1050" dirty="0" smtClean="0"/>
          </a:p>
          <a:p>
            <a:r>
              <a:rPr lang="en-US" dirty="0" smtClean="0"/>
              <a:t>So we need to learn to style lists of links for navigation: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8042" y="3717032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5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3068960"/>
            <a:ext cx="8678611" cy="302433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index.html</a:t>
            </a:r>
            <a:r>
              <a:rPr lang="en-US" sz="2000" dirty="0">
                <a:latin typeface="Courier"/>
                <a:cs typeface="Courier"/>
              </a:rPr>
              <a:t>"&gt;home&lt;/a&gt;&lt;/li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products.html</a:t>
            </a:r>
            <a:r>
              <a:rPr lang="en-US" sz="2000" dirty="0">
                <a:latin typeface="Courier"/>
                <a:cs typeface="Courier"/>
              </a:rPr>
              <a:t>"&gt;products&lt;/a&gt;&lt;/li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about.html</a:t>
            </a:r>
            <a:r>
              <a:rPr lang="en-US" sz="2000" dirty="0">
                <a:latin typeface="Courier"/>
                <a:cs typeface="Courier"/>
              </a:rPr>
              <a:t>"&gt;about&lt;/a&gt;&lt;/li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contact.html</a:t>
            </a:r>
            <a:r>
              <a:rPr lang="en-US" sz="2000" dirty="0">
                <a:latin typeface="Courier"/>
                <a:cs typeface="Courier"/>
              </a:rPr>
              <a:t>"&gt;sitemap&lt;/a&gt;&lt;/</a:t>
            </a:r>
            <a:r>
              <a:rPr lang="en-US" sz="2000" dirty="0" smtClean="0">
                <a:latin typeface="Courier"/>
                <a:cs typeface="Courier"/>
              </a:rPr>
              <a:t>li&gt;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200800" cy="54868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E" sz="2800" b="1" dirty="0" smtClean="0"/>
              <a:t>Default </a:t>
            </a:r>
            <a:r>
              <a:rPr lang="en-IE" sz="2800" b="1" dirty="0" smtClean="0"/>
              <a:t>styling list </a:t>
            </a:r>
            <a:r>
              <a:rPr lang="en-IE" sz="2800" b="1" dirty="0" smtClean="0"/>
              <a:t>of links</a:t>
            </a:r>
            <a:endParaRPr lang="en-GB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3068960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  <p:pic>
        <p:nvPicPr>
          <p:cNvPr id="4" name="Picture 3" descr="Screen Shot 2014-10-16 at 10.5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6475"/>
            <a:ext cx="3060700" cy="218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903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make list of links look like</a:t>
            </a:r>
            <a:br>
              <a:rPr lang="en-US" dirty="0" smtClean="0"/>
            </a:br>
            <a:r>
              <a:rPr lang="en-US" dirty="0" smtClean="0"/>
              <a:t>nice vertical navigation bar?</a:t>
            </a:r>
          </a:p>
          <a:p>
            <a:endParaRPr lang="en-US" dirty="0"/>
          </a:p>
          <a:p>
            <a:r>
              <a:rPr lang="en-US" dirty="0" smtClean="0"/>
              <a:t>1 – 2 – 3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04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32656"/>
            <a:ext cx="7772400" cy="609600"/>
          </a:xfrm>
        </p:spPr>
        <p:txBody>
          <a:bodyPr/>
          <a:lstStyle/>
          <a:p>
            <a:r>
              <a:rPr lang="en-GB" sz="2800" dirty="0" smtClean="0"/>
              <a:t>3 steps to styling vertical </a:t>
            </a:r>
            <a:r>
              <a:rPr lang="en-GB" sz="2800" dirty="0" err="1" smtClean="0"/>
              <a:t>navbars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 smtClean="0"/>
              <a:t>Remove nav list spacing and bullet points</a:t>
            </a:r>
          </a:p>
          <a:p>
            <a:pPr marL="857250" lvl="1" indent="-457200"/>
            <a:r>
              <a:rPr lang="en-IE" b="1" dirty="0">
                <a:latin typeface="Courier"/>
                <a:cs typeface="Courier"/>
              </a:rPr>
              <a:t>nav ul</a:t>
            </a:r>
          </a:p>
          <a:p>
            <a:pPr marL="457200" indent="-457200">
              <a:buFont typeface="+mj-lt"/>
              <a:buAutoNum type="arabicPeriod"/>
            </a:pPr>
            <a:endParaRPr lang="en-IE" dirty="0" smtClean="0"/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Make nav ‘a’ elements display as blocks</a:t>
            </a:r>
          </a:p>
          <a:p>
            <a:pPr marL="857250" lvl="1" indent="-457200"/>
            <a:r>
              <a:rPr lang="en-IE" b="1" dirty="0">
                <a:latin typeface="Courier"/>
                <a:cs typeface="Courier"/>
              </a:rPr>
              <a:t>nav a</a:t>
            </a:r>
          </a:p>
          <a:p>
            <a:pPr marL="457200" indent="-457200">
              <a:buFont typeface="+mj-lt"/>
              <a:buAutoNum type="arabicPeriod"/>
            </a:pPr>
            <a:endParaRPr lang="en-IE" dirty="0" smtClean="0"/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Add desired styling rules for:</a:t>
            </a:r>
          </a:p>
          <a:p>
            <a:pPr marL="857250" lvl="1" indent="-457200"/>
            <a:r>
              <a:rPr lang="en-IE" b="1" dirty="0">
                <a:latin typeface="Courier"/>
                <a:cs typeface="Courier"/>
              </a:rPr>
              <a:t>nav a </a:t>
            </a:r>
            <a:r>
              <a:rPr lang="en-IE" dirty="0" smtClean="0"/>
              <a:t>			</a:t>
            </a:r>
            <a:r>
              <a:rPr lang="en-IE" dirty="0"/>
              <a:t> </a:t>
            </a:r>
            <a:r>
              <a:rPr lang="en-IE" dirty="0" smtClean="0"/>
              <a:t>    </a:t>
            </a:r>
            <a:r>
              <a:rPr lang="en-IE" dirty="0" smtClean="0"/>
              <a:t>(</a:t>
            </a:r>
            <a:r>
              <a:rPr lang="en-IE" dirty="0" smtClean="0"/>
              <a:t>unvisited/visited state)</a:t>
            </a:r>
          </a:p>
          <a:p>
            <a:pPr marL="857250" lvl="1" indent="-457200"/>
            <a:r>
              <a:rPr lang="en-IE" b="1" dirty="0">
                <a:latin typeface="Courier"/>
                <a:cs typeface="Courier"/>
              </a:rPr>
              <a:t>nav a:hover </a:t>
            </a:r>
            <a:r>
              <a:rPr lang="en-IE" dirty="0" smtClean="0"/>
              <a:t>		</a:t>
            </a:r>
            <a:r>
              <a:rPr lang="en-IE" dirty="0"/>
              <a:t> </a:t>
            </a:r>
            <a:r>
              <a:rPr lang="en-IE" dirty="0" smtClean="0"/>
              <a:t>    </a:t>
            </a:r>
            <a:r>
              <a:rPr lang="en-IE" dirty="0" smtClean="0"/>
              <a:t>(</a:t>
            </a:r>
            <a:r>
              <a:rPr lang="en-IE" dirty="0" smtClean="0"/>
              <a:t>mouse hover over state)</a:t>
            </a:r>
          </a:p>
          <a:p>
            <a:pPr marL="857250" lvl="1" indent="-457200"/>
            <a:r>
              <a:rPr lang="en-IE" b="1" dirty="0">
                <a:latin typeface="Courier"/>
                <a:cs typeface="Courier"/>
              </a:rPr>
              <a:t>nav a.current_page </a:t>
            </a:r>
            <a:r>
              <a:rPr lang="en-IE" b="1" dirty="0" smtClean="0">
                <a:latin typeface="Courier"/>
                <a:cs typeface="Courier"/>
              </a:rPr>
              <a:t>  </a:t>
            </a:r>
            <a:r>
              <a:rPr lang="en-IE" dirty="0" smtClean="0"/>
              <a:t>(</a:t>
            </a:r>
            <a:r>
              <a:rPr lang="en-IE" dirty="0" smtClean="0"/>
              <a:t>highlight current page link)</a:t>
            </a:r>
            <a:endParaRPr lang="en-US" dirty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7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7274768" cy="1771650"/>
          </a:xfrm>
        </p:spPr>
        <p:txBody>
          <a:bodyPr/>
          <a:lstStyle/>
          <a:p>
            <a:r>
              <a:rPr lang="en-US" dirty="0" smtClean="0"/>
              <a:t>Step 1 </a:t>
            </a:r>
            <a:br>
              <a:rPr lang="en-US" dirty="0" smtClean="0"/>
            </a:br>
            <a:r>
              <a:rPr lang="en-US" dirty="0" smtClean="0"/>
              <a:t>remove bullets and spacing from </a:t>
            </a:r>
            <a:r>
              <a:rPr lang="en-US" dirty="0" err="1" smtClean="0"/>
              <a:t>nav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25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4005064"/>
            <a:ext cx="8678611" cy="2016224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dirty="0" err="1" smtClean="0">
                <a:latin typeface="Courier"/>
                <a:cs typeface="Courier"/>
              </a:rPr>
              <a:t>nav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list</a:t>
            </a:r>
            <a:r>
              <a:rPr lang="en-US" sz="2000" dirty="0">
                <a:latin typeface="Courier"/>
                <a:cs typeface="Courier"/>
              </a:rPr>
              <a:t>-style-type</a:t>
            </a:r>
            <a:r>
              <a:rPr lang="en-US" sz="2000" dirty="0">
                <a:latin typeface="Courier"/>
                <a:cs typeface="Courier"/>
              </a:rPr>
              <a:t>: none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margin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>
                <a:latin typeface="Courier"/>
                <a:cs typeface="Courier"/>
              </a:rPr>
              <a:t>0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	padding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>
                <a:latin typeface="Courier"/>
                <a:cs typeface="Courier"/>
              </a:rPr>
              <a:t>0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496944" cy="7920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1</a:t>
            </a:r>
            <a:br>
              <a:rPr lang="en-US" sz="3200" dirty="0" smtClean="0"/>
            </a:br>
            <a:r>
              <a:rPr lang="en-US" sz="3200" dirty="0" smtClean="0"/>
              <a:t>Remove </a:t>
            </a:r>
            <a:r>
              <a:rPr lang="en-US" sz="3200" dirty="0"/>
              <a:t>bullets </a:t>
            </a:r>
            <a:r>
              <a:rPr lang="en-US" sz="3200" dirty="0" smtClean="0"/>
              <a:t>and </a:t>
            </a:r>
            <a:r>
              <a:rPr lang="en-US" sz="3200" dirty="0"/>
              <a:t>spacing </a:t>
            </a:r>
            <a:r>
              <a:rPr lang="en-US" sz="3200" dirty="0" smtClean="0"/>
              <a:t>from </a:t>
            </a:r>
            <a:r>
              <a:rPr lang="en-US" sz="3200" dirty="0" err="1" smtClean="0"/>
              <a:t>nav</a:t>
            </a:r>
            <a:r>
              <a:rPr lang="en-US" sz="3200" dirty="0" smtClean="0"/>
              <a:t> </a:t>
            </a:r>
            <a:r>
              <a:rPr lang="en-US" sz="3200" dirty="0"/>
              <a:t>list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4005064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CSS</a:t>
            </a:r>
            <a:endParaRPr lang="en-GB" dirty="0"/>
          </a:p>
        </p:txBody>
      </p:sp>
      <p:pic>
        <p:nvPicPr>
          <p:cNvPr id="2" name="Picture 1" descr="Screen Shot 2014-10-16 at 11.09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84784"/>
            <a:ext cx="3441700" cy="2095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72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886200"/>
            <a:ext cx="7130752" cy="1771650"/>
          </a:xfrm>
        </p:spPr>
        <p:txBody>
          <a:bodyPr/>
          <a:lstStyle/>
          <a:p>
            <a:r>
              <a:rPr lang="en-US" dirty="0"/>
              <a:t>Step 2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nav</a:t>
            </a:r>
            <a:r>
              <a:rPr lang="en-US" dirty="0"/>
              <a:t> ‘a’ elements display as blocks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14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4077072"/>
            <a:ext cx="8784976" cy="266429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dirty="0" err="1" smtClean="0">
                <a:latin typeface="Courier"/>
                <a:cs typeface="Courier"/>
              </a:rPr>
              <a:t>nav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display</a:t>
            </a:r>
            <a:r>
              <a:rPr lang="en-US" sz="2000" dirty="0">
                <a:latin typeface="Courier"/>
                <a:cs typeface="Courier"/>
              </a:rPr>
              <a:t>: block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buFontTx/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border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>
                <a:latin typeface="Courier"/>
                <a:cs typeface="Courier"/>
              </a:rPr>
              <a:t>0.1</a:t>
            </a:r>
            <a:r>
              <a:rPr lang="en-US" sz="2000" dirty="0">
                <a:latin typeface="Courier"/>
                <a:cs typeface="Courier"/>
              </a:rPr>
              <a:t>rem solid red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padding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>
                <a:latin typeface="Courier"/>
                <a:cs typeface="Courier"/>
              </a:rPr>
              <a:t>0.2</a:t>
            </a:r>
            <a:r>
              <a:rPr lang="en-US" sz="2000" dirty="0">
                <a:latin typeface="Courier"/>
                <a:cs typeface="Courier"/>
              </a:rPr>
              <a:t>rem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margin</a:t>
            </a:r>
            <a:r>
              <a:rPr lang="en-US" sz="2000" dirty="0">
                <a:latin typeface="Courier"/>
                <a:cs typeface="Courier"/>
              </a:rPr>
              <a:t>-bottom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>
                <a:latin typeface="Courier"/>
                <a:cs typeface="Courier"/>
              </a:rPr>
              <a:t>0.5</a:t>
            </a:r>
            <a:r>
              <a:rPr lang="en-US" sz="2000" dirty="0">
                <a:latin typeface="Courier"/>
                <a:cs typeface="Courier"/>
              </a:rPr>
              <a:t>rem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496944" cy="7920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3200" dirty="0"/>
              <a:t>Step 2</a:t>
            </a:r>
            <a:br>
              <a:rPr lang="en-US" sz="3200" dirty="0"/>
            </a:br>
            <a:r>
              <a:rPr lang="en-US" sz="3200" dirty="0"/>
              <a:t>Make </a:t>
            </a:r>
            <a:r>
              <a:rPr lang="en-US" sz="3200" dirty="0" err="1"/>
              <a:t>nav</a:t>
            </a:r>
            <a:r>
              <a:rPr lang="en-US" sz="3200" dirty="0"/>
              <a:t> ‘a’ elements display as </a:t>
            </a:r>
            <a:r>
              <a:rPr lang="en-US" sz="3200" dirty="0" smtClean="0"/>
              <a:t>blocks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088042" y="4078813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CSS</a:t>
            </a:r>
            <a:endParaRPr lang="en-GB" dirty="0"/>
          </a:p>
        </p:txBody>
      </p:sp>
      <p:pic>
        <p:nvPicPr>
          <p:cNvPr id="5" name="Picture 4" descr="Screen Shot 2014-10-16 at 11.1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80728"/>
            <a:ext cx="5092700" cy="295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84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291</Words>
  <Application>Microsoft Macintosh PowerPoint</Application>
  <PresentationFormat>On-screen Show (4:3)</PresentationFormat>
  <Paragraphs>161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AnimationLecture</vt:lpstr>
      <vt:lpstr>Web Development 1</vt:lpstr>
      <vt:lpstr>list of links should be marked-up as a LIST of links If main nav links on page, then place inside ‘nav’</vt:lpstr>
      <vt:lpstr>Default styling list of links</vt:lpstr>
      <vt:lpstr>PowerPoint Presentation</vt:lpstr>
      <vt:lpstr>3 steps to styling vertical navbars</vt:lpstr>
      <vt:lpstr>PowerPoint Presentation</vt:lpstr>
      <vt:lpstr>Step 1 Remove bullets and spacing from nav list</vt:lpstr>
      <vt:lpstr>PowerPoint Presentation</vt:lpstr>
      <vt:lpstr>Step 2 Make nav ‘a’ elements display as blocks</vt:lpstr>
      <vt:lpstr>PowerPoint Presentation</vt:lpstr>
      <vt:lpstr>Step 3a Add desired styling rules for:      a</vt:lpstr>
      <vt:lpstr>PowerPoint Presentation</vt:lpstr>
      <vt:lpstr>Step 3b Add desired styling rules for:      a:hover</vt:lpstr>
      <vt:lpstr>PowerPoint Presentation</vt:lpstr>
      <vt:lpstr>Step 3c: style a.current_page</vt:lpstr>
      <vt:lpstr>Step 3c: style a.current_page</vt:lpstr>
      <vt:lpstr>PowerPoint Presentation</vt:lpstr>
      <vt:lpstr>PowerPoint Presentation</vt:lpstr>
      <vt:lpstr>3 steps to styling vertical navbars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115</cp:revision>
  <cp:lastPrinted>2013-09-23T16:54:36Z</cp:lastPrinted>
  <dcterms:modified xsi:type="dcterms:W3CDTF">2014-10-16T10:48:03Z</dcterms:modified>
</cp:coreProperties>
</file>