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98" r:id="rId2"/>
    <p:sldId id="462" r:id="rId3"/>
    <p:sldId id="426" r:id="rId4"/>
    <p:sldId id="461" r:id="rId5"/>
    <p:sldId id="465" r:id="rId6"/>
    <p:sldId id="463" r:id="rId7"/>
    <p:sldId id="437" r:id="rId8"/>
    <p:sldId id="446" r:id="rId9"/>
    <p:sldId id="447" r:id="rId10"/>
    <p:sldId id="449" r:id="rId11"/>
    <p:sldId id="448" r:id="rId12"/>
    <p:sldId id="363" r:id="rId13"/>
    <p:sldId id="450" r:id="rId14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3EA"/>
    <a:srgbClr val="336666"/>
    <a:srgbClr val="723C56"/>
    <a:srgbClr val="81A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576" y="-11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A11E8-E9A3-A948-A62B-2513E606F96C}" type="slidenum">
              <a:rPr lang="en-US"/>
              <a:pPr/>
              <a:t>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7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BFC8-A088-0843-A691-A85936CA20EF}" type="slidenum">
              <a:rPr lang="en-US"/>
              <a:pPr/>
              <a:t>4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6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76263-8482-9F4E-A685-9BF47E1039E7}" type="slidenum">
              <a:rPr lang="en-US"/>
              <a:pPr/>
              <a:t>7</a:t>
            </a:fld>
            <a:endParaRPr lang="en-US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911B9-E93A-C641-A2B1-AC0E7659A4BF}" type="slidenum">
              <a:rPr lang="en-US"/>
              <a:pPr/>
              <a:t>9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55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911B9-E93A-C641-A2B1-AC0E7659A4BF}" type="slidenum">
              <a:rPr lang="en-US"/>
              <a:pPr/>
              <a:t>11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9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911B9-E93A-C641-A2B1-AC0E7659A4BF}" type="slidenum">
              <a:rPr lang="en-US"/>
              <a:pPr/>
              <a:t>13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73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/>
              <a:t>Web </a:t>
            </a:r>
            <a:r>
              <a:rPr lang="en-IE" sz="2800"/>
              <a:t>Development </a:t>
            </a:r>
            <a:r>
              <a:rPr lang="en-IE" sz="2800" smtClean="0"/>
              <a:t>1</a:t>
            </a:r>
            <a:endParaRPr lang="en-GB" sz="2800" dirty="0"/>
          </a:p>
        </p:txBody>
      </p:sp>
      <p:pic>
        <p:nvPicPr>
          <p:cNvPr id="92176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99592" y="5195888"/>
            <a:ext cx="756641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1AD7B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IE" sz="2800" dirty="0" smtClean="0"/>
              <a:t>Lecture 7a</a:t>
            </a:r>
          </a:p>
          <a:p>
            <a:r>
              <a:rPr lang="en-IE" sz="2800" dirty="0" smtClean="0"/>
              <a:t>Using Flex boxes to create horizontal nav 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Matt Smith 2008-2014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3870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2840" cy="1771650"/>
          </a:xfrm>
        </p:spPr>
        <p:txBody>
          <a:bodyPr/>
          <a:lstStyle/>
          <a:p>
            <a:r>
              <a:rPr lang="en-IE" sz="4000" dirty="0"/>
              <a:t>STEP: horiz</a:t>
            </a:r>
            <a:r>
              <a:rPr lang="en-IE" sz="4000" dirty="0" smtClean="0"/>
              <a:t>-2</a:t>
            </a:r>
            <a:endParaRPr lang="en-IE" sz="4000" dirty="0"/>
          </a:p>
          <a:p>
            <a:r>
              <a:rPr lang="en-IE" sz="4000" dirty="0" smtClean="0"/>
              <a:t>Make ‘nav li’ items expand (flex) to use up extra space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78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34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" y="1280160"/>
            <a:ext cx="9089800" cy="5157936"/>
          </a:xfrm>
        </p:spPr>
        <p:txBody>
          <a:bodyPr/>
          <a:lstStyle/>
          <a:p>
            <a:pPr marL="457200" indent="-457200"/>
            <a:r>
              <a:rPr lang="en-IE" dirty="0" smtClean="0"/>
              <a:t>If all list items have flex ratio of  ‘1’, </a:t>
            </a:r>
            <a:br>
              <a:rPr lang="en-IE" dirty="0" smtClean="0"/>
            </a:br>
            <a:r>
              <a:rPr lang="en-IE" dirty="0" smtClean="0"/>
              <a:t>they take an equal share of remaining horizontal space</a:t>
            </a:r>
          </a:p>
          <a:p>
            <a:pPr marL="457200" indent="-457200"/>
            <a:r>
              <a:rPr lang="en-IE" dirty="0" smtClean="0"/>
              <a:t>So the list items will expand to ‘spread’ out</a:t>
            </a:r>
          </a:p>
          <a:p>
            <a:pPr marL="1257300" lvl="2" indent="-457200"/>
            <a:endParaRPr lang="en-I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nav li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flex: 1;</a:t>
            </a:r>
          </a:p>
          <a:p>
            <a:pPr marL="800100" lvl="2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9860" y="0"/>
            <a:ext cx="25899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/>
              <a:t>s</a:t>
            </a:r>
            <a:r>
              <a:rPr lang="en-IE" dirty="0" smtClean="0"/>
              <a:t>tep horiz-2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2" name="Picture 1" descr="Untitled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68626"/>
            <a:ext cx="9146579" cy="1767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35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2840" cy="1771650"/>
          </a:xfrm>
        </p:spPr>
        <p:txBody>
          <a:bodyPr/>
          <a:lstStyle/>
          <a:p>
            <a:r>
              <a:rPr lang="ga-IE" sz="4000" dirty="0" smtClean="0"/>
              <a:t>Summary and Conclusions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90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34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857" y="1295400"/>
            <a:ext cx="8854683" cy="5157936"/>
          </a:xfrm>
        </p:spPr>
        <p:txBody>
          <a:bodyPr/>
          <a:lstStyle/>
          <a:p>
            <a:pPr marL="457200" indent="-457200"/>
            <a:r>
              <a:rPr lang="en-IE" dirty="0" smtClean="0"/>
              <a:t>2 simple rules to change vertical to horizonal navbar:</a:t>
            </a:r>
          </a:p>
          <a:p>
            <a:pPr marL="857250" lvl="1" indent="-457200"/>
            <a:r>
              <a:rPr lang="en-IE" sz="2400" dirty="0" smtClean="0"/>
              <a:t>one for ‘parent’ ‘nav ul’ </a:t>
            </a:r>
            <a:br>
              <a:rPr lang="en-IE" sz="2400" dirty="0" smtClean="0"/>
            </a:br>
            <a:r>
              <a:rPr lang="en-IE" sz="2400" dirty="0" smtClean="0"/>
              <a:t>and one for ‘child’ ‘nav li’</a:t>
            </a:r>
            <a:endParaRPr lang="en-I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I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800100" lvl="2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display: flex;</a:t>
            </a:r>
          </a:p>
          <a:p>
            <a:pPr marL="800100" lvl="2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li {</a:t>
            </a:r>
          </a:p>
          <a:p>
            <a:pPr marL="800100" lvl="2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flex: 1;</a:t>
            </a:r>
          </a:p>
          <a:p>
            <a:pPr marL="800100" lvl="2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50181" y="0"/>
            <a:ext cx="38938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steps horiz-1 &amp; 2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5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navigation bar</a:t>
            </a:r>
            <a:br>
              <a:rPr lang="en-US" dirty="0" smtClean="0"/>
            </a:br>
            <a:r>
              <a:rPr lang="en-US" dirty="0" smtClean="0"/>
              <a:t>what will will learn to create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</a:t>
            </a:r>
            <a:r>
              <a:rPr lang="en-US" dirty="0" err="1"/>
              <a:t>n</a:t>
            </a:r>
            <a:r>
              <a:rPr lang="en-US" dirty="0" err="1" smtClean="0"/>
              <a:t>av</a:t>
            </a:r>
            <a:r>
              <a:rPr lang="en-US" dirty="0" smtClean="0"/>
              <a:t> bar</a:t>
            </a:r>
          </a:p>
          <a:p>
            <a:pPr lvl="1"/>
            <a:r>
              <a:rPr lang="en-US" sz="2400" dirty="0" smtClean="0"/>
              <a:t>Expands to fill full screen width</a:t>
            </a:r>
          </a:p>
          <a:p>
            <a:pPr lvl="1"/>
            <a:r>
              <a:rPr lang="en-US" sz="2400" dirty="0" smtClean="0"/>
              <a:t>Each item equally spaced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4" descr="Untitled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5927"/>
            <a:ext cx="9144000" cy="1767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25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RECAP –</a:t>
            </a:r>
          </a:p>
          <a:p>
            <a:r>
              <a:rPr lang="en-US" dirty="0" smtClean="0"/>
              <a:t>3 steps for vertical </a:t>
            </a:r>
            <a:r>
              <a:rPr lang="en-US" dirty="0" err="1" smtClean="0"/>
              <a:t>nav</a:t>
            </a:r>
            <a:r>
              <a:rPr lang="en-US" dirty="0" smtClean="0"/>
              <a:t>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4918" y="514886"/>
            <a:ext cx="6887317" cy="1716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 descr="Screen Shot 2014-10-17 at 08.13.19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23" y="0"/>
            <a:ext cx="7188200" cy="264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185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784976" cy="619268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"/>
                <a:cs typeface="Courier"/>
              </a:rPr>
              <a:t>nav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ul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list</a:t>
            </a:r>
            <a:r>
              <a:rPr lang="en-US" sz="1800" dirty="0">
                <a:latin typeface="Courier"/>
                <a:cs typeface="Courier"/>
              </a:rPr>
              <a:t>-style-type: none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margin</a:t>
            </a:r>
            <a:r>
              <a:rPr lang="en-US" sz="1800" dirty="0">
                <a:latin typeface="Courier"/>
                <a:cs typeface="Courier"/>
              </a:rPr>
              <a:t>: 0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padding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smtClean="0">
                <a:latin typeface="Courier"/>
                <a:cs typeface="Courier"/>
              </a:rPr>
              <a:t>0;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latin typeface="Courier"/>
                <a:cs typeface="Courier"/>
              </a:rPr>
              <a:t>nav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a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display</a:t>
            </a:r>
            <a:r>
              <a:rPr lang="en-US" sz="1800" dirty="0">
                <a:latin typeface="Courier"/>
                <a:cs typeface="Courier"/>
              </a:rPr>
              <a:t>: block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border</a:t>
            </a:r>
            <a:r>
              <a:rPr lang="en-US" sz="1800" dirty="0">
                <a:latin typeface="Courier"/>
                <a:cs typeface="Courier"/>
              </a:rPr>
              <a:t>: 0.1rem solid red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padding</a:t>
            </a:r>
            <a:r>
              <a:rPr lang="en-US" sz="1800" dirty="0">
                <a:latin typeface="Courier"/>
                <a:cs typeface="Courier"/>
              </a:rPr>
              <a:t>: 0.2rem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margin</a:t>
            </a:r>
            <a:r>
              <a:rPr lang="en-US" sz="1800" dirty="0">
                <a:latin typeface="Courier"/>
                <a:cs typeface="Courier"/>
              </a:rPr>
              <a:t>-bottom: 0.5rem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text</a:t>
            </a:r>
            <a:r>
              <a:rPr lang="en-US" sz="1800" dirty="0">
                <a:latin typeface="Courier"/>
                <a:cs typeface="Courier"/>
              </a:rPr>
              <a:t>-decoration: none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text</a:t>
            </a:r>
            <a:r>
              <a:rPr lang="en-US" sz="1800" dirty="0">
                <a:latin typeface="Courier"/>
                <a:cs typeface="Courier"/>
              </a:rPr>
              <a:t>-align: center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latin typeface="Courier"/>
                <a:cs typeface="Courier"/>
              </a:rPr>
              <a:t>nav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a:hover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text</a:t>
            </a:r>
            <a:r>
              <a:rPr lang="en-US" sz="1800" dirty="0">
                <a:latin typeface="Courier"/>
                <a:cs typeface="Courier"/>
              </a:rPr>
              <a:t>-decoration: underline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	background</a:t>
            </a:r>
            <a:r>
              <a:rPr lang="en-US" sz="1800" dirty="0">
                <a:latin typeface="Courier"/>
                <a:cs typeface="Courier"/>
              </a:rPr>
              <a:t>-color: yellow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latin typeface="Courier"/>
                <a:cs typeface="Courier"/>
              </a:rPr>
              <a:t>nav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a.current_page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color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>
                <a:latin typeface="Courier"/>
                <a:cs typeface="Courier"/>
              </a:rPr>
              <a:t>lightgreen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background</a:t>
            </a:r>
            <a:r>
              <a:rPr lang="en-US" sz="1800" dirty="0">
                <a:latin typeface="Courier"/>
                <a:cs typeface="Courier"/>
              </a:rPr>
              <a:t>-color: </a:t>
            </a:r>
            <a:r>
              <a:rPr lang="en-US" sz="1800" dirty="0" err="1">
                <a:latin typeface="Courier"/>
                <a:cs typeface="Courier"/>
              </a:rPr>
              <a:t>darkgreen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font</a:t>
            </a:r>
            <a:r>
              <a:rPr lang="en-US" sz="1800" dirty="0">
                <a:latin typeface="Courier"/>
                <a:cs typeface="Courier"/>
              </a:rPr>
              <a:t>-style: italic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438150" indent="-381000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b="1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2280" y="6165304"/>
            <a:ext cx="194845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   CSS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832643" y="597192"/>
            <a:ext cx="4942394" cy="57606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1. Remove ‘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’ bullets/spacing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10465" y="1642061"/>
            <a:ext cx="4422520" cy="576064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dirty="0" smtClean="0"/>
              <a:t>2. Links display as block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95072" y="4094287"/>
            <a:ext cx="4422520" cy="860064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E" dirty="0" smtClean="0"/>
              <a:t>3. Style rules for</a:t>
            </a:r>
            <a:br>
              <a:rPr lang="en-IE" dirty="0" smtClean="0"/>
            </a:br>
            <a:r>
              <a:rPr lang="en-IE" dirty="0" smtClean="0"/>
              <a:t>a </a:t>
            </a:r>
            <a:r>
              <a:rPr lang="en-IE" dirty="0"/>
              <a:t>/ a:hover / a. .current_page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347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vertical </a:t>
            </a:r>
            <a:r>
              <a:rPr lang="en-US" dirty="0" err="1" smtClean="0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 descr="Screen Shot 2014-10-17 at 08.13.19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1" y="2448569"/>
            <a:ext cx="8935809" cy="3283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91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Horizontal </a:t>
            </a:r>
            <a:r>
              <a:rPr lang="en-US" dirty="0" err="1" smtClean="0"/>
              <a:t>navbars</a:t>
            </a:r>
            <a:endParaRPr lang="en-US" dirty="0" smtClean="0"/>
          </a:p>
          <a:p>
            <a:r>
              <a:rPr lang="en-US" dirty="0" smtClean="0"/>
              <a:t>Using flex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49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3 + 2 = 5 steps for horizontal </a:t>
            </a:r>
            <a:r>
              <a:rPr lang="en-GB" sz="2800" dirty="0" err="1" smtClean="0"/>
              <a:t>navbars</a:t>
            </a:r>
            <a:endParaRPr lang="en-GB" sz="2800" dirty="0"/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9036496" cy="5029200"/>
          </a:xfrm>
          <a:noFill/>
          <a:ln/>
        </p:spPr>
        <p:txBody>
          <a:bodyPr/>
          <a:lstStyle/>
          <a:p>
            <a:pPr marL="457200" indent="-457200">
              <a:buFont typeface="Times" charset="0"/>
              <a:buChar char="•"/>
            </a:pPr>
            <a:r>
              <a:rPr lang="en-IE" sz="2800" dirty="0" smtClean="0"/>
              <a:t>Three (3) steps for basic </a:t>
            </a:r>
            <a:r>
              <a:rPr lang="en-IE" sz="2800" u="sng" dirty="0" smtClean="0"/>
              <a:t>vertical navigation </a:t>
            </a:r>
            <a:r>
              <a:rPr lang="en-IE" sz="2800" dirty="0" smtClean="0"/>
              <a:t>bars</a:t>
            </a:r>
            <a:endParaRPr lang="en-IE" sz="2800" dirty="0"/>
          </a:p>
          <a:p>
            <a:pPr marL="914400" lvl="1" indent="-514350">
              <a:buFont typeface="+mj-lt"/>
              <a:buAutoNum type="arabicPeriod"/>
            </a:pPr>
            <a:r>
              <a:rPr lang="ga-IE" sz="2400" dirty="0" smtClean="0"/>
              <a:t>&lt;</a:t>
            </a:r>
            <a:r>
              <a:rPr lang="ga-IE" sz="2400" dirty="0"/>
              <a:t>ul&gt; remove </a:t>
            </a:r>
            <a:r>
              <a:rPr lang="en-IE" sz="2400" dirty="0" smtClean="0"/>
              <a:t>bullets and </a:t>
            </a:r>
            <a:r>
              <a:rPr lang="ga-IE" sz="2400" dirty="0" smtClean="0"/>
              <a:t>margins </a:t>
            </a:r>
            <a:r>
              <a:rPr lang="ga-IE" sz="2400" dirty="0"/>
              <a:t>and </a:t>
            </a:r>
            <a:r>
              <a:rPr lang="ga-IE" sz="2400" dirty="0" smtClean="0"/>
              <a:t>padding</a:t>
            </a:r>
            <a:endParaRPr lang="ga-IE" sz="2400" dirty="0"/>
          </a:p>
          <a:p>
            <a:pPr marL="914400" lvl="1" indent="-514350">
              <a:buFont typeface="+mj-lt"/>
              <a:buAutoNum type="arabicPeriod"/>
            </a:pPr>
            <a:r>
              <a:rPr lang="ga-IE" sz="2400" dirty="0" smtClean="0"/>
              <a:t>&lt;a&gt; display as blocks</a:t>
            </a:r>
            <a:endParaRPr lang="en-IE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IE" sz="2400" dirty="0" smtClean="0"/>
              <a:t>&lt;a&gt; define a </a:t>
            </a:r>
            <a:r>
              <a:rPr lang="en-IE" sz="2400" dirty="0"/>
              <a:t>/ a:hover / a. .</a:t>
            </a:r>
            <a:r>
              <a:rPr lang="en-IE" sz="2400" dirty="0" smtClean="0"/>
              <a:t>current_page styles</a:t>
            </a:r>
            <a:endParaRPr lang="en-IE" sz="2400" dirty="0"/>
          </a:p>
          <a:p>
            <a:pPr marL="400050" lvl="1" indent="0">
              <a:buNone/>
            </a:pPr>
            <a:r>
              <a:rPr lang="en-IE" sz="2400" dirty="0" smtClean="0"/>
              <a:t>+ (add some pretty CSS colors/padding/border etc.)</a:t>
            </a:r>
          </a:p>
          <a:p>
            <a:pPr marL="914400" lvl="1" indent="-514350">
              <a:buFont typeface="+mj-lt"/>
              <a:buAutoNum type="arabicPeriod"/>
            </a:pPr>
            <a:endParaRPr lang="en-IE" sz="2400" dirty="0"/>
          </a:p>
          <a:p>
            <a:r>
              <a:rPr lang="en-IE" sz="2800" dirty="0" smtClean="0"/>
              <a:t>Two (2) new steps for full </a:t>
            </a:r>
            <a:r>
              <a:rPr lang="en-IE" sz="2800" u="sng" dirty="0" smtClean="0"/>
              <a:t>horizontal navbars</a:t>
            </a:r>
            <a:r>
              <a:rPr lang="en-IE" sz="2800" dirty="0" smtClean="0"/>
              <a:t>:</a:t>
            </a:r>
          </a:p>
          <a:p>
            <a:pPr marL="400050" lvl="1" indent="0">
              <a:buNone/>
            </a:pPr>
            <a:r>
              <a:rPr lang="en-IE" sz="2400" dirty="0" smtClean="0">
                <a:solidFill>
                  <a:srgbClr val="336666"/>
                </a:solidFill>
              </a:rPr>
              <a:t>Horiz-1:</a:t>
            </a:r>
            <a:r>
              <a:rPr lang="en-IE" sz="2400" dirty="0" smtClean="0"/>
              <a:t>	Make </a:t>
            </a:r>
            <a:r>
              <a:rPr lang="en-IE" sz="2400" dirty="0"/>
              <a:t>list block </a:t>
            </a:r>
            <a:r>
              <a:rPr lang="en-IE" sz="2400" dirty="0" smtClean="0"/>
              <a:t>‘nav ul’ </a:t>
            </a:r>
            <a:r>
              <a:rPr lang="en-IE" sz="2400" dirty="0"/>
              <a:t>a flex box container</a:t>
            </a:r>
          </a:p>
          <a:p>
            <a:pPr marL="400050" lvl="1" indent="0">
              <a:buNone/>
            </a:pPr>
            <a:r>
              <a:rPr lang="en-IE" sz="2400" dirty="0">
                <a:solidFill>
                  <a:srgbClr val="336666"/>
                </a:solidFill>
              </a:rPr>
              <a:t>Horiz-2: </a:t>
            </a:r>
            <a:r>
              <a:rPr lang="en-IE" sz="2400" dirty="0" smtClean="0"/>
              <a:t>	Make </a:t>
            </a:r>
            <a:r>
              <a:rPr lang="en-IE" sz="2400" dirty="0"/>
              <a:t>the list items </a:t>
            </a:r>
            <a:r>
              <a:rPr lang="en-IE" sz="2400" dirty="0" smtClean="0"/>
              <a:t>‘nav li’ </a:t>
            </a:r>
            <a:r>
              <a:rPr lang="en-IE" sz="2400" dirty="0"/>
              <a:t>share space flexibly</a:t>
            </a:r>
            <a:endParaRPr lang="ga-IE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43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2840" cy="1771650"/>
          </a:xfrm>
        </p:spPr>
        <p:txBody>
          <a:bodyPr/>
          <a:lstStyle/>
          <a:p>
            <a:r>
              <a:rPr lang="en-IE" sz="4000" dirty="0" smtClean="0"/>
              <a:t>STEP: horiz-1</a:t>
            </a:r>
          </a:p>
          <a:p>
            <a:r>
              <a:rPr lang="en-IE" sz="4000" dirty="0" smtClean="0"/>
              <a:t>Make ‘nav ul’ block a FLEX</a:t>
            </a:r>
            <a:br>
              <a:rPr lang="en-IE" sz="4000" dirty="0" smtClean="0"/>
            </a:br>
            <a:r>
              <a:rPr lang="en-IE" sz="4000" dirty="0" smtClean="0"/>
              <a:t>container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83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34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857" y="1295400"/>
            <a:ext cx="8854683" cy="5157936"/>
          </a:xfrm>
        </p:spPr>
        <p:txBody>
          <a:bodyPr/>
          <a:lstStyle/>
          <a:p>
            <a:pPr marL="457200" indent="-457200"/>
            <a:r>
              <a:rPr lang="en-IE" dirty="0" smtClean="0"/>
              <a:t>core of horizontal navbars is UL flex box</a:t>
            </a:r>
          </a:p>
          <a:p>
            <a:pPr marL="857250" lvl="1" indent="-457200"/>
            <a:r>
              <a:rPr lang="en-IE" sz="2400" dirty="0" smtClean="0"/>
              <a:t>Child blocks line up left-to-right</a:t>
            </a:r>
          </a:p>
          <a:p>
            <a:pPr marL="0" indent="0">
              <a:buNone/>
            </a:pPr>
            <a:endParaRPr lang="en-I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display: flex;</a:t>
            </a:r>
          </a:p>
          <a:p>
            <a:pPr marL="0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/>
            <a:endParaRPr lang="en-I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99860" y="0"/>
            <a:ext cx="25899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/>
              <a:t>s</a:t>
            </a:r>
            <a:r>
              <a:rPr lang="en-IE" dirty="0" smtClean="0"/>
              <a:t>tep horiz-1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2" name="Picture 1" descr="Untitled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1" y="4450912"/>
            <a:ext cx="8861937" cy="2116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453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290</Words>
  <Application>Microsoft Macintosh PowerPoint</Application>
  <PresentationFormat>On-screen Show (4:3)</PresentationFormat>
  <Paragraphs>99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AnimationLecture</vt:lpstr>
      <vt:lpstr>Web Development 1</vt:lpstr>
      <vt:lpstr>Horizontal navigation bar what will will learn to create today</vt:lpstr>
      <vt:lpstr>PowerPoint Presentation</vt:lpstr>
      <vt:lpstr>PowerPoint Presentation</vt:lpstr>
      <vt:lpstr>Basic vertical navbar</vt:lpstr>
      <vt:lpstr>PowerPoint Presentation</vt:lpstr>
      <vt:lpstr>3 + 2 = 5 steps for horizontal navbars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178</cp:revision>
  <cp:lastPrinted>2011-09-08T14:13:53Z</cp:lastPrinted>
  <dcterms:modified xsi:type="dcterms:W3CDTF">2014-10-17T07:29:36Z</dcterms:modified>
</cp:coreProperties>
</file>