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1"/>
  </p:notesMasterIdLst>
  <p:handoutMasterIdLst>
    <p:handoutMasterId r:id="rId22"/>
  </p:handoutMasterIdLst>
  <p:sldIdLst>
    <p:sldId id="339" r:id="rId5"/>
    <p:sldId id="331" r:id="rId6"/>
    <p:sldId id="355" r:id="rId7"/>
    <p:sldId id="340" r:id="rId8"/>
    <p:sldId id="350" r:id="rId9"/>
    <p:sldId id="342" r:id="rId10"/>
    <p:sldId id="353" r:id="rId11"/>
    <p:sldId id="357" r:id="rId12"/>
    <p:sldId id="349" r:id="rId13"/>
    <p:sldId id="347" r:id="rId14"/>
    <p:sldId id="356" r:id="rId15"/>
    <p:sldId id="352" r:id="rId16"/>
    <p:sldId id="354" r:id="rId17"/>
    <p:sldId id="358" r:id="rId18"/>
    <p:sldId id="360" r:id="rId19"/>
    <p:sldId id="345" r:id="rId20"/>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Pacampara, Samantha" initials="PS" lastIdx="22" clrIdx="2">
    <p:extLst>
      <p:ext uri="{19B8F6BF-5375-455C-9EA6-DF929625EA0E}">
        <p15:presenceInfo xmlns:p15="http://schemas.microsoft.com/office/powerpoint/2012/main" userId="S-1-5-21-1407069837-2091007605-538272213-33157533" providerId="AD"/>
      </p:ext>
    </p:extLst>
  </p:cmAuthor>
  <p:cmAuthor id="3" name="Chetty, Rudy" initials="CR" lastIdx="6" clrIdx="3">
    <p:extLst>
      <p:ext uri="{19B8F6BF-5375-455C-9EA6-DF929625EA0E}">
        <p15:presenceInfo xmlns:p15="http://schemas.microsoft.com/office/powerpoint/2012/main" userId="S-1-5-21-1407069837-2091007605-538272213-27183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385BF"/>
    <a:srgbClr val="E87329"/>
    <a:srgbClr val="11161E"/>
    <a:srgbClr val="414042"/>
    <a:srgbClr val="232F3E"/>
    <a:srgbClr val="595A5D"/>
    <a:srgbClr val="DCDCDC"/>
    <a:srgbClr val="4F81BD"/>
    <a:srgbClr val="0C9B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40" autoAdjust="0"/>
    <p:restoredTop sz="57951" autoAdjust="0"/>
  </p:normalViewPr>
  <p:slideViewPr>
    <p:cSldViewPr snapToGrid="0" showGuides="1">
      <p:cViewPr varScale="1">
        <p:scale>
          <a:sx n="79" d="100"/>
          <a:sy n="79" d="100"/>
        </p:scale>
        <p:origin x="4728" y="9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6" d="100"/>
          <a:sy n="66" d="100"/>
        </p:scale>
        <p:origin x="3138" y="-20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AD51B4-870E-4E95-8282-008D0D83EC85}"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3074B30B-B789-4766-9F86-E9A1AAE84D75}">
      <dgm:prSet phldrT="[Text]"/>
      <dgm:spPr>
        <a:solidFill>
          <a:schemeClr val="accent4">
            <a:lumMod val="75000"/>
          </a:schemeClr>
        </a:solidFill>
      </dgm:spPr>
      <dgm:t>
        <a:bodyPr/>
        <a:lstStyle/>
        <a:p>
          <a:r>
            <a:rPr lang="en-US" dirty="0" smtClean="0"/>
            <a:t>Infrastructure</a:t>
          </a:r>
          <a:endParaRPr lang="en-US" dirty="0"/>
        </a:p>
      </dgm:t>
    </dgm:pt>
    <dgm:pt modelId="{1A329FA9-052A-4FB3-A805-5EC06F85978F}" type="parTrans" cxnId="{EB5EF8A2-02AF-4EDA-B631-F2B58A5606EC}">
      <dgm:prSet/>
      <dgm:spPr/>
      <dgm:t>
        <a:bodyPr/>
        <a:lstStyle/>
        <a:p>
          <a:endParaRPr lang="en-US"/>
        </a:p>
      </dgm:t>
    </dgm:pt>
    <dgm:pt modelId="{6111AA84-563B-40C1-909B-56909BE243B1}" type="sibTrans" cxnId="{EB5EF8A2-02AF-4EDA-B631-F2B58A5606EC}">
      <dgm:prSet/>
      <dgm:spPr/>
      <dgm:t>
        <a:bodyPr/>
        <a:lstStyle/>
        <a:p>
          <a:endParaRPr lang="en-US"/>
        </a:p>
      </dgm:t>
    </dgm:pt>
    <dgm:pt modelId="{83C1D3C3-2464-4C46-BB08-371057C0E1E3}">
      <dgm:prSet phldrT="[Text]"/>
      <dgm:spPr>
        <a:solidFill>
          <a:schemeClr val="bg1">
            <a:lumMod val="90000"/>
            <a:lumOff val="10000"/>
          </a:schemeClr>
        </a:solidFill>
      </dgm:spPr>
      <dgm:t>
        <a:bodyPr/>
        <a:lstStyle/>
        <a:p>
          <a:r>
            <a:rPr lang="en-US" dirty="0" smtClean="0"/>
            <a:t>Compute</a:t>
          </a:r>
          <a:endParaRPr lang="en-US" dirty="0"/>
        </a:p>
      </dgm:t>
    </dgm:pt>
    <dgm:pt modelId="{0B429E6D-483D-401F-80E2-518D02B54B27}" type="parTrans" cxnId="{4421DAC3-17B7-4F5D-8798-3EA887E5612F}">
      <dgm:prSet/>
      <dgm:spPr/>
      <dgm:t>
        <a:bodyPr/>
        <a:lstStyle/>
        <a:p>
          <a:endParaRPr lang="en-US"/>
        </a:p>
      </dgm:t>
    </dgm:pt>
    <dgm:pt modelId="{409A6DC7-9EFD-499C-8930-48FEA24DC040}" type="sibTrans" cxnId="{4421DAC3-17B7-4F5D-8798-3EA887E5612F}">
      <dgm:prSet/>
      <dgm:spPr/>
      <dgm:t>
        <a:bodyPr/>
        <a:lstStyle/>
        <a:p>
          <a:endParaRPr lang="en-US"/>
        </a:p>
      </dgm:t>
    </dgm:pt>
    <dgm:pt modelId="{264D1133-1152-4975-A24F-EFB59CDC0761}">
      <dgm:prSet phldrT="[Text]"/>
      <dgm:spPr>
        <a:solidFill>
          <a:schemeClr val="bg1">
            <a:lumMod val="90000"/>
            <a:lumOff val="10000"/>
          </a:schemeClr>
        </a:solidFill>
      </dgm:spPr>
      <dgm:t>
        <a:bodyPr/>
        <a:lstStyle/>
        <a:p>
          <a:r>
            <a:rPr lang="en-US" dirty="0" smtClean="0"/>
            <a:t>Storage</a:t>
          </a:r>
          <a:endParaRPr lang="en-US" dirty="0"/>
        </a:p>
      </dgm:t>
    </dgm:pt>
    <dgm:pt modelId="{CDD3B909-6F00-448C-A409-B464BEA39127}" type="parTrans" cxnId="{4C52EA45-3F39-49C9-A61E-D93B6B455697}">
      <dgm:prSet/>
      <dgm:spPr/>
      <dgm:t>
        <a:bodyPr/>
        <a:lstStyle/>
        <a:p>
          <a:endParaRPr lang="en-US"/>
        </a:p>
      </dgm:t>
    </dgm:pt>
    <dgm:pt modelId="{A034F21A-3959-47F7-814F-F125F4EC73A9}" type="sibTrans" cxnId="{4C52EA45-3F39-49C9-A61E-D93B6B455697}">
      <dgm:prSet/>
      <dgm:spPr/>
      <dgm:t>
        <a:bodyPr/>
        <a:lstStyle/>
        <a:p>
          <a:endParaRPr lang="en-US"/>
        </a:p>
      </dgm:t>
    </dgm:pt>
    <dgm:pt modelId="{E54035F8-CFE6-481C-80A7-0D9BC6D17D6B}">
      <dgm:prSet phldrT="[Text]"/>
      <dgm:spPr>
        <a:solidFill>
          <a:srgbClr val="7030A0"/>
        </a:solidFill>
      </dgm:spPr>
      <dgm:t>
        <a:bodyPr/>
        <a:lstStyle/>
        <a:p>
          <a:r>
            <a:rPr lang="en-US" dirty="0" smtClean="0"/>
            <a:t>Intel/AMD</a:t>
          </a:r>
          <a:br>
            <a:rPr lang="en-US" dirty="0" smtClean="0"/>
          </a:br>
          <a:r>
            <a:rPr lang="en-US" dirty="0" smtClean="0"/>
            <a:t/>
          </a:r>
          <a:br>
            <a:rPr lang="en-US" dirty="0" smtClean="0"/>
          </a:br>
          <a:r>
            <a:rPr lang="en-US" dirty="0" smtClean="0"/>
            <a:t>ARM</a:t>
          </a:r>
          <a:br>
            <a:rPr lang="en-US" dirty="0" smtClean="0"/>
          </a:br>
          <a:r>
            <a:rPr lang="en-US" dirty="0" smtClean="0"/>
            <a:t/>
          </a:r>
          <a:br>
            <a:rPr lang="en-US" dirty="0" smtClean="0"/>
          </a:br>
          <a:r>
            <a:rPr lang="en-US" dirty="0" smtClean="0"/>
            <a:t>GPUs</a:t>
          </a:r>
          <a:endParaRPr lang="en-US" dirty="0"/>
        </a:p>
      </dgm:t>
    </dgm:pt>
    <dgm:pt modelId="{409EFF66-C365-4BAB-A116-138ED837CBF0}" type="parTrans" cxnId="{F597C1A4-5345-46FF-865C-EABB3F636482}">
      <dgm:prSet/>
      <dgm:spPr/>
      <dgm:t>
        <a:bodyPr/>
        <a:lstStyle/>
        <a:p>
          <a:endParaRPr lang="en-US"/>
        </a:p>
      </dgm:t>
    </dgm:pt>
    <dgm:pt modelId="{D2ED5F93-7055-4023-94B1-9D33128C7B0C}" type="sibTrans" cxnId="{F597C1A4-5345-46FF-865C-EABB3F636482}">
      <dgm:prSet/>
      <dgm:spPr/>
      <dgm:t>
        <a:bodyPr/>
        <a:lstStyle/>
        <a:p>
          <a:endParaRPr lang="en-US"/>
        </a:p>
      </dgm:t>
    </dgm:pt>
    <dgm:pt modelId="{1F13ED16-9284-40B7-9747-5FC56752EBC7}">
      <dgm:prSet phldrT="[Text]"/>
      <dgm:spPr>
        <a:solidFill>
          <a:schemeClr val="bg1">
            <a:lumMod val="90000"/>
            <a:lumOff val="10000"/>
          </a:schemeClr>
        </a:solidFill>
      </dgm:spPr>
      <dgm:t>
        <a:bodyPr/>
        <a:lstStyle/>
        <a:p>
          <a:r>
            <a:rPr lang="en-US" dirty="0" smtClean="0"/>
            <a:t>Networking</a:t>
          </a:r>
          <a:endParaRPr lang="en-US" dirty="0"/>
        </a:p>
      </dgm:t>
    </dgm:pt>
    <dgm:pt modelId="{F37FCD3F-0EA6-4D2F-BB90-904C1134CAD4}" type="parTrans" cxnId="{DC77D0DD-A3CA-4990-89B9-6BF65770E241}">
      <dgm:prSet/>
      <dgm:spPr/>
      <dgm:t>
        <a:bodyPr/>
        <a:lstStyle/>
        <a:p>
          <a:endParaRPr lang="en-US"/>
        </a:p>
      </dgm:t>
    </dgm:pt>
    <dgm:pt modelId="{FD864523-5DC9-4121-93C5-49640A3FB774}" type="sibTrans" cxnId="{DC77D0DD-A3CA-4990-89B9-6BF65770E241}">
      <dgm:prSet/>
      <dgm:spPr/>
      <dgm:t>
        <a:bodyPr/>
        <a:lstStyle/>
        <a:p>
          <a:endParaRPr lang="en-US"/>
        </a:p>
      </dgm:t>
    </dgm:pt>
    <dgm:pt modelId="{0CD27E37-F03A-4D65-8F73-780E3091A213}">
      <dgm:prSet phldrT="[Text]"/>
      <dgm:spPr>
        <a:solidFill>
          <a:srgbClr val="7030A0"/>
        </a:solidFill>
      </dgm:spPr>
      <dgm:t>
        <a:bodyPr/>
        <a:lstStyle/>
        <a:p>
          <a:r>
            <a:rPr lang="en-US" dirty="0" smtClean="0"/>
            <a:t>SSD</a:t>
          </a:r>
          <a:br>
            <a:rPr lang="en-US" dirty="0" smtClean="0"/>
          </a:br>
          <a:r>
            <a:rPr lang="en-US" dirty="0" smtClean="0"/>
            <a:t>Disks</a:t>
          </a:r>
          <a:br>
            <a:rPr lang="en-US" dirty="0" smtClean="0"/>
          </a:br>
          <a:r>
            <a:rPr lang="en-US" dirty="0" smtClean="0"/>
            <a:t/>
          </a:r>
          <a:br>
            <a:rPr lang="en-US" dirty="0" smtClean="0"/>
          </a:br>
          <a:r>
            <a:rPr lang="en-US" dirty="0" smtClean="0"/>
            <a:t>Cold Storage</a:t>
          </a:r>
          <a:endParaRPr lang="en-US" dirty="0"/>
        </a:p>
      </dgm:t>
    </dgm:pt>
    <dgm:pt modelId="{74788895-1EC6-480B-9C1D-F4FDE337F78F}" type="parTrans" cxnId="{79F860BD-B60A-4EE4-A6A2-84DA04B42A91}">
      <dgm:prSet/>
      <dgm:spPr/>
      <dgm:t>
        <a:bodyPr/>
        <a:lstStyle/>
        <a:p>
          <a:endParaRPr lang="en-US"/>
        </a:p>
      </dgm:t>
    </dgm:pt>
    <dgm:pt modelId="{EABFC73F-6AFD-4D08-9979-5B801F342249}" type="sibTrans" cxnId="{79F860BD-B60A-4EE4-A6A2-84DA04B42A91}">
      <dgm:prSet/>
      <dgm:spPr/>
      <dgm:t>
        <a:bodyPr/>
        <a:lstStyle/>
        <a:p>
          <a:endParaRPr lang="en-US"/>
        </a:p>
      </dgm:t>
    </dgm:pt>
    <dgm:pt modelId="{D4481197-5501-4151-9419-569088093768}">
      <dgm:prSet phldrT="[Text]"/>
      <dgm:spPr>
        <a:solidFill>
          <a:srgbClr val="7030A0"/>
        </a:solidFill>
      </dgm:spPr>
      <dgm:t>
        <a:bodyPr/>
        <a:lstStyle/>
        <a:p>
          <a:r>
            <a:rPr lang="en-US" dirty="0" smtClean="0"/>
            <a:t>VPN</a:t>
          </a:r>
          <a:br>
            <a:rPr lang="en-US" dirty="0" smtClean="0"/>
          </a:br>
          <a:r>
            <a:rPr lang="en-US" dirty="0" smtClean="0"/>
            <a:t/>
          </a:r>
          <a:br>
            <a:rPr lang="en-US" dirty="0" smtClean="0"/>
          </a:br>
          <a:r>
            <a:rPr lang="en-US" dirty="0" smtClean="0"/>
            <a:t>CDN</a:t>
          </a:r>
          <a:br>
            <a:rPr lang="en-US" dirty="0" smtClean="0"/>
          </a:br>
          <a:r>
            <a:rPr lang="en-US" dirty="0" smtClean="0"/>
            <a:t/>
          </a:r>
          <a:br>
            <a:rPr lang="en-US" dirty="0" smtClean="0"/>
          </a:br>
          <a:r>
            <a:rPr lang="en-US" dirty="0" smtClean="0"/>
            <a:t>VPC</a:t>
          </a:r>
          <a:endParaRPr lang="en-US" dirty="0"/>
        </a:p>
      </dgm:t>
    </dgm:pt>
    <dgm:pt modelId="{92DBDCA6-11BD-4AE8-9A25-A7DA8A7203E1}" type="parTrans" cxnId="{B0B4E0AD-F2EC-40C1-9401-0BCB348DAF16}">
      <dgm:prSet/>
      <dgm:spPr/>
      <dgm:t>
        <a:bodyPr/>
        <a:lstStyle/>
        <a:p>
          <a:endParaRPr lang="en-US"/>
        </a:p>
      </dgm:t>
    </dgm:pt>
    <dgm:pt modelId="{2B08C0E6-7313-42FB-82B5-A7DF494BC9EA}" type="sibTrans" cxnId="{B0B4E0AD-F2EC-40C1-9401-0BCB348DAF16}">
      <dgm:prSet/>
      <dgm:spPr/>
      <dgm:t>
        <a:bodyPr/>
        <a:lstStyle/>
        <a:p>
          <a:endParaRPr lang="en-US"/>
        </a:p>
      </dgm:t>
    </dgm:pt>
    <dgm:pt modelId="{1F103431-3934-4E1D-8F7E-DD5DEA22EFC9}">
      <dgm:prSet phldrT="[Text]"/>
      <dgm:spPr>
        <a:solidFill>
          <a:srgbClr val="7030A0"/>
        </a:solidFill>
      </dgm:spPr>
      <dgm:t>
        <a:bodyPr/>
        <a:lstStyle/>
        <a:p>
          <a:r>
            <a:rPr lang="en-US" dirty="0" smtClean="0"/>
            <a:t>Containers</a:t>
          </a:r>
          <a:br>
            <a:rPr lang="en-US" dirty="0" smtClean="0"/>
          </a:br>
          <a:r>
            <a:rPr lang="en-US" dirty="0" smtClean="0"/>
            <a:t/>
          </a:r>
          <a:br>
            <a:rPr lang="en-US" dirty="0" smtClean="0"/>
          </a:br>
          <a:r>
            <a:rPr lang="en-US" dirty="0" smtClean="0"/>
            <a:t>K8s</a:t>
          </a:r>
          <a:br>
            <a:rPr lang="en-US" dirty="0" smtClean="0"/>
          </a:br>
          <a:r>
            <a:rPr lang="en-US" dirty="0" smtClean="0"/>
            <a:t/>
          </a:r>
          <a:br>
            <a:rPr lang="en-US" dirty="0" smtClean="0"/>
          </a:br>
          <a:r>
            <a:rPr lang="en-US" dirty="0" err="1" smtClean="0"/>
            <a:t>Serverless</a:t>
          </a:r>
          <a:endParaRPr lang="en-US" dirty="0"/>
        </a:p>
      </dgm:t>
    </dgm:pt>
    <dgm:pt modelId="{3422425D-216B-4D83-A026-FACE19C22B91}" type="parTrans" cxnId="{1055A768-CB5A-44F6-A6A3-6B741BA1580D}">
      <dgm:prSet/>
      <dgm:spPr/>
      <dgm:t>
        <a:bodyPr/>
        <a:lstStyle/>
        <a:p>
          <a:endParaRPr lang="en-US"/>
        </a:p>
      </dgm:t>
    </dgm:pt>
    <dgm:pt modelId="{F15B3BC8-9F3F-4F50-BE56-A8FF4D0AA35F}" type="sibTrans" cxnId="{1055A768-CB5A-44F6-A6A3-6B741BA1580D}">
      <dgm:prSet/>
      <dgm:spPr/>
      <dgm:t>
        <a:bodyPr/>
        <a:lstStyle/>
        <a:p>
          <a:endParaRPr lang="en-US"/>
        </a:p>
      </dgm:t>
    </dgm:pt>
    <dgm:pt modelId="{DF0E72DD-2173-4E8B-827C-D2EE39F3E487}">
      <dgm:prSet phldrT="[Text]"/>
      <dgm:spPr>
        <a:solidFill>
          <a:schemeClr val="accent4">
            <a:lumMod val="75000"/>
          </a:schemeClr>
        </a:solidFill>
      </dgm:spPr>
      <dgm:t>
        <a:bodyPr/>
        <a:lstStyle/>
        <a:p>
          <a:r>
            <a:rPr lang="en-US" dirty="0" smtClean="0"/>
            <a:t>Managed Services</a:t>
          </a:r>
          <a:endParaRPr lang="en-US" dirty="0"/>
        </a:p>
      </dgm:t>
    </dgm:pt>
    <dgm:pt modelId="{B1BC0A15-5C95-41E8-888C-C8A48CDD59A0}" type="parTrans" cxnId="{71770623-EEBD-428E-A883-2765BE5638F7}">
      <dgm:prSet/>
      <dgm:spPr/>
      <dgm:t>
        <a:bodyPr/>
        <a:lstStyle/>
        <a:p>
          <a:endParaRPr lang="en-US"/>
        </a:p>
      </dgm:t>
    </dgm:pt>
    <dgm:pt modelId="{94F9350D-2361-47EC-B85E-4DAF52AC004E}" type="sibTrans" cxnId="{71770623-EEBD-428E-A883-2765BE5638F7}">
      <dgm:prSet/>
      <dgm:spPr/>
      <dgm:t>
        <a:bodyPr/>
        <a:lstStyle/>
        <a:p>
          <a:endParaRPr lang="en-US"/>
        </a:p>
      </dgm:t>
    </dgm:pt>
    <dgm:pt modelId="{8E1563DD-0DA4-4E6B-A2B9-69F7FD835352}">
      <dgm:prSet phldrT="[Text]"/>
      <dgm:spPr>
        <a:solidFill>
          <a:schemeClr val="bg1">
            <a:lumMod val="90000"/>
            <a:lumOff val="10000"/>
          </a:schemeClr>
        </a:solidFill>
      </dgm:spPr>
      <dgm:t>
        <a:bodyPr/>
        <a:lstStyle/>
        <a:p>
          <a:r>
            <a:rPr lang="en-US" dirty="0" smtClean="0"/>
            <a:t>Common Asks</a:t>
          </a:r>
          <a:endParaRPr lang="en-US" dirty="0"/>
        </a:p>
      </dgm:t>
    </dgm:pt>
    <dgm:pt modelId="{0534F79D-8E0E-46EE-AE8C-0CA788905DBD}" type="parTrans" cxnId="{5430A078-166A-47A1-80FB-88ECC353F853}">
      <dgm:prSet/>
      <dgm:spPr/>
      <dgm:t>
        <a:bodyPr/>
        <a:lstStyle/>
        <a:p>
          <a:endParaRPr lang="en-US"/>
        </a:p>
      </dgm:t>
    </dgm:pt>
    <dgm:pt modelId="{EB1AF9C6-81A0-4E3D-9B2D-37814893898F}" type="sibTrans" cxnId="{5430A078-166A-47A1-80FB-88ECC353F853}">
      <dgm:prSet/>
      <dgm:spPr/>
      <dgm:t>
        <a:bodyPr/>
        <a:lstStyle/>
        <a:p>
          <a:endParaRPr lang="en-US"/>
        </a:p>
      </dgm:t>
    </dgm:pt>
    <dgm:pt modelId="{1A86DBD5-C216-4B13-95CC-F36BE4EAD17F}">
      <dgm:prSet phldrT="[Text]"/>
      <dgm:spPr>
        <a:solidFill>
          <a:srgbClr val="7030A0"/>
        </a:solidFill>
      </dgm:spPr>
      <dgm:t>
        <a:bodyPr/>
        <a:lstStyle/>
        <a:p>
          <a:r>
            <a:rPr lang="en-US" dirty="0" smtClean="0"/>
            <a:t>Hadoop</a:t>
          </a:r>
          <a:br>
            <a:rPr lang="en-US" dirty="0" smtClean="0"/>
          </a:br>
          <a:r>
            <a:rPr lang="en-US" dirty="0" smtClean="0"/>
            <a:t/>
          </a:r>
          <a:br>
            <a:rPr lang="en-US" dirty="0" smtClean="0"/>
          </a:br>
          <a:r>
            <a:rPr lang="en-US" dirty="0" err="1" smtClean="0"/>
            <a:t>Redis</a:t>
          </a:r>
          <a:r>
            <a:rPr lang="en-US" dirty="0" smtClean="0"/>
            <a:t/>
          </a:r>
          <a:br>
            <a:rPr lang="en-US" dirty="0" smtClean="0"/>
          </a:br>
          <a:r>
            <a:rPr lang="en-US" dirty="0" smtClean="0"/>
            <a:t/>
          </a:r>
          <a:br>
            <a:rPr lang="en-US" dirty="0" smtClean="0"/>
          </a:br>
          <a:r>
            <a:rPr lang="en-US" dirty="0" smtClean="0"/>
            <a:t>Casandra</a:t>
          </a:r>
          <a:endParaRPr lang="en-US" dirty="0"/>
        </a:p>
      </dgm:t>
    </dgm:pt>
    <dgm:pt modelId="{C6F1BD47-48FE-4D56-9B94-28CAAA27B56B}" type="parTrans" cxnId="{408538B0-AC20-4BDA-89F1-B66EFD02E7C2}">
      <dgm:prSet/>
      <dgm:spPr/>
      <dgm:t>
        <a:bodyPr/>
        <a:lstStyle/>
        <a:p>
          <a:endParaRPr lang="en-US"/>
        </a:p>
      </dgm:t>
    </dgm:pt>
    <dgm:pt modelId="{828993A1-04C8-42DA-9F64-91BFBA8AF96F}" type="sibTrans" cxnId="{408538B0-AC20-4BDA-89F1-B66EFD02E7C2}">
      <dgm:prSet/>
      <dgm:spPr/>
      <dgm:t>
        <a:bodyPr/>
        <a:lstStyle/>
        <a:p>
          <a:endParaRPr lang="en-US"/>
        </a:p>
      </dgm:t>
    </dgm:pt>
    <dgm:pt modelId="{04F1CBF1-09C6-4A7F-80D6-29AEB5E870BD}">
      <dgm:prSet phldrT="[Text]"/>
      <dgm:spPr>
        <a:solidFill>
          <a:srgbClr val="7030A0"/>
        </a:solidFill>
      </dgm:spPr>
      <dgm:t>
        <a:bodyPr/>
        <a:lstStyle/>
        <a:p>
          <a:r>
            <a:rPr lang="en-US" dirty="0" err="1" smtClean="0"/>
            <a:t>IoT</a:t>
          </a:r>
          <a:r>
            <a:rPr lang="en-US" dirty="0" smtClean="0"/>
            <a:t/>
          </a:r>
          <a:br>
            <a:rPr lang="en-US" dirty="0" smtClean="0"/>
          </a:br>
          <a:r>
            <a:rPr lang="en-US" dirty="0" smtClean="0"/>
            <a:t/>
          </a:r>
          <a:br>
            <a:rPr lang="en-US" dirty="0" smtClean="0"/>
          </a:br>
          <a:r>
            <a:rPr lang="en-US" dirty="0" smtClean="0"/>
            <a:t>Machine Leaning</a:t>
          </a:r>
          <a:endParaRPr lang="en-US" dirty="0"/>
        </a:p>
      </dgm:t>
    </dgm:pt>
    <dgm:pt modelId="{83AC7946-3C90-42E2-8C2B-E29F34BBC806}" type="parTrans" cxnId="{418B89F4-1766-45C7-A6A3-91799650B6CE}">
      <dgm:prSet/>
      <dgm:spPr/>
      <dgm:t>
        <a:bodyPr/>
        <a:lstStyle/>
        <a:p>
          <a:endParaRPr lang="en-US"/>
        </a:p>
      </dgm:t>
    </dgm:pt>
    <dgm:pt modelId="{5E76C961-D24F-4315-9C9A-1D3765549B6B}" type="sibTrans" cxnId="{418B89F4-1766-45C7-A6A3-91799650B6CE}">
      <dgm:prSet/>
      <dgm:spPr/>
      <dgm:t>
        <a:bodyPr/>
        <a:lstStyle/>
        <a:p>
          <a:endParaRPr lang="en-US"/>
        </a:p>
      </dgm:t>
    </dgm:pt>
    <dgm:pt modelId="{14E85F2B-B268-4F2D-95E4-903B861E552B}">
      <dgm:prSet phldrT="[Text]"/>
      <dgm:spPr>
        <a:solidFill>
          <a:srgbClr val="7030A0"/>
        </a:solidFill>
      </dgm:spPr>
      <dgm:t>
        <a:bodyPr/>
        <a:lstStyle/>
        <a:p>
          <a:r>
            <a:rPr lang="en-US" dirty="0" smtClean="0"/>
            <a:t>DevOps</a:t>
          </a:r>
          <a:br>
            <a:rPr lang="en-US" dirty="0" smtClean="0"/>
          </a:br>
          <a:r>
            <a:rPr lang="en-US" dirty="0" smtClean="0"/>
            <a:t>Lifecycles</a:t>
          </a:r>
          <a:endParaRPr lang="en-US" dirty="0"/>
        </a:p>
      </dgm:t>
    </dgm:pt>
    <dgm:pt modelId="{93069B28-B132-47D6-BC23-4A3512BAD4E0}" type="parTrans" cxnId="{AE492F36-C87B-4D8B-BCC6-606CE7FD26F1}">
      <dgm:prSet/>
      <dgm:spPr/>
      <dgm:t>
        <a:bodyPr/>
        <a:lstStyle/>
        <a:p>
          <a:endParaRPr lang="en-US"/>
        </a:p>
      </dgm:t>
    </dgm:pt>
    <dgm:pt modelId="{2C5D4E28-F850-4794-B096-05444E625541}" type="sibTrans" cxnId="{AE492F36-C87B-4D8B-BCC6-606CE7FD26F1}">
      <dgm:prSet/>
      <dgm:spPr/>
      <dgm:t>
        <a:bodyPr/>
        <a:lstStyle/>
        <a:p>
          <a:endParaRPr lang="en-US"/>
        </a:p>
      </dgm:t>
    </dgm:pt>
    <dgm:pt modelId="{4C8890DD-458B-46B7-BF08-7F4A1501C778}">
      <dgm:prSet phldrT="[Text]"/>
      <dgm:spPr>
        <a:solidFill>
          <a:schemeClr val="bg1">
            <a:lumMod val="90000"/>
            <a:lumOff val="10000"/>
          </a:schemeClr>
        </a:solidFill>
      </dgm:spPr>
      <dgm:t>
        <a:bodyPr/>
        <a:lstStyle/>
        <a:p>
          <a:r>
            <a:rPr lang="en-US" dirty="0" smtClean="0"/>
            <a:t>Specialized Needs</a:t>
          </a:r>
          <a:endParaRPr lang="en-US" dirty="0"/>
        </a:p>
      </dgm:t>
    </dgm:pt>
    <dgm:pt modelId="{639CC053-8909-4D0B-80E5-CA729426AE6D}" type="parTrans" cxnId="{067E5F5E-A2C8-45FF-BC85-12899B18524A}">
      <dgm:prSet/>
      <dgm:spPr/>
      <dgm:t>
        <a:bodyPr/>
        <a:lstStyle/>
        <a:p>
          <a:endParaRPr lang="en-US"/>
        </a:p>
      </dgm:t>
    </dgm:pt>
    <dgm:pt modelId="{E7B1C279-9C75-462F-9BB5-E6FFDE01C05C}" type="sibTrans" cxnId="{067E5F5E-A2C8-45FF-BC85-12899B18524A}">
      <dgm:prSet/>
      <dgm:spPr/>
      <dgm:t>
        <a:bodyPr/>
        <a:lstStyle/>
        <a:p>
          <a:endParaRPr lang="en-US"/>
        </a:p>
      </dgm:t>
    </dgm:pt>
    <dgm:pt modelId="{4AF9E18E-162B-4E4B-9ABE-5EBB8155FAED}">
      <dgm:prSet phldrT="[Text]"/>
      <dgm:spPr>
        <a:solidFill>
          <a:srgbClr val="7030A0"/>
        </a:solidFill>
      </dgm:spPr>
      <dgm:t>
        <a:bodyPr/>
        <a:lstStyle/>
        <a:p>
          <a:r>
            <a:rPr lang="en-US" dirty="0" smtClean="0"/>
            <a:t>Big Data</a:t>
          </a:r>
          <a:br>
            <a:rPr lang="en-US" dirty="0" smtClean="0"/>
          </a:br>
          <a:r>
            <a:rPr lang="en-US" dirty="0" smtClean="0"/>
            <a:t/>
          </a:r>
          <a:br>
            <a:rPr lang="en-US" dirty="0" smtClean="0"/>
          </a:br>
          <a:r>
            <a:rPr lang="en-US" dirty="0" smtClean="0"/>
            <a:t>HPCS</a:t>
          </a:r>
          <a:endParaRPr lang="en-US" dirty="0"/>
        </a:p>
      </dgm:t>
    </dgm:pt>
    <dgm:pt modelId="{495B7E01-6487-4C45-B7F7-029604E87884}" type="parTrans" cxnId="{25607901-5376-4F33-BF7C-6D1C69D2A391}">
      <dgm:prSet/>
      <dgm:spPr/>
      <dgm:t>
        <a:bodyPr/>
        <a:lstStyle/>
        <a:p>
          <a:endParaRPr lang="en-US"/>
        </a:p>
      </dgm:t>
    </dgm:pt>
    <dgm:pt modelId="{9B6A68CC-53C1-498E-A925-1743D5FA0DE7}" type="sibTrans" cxnId="{25607901-5376-4F33-BF7C-6D1C69D2A391}">
      <dgm:prSet/>
      <dgm:spPr/>
      <dgm:t>
        <a:bodyPr/>
        <a:lstStyle/>
        <a:p>
          <a:endParaRPr lang="en-US"/>
        </a:p>
      </dgm:t>
    </dgm:pt>
    <dgm:pt modelId="{70C614CC-190B-4004-B056-A839AA726DB1}">
      <dgm:prSet phldrT="[Text]"/>
      <dgm:spPr>
        <a:solidFill>
          <a:srgbClr val="7030A0"/>
        </a:solidFill>
      </dgm:spPr>
      <dgm:t>
        <a:bodyPr/>
        <a:lstStyle/>
        <a:p>
          <a:r>
            <a:rPr lang="en-US" dirty="0" smtClean="0"/>
            <a:t>Databases</a:t>
          </a:r>
          <a:br>
            <a:rPr lang="en-US" dirty="0" smtClean="0"/>
          </a:br>
          <a:r>
            <a:rPr lang="en-US" dirty="0" smtClean="0"/>
            <a:t>and Lakes</a:t>
          </a:r>
          <a:endParaRPr lang="en-US" dirty="0"/>
        </a:p>
      </dgm:t>
    </dgm:pt>
    <dgm:pt modelId="{5C703CE2-B4F8-4803-9E0F-45CA010900BD}" type="parTrans" cxnId="{55294AC9-7E48-481C-93D8-68FA7A23D5D0}">
      <dgm:prSet/>
      <dgm:spPr/>
      <dgm:t>
        <a:bodyPr/>
        <a:lstStyle/>
        <a:p>
          <a:endParaRPr lang="en-US"/>
        </a:p>
      </dgm:t>
    </dgm:pt>
    <dgm:pt modelId="{BABCC681-1F20-4BF7-B977-BDE84568A405}" type="sibTrans" cxnId="{55294AC9-7E48-481C-93D8-68FA7A23D5D0}">
      <dgm:prSet/>
      <dgm:spPr/>
      <dgm:t>
        <a:bodyPr/>
        <a:lstStyle/>
        <a:p>
          <a:endParaRPr lang="en-US"/>
        </a:p>
      </dgm:t>
    </dgm:pt>
    <dgm:pt modelId="{4DCDE1DC-23BE-452E-A510-D983CE4CC901}">
      <dgm:prSet phldrT="[Text]"/>
      <dgm:spPr>
        <a:solidFill>
          <a:srgbClr val="7030A0"/>
        </a:solidFill>
      </dgm:spPr>
      <dgm:t>
        <a:bodyPr/>
        <a:lstStyle/>
        <a:p>
          <a:r>
            <a:rPr lang="en-US" dirty="0" smtClean="0"/>
            <a:t>Virtual Tapes</a:t>
          </a:r>
          <a:br>
            <a:rPr lang="en-US" dirty="0" smtClean="0"/>
          </a:br>
          <a:r>
            <a:rPr lang="en-US" dirty="0" smtClean="0"/>
            <a:t/>
          </a:r>
          <a:br>
            <a:rPr lang="en-US" dirty="0" smtClean="0"/>
          </a:br>
          <a:r>
            <a:rPr lang="en-US" dirty="0" smtClean="0"/>
            <a:t>Storage Gateways</a:t>
          </a:r>
          <a:endParaRPr lang="en-US" dirty="0"/>
        </a:p>
      </dgm:t>
    </dgm:pt>
    <dgm:pt modelId="{AA173264-D889-4BDC-A2EB-56B38F6C62F9}" type="sibTrans" cxnId="{26B4F2A9-F9F5-4FE9-89F0-C63291D90817}">
      <dgm:prSet/>
      <dgm:spPr/>
      <dgm:t>
        <a:bodyPr/>
        <a:lstStyle/>
        <a:p>
          <a:endParaRPr lang="en-US"/>
        </a:p>
      </dgm:t>
    </dgm:pt>
    <dgm:pt modelId="{2DEA46BD-06AA-4260-A3B8-A0B657E0AED7}" type="parTrans" cxnId="{26B4F2A9-F9F5-4FE9-89F0-C63291D90817}">
      <dgm:prSet/>
      <dgm:spPr/>
      <dgm:t>
        <a:bodyPr/>
        <a:lstStyle/>
        <a:p>
          <a:endParaRPr lang="en-US"/>
        </a:p>
      </dgm:t>
    </dgm:pt>
    <dgm:pt modelId="{9DF2CDEE-FC05-4612-A93A-A4A89CDB6382}" type="pres">
      <dgm:prSet presAssocID="{A5AD51B4-870E-4E95-8282-008D0D83EC85}" presName="Name0" presStyleCnt="0">
        <dgm:presLayoutVars>
          <dgm:chPref val="1"/>
          <dgm:dir/>
          <dgm:animOne val="branch"/>
          <dgm:animLvl val="lvl"/>
          <dgm:resizeHandles/>
        </dgm:presLayoutVars>
      </dgm:prSet>
      <dgm:spPr/>
      <dgm:t>
        <a:bodyPr/>
        <a:lstStyle/>
        <a:p>
          <a:endParaRPr lang="en-US"/>
        </a:p>
      </dgm:t>
    </dgm:pt>
    <dgm:pt modelId="{1AA7D613-73E8-427F-82F5-D5BEA3374A4F}" type="pres">
      <dgm:prSet presAssocID="{3074B30B-B789-4766-9F86-E9A1AAE84D75}" presName="vertOne" presStyleCnt="0"/>
      <dgm:spPr/>
    </dgm:pt>
    <dgm:pt modelId="{DA153B0A-9019-4162-91E6-8C10404A2CB4}" type="pres">
      <dgm:prSet presAssocID="{3074B30B-B789-4766-9F86-E9A1AAE84D75}" presName="txOne" presStyleLbl="node0" presStyleIdx="0" presStyleCnt="2">
        <dgm:presLayoutVars>
          <dgm:chPref val="3"/>
        </dgm:presLayoutVars>
      </dgm:prSet>
      <dgm:spPr/>
      <dgm:t>
        <a:bodyPr/>
        <a:lstStyle/>
        <a:p>
          <a:endParaRPr lang="en-US"/>
        </a:p>
      </dgm:t>
    </dgm:pt>
    <dgm:pt modelId="{4E9AB5C4-D104-49BA-AD8F-B4AC80AE3C91}" type="pres">
      <dgm:prSet presAssocID="{3074B30B-B789-4766-9F86-E9A1AAE84D75}" presName="parTransOne" presStyleCnt="0"/>
      <dgm:spPr/>
    </dgm:pt>
    <dgm:pt modelId="{9A1492CC-639D-43C5-905D-C36E43670D43}" type="pres">
      <dgm:prSet presAssocID="{3074B30B-B789-4766-9F86-E9A1AAE84D75}" presName="horzOne" presStyleCnt="0"/>
      <dgm:spPr/>
    </dgm:pt>
    <dgm:pt modelId="{E596A522-6B0F-4863-82EA-038297AAE887}" type="pres">
      <dgm:prSet presAssocID="{83C1D3C3-2464-4C46-BB08-371057C0E1E3}" presName="vertTwo" presStyleCnt="0"/>
      <dgm:spPr/>
    </dgm:pt>
    <dgm:pt modelId="{30C84AF8-3C35-4C47-AE5C-0F44E381383E}" type="pres">
      <dgm:prSet presAssocID="{83C1D3C3-2464-4C46-BB08-371057C0E1E3}" presName="txTwo" presStyleLbl="node2" presStyleIdx="0" presStyleCnt="5">
        <dgm:presLayoutVars>
          <dgm:chPref val="3"/>
        </dgm:presLayoutVars>
      </dgm:prSet>
      <dgm:spPr/>
      <dgm:t>
        <a:bodyPr/>
        <a:lstStyle/>
        <a:p>
          <a:endParaRPr lang="en-US"/>
        </a:p>
      </dgm:t>
    </dgm:pt>
    <dgm:pt modelId="{9FB82289-D548-49C6-9193-2C413D271861}" type="pres">
      <dgm:prSet presAssocID="{83C1D3C3-2464-4C46-BB08-371057C0E1E3}" presName="parTransTwo" presStyleCnt="0"/>
      <dgm:spPr/>
    </dgm:pt>
    <dgm:pt modelId="{FE18A908-9E38-4929-8867-6AC7CEE7BBCF}" type="pres">
      <dgm:prSet presAssocID="{83C1D3C3-2464-4C46-BB08-371057C0E1E3}" presName="horzTwo" presStyleCnt="0"/>
      <dgm:spPr/>
    </dgm:pt>
    <dgm:pt modelId="{062680FA-EBFE-4547-A90D-B775D899B56C}" type="pres">
      <dgm:prSet presAssocID="{E54035F8-CFE6-481C-80A7-0D9BC6D17D6B}" presName="vertThree" presStyleCnt="0"/>
      <dgm:spPr/>
    </dgm:pt>
    <dgm:pt modelId="{AD25ADBD-5D8D-43C9-8C95-DAFEE10FC6E1}" type="pres">
      <dgm:prSet presAssocID="{E54035F8-CFE6-481C-80A7-0D9BC6D17D6B}" presName="txThree" presStyleLbl="node3" presStyleIdx="0" presStyleCnt="10">
        <dgm:presLayoutVars>
          <dgm:chPref val="3"/>
        </dgm:presLayoutVars>
      </dgm:prSet>
      <dgm:spPr/>
      <dgm:t>
        <a:bodyPr/>
        <a:lstStyle/>
        <a:p>
          <a:endParaRPr lang="en-US"/>
        </a:p>
      </dgm:t>
    </dgm:pt>
    <dgm:pt modelId="{DDB9AFDD-D6FC-4698-80EB-90CAB641F4E8}" type="pres">
      <dgm:prSet presAssocID="{E54035F8-CFE6-481C-80A7-0D9BC6D17D6B}" presName="horzThree" presStyleCnt="0"/>
      <dgm:spPr/>
    </dgm:pt>
    <dgm:pt modelId="{AD7665F2-2DF9-4793-948A-D8DE38E2C5DB}" type="pres">
      <dgm:prSet presAssocID="{D2ED5F93-7055-4023-94B1-9D33128C7B0C}" presName="sibSpaceThree" presStyleCnt="0"/>
      <dgm:spPr/>
    </dgm:pt>
    <dgm:pt modelId="{BCB27289-DF41-420A-9BDE-867E63847D5B}" type="pres">
      <dgm:prSet presAssocID="{1F103431-3934-4E1D-8F7E-DD5DEA22EFC9}" presName="vertThree" presStyleCnt="0"/>
      <dgm:spPr/>
    </dgm:pt>
    <dgm:pt modelId="{51D17AD3-8A6D-4232-9A90-5ABDBB4E3FD2}" type="pres">
      <dgm:prSet presAssocID="{1F103431-3934-4E1D-8F7E-DD5DEA22EFC9}" presName="txThree" presStyleLbl="node3" presStyleIdx="1" presStyleCnt="10">
        <dgm:presLayoutVars>
          <dgm:chPref val="3"/>
        </dgm:presLayoutVars>
      </dgm:prSet>
      <dgm:spPr/>
      <dgm:t>
        <a:bodyPr/>
        <a:lstStyle/>
        <a:p>
          <a:endParaRPr lang="en-US"/>
        </a:p>
      </dgm:t>
    </dgm:pt>
    <dgm:pt modelId="{0A37A15F-382B-45C6-9D20-D74BF4DA0E99}" type="pres">
      <dgm:prSet presAssocID="{1F103431-3934-4E1D-8F7E-DD5DEA22EFC9}" presName="horzThree" presStyleCnt="0"/>
      <dgm:spPr/>
    </dgm:pt>
    <dgm:pt modelId="{31E53BA3-B623-477C-ABF3-4E4CE2E6E8ED}" type="pres">
      <dgm:prSet presAssocID="{409A6DC7-9EFD-499C-8930-48FEA24DC040}" presName="sibSpaceTwo" presStyleCnt="0"/>
      <dgm:spPr/>
    </dgm:pt>
    <dgm:pt modelId="{73A34EE7-24BB-4ECD-8205-B849AAED5A93}" type="pres">
      <dgm:prSet presAssocID="{1F13ED16-9284-40B7-9747-5FC56752EBC7}" presName="vertTwo" presStyleCnt="0"/>
      <dgm:spPr/>
    </dgm:pt>
    <dgm:pt modelId="{1EC4BB50-36AF-43F1-A5C3-FDA7E6420ABB}" type="pres">
      <dgm:prSet presAssocID="{1F13ED16-9284-40B7-9747-5FC56752EBC7}" presName="txTwo" presStyleLbl="node2" presStyleIdx="1" presStyleCnt="5">
        <dgm:presLayoutVars>
          <dgm:chPref val="3"/>
        </dgm:presLayoutVars>
      </dgm:prSet>
      <dgm:spPr/>
      <dgm:t>
        <a:bodyPr/>
        <a:lstStyle/>
        <a:p>
          <a:endParaRPr lang="en-US"/>
        </a:p>
      </dgm:t>
    </dgm:pt>
    <dgm:pt modelId="{28DBE6CB-E0D1-4B14-B9A6-7D36521695CC}" type="pres">
      <dgm:prSet presAssocID="{1F13ED16-9284-40B7-9747-5FC56752EBC7}" presName="parTransTwo" presStyleCnt="0"/>
      <dgm:spPr/>
    </dgm:pt>
    <dgm:pt modelId="{1C283AD1-641E-4EB0-9BD3-C269C0F995AE}" type="pres">
      <dgm:prSet presAssocID="{1F13ED16-9284-40B7-9747-5FC56752EBC7}" presName="horzTwo" presStyleCnt="0"/>
      <dgm:spPr/>
    </dgm:pt>
    <dgm:pt modelId="{AEE90253-FEC2-4D88-A3F5-ECB45AC90C8B}" type="pres">
      <dgm:prSet presAssocID="{D4481197-5501-4151-9419-569088093768}" presName="vertThree" presStyleCnt="0"/>
      <dgm:spPr/>
    </dgm:pt>
    <dgm:pt modelId="{D7C7D3A2-D4E7-46A7-BD24-356EACF0C636}" type="pres">
      <dgm:prSet presAssocID="{D4481197-5501-4151-9419-569088093768}" presName="txThree" presStyleLbl="node3" presStyleIdx="2" presStyleCnt="10">
        <dgm:presLayoutVars>
          <dgm:chPref val="3"/>
        </dgm:presLayoutVars>
      </dgm:prSet>
      <dgm:spPr/>
      <dgm:t>
        <a:bodyPr/>
        <a:lstStyle/>
        <a:p>
          <a:endParaRPr lang="en-US"/>
        </a:p>
      </dgm:t>
    </dgm:pt>
    <dgm:pt modelId="{23CD1A84-6A6C-4E76-8FB9-B520F5B6DCA7}" type="pres">
      <dgm:prSet presAssocID="{D4481197-5501-4151-9419-569088093768}" presName="horzThree" presStyleCnt="0"/>
      <dgm:spPr/>
    </dgm:pt>
    <dgm:pt modelId="{3867AC5C-95CE-47EA-8899-23872EE0BF23}" type="pres">
      <dgm:prSet presAssocID="{FD864523-5DC9-4121-93C5-49640A3FB774}" presName="sibSpaceTwo" presStyleCnt="0"/>
      <dgm:spPr/>
    </dgm:pt>
    <dgm:pt modelId="{A08F88EF-5B6A-4F59-A75D-8030593A51B0}" type="pres">
      <dgm:prSet presAssocID="{264D1133-1152-4975-A24F-EFB59CDC0761}" presName="vertTwo" presStyleCnt="0"/>
      <dgm:spPr/>
    </dgm:pt>
    <dgm:pt modelId="{9821994F-FD62-4F90-A07E-D1ABCD4663CA}" type="pres">
      <dgm:prSet presAssocID="{264D1133-1152-4975-A24F-EFB59CDC0761}" presName="txTwo" presStyleLbl="node2" presStyleIdx="2" presStyleCnt="5">
        <dgm:presLayoutVars>
          <dgm:chPref val="3"/>
        </dgm:presLayoutVars>
      </dgm:prSet>
      <dgm:spPr/>
      <dgm:t>
        <a:bodyPr/>
        <a:lstStyle/>
        <a:p>
          <a:endParaRPr lang="en-US"/>
        </a:p>
      </dgm:t>
    </dgm:pt>
    <dgm:pt modelId="{889D0A69-31DF-4FEA-90E8-2BFB1B5D4408}" type="pres">
      <dgm:prSet presAssocID="{264D1133-1152-4975-A24F-EFB59CDC0761}" presName="parTransTwo" presStyleCnt="0"/>
      <dgm:spPr/>
    </dgm:pt>
    <dgm:pt modelId="{6488A11E-402D-48DA-B4DF-EA10940CD99A}" type="pres">
      <dgm:prSet presAssocID="{264D1133-1152-4975-A24F-EFB59CDC0761}" presName="horzTwo" presStyleCnt="0"/>
      <dgm:spPr/>
    </dgm:pt>
    <dgm:pt modelId="{7737F704-BC3F-4659-A195-83F55B795519}" type="pres">
      <dgm:prSet presAssocID="{4DCDE1DC-23BE-452E-A510-D983CE4CC901}" presName="vertThree" presStyleCnt="0"/>
      <dgm:spPr/>
    </dgm:pt>
    <dgm:pt modelId="{767433FC-5085-498B-B552-8C7AD2D072A1}" type="pres">
      <dgm:prSet presAssocID="{4DCDE1DC-23BE-452E-A510-D983CE4CC901}" presName="txThree" presStyleLbl="node3" presStyleIdx="3" presStyleCnt="10">
        <dgm:presLayoutVars>
          <dgm:chPref val="3"/>
        </dgm:presLayoutVars>
      </dgm:prSet>
      <dgm:spPr/>
      <dgm:t>
        <a:bodyPr/>
        <a:lstStyle/>
        <a:p>
          <a:endParaRPr lang="en-US"/>
        </a:p>
      </dgm:t>
    </dgm:pt>
    <dgm:pt modelId="{7B9C332B-27B1-49C8-8BA8-0A01F943F53A}" type="pres">
      <dgm:prSet presAssocID="{4DCDE1DC-23BE-452E-A510-D983CE4CC901}" presName="horzThree" presStyleCnt="0"/>
      <dgm:spPr/>
    </dgm:pt>
    <dgm:pt modelId="{4AE10C33-BDA9-49E9-AF57-C391FB60DF1E}" type="pres">
      <dgm:prSet presAssocID="{AA173264-D889-4BDC-A2EB-56B38F6C62F9}" presName="sibSpaceThree" presStyleCnt="0"/>
      <dgm:spPr/>
    </dgm:pt>
    <dgm:pt modelId="{C9C35844-C06B-439D-809F-4797166FEA1A}" type="pres">
      <dgm:prSet presAssocID="{0CD27E37-F03A-4D65-8F73-780E3091A213}" presName="vertThree" presStyleCnt="0"/>
      <dgm:spPr/>
    </dgm:pt>
    <dgm:pt modelId="{C1E7721F-0DD1-4381-B275-172A6170BBEF}" type="pres">
      <dgm:prSet presAssocID="{0CD27E37-F03A-4D65-8F73-780E3091A213}" presName="txThree" presStyleLbl="node3" presStyleIdx="4" presStyleCnt="10">
        <dgm:presLayoutVars>
          <dgm:chPref val="3"/>
        </dgm:presLayoutVars>
      </dgm:prSet>
      <dgm:spPr/>
      <dgm:t>
        <a:bodyPr/>
        <a:lstStyle/>
        <a:p>
          <a:endParaRPr lang="en-US"/>
        </a:p>
      </dgm:t>
    </dgm:pt>
    <dgm:pt modelId="{7729414C-D5B5-450A-820B-CF908F2A3243}" type="pres">
      <dgm:prSet presAssocID="{0CD27E37-F03A-4D65-8F73-780E3091A213}" presName="horzThree" presStyleCnt="0"/>
      <dgm:spPr/>
    </dgm:pt>
    <dgm:pt modelId="{95D9F707-256F-4490-AC45-CB633A3966C7}" type="pres">
      <dgm:prSet presAssocID="{6111AA84-563B-40C1-909B-56909BE243B1}" presName="sibSpaceOne" presStyleCnt="0"/>
      <dgm:spPr/>
    </dgm:pt>
    <dgm:pt modelId="{851ADCC6-CDF0-4BC2-A6E8-8CFA70B96803}" type="pres">
      <dgm:prSet presAssocID="{DF0E72DD-2173-4E8B-827C-D2EE39F3E487}" presName="vertOne" presStyleCnt="0"/>
      <dgm:spPr/>
    </dgm:pt>
    <dgm:pt modelId="{9FC78FF4-9CD2-4B31-BF4C-5EBCE8715583}" type="pres">
      <dgm:prSet presAssocID="{DF0E72DD-2173-4E8B-827C-D2EE39F3E487}" presName="txOne" presStyleLbl="node0" presStyleIdx="1" presStyleCnt="2">
        <dgm:presLayoutVars>
          <dgm:chPref val="3"/>
        </dgm:presLayoutVars>
      </dgm:prSet>
      <dgm:spPr/>
      <dgm:t>
        <a:bodyPr/>
        <a:lstStyle/>
        <a:p>
          <a:endParaRPr lang="en-US"/>
        </a:p>
      </dgm:t>
    </dgm:pt>
    <dgm:pt modelId="{F887C351-3205-483C-841C-FF080EEFA248}" type="pres">
      <dgm:prSet presAssocID="{DF0E72DD-2173-4E8B-827C-D2EE39F3E487}" presName="parTransOne" presStyleCnt="0"/>
      <dgm:spPr/>
    </dgm:pt>
    <dgm:pt modelId="{FD56E445-A8DB-474B-8AF1-378E142A228D}" type="pres">
      <dgm:prSet presAssocID="{DF0E72DD-2173-4E8B-827C-D2EE39F3E487}" presName="horzOne" presStyleCnt="0"/>
      <dgm:spPr/>
    </dgm:pt>
    <dgm:pt modelId="{08C80E0C-E09B-4EA5-864A-8D7AFC775A34}" type="pres">
      <dgm:prSet presAssocID="{8E1563DD-0DA4-4E6B-A2B9-69F7FD835352}" presName="vertTwo" presStyleCnt="0"/>
      <dgm:spPr/>
    </dgm:pt>
    <dgm:pt modelId="{D205D088-90EC-4199-830F-D6F9A96A3A5F}" type="pres">
      <dgm:prSet presAssocID="{8E1563DD-0DA4-4E6B-A2B9-69F7FD835352}" presName="txTwo" presStyleLbl="node2" presStyleIdx="3" presStyleCnt="5">
        <dgm:presLayoutVars>
          <dgm:chPref val="3"/>
        </dgm:presLayoutVars>
      </dgm:prSet>
      <dgm:spPr/>
      <dgm:t>
        <a:bodyPr/>
        <a:lstStyle/>
        <a:p>
          <a:endParaRPr lang="en-US"/>
        </a:p>
      </dgm:t>
    </dgm:pt>
    <dgm:pt modelId="{BF76B8BE-53E3-4375-BFA9-3DF8088A178F}" type="pres">
      <dgm:prSet presAssocID="{8E1563DD-0DA4-4E6B-A2B9-69F7FD835352}" presName="parTransTwo" presStyleCnt="0"/>
      <dgm:spPr/>
    </dgm:pt>
    <dgm:pt modelId="{D5A8D02A-082F-4698-B89E-5F0992219116}" type="pres">
      <dgm:prSet presAssocID="{8E1563DD-0DA4-4E6B-A2B9-69F7FD835352}" presName="horzTwo" presStyleCnt="0"/>
      <dgm:spPr/>
    </dgm:pt>
    <dgm:pt modelId="{38C88E4F-3E4E-4C2F-B329-71497C4ED20A}" type="pres">
      <dgm:prSet presAssocID="{1A86DBD5-C216-4B13-95CC-F36BE4EAD17F}" presName="vertThree" presStyleCnt="0"/>
      <dgm:spPr/>
    </dgm:pt>
    <dgm:pt modelId="{FABBBC78-62BD-46AD-869A-CD41D03A9FFE}" type="pres">
      <dgm:prSet presAssocID="{1A86DBD5-C216-4B13-95CC-F36BE4EAD17F}" presName="txThree" presStyleLbl="node3" presStyleIdx="5" presStyleCnt="10">
        <dgm:presLayoutVars>
          <dgm:chPref val="3"/>
        </dgm:presLayoutVars>
      </dgm:prSet>
      <dgm:spPr/>
      <dgm:t>
        <a:bodyPr/>
        <a:lstStyle/>
        <a:p>
          <a:endParaRPr lang="en-US"/>
        </a:p>
      </dgm:t>
    </dgm:pt>
    <dgm:pt modelId="{6B47D9AB-B1A7-4E8F-9C85-3E35920ADAC4}" type="pres">
      <dgm:prSet presAssocID="{1A86DBD5-C216-4B13-95CC-F36BE4EAD17F}" presName="horzThree" presStyleCnt="0"/>
      <dgm:spPr/>
    </dgm:pt>
    <dgm:pt modelId="{919854DA-F805-4BB5-B9E8-6373581A5FB3}" type="pres">
      <dgm:prSet presAssocID="{828993A1-04C8-42DA-9F64-91BFBA8AF96F}" presName="sibSpaceThree" presStyleCnt="0"/>
      <dgm:spPr/>
    </dgm:pt>
    <dgm:pt modelId="{95E20E11-B75B-4915-9F78-4CC273C11BC9}" type="pres">
      <dgm:prSet presAssocID="{70C614CC-190B-4004-B056-A839AA726DB1}" presName="vertThree" presStyleCnt="0"/>
      <dgm:spPr/>
    </dgm:pt>
    <dgm:pt modelId="{F688A1BC-C678-42FD-9283-45BBD29DF5F6}" type="pres">
      <dgm:prSet presAssocID="{70C614CC-190B-4004-B056-A839AA726DB1}" presName="txThree" presStyleLbl="node3" presStyleIdx="6" presStyleCnt="10">
        <dgm:presLayoutVars>
          <dgm:chPref val="3"/>
        </dgm:presLayoutVars>
      </dgm:prSet>
      <dgm:spPr/>
      <dgm:t>
        <a:bodyPr/>
        <a:lstStyle/>
        <a:p>
          <a:endParaRPr lang="en-US"/>
        </a:p>
      </dgm:t>
    </dgm:pt>
    <dgm:pt modelId="{3495D6DA-F54C-45D4-A814-092B49108E6E}" type="pres">
      <dgm:prSet presAssocID="{70C614CC-190B-4004-B056-A839AA726DB1}" presName="horzThree" presStyleCnt="0"/>
      <dgm:spPr/>
    </dgm:pt>
    <dgm:pt modelId="{889E2702-6F81-40E0-A158-0124F7C27698}" type="pres">
      <dgm:prSet presAssocID="{EB1AF9C6-81A0-4E3D-9B2D-37814893898F}" presName="sibSpaceTwo" presStyleCnt="0"/>
      <dgm:spPr/>
    </dgm:pt>
    <dgm:pt modelId="{AE5375CD-59FE-4D48-AFC9-A2E61446E358}" type="pres">
      <dgm:prSet presAssocID="{4C8890DD-458B-46B7-BF08-7F4A1501C778}" presName="vertTwo" presStyleCnt="0"/>
      <dgm:spPr/>
    </dgm:pt>
    <dgm:pt modelId="{18EBC6A7-F19B-4EF2-ABCD-562B50922954}" type="pres">
      <dgm:prSet presAssocID="{4C8890DD-458B-46B7-BF08-7F4A1501C778}" presName="txTwo" presStyleLbl="node2" presStyleIdx="4" presStyleCnt="5">
        <dgm:presLayoutVars>
          <dgm:chPref val="3"/>
        </dgm:presLayoutVars>
      </dgm:prSet>
      <dgm:spPr/>
      <dgm:t>
        <a:bodyPr/>
        <a:lstStyle/>
        <a:p>
          <a:endParaRPr lang="en-US"/>
        </a:p>
      </dgm:t>
    </dgm:pt>
    <dgm:pt modelId="{1669DD83-7FB7-4065-9099-B7187236156C}" type="pres">
      <dgm:prSet presAssocID="{4C8890DD-458B-46B7-BF08-7F4A1501C778}" presName="parTransTwo" presStyleCnt="0"/>
      <dgm:spPr/>
    </dgm:pt>
    <dgm:pt modelId="{56E8D981-B60A-4404-A411-75E397F68E6D}" type="pres">
      <dgm:prSet presAssocID="{4C8890DD-458B-46B7-BF08-7F4A1501C778}" presName="horzTwo" presStyleCnt="0"/>
      <dgm:spPr/>
    </dgm:pt>
    <dgm:pt modelId="{4367C866-445D-4046-9B23-F30DBD50B480}" type="pres">
      <dgm:prSet presAssocID="{4AF9E18E-162B-4E4B-9ABE-5EBB8155FAED}" presName="vertThree" presStyleCnt="0"/>
      <dgm:spPr/>
    </dgm:pt>
    <dgm:pt modelId="{19C62FBA-4D95-4D0C-8197-D532F036AB3C}" type="pres">
      <dgm:prSet presAssocID="{4AF9E18E-162B-4E4B-9ABE-5EBB8155FAED}" presName="txThree" presStyleLbl="node3" presStyleIdx="7" presStyleCnt="10">
        <dgm:presLayoutVars>
          <dgm:chPref val="3"/>
        </dgm:presLayoutVars>
      </dgm:prSet>
      <dgm:spPr/>
      <dgm:t>
        <a:bodyPr/>
        <a:lstStyle/>
        <a:p>
          <a:endParaRPr lang="en-US"/>
        </a:p>
      </dgm:t>
    </dgm:pt>
    <dgm:pt modelId="{5B8DE6B3-3238-4282-BFBF-58E3EE55C2E0}" type="pres">
      <dgm:prSet presAssocID="{4AF9E18E-162B-4E4B-9ABE-5EBB8155FAED}" presName="horzThree" presStyleCnt="0"/>
      <dgm:spPr/>
    </dgm:pt>
    <dgm:pt modelId="{9041A76D-C37F-4B21-B826-54FF696C9BF5}" type="pres">
      <dgm:prSet presAssocID="{9B6A68CC-53C1-498E-A925-1743D5FA0DE7}" presName="sibSpaceThree" presStyleCnt="0"/>
      <dgm:spPr/>
    </dgm:pt>
    <dgm:pt modelId="{C108888A-2757-4657-9823-D94445E88B20}" type="pres">
      <dgm:prSet presAssocID="{04F1CBF1-09C6-4A7F-80D6-29AEB5E870BD}" presName="vertThree" presStyleCnt="0"/>
      <dgm:spPr/>
    </dgm:pt>
    <dgm:pt modelId="{C25E3F5E-CB10-40BC-B9B7-BC8D6F507BCE}" type="pres">
      <dgm:prSet presAssocID="{04F1CBF1-09C6-4A7F-80D6-29AEB5E870BD}" presName="txThree" presStyleLbl="node3" presStyleIdx="8" presStyleCnt="10">
        <dgm:presLayoutVars>
          <dgm:chPref val="3"/>
        </dgm:presLayoutVars>
      </dgm:prSet>
      <dgm:spPr/>
      <dgm:t>
        <a:bodyPr/>
        <a:lstStyle/>
        <a:p>
          <a:endParaRPr lang="en-US"/>
        </a:p>
      </dgm:t>
    </dgm:pt>
    <dgm:pt modelId="{B15A1556-2BFE-44D3-BCD9-CF02D6C94CAB}" type="pres">
      <dgm:prSet presAssocID="{04F1CBF1-09C6-4A7F-80D6-29AEB5E870BD}" presName="horzThree" presStyleCnt="0"/>
      <dgm:spPr/>
    </dgm:pt>
    <dgm:pt modelId="{55988001-798D-4E34-B767-58F7176D089E}" type="pres">
      <dgm:prSet presAssocID="{5E76C961-D24F-4315-9C9A-1D3765549B6B}" presName="sibSpaceThree" presStyleCnt="0"/>
      <dgm:spPr/>
    </dgm:pt>
    <dgm:pt modelId="{AA6BCF38-AB95-41F8-BD48-CE8E584ECB22}" type="pres">
      <dgm:prSet presAssocID="{14E85F2B-B268-4F2D-95E4-903B861E552B}" presName="vertThree" presStyleCnt="0"/>
      <dgm:spPr/>
    </dgm:pt>
    <dgm:pt modelId="{E6945995-29C7-461A-84E9-FCCE2B2772E0}" type="pres">
      <dgm:prSet presAssocID="{14E85F2B-B268-4F2D-95E4-903B861E552B}" presName="txThree" presStyleLbl="node3" presStyleIdx="9" presStyleCnt="10">
        <dgm:presLayoutVars>
          <dgm:chPref val="3"/>
        </dgm:presLayoutVars>
      </dgm:prSet>
      <dgm:spPr/>
      <dgm:t>
        <a:bodyPr/>
        <a:lstStyle/>
        <a:p>
          <a:endParaRPr lang="en-US"/>
        </a:p>
      </dgm:t>
    </dgm:pt>
    <dgm:pt modelId="{6FFDD438-1755-4C9F-BDC8-C863CA9BE4CB}" type="pres">
      <dgm:prSet presAssocID="{14E85F2B-B268-4F2D-95E4-903B861E552B}" presName="horzThree" presStyleCnt="0"/>
      <dgm:spPr/>
    </dgm:pt>
  </dgm:ptLst>
  <dgm:cxnLst>
    <dgm:cxn modelId="{C08A5D4A-6A34-4A8E-9C31-E92B075AAC56}" type="presOf" srcId="{4C8890DD-458B-46B7-BF08-7F4A1501C778}" destId="{18EBC6A7-F19B-4EF2-ABCD-562B50922954}" srcOrd="0" destOrd="0" presId="urn:microsoft.com/office/officeart/2005/8/layout/architecture"/>
    <dgm:cxn modelId="{F597C1A4-5345-46FF-865C-EABB3F636482}" srcId="{83C1D3C3-2464-4C46-BB08-371057C0E1E3}" destId="{E54035F8-CFE6-481C-80A7-0D9BC6D17D6B}" srcOrd="0" destOrd="0" parTransId="{409EFF66-C365-4BAB-A116-138ED837CBF0}" sibTransId="{D2ED5F93-7055-4023-94B1-9D33128C7B0C}"/>
    <dgm:cxn modelId="{2BE4675C-1089-476D-8F8A-A62CD9B8414E}" type="presOf" srcId="{D4481197-5501-4151-9419-569088093768}" destId="{D7C7D3A2-D4E7-46A7-BD24-356EACF0C636}" srcOrd="0" destOrd="0" presId="urn:microsoft.com/office/officeart/2005/8/layout/architecture"/>
    <dgm:cxn modelId="{B0B4E0AD-F2EC-40C1-9401-0BCB348DAF16}" srcId="{1F13ED16-9284-40B7-9747-5FC56752EBC7}" destId="{D4481197-5501-4151-9419-569088093768}" srcOrd="0" destOrd="0" parTransId="{92DBDCA6-11BD-4AE8-9A25-A7DA8A7203E1}" sibTransId="{2B08C0E6-7313-42FB-82B5-A7DF494BC9EA}"/>
    <dgm:cxn modelId="{CFA38BD0-D502-42B0-A4A2-F14F7793E7CF}" type="presOf" srcId="{A5AD51B4-870E-4E95-8282-008D0D83EC85}" destId="{9DF2CDEE-FC05-4612-A93A-A4A89CDB6382}" srcOrd="0" destOrd="0" presId="urn:microsoft.com/office/officeart/2005/8/layout/architecture"/>
    <dgm:cxn modelId="{418B89F4-1766-45C7-A6A3-91799650B6CE}" srcId="{4C8890DD-458B-46B7-BF08-7F4A1501C778}" destId="{04F1CBF1-09C6-4A7F-80D6-29AEB5E870BD}" srcOrd="1" destOrd="0" parTransId="{83AC7946-3C90-42E2-8C2B-E29F34BBC806}" sibTransId="{5E76C961-D24F-4315-9C9A-1D3765549B6B}"/>
    <dgm:cxn modelId="{71770623-EEBD-428E-A883-2765BE5638F7}" srcId="{A5AD51B4-870E-4E95-8282-008D0D83EC85}" destId="{DF0E72DD-2173-4E8B-827C-D2EE39F3E487}" srcOrd="1" destOrd="0" parTransId="{B1BC0A15-5C95-41E8-888C-C8A48CDD59A0}" sibTransId="{94F9350D-2361-47EC-B85E-4DAF52AC004E}"/>
    <dgm:cxn modelId="{DD7ACE91-E6E5-4F25-9F6F-871ECA3CB158}" type="presOf" srcId="{1A86DBD5-C216-4B13-95CC-F36BE4EAD17F}" destId="{FABBBC78-62BD-46AD-869A-CD41D03A9FFE}" srcOrd="0" destOrd="0" presId="urn:microsoft.com/office/officeart/2005/8/layout/architecture"/>
    <dgm:cxn modelId="{15E6AB9B-0B77-4D93-A6B9-3501A07A6990}" type="presOf" srcId="{8E1563DD-0DA4-4E6B-A2B9-69F7FD835352}" destId="{D205D088-90EC-4199-830F-D6F9A96A3A5F}" srcOrd="0" destOrd="0" presId="urn:microsoft.com/office/officeart/2005/8/layout/architecture"/>
    <dgm:cxn modelId="{1055A768-CB5A-44F6-A6A3-6B741BA1580D}" srcId="{83C1D3C3-2464-4C46-BB08-371057C0E1E3}" destId="{1F103431-3934-4E1D-8F7E-DD5DEA22EFC9}" srcOrd="1" destOrd="0" parTransId="{3422425D-216B-4D83-A026-FACE19C22B91}" sibTransId="{F15B3BC8-9F3F-4F50-BE56-A8FF4D0AA35F}"/>
    <dgm:cxn modelId="{95C2ADA9-051C-4085-8F3F-8A83604A9E3A}" type="presOf" srcId="{E54035F8-CFE6-481C-80A7-0D9BC6D17D6B}" destId="{AD25ADBD-5D8D-43C9-8C95-DAFEE10FC6E1}" srcOrd="0" destOrd="0" presId="urn:microsoft.com/office/officeart/2005/8/layout/architecture"/>
    <dgm:cxn modelId="{A0A1DBEC-B3D9-40F4-BF42-1682BDC53705}" type="presOf" srcId="{83C1D3C3-2464-4C46-BB08-371057C0E1E3}" destId="{30C84AF8-3C35-4C47-AE5C-0F44E381383E}" srcOrd="0" destOrd="0" presId="urn:microsoft.com/office/officeart/2005/8/layout/architecture"/>
    <dgm:cxn modelId="{5430A078-166A-47A1-80FB-88ECC353F853}" srcId="{DF0E72DD-2173-4E8B-827C-D2EE39F3E487}" destId="{8E1563DD-0DA4-4E6B-A2B9-69F7FD835352}" srcOrd="0" destOrd="0" parTransId="{0534F79D-8E0E-46EE-AE8C-0CA788905DBD}" sibTransId="{EB1AF9C6-81A0-4E3D-9B2D-37814893898F}"/>
    <dgm:cxn modelId="{18C991F9-997C-47D8-A9C4-6637EC3DCB45}" type="presOf" srcId="{4AF9E18E-162B-4E4B-9ABE-5EBB8155FAED}" destId="{19C62FBA-4D95-4D0C-8197-D532F036AB3C}" srcOrd="0" destOrd="0" presId="urn:microsoft.com/office/officeart/2005/8/layout/architecture"/>
    <dgm:cxn modelId="{55294AC9-7E48-481C-93D8-68FA7A23D5D0}" srcId="{8E1563DD-0DA4-4E6B-A2B9-69F7FD835352}" destId="{70C614CC-190B-4004-B056-A839AA726DB1}" srcOrd="1" destOrd="0" parTransId="{5C703CE2-B4F8-4803-9E0F-45CA010900BD}" sibTransId="{BABCC681-1F20-4BF7-B977-BDE84568A405}"/>
    <dgm:cxn modelId="{3E024BAD-441A-4A27-B83C-7AF00FD70BCC}" type="presOf" srcId="{4DCDE1DC-23BE-452E-A510-D983CE4CC901}" destId="{767433FC-5085-498B-B552-8C7AD2D072A1}" srcOrd="0" destOrd="0" presId="urn:microsoft.com/office/officeart/2005/8/layout/architecture"/>
    <dgm:cxn modelId="{79F860BD-B60A-4EE4-A6A2-84DA04B42A91}" srcId="{264D1133-1152-4975-A24F-EFB59CDC0761}" destId="{0CD27E37-F03A-4D65-8F73-780E3091A213}" srcOrd="1" destOrd="0" parTransId="{74788895-1EC6-480B-9C1D-F4FDE337F78F}" sibTransId="{EABFC73F-6AFD-4D08-9979-5B801F342249}"/>
    <dgm:cxn modelId="{EB5EF8A2-02AF-4EDA-B631-F2B58A5606EC}" srcId="{A5AD51B4-870E-4E95-8282-008D0D83EC85}" destId="{3074B30B-B789-4766-9F86-E9A1AAE84D75}" srcOrd="0" destOrd="0" parTransId="{1A329FA9-052A-4FB3-A805-5EC06F85978F}" sibTransId="{6111AA84-563B-40C1-909B-56909BE243B1}"/>
    <dgm:cxn modelId="{1FE13A1E-92C3-429E-821C-5A5AB9B849E8}" type="presOf" srcId="{14E85F2B-B268-4F2D-95E4-903B861E552B}" destId="{E6945995-29C7-461A-84E9-FCCE2B2772E0}" srcOrd="0" destOrd="0" presId="urn:microsoft.com/office/officeart/2005/8/layout/architecture"/>
    <dgm:cxn modelId="{8D4F9329-4C20-4F5B-86DF-46652A9E1C3F}" type="presOf" srcId="{0CD27E37-F03A-4D65-8F73-780E3091A213}" destId="{C1E7721F-0DD1-4381-B275-172A6170BBEF}" srcOrd="0" destOrd="0" presId="urn:microsoft.com/office/officeart/2005/8/layout/architecture"/>
    <dgm:cxn modelId="{26B4F2A9-F9F5-4FE9-89F0-C63291D90817}" srcId="{264D1133-1152-4975-A24F-EFB59CDC0761}" destId="{4DCDE1DC-23BE-452E-A510-D983CE4CC901}" srcOrd="0" destOrd="0" parTransId="{2DEA46BD-06AA-4260-A3B8-A0B657E0AED7}" sibTransId="{AA173264-D889-4BDC-A2EB-56B38F6C62F9}"/>
    <dgm:cxn modelId="{DC77D0DD-A3CA-4990-89B9-6BF65770E241}" srcId="{3074B30B-B789-4766-9F86-E9A1AAE84D75}" destId="{1F13ED16-9284-40B7-9747-5FC56752EBC7}" srcOrd="1" destOrd="0" parTransId="{F37FCD3F-0EA6-4D2F-BB90-904C1134CAD4}" sibTransId="{FD864523-5DC9-4121-93C5-49640A3FB774}"/>
    <dgm:cxn modelId="{067E5F5E-A2C8-45FF-BC85-12899B18524A}" srcId="{DF0E72DD-2173-4E8B-827C-D2EE39F3E487}" destId="{4C8890DD-458B-46B7-BF08-7F4A1501C778}" srcOrd="1" destOrd="0" parTransId="{639CC053-8909-4D0B-80E5-CA729426AE6D}" sibTransId="{E7B1C279-9C75-462F-9BB5-E6FFDE01C05C}"/>
    <dgm:cxn modelId="{CECBE49B-24A0-4784-A638-71BCE7D4D2B8}" type="presOf" srcId="{DF0E72DD-2173-4E8B-827C-D2EE39F3E487}" destId="{9FC78FF4-9CD2-4B31-BF4C-5EBCE8715583}" srcOrd="0" destOrd="0" presId="urn:microsoft.com/office/officeart/2005/8/layout/architecture"/>
    <dgm:cxn modelId="{3C57DC23-7812-4038-9871-4A00F0F45FFE}" type="presOf" srcId="{70C614CC-190B-4004-B056-A839AA726DB1}" destId="{F688A1BC-C678-42FD-9283-45BBD29DF5F6}" srcOrd="0" destOrd="0" presId="urn:microsoft.com/office/officeart/2005/8/layout/architecture"/>
    <dgm:cxn modelId="{12EA6C58-0970-4DC7-BA1F-5C8DB7F0A49C}" type="presOf" srcId="{264D1133-1152-4975-A24F-EFB59CDC0761}" destId="{9821994F-FD62-4F90-A07E-D1ABCD4663CA}" srcOrd="0" destOrd="0" presId="urn:microsoft.com/office/officeart/2005/8/layout/architecture"/>
    <dgm:cxn modelId="{BD464A58-C6D2-404D-AC39-A0026BA4B70C}" type="presOf" srcId="{04F1CBF1-09C6-4A7F-80D6-29AEB5E870BD}" destId="{C25E3F5E-CB10-40BC-B9B7-BC8D6F507BCE}" srcOrd="0" destOrd="0" presId="urn:microsoft.com/office/officeart/2005/8/layout/architecture"/>
    <dgm:cxn modelId="{C3EFE5BD-7919-4BA4-A9BF-81AB27C094BB}" type="presOf" srcId="{1F103431-3934-4E1D-8F7E-DD5DEA22EFC9}" destId="{51D17AD3-8A6D-4232-9A90-5ABDBB4E3FD2}" srcOrd="0" destOrd="0" presId="urn:microsoft.com/office/officeart/2005/8/layout/architecture"/>
    <dgm:cxn modelId="{001B21EB-434F-429B-9ED9-8863251B152C}" type="presOf" srcId="{3074B30B-B789-4766-9F86-E9A1AAE84D75}" destId="{DA153B0A-9019-4162-91E6-8C10404A2CB4}" srcOrd="0" destOrd="0" presId="urn:microsoft.com/office/officeart/2005/8/layout/architecture"/>
    <dgm:cxn modelId="{25607901-5376-4F33-BF7C-6D1C69D2A391}" srcId="{4C8890DD-458B-46B7-BF08-7F4A1501C778}" destId="{4AF9E18E-162B-4E4B-9ABE-5EBB8155FAED}" srcOrd="0" destOrd="0" parTransId="{495B7E01-6487-4C45-B7F7-029604E87884}" sibTransId="{9B6A68CC-53C1-498E-A925-1743D5FA0DE7}"/>
    <dgm:cxn modelId="{408538B0-AC20-4BDA-89F1-B66EFD02E7C2}" srcId="{8E1563DD-0DA4-4E6B-A2B9-69F7FD835352}" destId="{1A86DBD5-C216-4B13-95CC-F36BE4EAD17F}" srcOrd="0" destOrd="0" parTransId="{C6F1BD47-48FE-4D56-9B94-28CAAA27B56B}" sibTransId="{828993A1-04C8-42DA-9F64-91BFBA8AF96F}"/>
    <dgm:cxn modelId="{4421DAC3-17B7-4F5D-8798-3EA887E5612F}" srcId="{3074B30B-B789-4766-9F86-E9A1AAE84D75}" destId="{83C1D3C3-2464-4C46-BB08-371057C0E1E3}" srcOrd="0" destOrd="0" parTransId="{0B429E6D-483D-401F-80E2-518D02B54B27}" sibTransId="{409A6DC7-9EFD-499C-8930-48FEA24DC040}"/>
    <dgm:cxn modelId="{B013D3AF-B095-49FC-A4AF-BF94393D3891}" type="presOf" srcId="{1F13ED16-9284-40B7-9747-5FC56752EBC7}" destId="{1EC4BB50-36AF-43F1-A5C3-FDA7E6420ABB}" srcOrd="0" destOrd="0" presId="urn:microsoft.com/office/officeart/2005/8/layout/architecture"/>
    <dgm:cxn modelId="{4C52EA45-3F39-49C9-A61E-D93B6B455697}" srcId="{3074B30B-B789-4766-9F86-E9A1AAE84D75}" destId="{264D1133-1152-4975-A24F-EFB59CDC0761}" srcOrd="2" destOrd="0" parTransId="{CDD3B909-6F00-448C-A409-B464BEA39127}" sibTransId="{A034F21A-3959-47F7-814F-F125F4EC73A9}"/>
    <dgm:cxn modelId="{AE492F36-C87B-4D8B-BCC6-606CE7FD26F1}" srcId="{4C8890DD-458B-46B7-BF08-7F4A1501C778}" destId="{14E85F2B-B268-4F2D-95E4-903B861E552B}" srcOrd="2" destOrd="0" parTransId="{93069B28-B132-47D6-BC23-4A3512BAD4E0}" sibTransId="{2C5D4E28-F850-4794-B096-05444E625541}"/>
    <dgm:cxn modelId="{21C487C2-67C0-4B52-AE05-95CA2D56EE68}" type="presParOf" srcId="{9DF2CDEE-FC05-4612-A93A-A4A89CDB6382}" destId="{1AA7D613-73E8-427F-82F5-D5BEA3374A4F}" srcOrd="0" destOrd="0" presId="urn:microsoft.com/office/officeart/2005/8/layout/architecture"/>
    <dgm:cxn modelId="{D50C10F9-F412-4999-8A17-7AC0A0167F91}" type="presParOf" srcId="{1AA7D613-73E8-427F-82F5-D5BEA3374A4F}" destId="{DA153B0A-9019-4162-91E6-8C10404A2CB4}" srcOrd="0" destOrd="0" presId="urn:microsoft.com/office/officeart/2005/8/layout/architecture"/>
    <dgm:cxn modelId="{045F9647-2AA2-432B-B948-93C2FD55635E}" type="presParOf" srcId="{1AA7D613-73E8-427F-82F5-D5BEA3374A4F}" destId="{4E9AB5C4-D104-49BA-AD8F-B4AC80AE3C91}" srcOrd="1" destOrd="0" presId="urn:microsoft.com/office/officeart/2005/8/layout/architecture"/>
    <dgm:cxn modelId="{17EA50E5-DEF8-499B-95EA-082F9DCE72E5}" type="presParOf" srcId="{1AA7D613-73E8-427F-82F5-D5BEA3374A4F}" destId="{9A1492CC-639D-43C5-905D-C36E43670D43}" srcOrd="2" destOrd="0" presId="urn:microsoft.com/office/officeart/2005/8/layout/architecture"/>
    <dgm:cxn modelId="{0A4467D5-CA75-4AF4-B4A3-7996193F2754}" type="presParOf" srcId="{9A1492CC-639D-43C5-905D-C36E43670D43}" destId="{E596A522-6B0F-4863-82EA-038297AAE887}" srcOrd="0" destOrd="0" presId="urn:microsoft.com/office/officeart/2005/8/layout/architecture"/>
    <dgm:cxn modelId="{7334DF92-1C01-4192-9743-7E19C08C2ABD}" type="presParOf" srcId="{E596A522-6B0F-4863-82EA-038297AAE887}" destId="{30C84AF8-3C35-4C47-AE5C-0F44E381383E}" srcOrd="0" destOrd="0" presId="urn:microsoft.com/office/officeart/2005/8/layout/architecture"/>
    <dgm:cxn modelId="{21156557-B9BE-4FFE-B875-603C2EB03C00}" type="presParOf" srcId="{E596A522-6B0F-4863-82EA-038297AAE887}" destId="{9FB82289-D548-49C6-9193-2C413D271861}" srcOrd="1" destOrd="0" presId="urn:microsoft.com/office/officeart/2005/8/layout/architecture"/>
    <dgm:cxn modelId="{F44ED493-A594-49C1-813D-5535C4967D39}" type="presParOf" srcId="{E596A522-6B0F-4863-82EA-038297AAE887}" destId="{FE18A908-9E38-4929-8867-6AC7CEE7BBCF}" srcOrd="2" destOrd="0" presId="urn:microsoft.com/office/officeart/2005/8/layout/architecture"/>
    <dgm:cxn modelId="{A6C604B6-680E-4742-938B-AA4196F14827}" type="presParOf" srcId="{FE18A908-9E38-4929-8867-6AC7CEE7BBCF}" destId="{062680FA-EBFE-4547-A90D-B775D899B56C}" srcOrd="0" destOrd="0" presId="urn:microsoft.com/office/officeart/2005/8/layout/architecture"/>
    <dgm:cxn modelId="{12276AD8-5D64-406E-AB51-B81CF2A192B0}" type="presParOf" srcId="{062680FA-EBFE-4547-A90D-B775D899B56C}" destId="{AD25ADBD-5D8D-43C9-8C95-DAFEE10FC6E1}" srcOrd="0" destOrd="0" presId="urn:microsoft.com/office/officeart/2005/8/layout/architecture"/>
    <dgm:cxn modelId="{3BFB2842-837C-4BCF-8283-83416BDDCB97}" type="presParOf" srcId="{062680FA-EBFE-4547-A90D-B775D899B56C}" destId="{DDB9AFDD-D6FC-4698-80EB-90CAB641F4E8}" srcOrd="1" destOrd="0" presId="urn:microsoft.com/office/officeart/2005/8/layout/architecture"/>
    <dgm:cxn modelId="{536AE93E-33B1-45FC-80DC-67734DD954A3}" type="presParOf" srcId="{FE18A908-9E38-4929-8867-6AC7CEE7BBCF}" destId="{AD7665F2-2DF9-4793-948A-D8DE38E2C5DB}" srcOrd="1" destOrd="0" presId="urn:microsoft.com/office/officeart/2005/8/layout/architecture"/>
    <dgm:cxn modelId="{886F9AD8-C82C-4CF9-9556-FF667509FC2D}" type="presParOf" srcId="{FE18A908-9E38-4929-8867-6AC7CEE7BBCF}" destId="{BCB27289-DF41-420A-9BDE-867E63847D5B}" srcOrd="2" destOrd="0" presId="urn:microsoft.com/office/officeart/2005/8/layout/architecture"/>
    <dgm:cxn modelId="{87C59157-F575-4704-82FE-2A1BFE75C9D8}" type="presParOf" srcId="{BCB27289-DF41-420A-9BDE-867E63847D5B}" destId="{51D17AD3-8A6D-4232-9A90-5ABDBB4E3FD2}" srcOrd="0" destOrd="0" presId="urn:microsoft.com/office/officeart/2005/8/layout/architecture"/>
    <dgm:cxn modelId="{784888C7-CA50-499B-86F5-9883BAEA6B3B}" type="presParOf" srcId="{BCB27289-DF41-420A-9BDE-867E63847D5B}" destId="{0A37A15F-382B-45C6-9D20-D74BF4DA0E99}" srcOrd="1" destOrd="0" presId="urn:microsoft.com/office/officeart/2005/8/layout/architecture"/>
    <dgm:cxn modelId="{1052EE0C-8567-4CE7-9C47-5CE8A052BDD0}" type="presParOf" srcId="{9A1492CC-639D-43C5-905D-C36E43670D43}" destId="{31E53BA3-B623-477C-ABF3-4E4CE2E6E8ED}" srcOrd="1" destOrd="0" presId="urn:microsoft.com/office/officeart/2005/8/layout/architecture"/>
    <dgm:cxn modelId="{621A1D09-10C2-41B4-9FBE-6BCE37DB0840}" type="presParOf" srcId="{9A1492CC-639D-43C5-905D-C36E43670D43}" destId="{73A34EE7-24BB-4ECD-8205-B849AAED5A93}" srcOrd="2" destOrd="0" presId="urn:microsoft.com/office/officeart/2005/8/layout/architecture"/>
    <dgm:cxn modelId="{3C6390BE-FBD4-4BC4-B3E2-0EAB757BB9C4}" type="presParOf" srcId="{73A34EE7-24BB-4ECD-8205-B849AAED5A93}" destId="{1EC4BB50-36AF-43F1-A5C3-FDA7E6420ABB}" srcOrd="0" destOrd="0" presId="urn:microsoft.com/office/officeart/2005/8/layout/architecture"/>
    <dgm:cxn modelId="{76BB21EF-9EF3-4427-B87B-1B2BCFFB6138}" type="presParOf" srcId="{73A34EE7-24BB-4ECD-8205-B849AAED5A93}" destId="{28DBE6CB-E0D1-4B14-B9A6-7D36521695CC}" srcOrd="1" destOrd="0" presId="urn:microsoft.com/office/officeart/2005/8/layout/architecture"/>
    <dgm:cxn modelId="{40FF748D-D17C-49F7-B6A5-8333361DC1F8}" type="presParOf" srcId="{73A34EE7-24BB-4ECD-8205-B849AAED5A93}" destId="{1C283AD1-641E-4EB0-9BD3-C269C0F995AE}" srcOrd="2" destOrd="0" presId="urn:microsoft.com/office/officeart/2005/8/layout/architecture"/>
    <dgm:cxn modelId="{8C3C9627-ECF5-42B7-A83A-C3B08A646D6B}" type="presParOf" srcId="{1C283AD1-641E-4EB0-9BD3-C269C0F995AE}" destId="{AEE90253-FEC2-4D88-A3F5-ECB45AC90C8B}" srcOrd="0" destOrd="0" presId="urn:microsoft.com/office/officeart/2005/8/layout/architecture"/>
    <dgm:cxn modelId="{0DD534F3-4B49-4587-986F-AD21FAF59E0A}" type="presParOf" srcId="{AEE90253-FEC2-4D88-A3F5-ECB45AC90C8B}" destId="{D7C7D3A2-D4E7-46A7-BD24-356EACF0C636}" srcOrd="0" destOrd="0" presId="urn:microsoft.com/office/officeart/2005/8/layout/architecture"/>
    <dgm:cxn modelId="{9D54E71A-BDFA-41BB-B798-6D92580D99B4}" type="presParOf" srcId="{AEE90253-FEC2-4D88-A3F5-ECB45AC90C8B}" destId="{23CD1A84-6A6C-4E76-8FB9-B520F5B6DCA7}" srcOrd="1" destOrd="0" presId="urn:microsoft.com/office/officeart/2005/8/layout/architecture"/>
    <dgm:cxn modelId="{EB0E5B7F-B602-48B0-B95A-B944F95808F2}" type="presParOf" srcId="{9A1492CC-639D-43C5-905D-C36E43670D43}" destId="{3867AC5C-95CE-47EA-8899-23872EE0BF23}" srcOrd="3" destOrd="0" presId="urn:microsoft.com/office/officeart/2005/8/layout/architecture"/>
    <dgm:cxn modelId="{153EFA94-6E36-4605-8DE5-119E89E9185E}" type="presParOf" srcId="{9A1492CC-639D-43C5-905D-C36E43670D43}" destId="{A08F88EF-5B6A-4F59-A75D-8030593A51B0}" srcOrd="4" destOrd="0" presId="urn:microsoft.com/office/officeart/2005/8/layout/architecture"/>
    <dgm:cxn modelId="{D9784EFE-3B88-48A4-8B4C-D26BE18AFCBC}" type="presParOf" srcId="{A08F88EF-5B6A-4F59-A75D-8030593A51B0}" destId="{9821994F-FD62-4F90-A07E-D1ABCD4663CA}" srcOrd="0" destOrd="0" presId="urn:microsoft.com/office/officeart/2005/8/layout/architecture"/>
    <dgm:cxn modelId="{78B22067-B82B-42A9-94F7-AA7F9A11EE0A}" type="presParOf" srcId="{A08F88EF-5B6A-4F59-A75D-8030593A51B0}" destId="{889D0A69-31DF-4FEA-90E8-2BFB1B5D4408}" srcOrd="1" destOrd="0" presId="urn:microsoft.com/office/officeart/2005/8/layout/architecture"/>
    <dgm:cxn modelId="{094B07A0-6CEA-41CF-A6D1-AB884A451FA1}" type="presParOf" srcId="{A08F88EF-5B6A-4F59-A75D-8030593A51B0}" destId="{6488A11E-402D-48DA-B4DF-EA10940CD99A}" srcOrd="2" destOrd="0" presId="urn:microsoft.com/office/officeart/2005/8/layout/architecture"/>
    <dgm:cxn modelId="{3605DE1B-8FB9-421D-BCE9-C87EE8FC5123}" type="presParOf" srcId="{6488A11E-402D-48DA-B4DF-EA10940CD99A}" destId="{7737F704-BC3F-4659-A195-83F55B795519}" srcOrd="0" destOrd="0" presId="urn:microsoft.com/office/officeart/2005/8/layout/architecture"/>
    <dgm:cxn modelId="{B3A6D483-CA07-4CAF-9391-2292CED0939B}" type="presParOf" srcId="{7737F704-BC3F-4659-A195-83F55B795519}" destId="{767433FC-5085-498B-B552-8C7AD2D072A1}" srcOrd="0" destOrd="0" presId="urn:microsoft.com/office/officeart/2005/8/layout/architecture"/>
    <dgm:cxn modelId="{BEFF743E-B172-4600-94BB-47B94BDB4166}" type="presParOf" srcId="{7737F704-BC3F-4659-A195-83F55B795519}" destId="{7B9C332B-27B1-49C8-8BA8-0A01F943F53A}" srcOrd="1" destOrd="0" presId="urn:microsoft.com/office/officeart/2005/8/layout/architecture"/>
    <dgm:cxn modelId="{5E640CEE-EA2C-4326-8D8B-5AA285CF8FE6}" type="presParOf" srcId="{6488A11E-402D-48DA-B4DF-EA10940CD99A}" destId="{4AE10C33-BDA9-49E9-AF57-C391FB60DF1E}" srcOrd="1" destOrd="0" presId="urn:microsoft.com/office/officeart/2005/8/layout/architecture"/>
    <dgm:cxn modelId="{498878E7-2AA1-4279-A83B-AD3EEDDA4709}" type="presParOf" srcId="{6488A11E-402D-48DA-B4DF-EA10940CD99A}" destId="{C9C35844-C06B-439D-809F-4797166FEA1A}" srcOrd="2" destOrd="0" presId="urn:microsoft.com/office/officeart/2005/8/layout/architecture"/>
    <dgm:cxn modelId="{04018E44-AADD-4825-BD64-014EFDADBB69}" type="presParOf" srcId="{C9C35844-C06B-439D-809F-4797166FEA1A}" destId="{C1E7721F-0DD1-4381-B275-172A6170BBEF}" srcOrd="0" destOrd="0" presId="urn:microsoft.com/office/officeart/2005/8/layout/architecture"/>
    <dgm:cxn modelId="{79468AF2-C356-40D1-A556-14927B71C464}" type="presParOf" srcId="{C9C35844-C06B-439D-809F-4797166FEA1A}" destId="{7729414C-D5B5-450A-820B-CF908F2A3243}" srcOrd="1" destOrd="0" presId="urn:microsoft.com/office/officeart/2005/8/layout/architecture"/>
    <dgm:cxn modelId="{94DF1A74-512C-4DFC-9B96-02E46709CFF0}" type="presParOf" srcId="{9DF2CDEE-FC05-4612-A93A-A4A89CDB6382}" destId="{95D9F707-256F-4490-AC45-CB633A3966C7}" srcOrd="1" destOrd="0" presId="urn:microsoft.com/office/officeart/2005/8/layout/architecture"/>
    <dgm:cxn modelId="{7155EB6D-11B1-42D0-9D8B-F5E8DCE8CE38}" type="presParOf" srcId="{9DF2CDEE-FC05-4612-A93A-A4A89CDB6382}" destId="{851ADCC6-CDF0-4BC2-A6E8-8CFA70B96803}" srcOrd="2" destOrd="0" presId="urn:microsoft.com/office/officeart/2005/8/layout/architecture"/>
    <dgm:cxn modelId="{15272C82-90C8-4FFD-9F88-0F328ED99E6F}" type="presParOf" srcId="{851ADCC6-CDF0-4BC2-A6E8-8CFA70B96803}" destId="{9FC78FF4-9CD2-4B31-BF4C-5EBCE8715583}" srcOrd="0" destOrd="0" presId="urn:microsoft.com/office/officeart/2005/8/layout/architecture"/>
    <dgm:cxn modelId="{66F0E308-29AB-40BD-81B0-71C9D368F372}" type="presParOf" srcId="{851ADCC6-CDF0-4BC2-A6E8-8CFA70B96803}" destId="{F887C351-3205-483C-841C-FF080EEFA248}" srcOrd="1" destOrd="0" presId="urn:microsoft.com/office/officeart/2005/8/layout/architecture"/>
    <dgm:cxn modelId="{47902536-1FD2-43DF-BE90-82E441309E24}" type="presParOf" srcId="{851ADCC6-CDF0-4BC2-A6E8-8CFA70B96803}" destId="{FD56E445-A8DB-474B-8AF1-378E142A228D}" srcOrd="2" destOrd="0" presId="urn:microsoft.com/office/officeart/2005/8/layout/architecture"/>
    <dgm:cxn modelId="{2716C053-8FD1-4596-B162-C73115946A1B}" type="presParOf" srcId="{FD56E445-A8DB-474B-8AF1-378E142A228D}" destId="{08C80E0C-E09B-4EA5-864A-8D7AFC775A34}" srcOrd="0" destOrd="0" presId="urn:microsoft.com/office/officeart/2005/8/layout/architecture"/>
    <dgm:cxn modelId="{29D19011-B1AF-4009-9D47-84E6C575175A}" type="presParOf" srcId="{08C80E0C-E09B-4EA5-864A-8D7AFC775A34}" destId="{D205D088-90EC-4199-830F-D6F9A96A3A5F}" srcOrd="0" destOrd="0" presId="urn:microsoft.com/office/officeart/2005/8/layout/architecture"/>
    <dgm:cxn modelId="{53F19BD0-BB9C-407F-92AC-7F68B54DBBF6}" type="presParOf" srcId="{08C80E0C-E09B-4EA5-864A-8D7AFC775A34}" destId="{BF76B8BE-53E3-4375-BFA9-3DF8088A178F}" srcOrd="1" destOrd="0" presId="urn:microsoft.com/office/officeart/2005/8/layout/architecture"/>
    <dgm:cxn modelId="{05FF195E-9A1C-464B-843B-E8688610523F}" type="presParOf" srcId="{08C80E0C-E09B-4EA5-864A-8D7AFC775A34}" destId="{D5A8D02A-082F-4698-B89E-5F0992219116}" srcOrd="2" destOrd="0" presId="urn:microsoft.com/office/officeart/2005/8/layout/architecture"/>
    <dgm:cxn modelId="{12BA7AC7-0114-4480-87CD-900B3DF3FA19}" type="presParOf" srcId="{D5A8D02A-082F-4698-B89E-5F0992219116}" destId="{38C88E4F-3E4E-4C2F-B329-71497C4ED20A}" srcOrd="0" destOrd="0" presId="urn:microsoft.com/office/officeart/2005/8/layout/architecture"/>
    <dgm:cxn modelId="{4FE628E0-4BDF-421B-BA87-87983E3A1B25}" type="presParOf" srcId="{38C88E4F-3E4E-4C2F-B329-71497C4ED20A}" destId="{FABBBC78-62BD-46AD-869A-CD41D03A9FFE}" srcOrd="0" destOrd="0" presId="urn:microsoft.com/office/officeart/2005/8/layout/architecture"/>
    <dgm:cxn modelId="{837E5C83-D1A0-4AEE-B647-616752B582DC}" type="presParOf" srcId="{38C88E4F-3E4E-4C2F-B329-71497C4ED20A}" destId="{6B47D9AB-B1A7-4E8F-9C85-3E35920ADAC4}" srcOrd="1" destOrd="0" presId="urn:microsoft.com/office/officeart/2005/8/layout/architecture"/>
    <dgm:cxn modelId="{A3FE3AB7-A934-418E-B67B-B1E7E36DC01D}" type="presParOf" srcId="{D5A8D02A-082F-4698-B89E-5F0992219116}" destId="{919854DA-F805-4BB5-B9E8-6373581A5FB3}" srcOrd="1" destOrd="0" presId="urn:microsoft.com/office/officeart/2005/8/layout/architecture"/>
    <dgm:cxn modelId="{53DAECA2-D8C0-4B35-B9C3-73103CCC97F5}" type="presParOf" srcId="{D5A8D02A-082F-4698-B89E-5F0992219116}" destId="{95E20E11-B75B-4915-9F78-4CC273C11BC9}" srcOrd="2" destOrd="0" presId="urn:microsoft.com/office/officeart/2005/8/layout/architecture"/>
    <dgm:cxn modelId="{EF353DF7-1B32-4BEE-9726-AAF32F5F50FD}" type="presParOf" srcId="{95E20E11-B75B-4915-9F78-4CC273C11BC9}" destId="{F688A1BC-C678-42FD-9283-45BBD29DF5F6}" srcOrd="0" destOrd="0" presId="urn:microsoft.com/office/officeart/2005/8/layout/architecture"/>
    <dgm:cxn modelId="{E9ACB54C-802C-43E9-B46B-ED28362F748A}" type="presParOf" srcId="{95E20E11-B75B-4915-9F78-4CC273C11BC9}" destId="{3495D6DA-F54C-45D4-A814-092B49108E6E}" srcOrd="1" destOrd="0" presId="urn:microsoft.com/office/officeart/2005/8/layout/architecture"/>
    <dgm:cxn modelId="{71CFD323-017C-461A-9EBF-5E63FBCA83BF}" type="presParOf" srcId="{FD56E445-A8DB-474B-8AF1-378E142A228D}" destId="{889E2702-6F81-40E0-A158-0124F7C27698}" srcOrd="1" destOrd="0" presId="urn:microsoft.com/office/officeart/2005/8/layout/architecture"/>
    <dgm:cxn modelId="{D61E9497-140A-4A1D-B640-3016D8D19590}" type="presParOf" srcId="{FD56E445-A8DB-474B-8AF1-378E142A228D}" destId="{AE5375CD-59FE-4D48-AFC9-A2E61446E358}" srcOrd="2" destOrd="0" presId="urn:microsoft.com/office/officeart/2005/8/layout/architecture"/>
    <dgm:cxn modelId="{150BD4F0-5A58-49F3-B44B-8F6FF5C910F3}" type="presParOf" srcId="{AE5375CD-59FE-4D48-AFC9-A2E61446E358}" destId="{18EBC6A7-F19B-4EF2-ABCD-562B50922954}" srcOrd="0" destOrd="0" presId="urn:microsoft.com/office/officeart/2005/8/layout/architecture"/>
    <dgm:cxn modelId="{24493DEA-DC86-4F29-9A48-D626D9EEAA06}" type="presParOf" srcId="{AE5375CD-59FE-4D48-AFC9-A2E61446E358}" destId="{1669DD83-7FB7-4065-9099-B7187236156C}" srcOrd="1" destOrd="0" presId="urn:microsoft.com/office/officeart/2005/8/layout/architecture"/>
    <dgm:cxn modelId="{0EE594AD-6298-4826-9DF1-111A13DDCE93}" type="presParOf" srcId="{AE5375CD-59FE-4D48-AFC9-A2E61446E358}" destId="{56E8D981-B60A-4404-A411-75E397F68E6D}" srcOrd="2" destOrd="0" presId="urn:microsoft.com/office/officeart/2005/8/layout/architecture"/>
    <dgm:cxn modelId="{7C799B92-9312-4E11-9A08-6A2DCD7F12F6}" type="presParOf" srcId="{56E8D981-B60A-4404-A411-75E397F68E6D}" destId="{4367C866-445D-4046-9B23-F30DBD50B480}" srcOrd="0" destOrd="0" presId="urn:microsoft.com/office/officeart/2005/8/layout/architecture"/>
    <dgm:cxn modelId="{F60F11CA-DC71-4E7F-B195-FE0A38351DC6}" type="presParOf" srcId="{4367C866-445D-4046-9B23-F30DBD50B480}" destId="{19C62FBA-4D95-4D0C-8197-D532F036AB3C}" srcOrd="0" destOrd="0" presId="urn:microsoft.com/office/officeart/2005/8/layout/architecture"/>
    <dgm:cxn modelId="{AAAC8319-A401-49F2-B3E3-C37D848269CC}" type="presParOf" srcId="{4367C866-445D-4046-9B23-F30DBD50B480}" destId="{5B8DE6B3-3238-4282-BFBF-58E3EE55C2E0}" srcOrd="1" destOrd="0" presId="urn:microsoft.com/office/officeart/2005/8/layout/architecture"/>
    <dgm:cxn modelId="{CF2A10E4-6EA9-455C-8E4F-90A4F5388155}" type="presParOf" srcId="{56E8D981-B60A-4404-A411-75E397F68E6D}" destId="{9041A76D-C37F-4B21-B826-54FF696C9BF5}" srcOrd="1" destOrd="0" presId="urn:microsoft.com/office/officeart/2005/8/layout/architecture"/>
    <dgm:cxn modelId="{F1569DF7-822F-46D0-9C12-2F9A38865092}" type="presParOf" srcId="{56E8D981-B60A-4404-A411-75E397F68E6D}" destId="{C108888A-2757-4657-9823-D94445E88B20}" srcOrd="2" destOrd="0" presId="urn:microsoft.com/office/officeart/2005/8/layout/architecture"/>
    <dgm:cxn modelId="{F95C91BA-8C27-445D-9C3D-1F1C81DC6565}" type="presParOf" srcId="{C108888A-2757-4657-9823-D94445E88B20}" destId="{C25E3F5E-CB10-40BC-B9B7-BC8D6F507BCE}" srcOrd="0" destOrd="0" presId="urn:microsoft.com/office/officeart/2005/8/layout/architecture"/>
    <dgm:cxn modelId="{44F32475-41BF-4A41-9760-153536F3D86B}" type="presParOf" srcId="{C108888A-2757-4657-9823-D94445E88B20}" destId="{B15A1556-2BFE-44D3-BCD9-CF02D6C94CAB}" srcOrd="1" destOrd="0" presId="urn:microsoft.com/office/officeart/2005/8/layout/architecture"/>
    <dgm:cxn modelId="{C774D5CE-3F3A-4811-AD41-0BDA52B863AA}" type="presParOf" srcId="{56E8D981-B60A-4404-A411-75E397F68E6D}" destId="{55988001-798D-4E34-B767-58F7176D089E}" srcOrd="3" destOrd="0" presId="urn:microsoft.com/office/officeart/2005/8/layout/architecture"/>
    <dgm:cxn modelId="{63B40597-86F5-48FF-9F07-85D1ECEDD96C}" type="presParOf" srcId="{56E8D981-B60A-4404-A411-75E397F68E6D}" destId="{AA6BCF38-AB95-41F8-BD48-CE8E584ECB22}" srcOrd="4" destOrd="0" presId="urn:microsoft.com/office/officeart/2005/8/layout/architecture"/>
    <dgm:cxn modelId="{F49FFD6A-C05B-46D3-A96A-B23B5CC5CB6E}" type="presParOf" srcId="{AA6BCF38-AB95-41F8-BD48-CE8E584ECB22}" destId="{E6945995-29C7-461A-84E9-FCCE2B2772E0}" srcOrd="0" destOrd="0" presId="urn:microsoft.com/office/officeart/2005/8/layout/architecture"/>
    <dgm:cxn modelId="{7AD5CF93-78BC-4F8A-9A55-B39C3F2F0493}" type="presParOf" srcId="{AA6BCF38-AB95-41F8-BD48-CE8E584ECB22}" destId="{6FFDD438-1755-4C9F-BDC8-C863CA9BE4CB}"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53B0A-9019-4162-91E6-8C10404A2CB4}">
      <dsp:nvSpPr>
        <dsp:cNvPr id="0" name=""/>
        <dsp:cNvSpPr/>
      </dsp:nvSpPr>
      <dsp:spPr>
        <a:xfrm>
          <a:off x="5575" y="4491953"/>
          <a:ext cx="6535987" cy="2015196"/>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sz="5700" kern="1200" dirty="0" smtClean="0"/>
            <a:t>Infrastructure</a:t>
          </a:r>
          <a:endParaRPr lang="en-US" sz="5700" kern="1200" dirty="0"/>
        </a:p>
      </dsp:txBody>
      <dsp:txXfrm>
        <a:off x="64598" y="4550976"/>
        <a:ext cx="6417941" cy="1897150"/>
      </dsp:txXfrm>
    </dsp:sp>
    <dsp:sp modelId="{30C84AF8-3C35-4C47-AE5C-0F44E381383E}">
      <dsp:nvSpPr>
        <dsp:cNvPr id="0" name=""/>
        <dsp:cNvSpPr/>
      </dsp:nvSpPr>
      <dsp:spPr>
        <a:xfrm>
          <a:off x="5575" y="2247230"/>
          <a:ext cx="2541219" cy="2015196"/>
        </a:xfrm>
        <a:prstGeom prst="roundRect">
          <a:avLst>
            <a:gd name="adj" fmla="val 10000"/>
          </a:avLst>
        </a:prstGeom>
        <a:solidFill>
          <a:schemeClr val="bg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Compute</a:t>
          </a:r>
          <a:endParaRPr lang="en-US" sz="1500" kern="1200" dirty="0"/>
        </a:p>
      </dsp:txBody>
      <dsp:txXfrm>
        <a:off x="64598" y="2306253"/>
        <a:ext cx="2423173" cy="1897150"/>
      </dsp:txXfrm>
    </dsp:sp>
    <dsp:sp modelId="{AD25ADBD-5D8D-43C9-8C95-DAFEE10FC6E1}">
      <dsp:nvSpPr>
        <dsp:cNvPr id="0" name=""/>
        <dsp:cNvSpPr/>
      </dsp:nvSpPr>
      <dsp:spPr>
        <a:xfrm>
          <a:off x="5575"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Intel/AMD</a:t>
          </a:r>
          <a:br>
            <a:rPr lang="en-US" sz="1500" kern="1200" dirty="0" smtClean="0"/>
          </a:br>
          <a:r>
            <a:rPr lang="en-US" sz="1500" kern="1200" dirty="0" smtClean="0"/>
            <a:t/>
          </a:r>
          <a:br>
            <a:rPr lang="en-US" sz="1500" kern="1200" dirty="0" smtClean="0"/>
          </a:br>
          <a:r>
            <a:rPr lang="en-US" sz="1500" kern="1200" dirty="0" smtClean="0"/>
            <a:t>ARM</a:t>
          </a:r>
          <a:br>
            <a:rPr lang="en-US" sz="1500" kern="1200" dirty="0" smtClean="0"/>
          </a:br>
          <a:r>
            <a:rPr lang="en-US" sz="1500" kern="1200" dirty="0" smtClean="0"/>
            <a:t/>
          </a:r>
          <a:br>
            <a:rPr lang="en-US" sz="1500" kern="1200" dirty="0" smtClean="0"/>
          </a:br>
          <a:r>
            <a:rPr lang="en-US" sz="1500" kern="1200" dirty="0" smtClean="0"/>
            <a:t>GPUs</a:t>
          </a:r>
          <a:endParaRPr lang="en-US" sz="1500" kern="1200" dirty="0"/>
        </a:p>
      </dsp:txBody>
      <dsp:txXfrm>
        <a:off x="42024" y="38956"/>
        <a:ext cx="1171577" cy="1942298"/>
      </dsp:txXfrm>
    </dsp:sp>
    <dsp:sp modelId="{51D17AD3-8A6D-4232-9A90-5ABDBB4E3FD2}">
      <dsp:nvSpPr>
        <dsp:cNvPr id="0" name=""/>
        <dsp:cNvSpPr/>
      </dsp:nvSpPr>
      <dsp:spPr>
        <a:xfrm>
          <a:off x="1302319"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Containers</a:t>
          </a:r>
          <a:br>
            <a:rPr lang="en-US" sz="1500" kern="1200" dirty="0" smtClean="0"/>
          </a:br>
          <a:r>
            <a:rPr lang="en-US" sz="1500" kern="1200" dirty="0" smtClean="0"/>
            <a:t/>
          </a:r>
          <a:br>
            <a:rPr lang="en-US" sz="1500" kern="1200" dirty="0" smtClean="0"/>
          </a:br>
          <a:r>
            <a:rPr lang="en-US" sz="1500" kern="1200" dirty="0" smtClean="0"/>
            <a:t>K8s</a:t>
          </a:r>
          <a:br>
            <a:rPr lang="en-US" sz="1500" kern="1200" dirty="0" smtClean="0"/>
          </a:br>
          <a:r>
            <a:rPr lang="en-US" sz="1500" kern="1200" dirty="0" smtClean="0"/>
            <a:t/>
          </a:r>
          <a:br>
            <a:rPr lang="en-US" sz="1500" kern="1200" dirty="0" smtClean="0"/>
          </a:br>
          <a:r>
            <a:rPr lang="en-US" sz="1500" kern="1200" dirty="0" err="1" smtClean="0"/>
            <a:t>Serverless</a:t>
          </a:r>
          <a:endParaRPr lang="en-US" sz="1500" kern="1200" dirty="0"/>
        </a:p>
      </dsp:txBody>
      <dsp:txXfrm>
        <a:off x="1338768" y="38956"/>
        <a:ext cx="1171577" cy="1942298"/>
      </dsp:txXfrm>
    </dsp:sp>
    <dsp:sp modelId="{1EC4BB50-36AF-43F1-A5C3-FDA7E6420ABB}">
      <dsp:nvSpPr>
        <dsp:cNvPr id="0" name=""/>
        <dsp:cNvSpPr/>
      </dsp:nvSpPr>
      <dsp:spPr>
        <a:xfrm>
          <a:off x="2651331" y="2247230"/>
          <a:ext cx="1244475" cy="2015196"/>
        </a:xfrm>
        <a:prstGeom prst="roundRect">
          <a:avLst>
            <a:gd name="adj" fmla="val 10000"/>
          </a:avLst>
        </a:prstGeom>
        <a:solidFill>
          <a:schemeClr val="bg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Networking</a:t>
          </a:r>
          <a:endParaRPr lang="en-US" sz="1500" kern="1200" dirty="0"/>
        </a:p>
      </dsp:txBody>
      <dsp:txXfrm>
        <a:off x="2687780" y="2283679"/>
        <a:ext cx="1171577" cy="1942298"/>
      </dsp:txXfrm>
    </dsp:sp>
    <dsp:sp modelId="{D7C7D3A2-D4E7-46A7-BD24-356EACF0C636}">
      <dsp:nvSpPr>
        <dsp:cNvPr id="0" name=""/>
        <dsp:cNvSpPr/>
      </dsp:nvSpPr>
      <dsp:spPr>
        <a:xfrm>
          <a:off x="2651331"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VPN</a:t>
          </a:r>
          <a:br>
            <a:rPr lang="en-US" sz="1500" kern="1200" dirty="0" smtClean="0"/>
          </a:br>
          <a:r>
            <a:rPr lang="en-US" sz="1500" kern="1200" dirty="0" smtClean="0"/>
            <a:t/>
          </a:r>
          <a:br>
            <a:rPr lang="en-US" sz="1500" kern="1200" dirty="0" smtClean="0"/>
          </a:br>
          <a:r>
            <a:rPr lang="en-US" sz="1500" kern="1200" dirty="0" smtClean="0"/>
            <a:t>CDN</a:t>
          </a:r>
          <a:br>
            <a:rPr lang="en-US" sz="1500" kern="1200" dirty="0" smtClean="0"/>
          </a:br>
          <a:r>
            <a:rPr lang="en-US" sz="1500" kern="1200" dirty="0" smtClean="0"/>
            <a:t/>
          </a:r>
          <a:br>
            <a:rPr lang="en-US" sz="1500" kern="1200" dirty="0" smtClean="0"/>
          </a:br>
          <a:r>
            <a:rPr lang="en-US" sz="1500" kern="1200" dirty="0" smtClean="0"/>
            <a:t>VPC</a:t>
          </a:r>
          <a:endParaRPr lang="en-US" sz="1500" kern="1200" dirty="0"/>
        </a:p>
      </dsp:txBody>
      <dsp:txXfrm>
        <a:off x="2687780" y="38956"/>
        <a:ext cx="1171577" cy="1942298"/>
      </dsp:txXfrm>
    </dsp:sp>
    <dsp:sp modelId="{9821994F-FD62-4F90-A07E-D1ABCD4663CA}">
      <dsp:nvSpPr>
        <dsp:cNvPr id="0" name=""/>
        <dsp:cNvSpPr/>
      </dsp:nvSpPr>
      <dsp:spPr>
        <a:xfrm>
          <a:off x="4000343" y="2247230"/>
          <a:ext cx="2541219" cy="2015196"/>
        </a:xfrm>
        <a:prstGeom prst="roundRect">
          <a:avLst>
            <a:gd name="adj" fmla="val 10000"/>
          </a:avLst>
        </a:prstGeom>
        <a:solidFill>
          <a:schemeClr val="bg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Storage</a:t>
          </a:r>
          <a:endParaRPr lang="en-US" sz="1500" kern="1200" dirty="0"/>
        </a:p>
      </dsp:txBody>
      <dsp:txXfrm>
        <a:off x="4059366" y="2306253"/>
        <a:ext cx="2423173" cy="1897150"/>
      </dsp:txXfrm>
    </dsp:sp>
    <dsp:sp modelId="{767433FC-5085-498B-B552-8C7AD2D072A1}">
      <dsp:nvSpPr>
        <dsp:cNvPr id="0" name=""/>
        <dsp:cNvSpPr/>
      </dsp:nvSpPr>
      <dsp:spPr>
        <a:xfrm>
          <a:off x="4000343"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Virtual Tapes</a:t>
          </a:r>
          <a:br>
            <a:rPr lang="en-US" sz="1500" kern="1200" dirty="0" smtClean="0"/>
          </a:br>
          <a:r>
            <a:rPr lang="en-US" sz="1500" kern="1200" dirty="0" smtClean="0"/>
            <a:t/>
          </a:r>
          <a:br>
            <a:rPr lang="en-US" sz="1500" kern="1200" dirty="0" smtClean="0"/>
          </a:br>
          <a:r>
            <a:rPr lang="en-US" sz="1500" kern="1200" dirty="0" smtClean="0"/>
            <a:t>Storage Gateways</a:t>
          </a:r>
          <a:endParaRPr lang="en-US" sz="1500" kern="1200" dirty="0"/>
        </a:p>
      </dsp:txBody>
      <dsp:txXfrm>
        <a:off x="4036792" y="38956"/>
        <a:ext cx="1171577" cy="1942298"/>
      </dsp:txXfrm>
    </dsp:sp>
    <dsp:sp modelId="{C1E7721F-0DD1-4381-B275-172A6170BBEF}">
      <dsp:nvSpPr>
        <dsp:cNvPr id="0" name=""/>
        <dsp:cNvSpPr/>
      </dsp:nvSpPr>
      <dsp:spPr>
        <a:xfrm>
          <a:off x="5297087"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SSD</a:t>
          </a:r>
          <a:br>
            <a:rPr lang="en-US" sz="1500" kern="1200" dirty="0" smtClean="0"/>
          </a:br>
          <a:r>
            <a:rPr lang="en-US" sz="1500" kern="1200" dirty="0" smtClean="0"/>
            <a:t>Disks</a:t>
          </a:r>
          <a:br>
            <a:rPr lang="en-US" sz="1500" kern="1200" dirty="0" smtClean="0"/>
          </a:br>
          <a:r>
            <a:rPr lang="en-US" sz="1500" kern="1200" dirty="0" smtClean="0"/>
            <a:t/>
          </a:r>
          <a:br>
            <a:rPr lang="en-US" sz="1500" kern="1200" dirty="0" smtClean="0"/>
          </a:br>
          <a:r>
            <a:rPr lang="en-US" sz="1500" kern="1200" dirty="0" smtClean="0"/>
            <a:t>Cold Storage</a:t>
          </a:r>
          <a:endParaRPr lang="en-US" sz="1500" kern="1200" dirty="0"/>
        </a:p>
      </dsp:txBody>
      <dsp:txXfrm>
        <a:off x="5333536" y="38956"/>
        <a:ext cx="1171577" cy="1942298"/>
      </dsp:txXfrm>
    </dsp:sp>
    <dsp:sp modelId="{9FC78FF4-9CD2-4B31-BF4C-5EBCE8715583}">
      <dsp:nvSpPr>
        <dsp:cNvPr id="0" name=""/>
        <dsp:cNvSpPr/>
      </dsp:nvSpPr>
      <dsp:spPr>
        <a:xfrm>
          <a:off x="6750635" y="4491953"/>
          <a:ext cx="6483719" cy="2015196"/>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sz="5700" kern="1200" dirty="0" smtClean="0"/>
            <a:t>Managed Services</a:t>
          </a:r>
          <a:endParaRPr lang="en-US" sz="5700" kern="1200" dirty="0"/>
        </a:p>
      </dsp:txBody>
      <dsp:txXfrm>
        <a:off x="6809658" y="4550976"/>
        <a:ext cx="6365673" cy="1897150"/>
      </dsp:txXfrm>
    </dsp:sp>
    <dsp:sp modelId="{D205D088-90EC-4199-830F-D6F9A96A3A5F}">
      <dsp:nvSpPr>
        <dsp:cNvPr id="0" name=""/>
        <dsp:cNvSpPr/>
      </dsp:nvSpPr>
      <dsp:spPr>
        <a:xfrm>
          <a:off x="6750635" y="2247230"/>
          <a:ext cx="2541219" cy="2015196"/>
        </a:xfrm>
        <a:prstGeom prst="roundRect">
          <a:avLst>
            <a:gd name="adj" fmla="val 10000"/>
          </a:avLst>
        </a:prstGeom>
        <a:solidFill>
          <a:schemeClr val="bg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Common Asks</a:t>
          </a:r>
          <a:endParaRPr lang="en-US" sz="1500" kern="1200" dirty="0"/>
        </a:p>
      </dsp:txBody>
      <dsp:txXfrm>
        <a:off x="6809658" y="2306253"/>
        <a:ext cx="2423173" cy="1897150"/>
      </dsp:txXfrm>
    </dsp:sp>
    <dsp:sp modelId="{FABBBC78-62BD-46AD-869A-CD41D03A9FFE}">
      <dsp:nvSpPr>
        <dsp:cNvPr id="0" name=""/>
        <dsp:cNvSpPr/>
      </dsp:nvSpPr>
      <dsp:spPr>
        <a:xfrm>
          <a:off x="6750635"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Hadoop</a:t>
          </a:r>
          <a:br>
            <a:rPr lang="en-US" sz="1500" kern="1200" dirty="0" smtClean="0"/>
          </a:br>
          <a:r>
            <a:rPr lang="en-US" sz="1500" kern="1200" dirty="0" smtClean="0"/>
            <a:t/>
          </a:r>
          <a:br>
            <a:rPr lang="en-US" sz="1500" kern="1200" dirty="0" smtClean="0"/>
          </a:br>
          <a:r>
            <a:rPr lang="en-US" sz="1500" kern="1200" dirty="0" err="1" smtClean="0"/>
            <a:t>Redis</a:t>
          </a:r>
          <a:r>
            <a:rPr lang="en-US" sz="1500" kern="1200" dirty="0" smtClean="0"/>
            <a:t/>
          </a:r>
          <a:br>
            <a:rPr lang="en-US" sz="1500" kern="1200" dirty="0" smtClean="0"/>
          </a:br>
          <a:r>
            <a:rPr lang="en-US" sz="1500" kern="1200" dirty="0" smtClean="0"/>
            <a:t/>
          </a:r>
          <a:br>
            <a:rPr lang="en-US" sz="1500" kern="1200" dirty="0" smtClean="0"/>
          </a:br>
          <a:r>
            <a:rPr lang="en-US" sz="1500" kern="1200" dirty="0" smtClean="0"/>
            <a:t>Casandra</a:t>
          </a:r>
          <a:endParaRPr lang="en-US" sz="1500" kern="1200" dirty="0"/>
        </a:p>
      </dsp:txBody>
      <dsp:txXfrm>
        <a:off x="6787084" y="38956"/>
        <a:ext cx="1171577" cy="1942298"/>
      </dsp:txXfrm>
    </dsp:sp>
    <dsp:sp modelId="{F688A1BC-C678-42FD-9283-45BBD29DF5F6}">
      <dsp:nvSpPr>
        <dsp:cNvPr id="0" name=""/>
        <dsp:cNvSpPr/>
      </dsp:nvSpPr>
      <dsp:spPr>
        <a:xfrm>
          <a:off x="8047379"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Databases</a:t>
          </a:r>
          <a:br>
            <a:rPr lang="en-US" sz="1500" kern="1200" dirty="0" smtClean="0"/>
          </a:br>
          <a:r>
            <a:rPr lang="en-US" sz="1500" kern="1200" dirty="0" smtClean="0"/>
            <a:t>and Lakes</a:t>
          </a:r>
          <a:endParaRPr lang="en-US" sz="1500" kern="1200" dirty="0"/>
        </a:p>
      </dsp:txBody>
      <dsp:txXfrm>
        <a:off x="8083828" y="38956"/>
        <a:ext cx="1171577" cy="1942298"/>
      </dsp:txXfrm>
    </dsp:sp>
    <dsp:sp modelId="{18EBC6A7-F19B-4EF2-ABCD-562B50922954}">
      <dsp:nvSpPr>
        <dsp:cNvPr id="0" name=""/>
        <dsp:cNvSpPr/>
      </dsp:nvSpPr>
      <dsp:spPr>
        <a:xfrm>
          <a:off x="9396391" y="2247230"/>
          <a:ext cx="3837963" cy="2015196"/>
        </a:xfrm>
        <a:prstGeom prst="roundRect">
          <a:avLst>
            <a:gd name="adj" fmla="val 10000"/>
          </a:avLst>
        </a:prstGeom>
        <a:solidFill>
          <a:schemeClr val="bg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Specialized Needs</a:t>
          </a:r>
          <a:endParaRPr lang="en-US" sz="1500" kern="1200" dirty="0"/>
        </a:p>
      </dsp:txBody>
      <dsp:txXfrm>
        <a:off x="9455414" y="2306253"/>
        <a:ext cx="3719917" cy="1897150"/>
      </dsp:txXfrm>
    </dsp:sp>
    <dsp:sp modelId="{19C62FBA-4D95-4D0C-8197-D532F036AB3C}">
      <dsp:nvSpPr>
        <dsp:cNvPr id="0" name=""/>
        <dsp:cNvSpPr/>
      </dsp:nvSpPr>
      <dsp:spPr>
        <a:xfrm>
          <a:off x="9396391"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Big Data</a:t>
          </a:r>
          <a:br>
            <a:rPr lang="en-US" sz="1500" kern="1200" dirty="0" smtClean="0"/>
          </a:br>
          <a:r>
            <a:rPr lang="en-US" sz="1500" kern="1200" dirty="0" smtClean="0"/>
            <a:t/>
          </a:r>
          <a:br>
            <a:rPr lang="en-US" sz="1500" kern="1200" dirty="0" smtClean="0"/>
          </a:br>
          <a:r>
            <a:rPr lang="en-US" sz="1500" kern="1200" dirty="0" smtClean="0"/>
            <a:t>HPCS</a:t>
          </a:r>
          <a:endParaRPr lang="en-US" sz="1500" kern="1200" dirty="0"/>
        </a:p>
      </dsp:txBody>
      <dsp:txXfrm>
        <a:off x="9432840" y="38956"/>
        <a:ext cx="1171577" cy="1942298"/>
      </dsp:txXfrm>
    </dsp:sp>
    <dsp:sp modelId="{C25E3F5E-CB10-40BC-B9B7-BC8D6F507BCE}">
      <dsp:nvSpPr>
        <dsp:cNvPr id="0" name=""/>
        <dsp:cNvSpPr/>
      </dsp:nvSpPr>
      <dsp:spPr>
        <a:xfrm>
          <a:off x="10693135"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IoT</a:t>
          </a:r>
          <a:r>
            <a:rPr lang="en-US" sz="1500" kern="1200" dirty="0" smtClean="0"/>
            <a:t/>
          </a:r>
          <a:br>
            <a:rPr lang="en-US" sz="1500" kern="1200" dirty="0" smtClean="0"/>
          </a:br>
          <a:r>
            <a:rPr lang="en-US" sz="1500" kern="1200" dirty="0" smtClean="0"/>
            <a:t/>
          </a:r>
          <a:br>
            <a:rPr lang="en-US" sz="1500" kern="1200" dirty="0" smtClean="0"/>
          </a:br>
          <a:r>
            <a:rPr lang="en-US" sz="1500" kern="1200" dirty="0" smtClean="0"/>
            <a:t>Machine Leaning</a:t>
          </a:r>
          <a:endParaRPr lang="en-US" sz="1500" kern="1200" dirty="0"/>
        </a:p>
      </dsp:txBody>
      <dsp:txXfrm>
        <a:off x="10729584" y="38956"/>
        <a:ext cx="1171577" cy="1942298"/>
      </dsp:txXfrm>
    </dsp:sp>
    <dsp:sp modelId="{E6945995-29C7-461A-84E9-FCCE2B2772E0}">
      <dsp:nvSpPr>
        <dsp:cNvPr id="0" name=""/>
        <dsp:cNvSpPr/>
      </dsp:nvSpPr>
      <dsp:spPr>
        <a:xfrm>
          <a:off x="11989879" y="2507"/>
          <a:ext cx="1244475" cy="201519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DevOps</a:t>
          </a:r>
          <a:br>
            <a:rPr lang="en-US" sz="1500" kern="1200" dirty="0" smtClean="0"/>
          </a:br>
          <a:r>
            <a:rPr lang="en-US" sz="1500" kern="1200" dirty="0" smtClean="0"/>
            <a:t>Lifecycles</a:t>
          </a:r>
          <a:endParaRPr lang="en-US" sz="1500" kern="1200" dirty="0"/>
        </a:p>
      </dsp:txBody>
      <dsp:txXfrm>
        <a:off x="12026328" y="38956"/>
        <a:ext cx="1171577" cy="1942298"/>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1/20/2021</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1/20/2021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iny.amazon.com/18cxmfo4717es13cw3/simamazissucrea"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AWSome</a:t>
            </a:r>
            <a:r>
              <a:rPr lang="en-US" b="1" dirty="0" smtClean="0"/>
              <a:t> </a:t>
            </a:r>
            <a:r>
              <a:rPr lang="en-US" b="1" dirty="0"/>
              <a:t>Builder</a:t>
            </a:r>
            <a:r>
              <a:rPr lang="en-US" b="1" baseline="0" dirty="0"/>
              <a:t> Deck:</a:t>
            </a:r>
            <a:endParaRPr lang="en-US" b="1" dirty="0"/>
          </a:p>
          <a:p>
            <a:pPr marL="342900" indent="-342900">
              <a:buFont typeface="Arial" panose="020B0604020202020204" pitchFamily="34" charset="0"/>
              <a:buChar char="•"/>
            </a:pPr>
            <a:r>
              <a:rPr lang="en-US" sz="2800" b="1" dirty="0"/>
              <a:t>The </a:t>
            </a:r>
            <a:r>
              <a:rPr lang="en-US" sz="2800" b="1" dirty="0" err="1" smtClean="0"/>
              <a:t>AWSome</a:t>
            </a:r>
            <a:r>
              <a:rPr lang="en-US" sz="2800" b="1" dirty="0" smtClean="0"/>
              <a:t> </a:t>
            </a:r>
            <a:r>
              <a:rPr lang="en-US" sz="2800" b="1" dirty="0"/>
              <a:t>Builder I slide deck is not intended to be utilized as a marketing deck with external customers. </a:t>
            </a:r>
          </a:p>
          <a:p>
            <a:r>
              <a:rPr lang="en-US" dirty="0"/>
              <a:t>The deck provides a consistent experience and</a:t>
            </a:r>
            <a:r>
              <a:rPr lang="en-US" baseline="0" dirty="0"/>
              <a:t> evaluation </a:t>
            </a:r>
            <a:r>
              <a:rPr lang="en-US" dirty="0"/>
              <a:t>for </a:t>
            </a:r>
            <a:r>
              <a:rPr lang="en-US" b="0" u="sng" dirty="0"/>
              <a:t>all</a:t>
            </a:r>
            <a:r>
              <a:rPr lang="en-US" dirty="0"/>
              <a:t> SAs to demonstrate in</a:t>
            </a:r>
            <a:r>
              <a:rPr lang="en-US" baseline="0" dirty="0"/>
              <a:t> a </a:t>
            </a:r>
            <a:r>
              <a:rPr lang="en-US" u="sng" baseline="0" dirty="0"/>
              <a:t>safe </a:t>
            </a:r>
            <a:r>
              <a:rPr lang="en-US" u="none" baseline="0" dirty="0"/>
              <a:t>environment their readiness to </a:t>
            </a:r>
            <a:r>
              <a:rPr lang="en-US" baseline="0" dirty="0"/>
              <a:t>conduct a live customer meeting. </a:t>
            </a:r>
            <a:r>
              <a:rPr lang="en-US" dirty="0"/>
              <a:t> An</a:t>
            </a:r>
            <a:r>
              <a:rPr lang="en-US" baseline="0" dirty="0"/>
              <a:t> evaluation rubric is aligned to the deck to ensure specific outcomes are demonstrated during the first meeting. The deck can be modified slightly to meet specific SA business needs and geographical differences but must align to the evaluation rubric. </a:t>
            </a:r>
          </a:p>
          <a:p>
            <a:endParaRPr lang="en-US" baseline="0" dirty="0"/>
          </a:p>
          <a:p>
            <a:pPr marL="171450" indent="-171450">
              <a:buFont typeface="Arial" panose="020B0604020202020204" pitchFamily="34" charset="0"/>
              <a:buChar char="•"/>
            </a:pPr>
            <a:r>
              <a:rPr lang="en-US" baseline="0" dirty="0"/>
              <a:t>It is important that SAs review the deck for accuracy and make necessary changes to provide the correct information to the customer.</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Recommended Resources:</a:t>
            </a:r>
          </a:p>
          <a:p>
            <a:pPr marL="171450" indent="-171450">
              <a:buFont typeface="Arial" panose="020B0604020202020204" pitchFamily="34" charset="0"/>
              <a:buChar char="•"/>
            </a:pPr>
            <a:r>
              <a:rPr lang="en-US" baseline="0" dirty="0"/>
              <a:t>Presentation Remote</a:t>
            </a:r>
          </a:p>
          <a:p>
            <a:pPr marL="171450" indent="-171450">
              <a:buFont typeface="Arial" panose="020B0604020202020204" pitchFamily="34" charset="0"/>
              <a:buChar char="•"/>
            </a:pPr>
            <a:r>
              <a:rPr lang="en-US" baseline="0" dirty="0"/>
              <a:t>Pen and notebook</a:t>
            </a:r>
          </a:p>
          <a:p>
            <a:pPr marL="171450" indent="-171450">
              <a:buFont typeface="Arial" panose="020B0604020202020204" pitchFamily="34" charset="0"/>
              <a:buChar char="•"/>
            </a:pPr>
            <a:r>
              <a:rPr lang="en-US" baseline="0" dirty="0"/>
              <a:t>Business cards</a:t>
            </a:r>
          </a:p>
          <a:p>
            <a:pPr marL="171450" indent="-171450">
              <a:buFont typeface="Arial" panose="020B0604020202020204" pitchFamily="34" charset="0"/>
              <a:buChar char="•"/>
            </a:pPr>
            <a:r>
              <a:rPr lang="en-US" baseline="0" dirty="0"/>
              <a:t>Cord adaptors</a:t>
            </a:r>
          </a:p>
          <a:p>
            <a:pPr marL="171450" indent="-171450">
              <a:buFont typeface="Arial" panose="020B0604020202020204" pitchFamily="34" charset="0"/>
              <a:buChar char="•"/>
            </a:pPr>
            <a:r>
              <a:rPr lang="en-US" baseline="0" dirty="0"/>
              <a:t>Whiteboard markers </a:t>
            </a:r>
            <a:r>
              <a:rPr lang="en-US" baseline="0" dirty="0" smtClean="0"/>
              <a:t>(</a:t>
            </a:r>
            <a:r>
              <a:rPr lang="en-US" baseline="0" dirty="0" err="1" smtClean="0"/>
              <a:t>AWSome</a:t>
            </a:r>
            <a:r>
              <a:rPr lang="en-US" baseline="0" dirty="0" smtClean="0"/>
              <a:t> </a:t>
            </a:r>
            <a:r>
              <a:rPr lang="en-US" baseline="0" dirty="0"/>
              <a:t>Builder II and III)</a:t>
            </a:r>
          </a:p>
          <a:p>
            <a:pPr marL="171450" indent="-171450">
              <a:buFont typeface="Arial" panose="020B0604020202020204" pitchFamily="34" charset="0"/>
              <a:buChar char="•"/>
            </a:pPr>
            <a:r>
              <a:rPr lang="en-US" baseline="0" dirty="0"/>
              <a:t>Personal items (mints, hand sanitizer, etc.)</a:t>
            </a:r>
          </a:p>
          <a:p>
            <a:pPr marL="171450" indent="-171450">
              <a:buFont typeface="Arial" panose="020B0604020202020204" pitchFamily="34" charset="0"/>
              <a:buChar char="•"/>
            </a:pPr>
            <a:endParaRPr lang="en-US" baseline="0" dirty="0"/>
          </a:p>
          <a:p>
            <a:r>
              <a:rPr lang="en-US" b="1" baseline="0" dirty="0" err="1" smtClean="0"/>
              <a:t>AWSome</a:t>
            </a:r>
            <a:r>
              <a:rPr lang="en-US" b="1" baseline="0" dirty="0" smtClean="0"/>
              <a:t> </a:t>
            </a:r>
            <a:r>
              <a:rPr lang="en-US" b="1" baseline="0" dirty="0"/>
              <a:t>Builder I Scorecard: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a:t>
            </a:r>
            <a:r>
              <a:rPr lang="en-US" baseline="0" dirty="0" err="1" smtClean="0"/>
              <a:t>AWSome</a:t>
            </a:r>
            <a:r>
              <a:rPr lang="en-US" baseline="0" dirty="0" smtClean="0"/>
              <a:t> </a:t>
            </a:r>
            <a:r>
              <a:rPr lang="en-US" baseline="0" dirty="0"/>
              <a:t>Builder I Scorecard is a </a:t>
            </a:r>
            <a:r>
              <a:rPr lang="en-US" u="sng" baseline="0" dirty="0"/>
              <a:t>guide</a:t>
            </a:r>
            <a:r>
              <a:rPr lang="en-US" baseline="0" dirty="0"/>
              <a:t> to ensure SAs are prepared to interact with customers. There </a:t>
            </a:r>
            <a:r>
              <a:rPr lang="en-US" u="sng" baseline="0" dirty="0"/>
              <a:t>isn’t</a:t>
            </a:r>
            <a:r>
              <a:rPr lang="en-US" baseline="0" dirty="0"/>
              <a:t> a specific score that must be achieved. SAs should become familiar with the Scorecard by conducting self-evaluations and practicing with peers/mentors.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a:t>
            </a:r>
            <a:r>
              <a:rPr lang="en-US" baseline="0" dirty="0" err="1" smtClean="0"/>
              <a:t>AWSome</a:t>
            </a:r>
            <a:r>
              <a:rPr lang="en-US" baseline="0" dirty="0" smtClean="0"/>
              <a:t> </a:t>
            </a:r>
            <a:r>
              <a:rPr lang="en-US" baseline="0" dirty="0"/>
              <a:t>Builder I Scorecard the your Mentor and Participants will be using can be found here: </a:t>
            </a:r>
            <a:r>
              <a:rPr lang="en-US" b="1" baseline="0" dirty="0" smtClean="0"/>
              <a:t>http://awsomebuilder.corp.amazon.com/resources/AWSomeBuilderOneEvalFramework.docx</a:t>
            </a:r>
            <a:endParaRPr lang="en-US" b="1" baseline="0" dirty="0"/>
          </a:p>
          <a:p>
            <a:r>
              <a:rPr lang="en-US" sz="1400" kern="1200" dirty="0">
                <a:solidFill>
                  <a:schemeClr val="tx1"/>
                </a:solidFill>
                <a:effectLst/>
                <a:latin typeface="Arial"/>
                <a:ea typeface="+mn-ea"/>
                <a:cs typeface="+mn-cs"/>
              </a:rPr>
              <a:t>  </a:t>
            </a:r>
          </a:p>
          <a:p>
            <a:r>
              <a:rPr lang="en-US" sz="1400" b="1" kern="1200" dirty="0">
                <a:solidFill>
                  <a:schemeClr val="tx1"/>
                </a:solidFill>
                <a:effectLst/>
                <a:latin typeface="Arial"/>
                <a:ea typeface="+mn-ea"/>
                <a:cs typeface="+mn-cs"/>
              </a:rPr>
              <a:t>Comments</a:t>
            </a:r>
            <a:endParaRPr lang="en-US" sz="1400" kern="1200" dirty="0">
              <a:solidFill>
                <a:schemeClr val="tx1"/>
              </a:solidFill>
              <a:effectLst/>
              <a:latin typeface="Arial"/>
              <a:ea typeface="+mn-ea"/>
              <a:cs typeface="+mn-cs"/>
            </a:endParaRPr>
          </a:p>
          <a:p>
            <a:r>
              <a:rPr lang="en-US" sz="1400" kern="1200" dirty="0">
                <a:solidFill>
                  <a:schemeClr val="tx1"/>
                </a:solidFill>
                <a:effectLst/>
                <a:latin typeface="Arial"/>
                <a:ea typeface="+mn-ea"/>
                <a:cs typeface="+mn-cs"/>
              </a:rPr>
              <a:t>Please enter any details as they pertain to the questions specific to the scorecard and/or recommended follow-up actions for the candidate.</a:t>
            </a:r>
          </a:p>
          <a:p>
            <a:r>
              <a:rPr lang="en-US" sz="1400" kern="1200" dirty="0">
                <a:solidFill>
                  <a:schemeClr val="tx1"/>
                </a:solidFill>
                <a:effectLst/>
                <a:latin typeface="Arial"/>
                <a:ea typeface="+mn-ea"/>
                <a:cs typeface="+mn-cs"/>
              </a:rPr>
              <a:t> </a:t>
            </a:r>
            <a:r>
              <a:rPr lang="en-US" sz="1400" b="1" kern="1200" dirty="0">
                <a:solidFill>
                  <a:schemeClr val="tx1"/>
                </a:solidFill>
                <a:effectLst/>
                <a:latin typeface="Arial"/>
                <a:ea typeface="+mn-ea"/>
                <a:cs typeface="+mn-cs"/>
              </a:rPr>
              <a:t> </a:t>
            </a:r>
            <a:endParaRPr lang="en-US" sz="1400" kern="1200" dirty="0">
              <a:solidFill>
                <a:schemeClr val="tx1"/>
              </a:solidFill>
              <a:effectLst/>
              <a:latin typeface="Arial"/>
              <a:ea typeface="+mn-ea"/>
              <a:cs typeface="+mn-cs"/>
            </a:endParaRPr>
          </a:p>
          <a:p>
            <a:r>
              <a:rPr lang="en-US" sz="1400" b="1" kern="1200" dirty="0">
                <a:solidFill>
                  <a:schemeClr val="tx1"/>
                </a:solidFill>
                <a:effectLst/>
                <a:latin typeface="Arial"/>
                <a:ea typeface="+mn-ea"/>
                <a:cs typeface="+mn-cs"/>
              </a:rPr>
              <a:t>Questions?</a:t>
            </a:r>
            <a:endParaRPr lang="en-US" sz="1400" kern="1200" dirty="0">
              <a:solidFill>
                <a:schemeClr val="tx1"/>
              </a:solidFill>
              <a:effectLst/>
              <a:latin typeface="Arial"/>
              <a:ea typeface="+mn-ea"/>
              <a:cs typeface="+mn-cs"/>
            </a:endParaRPr>
          </a:p>
          <a:p>
            <a:pPr marL="171450" indent="-171450">
              <a:buFont typeface="Arial" panose="020B0604020202020204" pitchFamily="34" charset="0"/>
              <a:buChar char="•"/>
            </a:pPr>
            <a:r>
              <a:rPr lang="en-US" sz="1400" kern="1200" dirty="0" smtClean="0">
                <a:solidFill>
                  <a:schemeClr val="tx1"/>
                </a:solidFill>
                <a:effectLst/>
                <a:latin typeface="Arial"/>
                <a:ea typeface="+mn-ea"/>
                <a:cs typeface="+mn-cs"/>
              </a:rPr>
              <a:t>If you have any questions or feedback about the Scorecard please submit a trouble ticket here: </a:t>
            </a:r>
            <a:r>
              <a:rPr lang="en-US" sz="1400" u="sng" kern="1200" dirty="0" smtClean="0">
                <a:solidFill>
                  <a:schemeClr val="tx1"/>
                </a:solidFill>
                <a:effectLst/>
                <a:latin typeface="Arial"/>
                <a:ea typeface="+mn-ea"/>
                <a:cs typeface="+mn-cs"/>
                <a:hlinkClick r:id="rId3"/>
              </a:rPr>
              <a:t>https://tiny.amazon.com/18cxmfo47 </a:t>
            </a:r>
            <a:endParaRPr lang="en-US" sz="1400" u="sng" kern="1200" dirty="0" smtClean="0">
              <a:solidFill>
                <a:schemeClr val="tx1"/>
              </a:solidFill>
              <a:effectLst/>
              <a:latin typeface="Arial"/>
              <a:ea typeface="+mn-ea"/>
              <a:cs typeface="+mn-cs"/>
            </a:endParaRPr>
          </a:p>
          <a:p>
            <a:pPr marL="0" indent="0">
              <a:buFont typeface="Arial" panose="020B0604020202020204" pitchFamily="34" charset="0"/>
              <a:buNone/>
            </a:pPr>
            <a:endParaRPr lang="en-US" sz="1400" b="1" u="sng" kern="1200" baseline="0" dirty="0" smtClean="0">
              <a:solidFill>
                <a:schemeClr val="tx1"/>
              </a:solidFill>
              <a:effectLst/>
              <a:latin typeface="Arial"/>
              <a:ea typeface="+mn-ea"/>
              <a:cs typeface="+mn-cs"/>
            </a:endParaRPr>
          </a:p>
          <a:p>
            <a:pPr marL="0" indent="0">
              <a:buFont typeface="Arial" panose="020B0604020202020204" pitchFamily="34" charset="0"/>
              <a:buNone/>
            </a:pPr>
            <a:r>
              <a:rPr lang="en-US" b="1" baseline="0" dirty="0" smtClean="0"/>
              <a:t>Other Tips: </a:t>
            </a:r>
          </a:p>
          <a:p>
            <a:pPr marL="171450" indent="-171450">
              <a:buFont typeface="Arial" panose="020B0604020202020204" pitchFamily="34" charset="0"/>
              <a:buChar char="•"/>
            </a:pPr>
            <a:r>
              <a:rPr lang="en-US" b="0" baseline="0" dirty="0" smtClean="0"/>
              <a:t>SAs </a:t>
            </a:r>
            <a:r>
              <a:rPr lang="en-US" b="0" baseline="0" dirty="0"/>
              <a:t>should work with their mentor and manager to determine key products and services you should be focusing on level 200, 300, 400 content depth on. A demo topic for </a:t>
            </a:r>
            <a:r>
              <a:rPr lang="en-US" b="0" baseline="0" dirty="0" err="1" smtClean="0"/>
              <a:t>AWSome</a:t>
            </a:r>
            <a:r>
              <a:rPr lang="en-US" b="0" baseline="0" dirty="0" smtClean="0"/>
              <a:t> </a:t>
            </a:r>
            <a:r>
              <a:rPr lang="en-US" b="0" baseline="0" dirty="0"/>
              <a:t>Builder II and III doesn’t need to be determined until after </a:t>
            </a:r>
            <a:r>
              <a:rPr lang="en-US" b="0" baseline="0" dirty="0" err="1" smtClean="0"/>
              <a:t>AWSome</a:t>
            </a:r>
            <a:r>
              <a:rPr lang="en-US" b="0" baseline="0" dirty="0" smtClean="0"/>
              <a:t> </a:t>
            </a:r>
            <a:r>
              <a:rPr lang="en-US" b="0" baseline="0" dirty="0"/>
              <a:t>Builder I meeting completion.</a:t>
            </a:r>
          </a:p>
          <a:p>
            <a:pPr marL="171450" indent="-171450">
              <a:buFont typeface="Arial" panose="020B0604020202020204" pitchFamily="34" charset="0"/>
              <a:buChar char="•"/>
            </a:pPr>
            <a:r>
              <a:rPr lang="en-US" b="0" baseline="0" dirty="0"/>
              <a:t>Keep your answers succinct. If you are unsure of the answer be honest with the participants. </a:t>
            </a:r>
          </a:p>
          <a:p>
            <a:pPr marL="171450" indent="-171450">
              <a:buFont typeface="Arial" panose="020B0604020202020204" pitchFamily="34" charset="0"/>
              <a:buChar char="•"/>
            </a:pPr>
            <a:r>
              <a:rPr lang="en-US" b="0" baseline="0" dirty="0"/>
              <a:t>This is a teaching exercise meant to familiarize yourself with the communication style and terms/definitions we use here at AWS. Do not be scared of feedback. It’s meant to help you grow and not as a way of saying who is right or wrong.</a:t>
            </a:r>
          </a:p>
          <a:p>
            <a:pPr marL="171450" marR="0" lvl="0" indent="-17145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Use a spreadsheet with a row for each slide. For columns you could have message of the slide, possible case study, question to ask about customer, and finally any extra notes with topic that you have want to make sure you have the wording precise.</a:t>
            </a:r>
          </a:p>
          <a:p>
            <a:pPr marL="171450" marR="0" lvl="0" indent="-17145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The animations in the deck are used to help with pacing. You click then talk about a point. Then you click and talk about the next and so forth. It’s a good way of drawing the focus to you as a presenter vs. the audience trying to read tons of text.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125978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We use a model called shared responsibility of the cloud</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AWS owns </a:t>
            </a:r>
            <a:r>
              <a:rPr lang="en-US" sz="1920" b="1" i="0" kern="1200" dirty="0" smtClean="0">
                <a:solidFill>
                  <a:schemeClr val="tx1"/>
                </a:solidFill>
                <a:effectLst/>
                <a:latin typeface="Amazon Ember Regular" charset="0"/>
                <a:ea typeface="+mn-ea"/>
                <a:cs typeface="+mn-cs"/>
              </a:rPr>
              <a:t>security of </a:t>
            </a:r>
            <a:r>
              <a:rPr lang="en-US" sz="1920" b="0" i="0" kern="1200" dirty="0" smtClean="0">
                <a:solidFill>
                  <a:schemeClr val="tx1"/>
                </a:solidFill>
                <a:effectLst/>
                <a:latin typeface="Amazon Ember Regular" charset="0"/>
                <a:ea typeface="+mn-ea"/>
                <a:cs typeface="+mn-cs"/>
              </a:rPr>
              <a:t>the cloud</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Customer owns </a:t>
            </a:r>
            <a:r>
              <a:rPr lang="en-US" sz="1920" b="1" i="0" kern="1200" dirty="0" smtClean="0">
                <a:solidFill>
                  <a:schemeClr val="tx1"/>
                </a:solidFill>
                <a:effectLst/>
                <a:latin typeface="Amazon Ember Regular" charset="0"/>
                <a:ea typeface="+mn-ea"/>
                <a:cs typeface="+mn-cs"/>
              </a:rPr>
              <a:t>security in</a:t>
            </a:r>
            <a:r>
              <a:rPr lang="en-US" sz="1920" b="0" i="0" kern="1200" dirty="0" smtClean="0">
                <a:solidFill>
                  <a:schemeClr val="tx1"/>
                </a:solidFill>
                <a:effectLst/>
                <a:latin typeface="Amazon Ember Regular" charset="0"/>
                <a:ea typeface="+mn-ea"/>
                <a:cs typeface="+mn-cs"/>
              </a:rPr>
              <a:t> the cloud</a:t>
            </a:r>
          </a:p>
          <a:p>
            <a:endParaRPr lang="en-US" sz="1920" b="1" i="0" kern="1200" dirty="0" smtClean="0">
              <a:solidFill>
                <a:schemeClr val="tx1"/>
              </a:solidFill>
              <a:effectLst/>
              <a:latin typeface="Amazon Ember Regular" charset="0"/>
              <a:ea typeface="+mn-ea"/>
              <a:cs typeface="+mn-cs"/>
            </a:endParaRPr>
          </a:p>
          <a:p>
            <a:r>
              <a:rPr lang="en-US" sz="1920" b="1" i="0" kern="1200" dirty="0" smtClean="0">
                <a:solidFill>
                  <a:schemeClr val="tx1"/>
                </a:solidFill>
                <a:effectLst/>
                <a:latin typeface="Amazon Ember Regular" charset="0"/>
                <a:ea typeface="+mn-ea"/>
                <a:cs typeface="+mn-cs"/>
              </a:rPr>
              <a:t>Conversations </a:t>
            </a:r>
            <a:r>
              <a:rPr lang="en-US" sz="1920" b="1" i="0" kern="1200" dirty="0">
                <a:solidFill>
                  <a:schemeClr val="tx1"/>
                </a:solidFill>
                <a:effectLst/>
                <a:latin typeface="Amazon Ember Regular" charset="0"/>
                <a:ea typeface="+mn-ea"/>
                <a:cs typeface="+mn-cs"/>
              </a:rPr>
              <a:t>topics:</a:t>
            </a:r>
            <a:endParaRPr lang="en-US" sz="1920" b="0" i="0" kern="1200" dirty="0">
              <a:solidFill>
                <a:schemeClr val="tx1"/>
              </a:solidFill>
              <a:effectLst/>
              <a:latin typeface="Amazon Ember Regular" charset="0"/>
              <a:ea typeface="+mn-ea"/>
              <a:cs typeface="+mn-cs"/>
            </a:endParaRP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20" b="0" i="0" kern="1200" dirty="0">
                <a:solidFill>
                  <a:schemeClr val="tx1"/>
                </a:solidFill>
                <a:effectLst/>
                <a:latin typeface="Amazon Ember Regular" charset="0"/>
                <a:ea typeface="+mn-ea"/>
                <a:cs typeface="+mn-cs"/>
              </a:rPr>
              <a:t>What kind of security controls/processes do you have at the moment</a:t>
            </a:r>
            <a:r>
              <a:rPr lang="en-US" sz="1920" b="0" i="0" kern="1200" dirty="0" smtClean="0">
                <a:solidFill>
                  <a:schemeClr val="tx1"/>
                </a:solidFill>
                <a:effectLst/>
                <a:latin typeface="Amazon Ember Regular" charset="0"/>
                <a:ea typeface="+mn-ea"/>
                <a:cs typeface="+mn-cs"/>
              </a:rPr>
              <a:t>? </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20" b="0" i="0" kern="1200" dirty="0" smtClean="0">
                <a:solidFill>
                  <a:schemeClr val="tx1"/>
                </a:solidFill>
                <a:effectLst/>
                <a:latin typeface="Amazon Ember Regular" charset="0"/>
                <a:ea typeface="+mn-ea"/>
                <a:cs typeface="+mn-cs"/>
              </a:rPr>
              <a:t>AWS exposes over 200 security controls, governance, and policy capabilities</a:t>
            </a:r>
          </a:p>
          <a:p>
            <a:pPr marL="342900" lvl="0" indent="-342900">
              <a:buFont typeface="Arial" panose="020B0604020202020204" pitchFamily="34" charset="0"/>
              <a:buChar char="•"/>
            </a:pPr>
            <a:endParaRPr lang="en-US" sz="1920" b="0" i="0" kern="1200" dirty="0" smtClean="0">
              <a:solidFill>
                <a:schemeClr val="tx1"/>
              </a:solidFill>
              <a:effectLst/>
              <a:latin typeface="Amazon Ember Regular" charset="0"/>
              <a:ea typeface="+mn-ea"/>
              <a:cs typeface="+mn-cs"/>
            </a:endParaRP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920" b="0" i="0" kern="1200" dirty="0" smtClean="0">
                <a:solidFill>
                  <a:schemeClr val="tx1"/>
                </a:solidFill>
                <a:effectLst/>
                <a:latin typeface="Amazon Ember Regular" charset="0"/>
                <a:ea typeface="+mn-ea"/>
                <a:cs typeface="+mn-cs"/>
              </a:rPr>
              <a:t>We have a shared responsibility model with the customer; AWS manages and controls the components from the host operating system and virtualization layer down to the physical security of the facilities in which the services operate, and AWS customers are responsible for building secure applications. We provide a wide variety of best practices documents, encryption tools, and other guidance our customers can leverage in delivering application-level security measures. In addition, AWS partners offer hundreds of tools and features to help customers meet their security objectives, ranging from network security, configuration management, access control, and data encryption.</a:t>
            </a:r>
          </a:p>
          <a:p>
            <a:pPr marL="0" lvl="0" indent="0">
              <a:buFont typeface="Arial" panose="020B0604020202020204" pitchFamily="34" charset="0"/>
              <a:buNone/>
            </a:pPr>
            <a:endParaRPr lang="en-US" sz="1920" b="0" i="0" kern="1200" dirty="0" smtClean="0">
              <a:solidFill>
                <a:schemeClr val="tx1"/>
              </a:solidFill>
              <a:effectLst/>
              <a:latin typeface="Amazon Ember Regular" charset="0"/>
              <a:ea typeface="+mn-ea"/>
              <a:cs typeface="+mn-cs"/>
            </a:endParaRPr>
          </a:p>
          <a:p>
            <a:pPr marL="0" lvl="0" indent="0">
              <a:buFont typeface="Arial" panose="020B0604020202020204" pitchFamily="34" charset="0"/>
              <a:buNone/>
            </a:pPr>
            <a:endParaRPr lang="en-US" sz="1920" b="0"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352507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r>
              <a:rPr lang="en-US" sz="1920" b="1" i="0" kern="1200" dirty="0" smtClean="0">
                <a:solidFill>
                  <a:schemeClr val="tx1"/>
                </a:solidFill>
                <a:effectLst/>
                <a:latin typeface="Amazon Ember Regular" charset="0"/>
                <a:ea typeface="+mn-ea"/>
                <a:cs typeface="+mn-cs"/>
              </a:rPr>
              <a:t>Conversations </a:t>
            </a:r>
            <a:r>
              <a:rPr lang="en-US" sz="1920" b="1" i="0" kern="1200" dirty="0">
                <a:solidFill>
                  <a:schemeClr val="tx1"/>
                </a:solidFill>
                <a:effectLst/>
                <a:latin typeface="Amazon Ember Regular" charset="0"/>
                <a:ea typeface="+mn-ea"/>
                <a:cs typeface="+mn-cs"/>
              </a:rPr>
              <a:t>topics: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What kind of compliance requirements do you have</a:t>
            </a:r>
            <a:r>
              <a:rPr lang="en-US" sz="1920" b="0" i="0" kern="1200" dirty="0" smtClean="0">
                <a:solidFill>
                  <a:schemeClr val="tx1"/>
                </a:solidFill>
                <a:effectLst/>
                <a:latin typeface="Amazon Ember Regular" charset="0"/>
                <a:ea typeface="+mn-ea"/>
                <a:cs typeface="+mn-cs"/>
              </a:rPr>
              <a:t>?</a:t>
            </a:r>
          </a:p>
          <a:p>
            <a:pPr marL="342900" lvl="0" indent="-342900">
              <a:buFont typeface="Arial" panose="020B0604020202020204" pitchFamily="34" charset="0"/>
              <a:buChar char="•"/>
            </a:pPr>
            <a:endParaRPr lang="en-US" sz="1920" b="0" i="0" kern="1200" dirty="0" smtClean="0">
              <a:solidFill>
                <a:schemeClr val="tx1"/>
              </a:solidFill>
              <a:effectLst/>
              <a:latin typeface="Amazon Ember Regular" charset="0"/>
              <a:ea typeface="+mn-ea"/>
              <a:cs typeface="+mn-cs"/>
            </a:endParaRP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Sorry for name dropping but when it comes to compliance</a:t>
            </a:r>
          </a:p>
          <a:p>
            <a:pPr marL="342900" lvl="0" indent="-342900">
              <a:buFontTx/>
              <a:buChar char="-"/>
            </a:pPr>
            <a:r>
              <a:rPr lang="en-US" sz="1920" b="0" i="0" kern="1200" dirty="0" smtClean="0">
                <a:solidFill>
                  <a:schemeClr val="tx1"/>
                </a:solidFill>
                <a:effectLst/>
                <a:latin typeface="Amazon Ember Regular" charset="0"/>
                <a:ea typeface="+mn-ea"/>
                <a:cs typeface="+mn-cs"/>
              </a:rPr>
              <a:t>We have massive workload that are extremely sensitive today</a:t>
            </a:r>
          </a:p>
          <a:p>
            <a:pPr marL="342900" lvl="0" indent="-342900">
              <a:buFontTx/>
              <a:buChar char="-"/>
            </a:pPr>
            <a:r>
              <a:rPr lang="en-US" sz="1920" b="0" i="0" kern="1200" dirty="0" smtClean="0">
                <a:solidFill>
                  <a:schemeClr val="tx1"/>
                </a:solidFill>
                <a:effectLst/>
                <a:latin typeface="Amazon Ember Regular" charset="0"/>
                <a:ea typeface="+mn-ea"/>
                <a:cs typeface="+mn-cs"/>
              </a:rPr>
              <a:t>Including 4000 government agencies</a:t>
            </a:r>
            <a:r>
              <a:rPr lang="en-US" sz="1920" b="0" i="0" kern="1200" baseline="0" dirty="0" smtClean="0">
                <a:solidFill>
                  <a:schemeClr val="tx1"/>
                </a:solidFill>
                <a:effectLst/>
                <a:latin typeface="Amazon Ember Regular" charset="0"/>
                <a:ea typeface="+mn-ea"/>
                <a:cs typeface="+mn-cs"/>
              </a:rPr>
              <a:t>, medical facilities, and financial firms like </a:t>
            </a:r>
            <a:r>
              <a:rPr lang="en-US" sz="1920" b="0" i="0" kern="1200" baseline="0" dirty="0" err="1" smtClean="0">
                <a:solidFill>
                  <a:schemeClr val="tx1"/>
                </a:solidFill>
                <a:effectLst/>
                <a:latin typeface="Amazon Ember Regular" charset="0"/>
                <a:ea typeface="+mn-ea"/>
                <a:cs typeface="+mn-cs"/>
              </a:rPr>
              <a:t>Inutuit</a:t>
            </a:r>
            <a:r>
              <a:rPr lang="en-US" sz="1920" b="0" i="0" kern="1200" baseline="0" dirty="0" smtClean="0">
                <a:solidFill>
                  <a:schemeClr val="tx1"/>
                </a:solidFill>
                <a:effectLst/>
                <a:latin typeface="Amazon Ember Regular" charset="0"/>
                <a:ea typeface="+mn-ea"/>
                <a:cs typeface="+mn-cs"/>
              </a:rPr>
              <a:t> makers of TurboTax</a:t>
            </a:r>
          </a:p>
          <a:p>
            <a:pPr marL="342900" lvl="0" indent="-342900">
              <a:buFontTx/>
              <a:buChar char="-"/>
            </a:pPr>
            <a:endParaRPr lang="en-US" sz="1920" b="0" i="0" kern="1200" baseline="0" dirty="0" smtClean="0">
              <a:solidFill>
                <a:schemeClr val="tx1"/>
              </a:solidFill>
              <a:effectLst/>
              <a:latin typeface="Amazon Ember Regular" charset="0"/>
              <a:ea typeface="+mn-ea"/>
              <a:cs typeface="+mn-cs"/>
            </a:endParaRPr>
          </a:p>
          <a:p>
            <a:pPr marL="0" marR="0" lvl="0" indent="0" algn="l" defTabSz="731520" rtl="0" eaLnBrk="1" fontAlgn="auto" latinLnBrk="0" hangingPunct="1">
              <a:lnSpc>
                <a:spcPct val="100000"/>
              </a:lnSpc>
              <a:spcBef>
                <a:spcPts val="0"/>
              </a:spcBef>
              <a:spcAft>
                <a:spcPts val="0"/>
              </a:spcAft>
              <a:buClrTx/>
              <a:buSzTx/>
              <a:buFontTx/>
              <a:buNone/>
              <a:tabLst/>
              <a:defRPr/>
            </a:pPr>
            <a:r>
              <a:rPr lang="en-US" sz="1920" b="0" i="0" kern="1200" dirty="0" smtClean="0">
                <a:solidFill>
                  <a:schemeClr val="tx1"/>
                </a:solidFill>
                <a:effectLst/>
                <a:latin typeface="Amazon Ember Regular" charset="0"/>
                <a:ea typeface="+mn-ea"/>
                <a:cs typeface="+mn-cs"/>
              </a:rPr>
              <a:t>AWS has achieved a number of internationally recognized certifications and accreditations, demonstrating compliance with 3rd party assurance frameworks, such as ISO 27017 for cloud security, ISO 27018 for cloud privacy, and SOC 1, SOC 2 and SOC 3. Customers can be PCI and HIPAA compliant on AWS, and we have achieved important certifications like </a:t>
            </a:r>
            <a:r>
              <a:rPr lang="en-US" sz="1920" b="0" i="0" kern="1200" dirty="0" err="1" smtClean="0">
                <a:solidFill>
                  <a:schemeClr val="tx1"/>
                </a:solidFill>
                <a:effectLst/>
                <a:latin typeface="Amazon Ember Regular" charset="0"/>
                <a:ea typeface="+mn-ea"/>
                <a:cs typeface="+mn-cs"/>
              </a:rPr>
              <a:t>FedRAMP</a:t>
            </a:r>
            <a:r>
              <a:rPr lang="en-US" sz="1920" b="0" i="0" kern="1200" dirty="0" smtClean="0">
                <a:solidFill>
                  <a:schemeClr val="tx1"/>
                </a:solidFill>
                <a:effectLst/>
                <a:latin typeface="Amazon Ember Regular" charset="0"/>
                <a:ea typeface="+mn-ea"/>
                <a:cs typeface="+mn-cs"/>
              </a:rPr>
              <a:t> at the Moderate and High levels), as well as SRG Impact Levels 2, 4, 5 and 6 for DoD systems.  These certifications help support customer compliance with requirements such as ITAR, FISMA, CJIS, and NIST 800-53 and 171. We also have ISO9001 which is primarily for healthcare, life sciences, medical devices, automotive and aerospace.</a:t>
            </a:r>
          </a:p>
          <a:p>
            <a:pPr marL="0" lvl="0" indent="0">
              <a:buFontTx/>
              <a:buNone/>
            </a:pPr>
            <a:endParaRPr lang="en-US" sz="1920" b="0"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2829238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b="1" i="0" kern="1200" dirty="0" smtClean="0">
                <a:solidFill>
                  <a:schemeClr val="tx1"/>
                </a:solidFill>
                <a:effectLst/>
                <a:latin typeface="Amazon Ember Regular" charset="0"/>
                <a:ea typeface="+mn-ea"/>
                <a:cs typeface="+mn-cs"/>
              </a:rPr>
              <a:t>Talking </a:t>
            </a:r>
            <a:r>
              <a:rPr lang="en-US" sz="1920" b="1" i="0" kern="1200" dirty="0">
                <a:solidFill>
                  <a:schemeClr val="tx1"/>
                </a:solidFill>
                <a:effectLst/>
                <a:latin typeface="Amazon Ember Regular" charset="0"/>
                <a:ea typeface="+mn-ea"/>
                <a:cs typeface="+mn-cs"/>
              </a:rPr>
              <a:t>points: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Share a few examples of how these </a:t>
            </a:r>
            <a:r>
              <a:rPr lang="en-US" sz="1920" b="1" i="0" u="sng" kern="1200" dirty="0">
                <a:solidFill>
                  <a:schemeClr val="tx1"/>
                </a:solidFill>
                <a:effectLst/>
                <a:latin typeface="Amazon Ember Regular" charset="0"/>
                <a:ea typeface="+mn-ea"/>
                <a:cs typeface="+mn-cs"/>
              </a:rPr>
              <a:t>businesses have become more agile and innovated to create new sources of revenue, drive deeper customer relationships, and operate more efficiently</a:t>
            </a:r>
            <a:r>
              <a:rPr lang="en-US" sz="1920" b="1" i="0" kern="1200" dirty="0">
                <a:solidFill>
                  <a:schemeClr val="tx1"/>
                </a:solidFill>
                <a:effectLst/>
                <a:latin typeface="Amazon Ember Regular" charset="0"/>
                <a:ea typeface="+mn-ea"/>
                <a:cs typeface="+mn-cs"/>
              </a:rPr>
              <a:t>. </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Talk about how the customer can leverage the expertise we bring from working with the customers listed </a:t>
            </a:r>
            <a:r>
              <a:rPr lang="en-US" sz="1920" b="0" i="0" kern="1200" dirty="0" smtClean="0">
                <a:solidFill>
                  <a:schemeClr val="tx1"/>
                </a:solidFill>
                <a:effectLst/>
                <a:latin typeface="Amazon Ember Regular" charset="0"/>
                <a:ea typeface="+mn-ea"/>
                <a:cs typeface="+mn-cs"/>
              </a:rPr>
              <a:t>here</a:t>
            </a:r>
          </a:p>
          <a:p>
            <a:pPr marL="342900" lvl="0" indent="-342900">
              <a:buFont typeface="Arial" panose="020B0604020202020204" pitchFamily="34" charset="0"/>
              <a:buChar char="•"/>
            </a:pPr>
            <a:endParaRPr lang="en-US" sz="1920" b="0" i="0" kern="1200" dirty="0" smtClean="0">
              <a:solidFill>
                <a:schemeClr val="tx1"/>
              </a:solidFill>
              <a:effectLst/>
              <a:latin typeface="Amazon Ember Regular" charset="0"/>
              <a:ea typeface="+mn-ea"/>
              <a:cs typeface="+mn-cs"/>
            </a:endParaRP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Businesses of all sizes and industry – startup to fortune 500</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Every use case and workload;</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Dow Jones and Intuit the makers of TurboTax (Security and Compliance)</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Netflix, Disney, and HBO streams billions of hours of content (Scale and </a:t>
            </a:r>
            <a:r>
              <a:rPr lang="en-US" sz="1920" b="0" i="0" kern="1200" dirty="0" err="1" smtClean="0">
                <a:solidFill>
                  <a:schemeClr val="tx1"/>
                </a:solidFill>
                <a:effectLst/>
                <a:latin typeface="Amazon Ember Regular" charset="0"/>
                <a:ea typeface="+mn-ea"/>
                <a:cs typeface="+mn-cs"/>
              </a:rPr>
              <a:t>Reliablility</a:t>
            </a:r>
            <a:r>
              <a:rPr lang="en-US" sz="1920" b="0" i="0" kern="1200" dirty="0" smtClean="0">
                <a:solidFill>
                  <a:schemeClr val="tx1"/>
                </a:solidFill>
                <a:effectLst/>
                <a:latin typeface="Amazon Ember Regular" charset="0"/>
                <a:ea typeface="+mn-ea"/>
                <a:cs typeface="+mn-cs"/>
              </a:rPr>
              <a:t>)</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Over 4000 government agencies worldwide (security)</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Countless startups like Uber, </a:t>
            </a:r>
            <a:r>
              <a:rPr lang="en-US" sz="1920" b="0" i="0" kern="1200" dirty="0" err="1" smtClean="0">
                <a:solidFill>
                  <a:schemeClr val="tx1"/>
                </a:solidFill>
                <a:effectLst/>
                <a:latin typeface="Amazon Ember Regular" charset="0"/>
                <a:ea typeface="+mn-ea"/>
                <a:cs typeface="+mn-cs"/>
              </a:rPr>
              <a:t>AirBnB</a:t>
            </a:r>
            <a:r>
              <a:rPr lang="en-US" sz="1920" b="0" i="0" kern="1200" dirty="0" smtClean="0">
                <a:solidFill>
                  <a:schemeClr val="tx1"/>
                </a:solidFill>
                <a:effectLst/>
                <a:latin typeface="Amazon Ember Regular" charset="0"/>
                <a:ea typeface="+mn-ea"/>
                <a:cs typeface="+mn-cs"/>
              </a:rPr>
              <a:t>, and Pinterest are disrupting long standing business</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This comes from more agility and innovation </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To create new sources of revenue</a:t>
            </a:r>
          </a:p>
          <a:p>
            <a:pPr marL="0" lvl="0" indent="0">
              <a:buFont typeface="Arial" panose="020B0604020202020204" pitchFamily="34" charset="0"/>
              <a:buNone/>
            </a:pPr>
            <a:r>
              <a:rPr lang="en-US" sz="1920" b="0" i="0" kern="1200" dirty="0" smtClean="0">
                <a:solidFill>
                  <a:schemeClr val="tx1"/>
                </a:solidFill>
                <a:effectLst/>
                <a:latin typeface="Amazon Ember Regular" charset="0"/>
                <a:ea typeface="+mn-ea"/>
                <a:cs typeface="+mn-cs"/>
              </a:rPr>
              <a:t>	Drive Deeper customer relationships and operate more efficiently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4010164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1" kern="1200" dirty="0" smtClean="0">
                <a:solidFill>
                  <a:schemeClr val="tx1"/>
                </a:solidFill>
                <a:latin typeface="Arial"/>
                <a:ea typeface="+mn-ea"/>
                <a:cs typeface="+mn-cs"/>
              </a:rPr>
              <a:t>Conversations </a:t>
            </a:r>
            <a:r>
              <a:rPr lang="en-US" sz="1800" b="1" kern="1200" dirty="0">
                <a:solidFill>
                  <a:schemeClr val="tx1"/>
                </a:solidFill>
                <a:latin typeface="Arial"/>
                <a:ea typeface="+mn-ea"/>
                <a:cs typeface="+mn-cs"/>
              </a:rPr>
              <a:t>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800" b="0" kern="1200" baseline="0" dirty="0">
                <a:solidFill>
                  <a:schemeClr val="tx1"/>
                </a:solidFill>
                <a:latin typeface="Arial"/>
                <a:ea typeface="+mn-ea"/>
                <a:cs typeface="+mn-cs"/>
              </a:rPr>
              <a:t>What is a workload that the customer is willing to experiment with in AWS?</a:t>
            </a:r>
          </a:p>
          <a:p>
            <a:pPr marL="171450" indent="-171450">
              <a:buFont typeface="Arial" charset="0"/>
              <a:buChar char="•"/>
            </a:pPr>
            <a:r>
              <a:rPr lang="en-US" sz="1800" b="0" kern="1200" baseline="0" dirty="0">
                <a:solidFill>
                  <a:schemeClr val="tx1"/>
                </a:solidFill>
                <a:latin typeface="Arial"/>
                <a:ea typeface="+mn-ea"/>
                <a:cs typeface="+mn-cs"/>
              </a:rPr>
              <a:t>What are the customers keys to success</a:t>
            </a:r>
            <a:r>
              <a:rPr lang="en-US" sz="1800" b="0" kern="1200" baseline="0" dirty="0" smtClean="0">
                <a:solidFill>
                  <a:schemeClr val="tx1"/>
                </a:solidFill>
                <a:latin typeface="Arial"/>
                <a:ea typeface="+mn-ea"/>
                <a:cs typeface="+mn-cs"/>
              </a:rPr>
              <a:t>?</a:t>
            </a:r>
          </a:p>
          <a:p>
            <a:pPr marL="171450" indent="-171450">
              <a:buFont typeface="Arial" charset="0"/>
              <a:buChar char="•"/>
            </a:pPr>
            <a:r>
              <a:rPr lang="en-US" sz="1800" b="0" kern="1200" baseline="0" dirty="0" smtClean="0">
                <a:solidFill>
                  <a:schemeClr val="tx1"/>
                </a:solidFill>
                <a:latin typeface="Arial"/>
                <a:ea typeface="+mn-ea"/>
                <a:cs typeface="+mn-cs"/>
              </a:rPr>
              <a:t>Would you be </a:t>
            </a:r>
            <a:r>
              <a:rPr lang="en-US" sz="1800" b="1" i="1" kern="1200" baseline="0" dirty="0" smtClean="0">
                <a:solidFill>
                  <a:schemeClr val="tx1"/>
                </a:solidFill>
                <a:latin typeface="Arial"/>
                <a:ea typeface="+mn-ea"/>
                <a:cs typeface="+mn-cs"/>
              </a:rPr>
              <a:t>available next week</a:t>
            </a:r>
            <a:r>
              <a:rPr lang="en-US" sz="1800" b="1" kern="1200" baseline="0" dirty="0" smtClean="0">
                <a:solidFill>
                  <a:schemeClr val="tx1"/>
                </a:solidFill>
                <a:latin typeface="Arial"/>
                <a:ea typeface="+mn-ea"/>
                <a:cs typeface="+mn-cs"/>
              </a:rPr>
              <a:t> </a:t>
            </a:r>
            <a:r>
              <a:rPr lang="en-US" sz="1800" b="0" kern="1200" baseline="0" dirty="0" smtClean="0">
                <a:solidFill>
                  <a:schemeClr val="tx1"/>
                </a:solidFill>
                <a:latin typeface="Arial"/>
                <a:ea typeface="+mn-ea"/>
                <a:cs typeface="+mn-cs"/>
              </a:rPr>
              <a:t>to deep dive on some of these areas?</a:t>
            </a:r>
            <a:endParaRPr lang="en-US" sz="1800" b="0" kern="1200" baseline="0" dirty="0">
              <a:solidFill>
                <a:schemeClr val="tx1"/>
              </a:solidFill>
              <a:latin typeface="Arial"/>
              <a:ea typeface="+mn-ea"/>
              <a:cs typeface="+mn-cs"/>
            </a:endParaRPr>
          </a:p>
        </p:txBody>
      </p:sp>
    </p:spTree>
    <p:extLst>
      <p:ext uri="{BB962C8B-B14F-4D97-AF65-F5344CB8AC3E}">
        <p14:creationId xmlns:p14="http://schemas.microsoft.com/office/powerpoint/2010/main" val="1692336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531418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pPr marL="0" marR="0" lvl="0" indent="0" algn="l" defTabSz="731520" rtl="0" eaLnBrk="1" fontAlgn="auto" latinLnBrk="0" hangingPunct="1">
              <a:lnSpc>
                <a:spcPct val="100000"/>
              </a:lnSpc>
              <a:spcBef>
                <a:spcPts val="0"/>
              </a:spcBef>
              <a:spcAft>
                <a:spcPts val="0"/>
              </a:spcAft>
              <a:buClrTx/>
              <a:buSzTx/>
              <a:buFont typeface="Arial" charset="0"/>
              <a:buNone/>
              <a:tabLst/>
              <a:defRPr/>
            </a:pPr>
            <a:r>
              <a:rPr lang="en-US" sz="2000" b="0" kern="1200" dirty="0" smtClean="0">
                <a:solidFill>
                  <a:schemeClr val="tx1"/>
                </a:solidFill>
                <a:latin typeface="Arial"/>
                <a:ea typeface="+mn-ea"/>
                <a:cs typeface="+mn-cs"/>
              </a:rPr>
              <a:t>Sorry for the eye chart it’s a little overwhelming. </a:t>
            </a:r>
          </a:p>
          <a:p>
            <a:pPr marL="0" marR="0" lvl="0" indent="0" algn="l" defTabSz="731520" rtl="0" eaLnBrk="1" fontAlgn="auto" latinLnBrk="0" hangingPunct="1">
              <a:lnSpc>
                <a:spcPct val="100000"/>
              </a:lnSpc>
              <a:spcBef>
                <a:spcPts val="0"/>
              </a:spcBef>
              <a:spcAft>
                <a:spcPts val="0"/>
              </a:spcAft>
              <a:buClrTx/>
              <a:buSzTx/>
              <a:buFont typeface="Arial" charset="0"/>
              <a:buNone/>
              <a:tabLst/>
              <a:defRPr/>
            </a:pPr>
            <a:endParaRPr lang="en-US" sz="2000" b="0" kern="1200" dirty="0" smtClean="0">
              <a:solidFill>
                <a:schemeClr val="tx1"/>
              </a:solidFill>
              <a:latin typeface="Arial"/>
              <a:ea typeface="+mn-ea"/>
              <a:cs typeface="+mn-cs"/>
            </a:endParaRPr>
          </a:p>
          <a:p>
            <a:pPr marL="0" marR="0" lvl="0" indent="0" algn="l" defTabSz="731520" rtl="0" eaLnBrk="1" fontAlgn="auto" latinLnBrk="0" hangingPunct="1">
              <a:lnSpc>
                <a:spcPct val="100000"/>
              </a:lnSpc>
              <a:spcBef>
                <a:spcPts val="0"/>
              </a:spcBef>
              <a:spcAft>
                <a:spcPts val="0"/>
              </a:spcAft>
              <a:buClrTx/>
              <a:buSzTx/>
              <a:buFont typeface="Arial" charset="0"/>
              <a:buNone/>
              <a:tabLst/>
              <a:defRPr/>
            </a:pPr>
            <a:r>
              <a:rPr lang="en-US" sz="2000" b="0" kern="1200" dirty="0" smtClean="0">
                <a:solidFill>
                  <a:schemeClr val="tx1"/>
                </a:solidFill>
                <a:latin typeface="Arial"/>
                <a:ea typeface="+mn-ea"/>
                <a:cs typeface="+mn-cs"/>
              </a:rPr>
              <a:t>We have the broadest range of services with the most depth of features.</a:t>
            </a:r>
          </a:p>
          <a:p>
            <a:pPr marL="342900" indent="-342900">
              <a:buFontTx/>
              <a:buChar char="-"/>
            </a:pPr>
            <a:r>
              <a:rPr lang="en-US" sz="2000" b="0" kern="1200" dirty="0" smtClean="0">
                <a:solidFill>
                  <a:schemeClr val="tx1"/>
                </a:solidFill>
                <a:latin typeface="Arial"/>
                <a:ea typeface="+mn-ea"/>
                <a:cs typeface="+mn-cs"/>
              </a:rPr>
              <a:t>This enables startup</a:t>
            </a:r>
            <a:r>
              <a:rPr lang="en-US" sz="2000" b="0" kern="1200" baseline="0" dirty="0" smtClean="0">
                <a:solidFill>
                  <a:schemeClr val="tx1"/>
                </a:solidFill>
                <a:latin typeface="Arial"/>
                <a:ea typeface="+mn-ea"/>
                <a:cs typeface="+mn-cs"/>
              </a:rPr>
              <a:t> and fortune 500 companies to avoid boiler plate efforts and begin full speeds ahead</a:t>
            </a:r>
          </a:p>
          <a:p>
            <a:pPr marL="342900" indent="-342900">
              <a:buFontTx/>
              <a:buChar char="-"/>
            </a:pPr>
            <a:r>
              <a:rPr lang="en-US" sz="2000" b="0" i="1" kern="1200" baseline="0" dirty="0" smtClean="0">
                <a:solidFill>
                  <a:schemeClr val="tx1"/>
                </a:solidFill>
                <a:latin typeface="Arial"/>
                <a:ea typeface="+mn-ea"/>
                <a:cs typeface="+mn-cs"/>
              </a:rPr>
              <a:t>Think of us as being Home Depot…were here to remodel the kitchen and when ready for the bathroom, we got that covered too.</a:t>
            </a:r>
          </a:p>
          <a:p>
            <a:pPr marL="342900" indent="-342900">
              <a:buFontTx/>
              <a:buChar char="-"/>
            </a:pPr>
            <a:r>
              <a:rPr lang="en-US" sz="2000" b="0" kern="1200" baseline="0" dirty="0" smtClean="0">
                <a:solidFill>
                  <a:schemeClr val="tx1"/>
                </a:solidFill>
                <a:latin typeface="Arial"/>
                <a:ea typeface="+mn-ea"/>
                <a:cs typeface="+mn-cs"/>
              </a:rPr>
              <a:t>Having these services available, ensures you don’t need to hunt down custom suppliers in the future. </a:t>
            </a:r>
            <a:endParaRPr lang="en-US" sz="2000" b="0" i="1" kern="1200" dirty="0" smtClean="0">
              <a:solidFill>
                <a:schemeClr val="tx1"/>
              </a:solidFill>
              <a:latin typeface="Arial"/>
              <a:ea typeface="+mn-ea"/>
              <a:cs typeface="+mn-cs"/>
            </a:endParaRPr>
          </a:p>
          <a:p>
            <a:endParaRPr lang="en-US" sz="2000" b="1" kern="1200" dirty="0" smtClean="0">
              <a:solidFill>
                <a:schemeClr val="tx1"/>
              </a:solidFill>
              <a:latin typeface="Arial"/>
              <a:ea typeface="+mn-ea"/>
              <a:cs typeface="+mn-cs"/>
            </a:endParaRPr>
          </a:p>
          <a:p>
            <a:r>
              <a:rPr lang="en-US" sz="2000" b="1" kern="1200" dirty="0" smtClean="0">
                <a:solidFill>
                  <a:schemeClr val="tx1"/>
                </a:solidFill>
                <a:latin typeface="Arial"/>
                <a:ea typeface="+mn-ea"/>
                <a:cs typeface="+mn-cs"/>
              </a:rPr>
              <a:t>Conversations </a:t>
            </a:r>
            <a:r>
              <a:rPr lang="en-US" sz="2000" b="1" kern="1200" dirty="0">
                <a:solidFill>
                  <a:schemeClr val="tx1"/>
                </a:solidFill>
                <a:latin typeface="Arial"/>
                <a:ea typeface="+mn-ea"/>
                <a:cs typeface="+mn-cs"/>
              </a:rPr>
              <a:t>topics:</a:t>
            </a:r>
          </a:p>
          <a:p>
            <a:pPr marL="171450" indent="-171450">
              <a:buFont typeface="Arial" charset="0"/>
              <a:buChar char="•"/>
            </a:pPr>
            <a:r>
              <a:rPr lang="en-US" sz="2000" b="0" kern="1200" dirty="0">
                <a:solidFill>
                  <a:schemeClr val="tx1"/>
                </a:solidFill>
                <a:latin typeface="Arial"/>
                <a:ea typeface="+mn-ea"/>
                <a:cs typeface="+mn-cs"/>
              </a:rPr>
              <a:t>What</a:t>
            </a:r>
            <a:r>
              <a:rPr lang="en-US" sz="2000" b="0" kern="1200" baseline="0" dirty="0">
                <a:solidFill>
                  <a:schemeClr val="tx1"/>
                </a:solidFill>
                <a:latin typeface="Arial"/>
                <a:ea typeface="+mn-ea"/>
                <a:cs typeface="+mn-cs"/>
              </a:rPr>
              <a:t> kind of technologies and solutions are you leveraging today? </a:t>
            </a:r>
          </a:p>
          <a:p>
            <a:pPr marL="171450" indent="-171450">
              <a:buFont typeface="Arial" charset="0"/>
              <a:buChar char="•"/>
            </a:pPr>
            <a:r>
              <a:rPr lang="en-US" sz="2000" b="0" kern="1200" baseline="0" dirty="0">
                <a:solidFill>
                  <a:schemeClr val="tx1"/>
                </a:solidFill>
                <a:latin typeface="Arial"/>
                <a:ea typeface="+mn-ea"/>
                <a:cs typeface="+mn-cs"/>
              </a:rPr>
              <a:t>Where areas are working well for you, and which aren’t?</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2000" b="0" kern="1200" baseline="0" dirty="0">
                <a:solidFill>
                  <a:schemeClr val="tx1"/>
                </a:solidFill>
                <a:latin typeface="Arial"/>
                <a:ea typeface="+mn-ea"/>
                <a:cs typeface="+mn-cs"/>
              </a:rPr>
              <a:t>What functionality or capabilities are you interested in?</a:t>
            </a:r>
            <a:r>
              <a:rPr lang="en-US" sz="2000" b="0" kern="1200" dirty="0">
                <a:solidFill>
                  <a:schemeClr val="tx1"/>
                </a:solidFill>
                <a:latin typeface="Arial"/>
                <a:ea typeface="+mn-ea"/>
                <a:cs typeface="+mn-cs"/>
              </a:rPr>
              <a:t> </a:t>
            </a:r>
            <a:endParaRPr lang="en-US" sz="2000" b="0" kern="1200" baseline="0" dirty="0">
              <a:solidFill>
                <a:schemeClr val="tx1"/>
              </a:solidFill>
              <a:latin typeface="Arial"/>
              <a:ea typeface="+mn-ea"/>
              <a:cs typeface="+mn-cs"/>
            </a:endParaRPr>
          </a:p>
          <a:p>
            <a:pPr marL="171450" indent="-171450">
              <a:buFont typeface="Arial" charset="0"/>
              <a:buChar char="•"/>
            </a:pPr>
            <a:r>
              <a:rPr lang="en-US" sz="2000" b="0" kern="1200" baseline="0" dirty="0">
                <a:solidFill>
                  <a:schemeClr val="tx1"/>
                </a:solidFill>
                <a:latin typeface="Arial"/>
                <a:ea typeface="+mn-ea"/>
                <a:cs typeface="+mn-cs"/>
              </a:rPr>
              <a:t>Do you have resources that spend time working on non-business related tasks (managing backups, storage admins, etc</a:t>
            </a:r>
            <a:r>
              <a:rPr lang="en-US" sz="2000" b="0" kern="1200" baseline="0" dirty="0" smtClean="0">
                <a:solidFill>
                  <a:schemeClr val="tx1"/>
                </a:solidFill>
                <a:latin typeface="Arial"/>
                <a:ea typeface="+mn-ea"/>
                <a:cs typeface="+mn-cs"/>
              </a:rPr>
              <a:t>.)</a:t>
            </a:r>
          </a:p>
          <a:p>
            <a:pPr marL="0" indent="0">
              <a:buFont typeface="Arial" charset="0"/>
              <a:buNone/>
            </a:pPr>
            <a:endParaRPr lang="en-US" sz="2000" b="0" kern="1200" baseline="0" dirty="0" smtClean="0">
              <a:solidFill>
                <a:schemeClr val="tx1"/>
              </a:solidFill>
              <a:latin typeface="Arial"/>
              <a:ea typeface="+mn-ea"/>
              <a:cs typeface="+mn-cs"/>
            </a:endParaRPr>
          </a:p>
        </p:txBody>
      </p:sp>
    </p:spTree>
    <p:extLst>
      <p:ext uri="{BB962C8B-B14F-4D97-AF65-F5344CB8AC3E}">
        <p14:creationId xmlns:p14="http://schemas.microsoft.com/office/powerpoint/2010/main" val="385921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1. State the name of meeting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2. Collect introductions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3. Record titles and roles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06521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2000" b="1"/>
            </a:pPr>
            <a:r>
              <a:rPr lang="en-US" b="0" dirty="0" smtClean="0"/>
              <a:t>1. I</a:t>
            </a:r>
            <a:r>
              <a:rPr lang="en-US" b="0" baseline="0" dirty="0" smtClean="0"/>
              <a:t> would like to propose that we cover this agenda.</a:t>
            </a:r>
          </a:p>
          <a:p>
            <a:pPr>
              <a:defRPr sz="2000" b="1"/>
            </a:pPr>
            <a:r>
              <a:rPr lang="en-US" b="0" baseline="0" dirty="0" smtClean="0"/>
              <a:t>2. For each of these areas, lets drill into the </a:t>
            </a:r>
            <a:r>
              <a:rPr lang="en-US" b="0" i="1" baseline="0" dirty="0" smtClean="0"/>
              <a:t>challenges and opportunities that exist for making your business more efficient</a:t>
            </a:r>
            <a:r>
              <a:rPr lang="en-US" b="0" baseline="0" dirty="0" smtClean="0"/>
              <a:t>.</a:t>
            </a:r>
          </a:p>
          <a:p>
            <a:pPr>
              <a:defRPr sz="2000" b="1"/>
            </a:pPr>
            <a:r>
              <a:rPr lang="en-US" b="0" baseline="0" dirty="0" smtClean="0"/>
              <a:t>3. This </a:t>
            </a:r>
            <a:r>
              <a:rPr lang="en-US" b="0" i="1" baseline="0" dirty="0" smtClean="0"/>
              <a:t>works better as a dialog than monologue</a:t>
            </a:r>
            <a:r>
              <a:rPr lang="en-US" b="0" baseline="0" dirty="0" smtClean="0"/>
              <a:t>, so please feel empowered to ask questions and participate in the conversation.</a:t>
            </a:r>
          </a:p>
          <a:p>
            <a:pPr>
              <a:defRPr sz="2000" b="1"/>
            </a:pPr>
            <a:endParaRPr lang="en-US" b="0" baseline="0" dirty="0" smtClean="0"/>
          </a:p>
          <a:p>
            <a:pPr>
              <a:defRPr sz="2000" b="1"/>
            </a:pPr>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816996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b="1" i="0" dirty="0" smtClean="0"/>
              <a:t>Discuss</a:t>
            </a:r>
          </a:p>
          <a:p>
            <a:pPr marL="457200" marR="0" lvl="0" indent="-457200" algn="l" defTabSz="731520" rtl="0" eaLnBrk="1" fontAlgn="auto" latinLnBrk="0" hangingPunct="1">
              <a:lnSpc>
                <a:spcPct val="100000"/>
              </a:lnSpc>
              <a:spcBef>
                <a:spcPts val="0"/>
              </a:spcBef>
              <a:spcAft>
                <a:spcPts val="0"/>
              </a:spcAft>
              <a:buClrTx/>
              <a:buSzTx/>
              <a:buFontTx/>
              <a:buAutoNum type="arabicPeriod"/>
              <a:tabLst/>
              <a:defRPr/>
            </a:pPr>
            <a:r>
              <a:rPr lang="en-US" i="0" dirty="0" smtClean="0"/>
              <a:t>Quick level set “its like electricity metaphor”</a:t>
            </a:r>
          </a:p>
          <a:p>
            <a:pPr marL="457200" indent="-457200">
              <a:buAutoNum type="arabicPeriod"/>
            </a:pPr>
            <a:r>
              <a:rPr lang="en-US" i="0" dirty="0" smtClean="0"/>
              <a:t>Why did amazon create AWS</a:t>
            </a:r>
          </a:p>
          <a:p>
            <a:pPr marL="1188720" lvl="1" indent="-457200">
              <a:buAutoNum type="arabicPeriod"/>
            </a:pPr>
            <a:r>
              <a:rPr lang="en-US" i="0" dirty="0" smtClean="0"/>
              <a:t>Core competencies</a:t>
            </a:r>
          </a:p>
          <a:p>
            <a:pPr marL="1188720" lvl="1" indent="-457200">
              <a:buAutoNum type="arabicPeriod"/>
            </a:pPr>
            <a:r>
              <a:rPr lang="en-US" i="0" dirty="0" smtClean="0"/>
              <a:t>Customer-obsessed</a:t>
            </a:r>
          </a:p>
          <a:p>
            <a:pPr marL="1188720" lvl="1" indent="-457200">
              <a:buAutoNum type="arabicPeriod"/>
            </a:pPr>
            <a:r>
              <a:rPr lang="en-US" i="0" dirty="0" smtClean="0"/>
              <a:t>Remove non value</a:t>
            </a:r>
            <a:r>
              <a:rPr lang="en-US" i="0" baseline="0" dirty="0" smtClean="0"/>
              <a:t> differentiated heavy lifting</a:t>
            </a:r>
          </a:p>
          <a:p>
            <a:pPr marL="731520" lvl="1" indent="0">
              <a:buNone/>
            </a:pPr>
            <a:endParaRPr lang="en-US" i="0" dirty="0" smtClean="0"/>
          </a:p>
          <a:p>
            <a:pPr marL="457200" indent="-457200">
              <a:buAutoNum type="arabicPeriod"/>
            </a:pPr>
            <a:r>
              <a:rPr lang="en-US" i="0" dirty="0" smtClean="0"/>
              <a:t>Do you have any workloads in the cloud today</a:t>
            </a:r>
          </a:p>
          <a:p>
            <a:pPr marL="457200" indent="-457200">
              <a:buAutoNum type="arabicPeriod"/>
            </a:pPr>
            <a:r>
              <a:rPr lang="en-US" i="0" dirty="0" smtClean="0"/>
              <a:t>What specifically interests you about the cloud</a:t>
            </a:r>
          </a:p>
          <a:p>
            <a:pPr marL="1188720" lvl="1" indent="-457200">
              <a:buAutoNum type="arabicPeriod"/>
            </a:pPr>
            <a:r>
              <a:rPr lang="en-US" i="0" dirty="0" smtClean="0"/>
              <a:t>Capacity forecasting?</a:t>
            </a:r>
          </a:p>
          <a:p>
            <a:pPr marL="731520" lvl="1" indent="0">
              <a:buNone/>
            </a:pPr>
            <a:endParaRPr lang="en-US" i="0" dirty="0" smtClean="0"/>
          </a:p>
          <a:p>
            <a:pPr marL="0" marR="0" lvl="0" indent="0" algn="l" defTabSz="731520" rtl="0" eaLnBrk="1" fontAlgn="auto" latinLnBrk="0" hangingPunct="1">
              <a:lnSpc>
                <a:spcPct val="100000"/>
              </a:lnSpc>
              <a:spcBef>
                <a:spcPts val="0"/>
              </a:spcBef>
              <a:spcAft>
                <a:spcPts val="0"/>
              </a:spcAft>
              <a:buClrTx/>
              <a:buSzTx/>
              <a:buFontTx/>
              <a:buNone/>
              <a:tabLst/>
              <a:defRPr/>
            </a:pPr>
            <a:r>
              <a:rPr lang="en-US" sz="1920" b="0" i="0" kern="1200" dirty="0" smtClean="0">
                <a:solidFill>
                  <a:schemeClr val="tx1"/>
                </a:solidFill>
                <a:effectLst/>
                <a:latin typeface="Amazon Ember Regular" charset="0"/>
                <a:ea typeface="+mn-ea"/>
                <a:cs typeface="+mn-cs"/>
              </a:rPr>
              <a:t>After over a decade of building and running the highly scalable web application, Amazon.com, the company realized that it had developed a core competency in operating massive scale technology infrastructure and data centers, and embarked on a much broader mission of serving a new customer segment—developers and businesses—with web services they can use to build sophisticated, scalable applications.  </a:t>
            </a:r>
          </a:p>
          <a:p>
            <a:pPr marL="0" indent="0">
              <a:buNone/>
            </a:pPr>
            <a:endParaRPr lang="en-US" i="0" dirty="0"/>
          </a:p>
        </p:txBody>
      </p:sp>
    </p:spTree>
    <p:extLst>
      <p:ext uri="{BB962C8B-B14F-4D97-AF65-F5344CB8AC3E}">
        <p14:creationId xmlns:p14="http://schemas.microsoft.com/office/powerpoint/2010/main" val="2401217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r>
              <a:rPr lang="en-US" sz="1920" b="1" i="0" kern="1200" dirty="0" smtClean="0">
                <a:solidFill>
                  <a:schemeClr val="tx1"/>
                </a:solidFill>
                <a:effectLst/>
                <a:latin typeface="Amazon Ember Regular" charset="0"/>
                <a:ea typeface="+mn-ea"/>
                <a:cs typeface="+mn-cs"/>
              </a:rPr>
              <a:t>Getting into the cloud</a:t>
            </a:r>
          </a:p>
          <a:p>
            <a:r>
              <a:rPr lang="en-US" sz="1920" b="0" i="0" kern="1200" dirty="0" smtClean="0">
                <a:solidFill>
                  <a:schemeClr val="tx1"/>
                </a:solidFill>
                <a:effectLst/>
                <a:latin typeface="Amazon Ember Regular" charset="0"/>
                <a:ea typeface="+mn-ea"/>
                <a:cs typeface="+mn-cs"/>
              </a:rPr>
              <a:t>We have worked with tens of thousands of customers migrating millions of workloads</a:t>
            </a:r>
          </a:p>
          <a:p>
            <a:endParaRPr lang="en-US" sz="1920" b="0" i="0" kern="1200" dirty="0" smtClean="0">
              <a:solidFill>
                <a:schemeClr val="tx1"/>
              </a:solidFill>
              <a:effectLst/>
              <a:latin typeface="Amazon Ember Regular" charset="0"/>
              <a:ea typeface="+mn-ea"/>
              <a:cs typeface="+mn-cs"/>
            </a:endParaRPr>
          </a:p>
          <a:p>
            <a:r>
              <a:rPr lang="en-US" sz="1920" b="0" i="0" kern="1200" dirty="0" smtClean="0">
                <a:solidFill>
                  <a:schemeClr val="tx1"/>
                </a:solidFill>
                <a:effectLst/>
                <a:latin typeface="Amazon Ember Regular" charset="0"/>
                <a:ea typeface="+mn-ea"/>
                <a:cs typeface="+mn-cs"/>
              </a:rPr>
              <a:t>What we consistently hear is that getting to the cloud is not a technical challenge</a:t>
            </a:r>
          </a:p>
          <a:p>
            <a:r>
              <a:rPr lang="en-US" sz="1920" b="0" i="0" kern="1200" dirty="0" smtClean="0">
                <a:solidFill>
                  <a:schemeClr val="tx1"/>
                </a:solidFill>
                <a:effectLst/>
                <a:latin typeface="Amazon Ember Regular" charset="0"/>
                <a:ea typeface="+mn-ea"/>
                <a:cs typeface="+mn-cs"/>
              </a:rPr>
              <a:t>1. Senior leadership agreement</a:t>
            </a:r>
          </a:p>
          <a:p>
            <a:r>
              <a:rPr lang="en-US" sz="1920" b="0" i="0" kern="1200" dirty="0" smtClean="0">
                <a:solidFill>
                  <a:schemeClr val="tx1"/>
                </a:solidFill>
                <a:effectLst/>
                <a:latin typeface="Amazon Ember Regular" charset="0"/>
                <a:ea typeface="+mn-ea"/>
                <a:cs typeface="+mn-cs"/>
              </a:rPr>
              <a:t>2.</a:t>
            </a:r>
            <a:r>
              <a:rPr lang="en-US" sz="1920" b="0" i="0" kern="1200" baseline="0" dirty="0" smtClean="0">
                <a:solidFill>
                  <a:schemeClr val="tx1"/>
                </a:solidFill>
                <a:effectLst/>
                <a:latin typeface="Amazon Ember Regular" charset="0"/>
                <a:ea typeface="+mn-ea"/>
                <a:cs typeface="+mn-cs"/>
              </a:rPr>
              <a:t> </a:t>
            </a:r>
            <a:r>
              <a:rPr lang="en-US" sz="1920" b="0" i="0" kern="1200" dirty="0" smtClean="0">
                <a:solidFill>
                  <a:schemeClr val="tx1"/>
                </a:solidFill>
                <a:effectLst/>
                <a:latin typeface="Amazon Ember Regular" charset="0"/>
                <a:ea typeface="+mn-ea"/>
                <a:cs typeface="+mn-cs"/>
              </a:rPr>
              <a:t>	Aggressive top-down delivery</a:t>
            </a:r>
          </a:p>
          <a:p>
            <a:r>
              <a:rPr lang="en-US" sz="1920" b="0" i="0" kern="1200" dirty="0" smtClean="0">
                <a:solidFill>
                  <a:schemeClr val="tx1"/>
                </a:solidFill>
                <a:effectLst/>
                <a:latin typeface="Amazon Ember Regular" charset="0"/>
                <a:ea typeface="+mn-ea"/>
                <a:cs typeface="+mn-cs"/>
              </a:rPr>
              <a:t>3.	Training of staff</a:t>
            </a:r>
          </a:p>
          <a:p>
            <a:r>
              <a:rPr lang="en-US" sz="1920" b="0" i="0" kern="1200" dirty="0" smtClean="0">
                <a:solidFill>
                  <a:schemeClr val="tx1"/>
                </a:solidFill>
                <a:effectLst/>
                <a:latin typeface="Amazon Ember Regular" charset="0"/>
                <a:ea typeface="+mn-ea"/>
                <a:cs typeface="+mn-cs"/>
              </a:rPr>
              <a:t>4.	Avoid paralysis</a:t>
            </a:r>
          </a:p>
          <a:p>
            <a:r>
              <a:rPr lang="en-US" sz="1920" b="0" i="0" kern="1200" dirty="0" smtClean="0">
                <a:solidFill>
                  <a:schemeClr val="tx1"/>
                </a:solidFill>
                <a:effectLst/>
                <a:latin typeface="Amazon Ember Regular" charset="0"/>
                <a:ea typeface="+mn-ea"/>
                <a:cs typeface="+mn-cs"/>
              </a:rPr>
              <a:t/>
            </a:r>
            <a:br>
              <a:rPr lang="en-US" sz="1920" b="0" i="0" kern="1200" dirty="0" smtClean="0">
                <a:solidFill>
                  <a:schemeClr val="tx1"/>
                </a:solidFill>
                <a:effectLst/>
                <a:latin typeface="Amazon Ember Regular" charset="0"/>
                <a:ea typeface="+mn-ea"/>
                <a:cs typeface="+mn-cs"/>
              </a:rPr>
            </a:br>
            <a:r>
              <a:rPr lang="en-US" sz="1920" b="0" i="0" kern="1200" dirty="0" smtClean="0">
                <a:solidFill>
                  <a:schemeClr val="tx1"/>
                </a:solidFill>
                <a:effectLst/>
                <a:latin typeface="Amazon Ember Regular" charset="0"/>
                <a:ea typeface="+mn-ea"/>
                <a:cs typeface="+mn-cs"/>
              </a:rPr>
              <a:t>- What question do you have up to here</a:t>
            </a:r>
          </a:p>
          <a:p>
            <a:r>
              <a:rPr lang="en-US" sz="1920" b="0" i="0" kern="1200" dirty="0" smtClean="0">
                <a:solidFill>
                  <a:schemeClr val="tx1"/>
                </a:solidFill>
                <a:effectLst/>
                <a:latin typeface="Amazon Ember Regular" charset="0"/>
                <a:ea typeface="+mn-ea"/>
                <a:cs typeface="+mn-cs"/>
              </a:rPr>
              <a:t>- Finally, lets look at the progression to modernization</a:t>
            </a:r>
          </a:p>
          <a:p>
            <a:pPr marL="342900" indent="-342900">
              <a:buFontTx/>
              <a:buChar char="-"/>
            </a:pPr>
            <a:r>
              <a:rPr lang="en-US" sz="1920" b="0" i="0" kern="1200" dirty="0" smtClean="0">
                <a:solidFill>
                  <a:schemeClr val="tx1"/>
                </a:solidFill>
                <a:effectLst/>
                <a:latin typeface="Amazon Ember Regular" charset="0"/>
                <a:ea typeface="+mn-ea"/>
                <a:cs typeface="+mn-cs"/>
              </a:rPr>
              <a:t>Now that you have more information what additional workloads come to mind</a:t>
            </a:r>
          </a:p>
          <a:p>
            <a:pPr marL="342900" indent="-342900">
              <a:buFontTx/>
              <a:buChar char="-"/>
            </a:pPr>
            <a:endParaRPr lang="en-US" sz="1920" b="0" i="0" kern="1200" dirty="0" smtClean="0">
              <a:solidFill>
                <a:schemeClr val="tx1"/>
              </a:solidFill>
              <a:effectLst/>
              <a:latin typeface="Amazon Ember Regular" charset="0"/>
              <a:ea typeface="+mn-ea"/>
              <a:cs typeface="+mn-cs"/>
            </a:endParaRPr>
          </a:p>
          <a:p>
            <a:pPr lvl="0"/>
            <a:r>
              <a:rPr lang="en-US" sz="1920" b="0" i="0" kern="1200" dirty="0" smtClean="0">
                <a:solidFill>
                  <a:schemeClr val="tx1"/>
                </a:solidFill>
                <a:effectLst/>
                <a:latin typeface="Amazon Ember Regular" charset="0"/>
                <a:ea typeface="+mn-ea"/>
                <a:cs typeface="+mn-cs"/>
              </a:rPr>
              <a:t>A lot of the biggest challenges for large organizations to move to the cloud aren't technical, they’re about people and culture. The biggest differences between organizations that talk about moving to the cloud, and those that actually do it and are having the most success often comes down to a few key things:</a:t>
            </a:r>
          </a:p>
          <a:p>
            <a:r>
              <a:rPr lang="en-US" sz="1920" b="0" i="0" kern="1200" dirty="0" smtClean="0">
                <a:solidFill>
                  <a:schemeClr val="tx1"/>
                </a:solidFill>
                <a:effectLst/>
                <a:latin typeface="Amazon Ember Regular" charset="0"/>
                <a:ea typeface="+mn-ea"/>
                <a:cs typeface="+mn-cs"/>
              </a:rPr>
              <a:t> </a:t>
            </a:r>
          </a:p>
          <a:p>
            <a:r>
              <a:rPr lang="en-US" sz="1920" b="0" i="0" kern="1200" dirty="0" smtClean="0">
                <a:solidFill>
                  <a:schemeClr val="tx1"/>
                </a:solidFill>
                <a:effectLst/>
                <a:latin typeface="Amazon Ember Regular" charset="0"/>
                <a:ea typeface="+mn-ea"/>
                <a:cs typeface="+mn-cs"/>
              </a:rPr>
              <a:t>First, the senior leadership team needs to be aligned and truly committed that they want to move to the cloud. And they need to be setting clear direction and expectations with the rest of the organization to get everyone on the same page and working towards the same thing. It’s easy for others to do nothing or block things if the leadership team isn’t making the move a priority and building a culture for change.</a:t>
            </a:r>
            <a:br>
              <a:rPr lang="en-US" sz="1920" b="0" i="0" kern="1200" dirty="0" smtClean="0">
                <a:solidFill>
                  <a:schemeClr val="tx1"/>
                </a:solidFill>
                <a:effectLst/>
                <a:latin typeface="Amazon Ember Regular" charset="0"/>
                <a:ea typeface="+mn-ea"/>
                <a:cs typeface="+mn-cs"/>
              </a:rPr>
            </a:br>
            <a:endParaRPr lang="en-US" sz="1920" b="0" i="0" kern="1200" dirty="0" smtClean="0">
              <a:solidFill>
                <a:schemeClr val="tx1"/>
              </a:solidFill>
              <a:effectLst/>
              <a:latin typeface="Amazon Ember Regular" charset="0"/>
              <a:ea typeface="+mn-ea"/>
              <a:cs typeface="+mn-cs"/>
            </a:endParaRPr>
          </a:p>
          <a:p>
            <a:r>
              <a:rPr lang="en-US" sz="1920" b="0" i="0" kern="1200" dirty="0" smtClean="0">
                <a:solidFill>
                  <a:schemeClr val="tx1"/>
                </a:solidFill>
                <a:effectLst/>
                <a:latin typeface="Amazon Ember Regular" charset="0"/>
                <a:ea typeface="+mn-ea"/>
                <a:cs typeface="+mn-cs"/>
              </a:rPr>
              <a:t>Then, the most successful organizations moving to the cloud started with an aggressive top-down goal that forced the organization to move faster than it would have organically. </a:t>
            </a:r>
          </a:p>
          <a:p>
            <a:r>
              <a:rPr lang="en-US" sz="1920" b="0" i="0" kern="1200" dirty="0" smtClean="0">
                <a:solidFill>
                  <a:schemeClr val="tx1"/>
                </a:solidFill>
                <a:effectLst/>
                <a:latin typeface="Amazon Ember Regular" charset="0"/>
                <a:ea typeface="+mn-ea"/>
                <a:cs typeface="+mn-cs"/>
              </a:rPr>
              <a:t> </a:t>
            </a:r>
          </a:p>
          <a:p>
            <a:r>
              <a:rPr lang="en-US" sz="1920" b="0" i="0" kern="1200" dirty="0" smtClean="0">
                <a:solidFill>
                  <a:schemeClr val="tx1"/>
                </a:solidFill>
                <a:effectLst/>
                <a:latin typeface="Amazon Ember Regular" charset="0"/>
                <a:ea typeface="+mn-ea"/>
                <a:cs typeface="+mn-cs"/>
              </a:rPr>
              <a:t>Third, it’s really important that organizations are trained on the cloud and comfortable with the concepts as part of the whole process. We train hundreds-of-thousands of people a year for that purpose. </a:t>
            </a:r>
          </a:p>
          <a:p>
            <a:r>
              <a:rPr lang="en-US" sz="1920" b="0" i="0" kern="1200" dirty="0" smtClean="0">
                <a:solidFill>
                  <a:schemeClr val="tx1"/>
                </a:solidFill>
                <a:effectLst/>
                <a:latin typeface="Amazon Ember Regular" charset="0"/>
                <a:ea typeface="+mn-ea"/>
                <a:cs typeface="+mn-cs"/>
              </a:rPr>
              <a:t> </a:t>
            </a:r>
          </a:p>
          <a:p>
            <a:r>
              <a:rPr lang="en-US" sz="1920" b="0" i="0" kern="1200" dirty="0" smtClean="0">
                <a:solidFill>
                  <a:schemeClr val="tx1"/>
                </a:solidFill>
                <a:effectLst/>
                <a:latin typeface="Amazon Ember Regular" charset="0"/>
                <a:ea typeface="+mn-ea"/>
                <a:cs typeface="+mn-cs"/>
              </a:rPr>
              <a:t>And last, sometimes we find that organizations can get paralyzed if they can't figure out how to move every last workload. There is no need to boil the ocean. So we often work with organizations to do a portfolio analysis to assess each application and build a plan for what to move short term, medium term, and last. This helps organizations get the benefits of the cloud for many of their applications much more quickly, and it really helps inform how they move the rest. </a:t>
            </a:r>
          </a:p>
          <a:p>
            <a:pPr marL="0" indent="0">
              <a:buFontTx/>
              <a:buNone/>
            </a:pPr>
            <a:endParaRPr lang="en-US" sz="1920" b="0" i="0" kern="1200" dirty="0" smtClean="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134060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r>
              <a:rPr lang="en-US" sz="1920" b="0" i="0" kern="1200" dirty="0" smtClean="0">
                <a:solidFill>
                  <a:schemeClr val="tx1"/>
                </a:solidFill>
                <a:effectLst/>
                <a:latin typeface="Amazon Ember Regular" charset="0"/>
                <a:ea typeface="+mn-ea"/>
                <a:cs typeface="+mn-cs"/>
              </a:rPr>
              <a:t>There are five reasons companies are moving so quickly to the AWS cloud.</a:t>
            </a:r>
          </a:p>
          <a:p>
            <a:r>
              <a:rPr lang="en-US" sz="1920" b="0" i="0" kern="1200" dirty="0" smtClean="0">
                <a:solidFill>
                  <a:schemeClr val="tx1"/>
                </a:solidFill>
                <a:effectLst/>
                <a:latin typeface="Amazon Ember Regular" charset="0"/>
                <a:ea typeface="+mn-ea"/>
                <a:cs typeface="+mn-cs"/>
              </a:rPr>
              <a:t> </a:t>
            </a:r>
          </a:p>
          <a:p>
            <a:r>
              <a:rPr lang="en-US" sz="1920" b="0" i="0" kern="1200" dirty="0" smtClean="0">
                <a:solidFill>
                  <a:schemeClr val="tx1"/>
                </a:solidFill>
                <a:effectLst/>
                <a:latin typeface="Amazon Ember Regular" charset="0"/>
                <a:ea typeface="+mn-ea"/>
                <a:cs typeface="+mn-cs"/>
              </a:rPr>
              <a:t>The first is agility. AWS lets customers quickly spin up resources as they need them, deploying hundreds or even thousands of servers in minutes.  This means customers can very quickly develop and roll out new applications, and it means teams can experiment and innovate more quickly and frequently. If an experiment fails, you can always de-provision those resources without risk.</a:t>
            </a:r>
          </a:p>
          <a:p>
            <a:r>
              <a:rPr lang="en-US" sz="1920" b="0" i="0" kern="1200" dirty="0" smtClean="0">
                <a:solidFill>
                  <a:schemeClr val="tx1"/>
                </a:solidFill>
                <a:effectLst/>
                <a:latin typeface="Amazon Ember Regular" charset="0"/>
                <a:ea typeface="+mn-ea"/>
                <a:cs typeface="+mn-cs"/>
              </a:rPr>
              <a:t> </a:t>
            </a:r>
          </a:p>
          <a:p>
            <a:r>
              <a:rPr lang="en-US" sz="1920" b="0" i="0" kern="1200" dirty="0" smtClean="0">
                <a:solidFill>
                  <a:schemeClr val="tx1"/>
                </a:solidFill>
                <a:effectLst/>
                <a:latin typeface="Amazon Ember Regular" charset="0"/>
                <a:ea typeface="+mn-ea"/>
                <a:cs typeface="+mn-cs"/>
              </a:rPr>
              <a:t>The second reason is cost savings.  If you look at how people end up moving to the cloud, almost always the conversation starter ends up being cost. AWS allows customers to trade capital expense for variable expense, and only pay for IT as they consume it. And, the variable expense is much lower than what customers can do for themselves because of AWS’s economies of scale.  For example, Dow Jones has estimated that migrating its data centers to AWS will contribute to a global savings of $100 million in infrastructure costs.  </a:t>
            </a:r>
          </a:p>
          <a:p>
            <a:r>
              <a:rPr lang="en-US" sz="1920" b="0" i="0" kern="1200" dirty="0" smtClean="0">
                <a:solidFill>
                  <a:schemeClr val="tx1"/>
                </a:solidFill>
                <a:effectLst/>
                <a:latin typeface="Amazon Ember Regular" charset="0"/>
                <a:ea typeface="+mn-ea"/>
                <a:cs typeface="+mn-cs"/>
              </a:rPr>
              <a:t> </a:t>
            </a:r>
          </a:p>
          <a:p>
            <a:r>
              <a:rPr lang="en-US" sz="1920" b="0" i="0" kern="1200" dirty="0" smtClean="0">
                <a:solidFill>
                  <a:schemeClr val="tx1"/>
                </a:solidFill>
                <a:effectLst/>
                <a:latin typeface="Amazon Ember Regular" charset="0"/>
                <a:ea typeface="+mn-ea"/>
                <a:cs typeface="+mn-cs"/>
              </a:rPr>
              <a:t>The third reason is elasticity. Customers used to over provision to ensure they had enough capacity to handle their business operations at the peak level of activity. Now, they can provision the amount of resources that they actually need, knowing they can instantly scale up or down along with the needs of their business, which also reduces cost and improves the customer’s ability to meet their user’s demands.</a:t>
            </a:r>
          </a:p>
          <a:p>
            <a:r>
              <a:rPr lang="en-US" sz="1920" b="0" i="0" kern="1200" dirty="0" smtClean="0">
                <a:solidFill>
                  <a:schemeClr val="tx1"/>
                </a:solidFill>
                <a:effectLst/>
                <a:latin typeface="Amazon Ember Regular" charset="0"/>
                <a:ea typeface="+mn-ea"/>
                <a:cs typeface="+mn-cs"/>
              </a:rPr>
              <a:t> </a:t>
            </a:r>
          </a:p>
          <a:p>
            <a:r>
              <a:rPr lang="en-US" sz="1920" b="0" i="0" kern="1200" dirty="0" smtClean="0">
                <a:solidFill>
                  <a:schemeClr val="tx1"/>
                </a:solidFill>
                <a:effectLst/>
                <a:latin typeface="Amazon Ember Regular" charset="0"/>
                <a:ea typeface="+mn-ea"/>
                <a:cs typeface="+mn-cs"/>
              </a:rPr>
              <a:t>The fourth reason is that the cloud allows customers to innovate faster because they can focus their highly valuable IT resources on developing applications that differentiate their business and transform customer experiences instead of the undifferentiated heavy lifting of managing infrastructure and data centers.</a:t>
            </a:r>
          </a:p>
          <a:p>
            <a:r>
              <a:rPr lang="en-US" sz="1920" b="0" i="0" kern="1200" dirty="0" smtClean="0">
                <a:solidFill>
                  <a:schemeClr val="tx1"/>
                </a:solidFill>
                <a:effectLst/>
                <a:latin typeface="Amazon Ember Regular" charset="0"/>
                <a:ea typeface="+mn-ea"/>
                <a:cs typeface="+mn-cs"/>
              </a:rPr>
              <a:t> </a:t>
            </a:r>
          </a:p>
          <a:p>
            <a:r>
              <a:rPr lang="en-US" sz="1920" b="0" i="0" kern="1200" dirty="0" smtClean="0">
                <a:solidFill>
                  <a:schemeClr val="tx1"/>
                </a:solidFill>
                <a:effectLst/>
                <a:latin typeface="Amazon Ember Regular" charset="0"/>
                <a:ea typeface="+mn-ea"/>
                <a:cs typeface="+mn-cs"/>
              </a:rPr>
              <a:t>The fifth reason is that AWS enables customers to deploy globally in minutes. AWS has the concept of a Region, which is a physical location around the world where we cluster data centers. We call each group of logical data centers an Availability Zone. Using AWS, customers can leverage 76 Availability Zones across 24 geographic regions worldwide. And, we don’t plan to stop there.</a:t>
            </a:r>
            <a:endParaRPr lang="en-US" sz="1920" b="0"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3236062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Arial"/>
                <a:ea typeface="+mn-ea"/>
                <a:cs typeface="+mn-cs"/>
              </a:rPr>
              <a:t>Conversations </a:t>
            </a:r>
            <a:r>
              <a:rPr lang="en-US" sz="1200" b="1" kern="1200" dirty="0">
                <a:solidFill>
                  <a:schemeClr val="tx1"/>
                </a:solidFill>
                <a:latin typeface="Arial"/>
                <a:ea typeface="+mn-ea"/>
                <a:cs typeface="+mn-cs"/>
              </a:rPr>
              <a:t>topics:</a:t>
            </a:r>
          </a:p>
          <a:p>
            <a:pPr marL="171450" indent="-171450">
              <a:buFont typeface="Arial" charset="0"/>
              <a:buChar char="•"/>
            </a:pPr>
            <a:r>
              <a:rPr lang="en-US" sz="1200" b="0" kern="1200" dirty="0">
                <a:solidFill>
                  <a:schemeClr val="tx1"/>
                </a:solidFill>
                <a:latin typeface="Arial"/>
                <a:ea typeface="+mn-ea"/>
                <a:cs typeface="+mn-cs"/>
              </a:rPr>
              <a:t>Where</a:t>
            </a:r>
            <a:r>
              <a:rPr lang="en-US" sz="1200" b="0" kern="1200" baseline="0" dirty="0">
                <a:solidFill>
                  <a:schemeClr val="tx1"/>
                </a:solidFill>
                <a:latin typeface="Arial"/>
                <a:ea typeface="+mn-ea"/>
                <a:cs typeface="+mn-cs"/>
              </a:rPr>
              <a:t> are your customers located?</a:t>
            </a:r>
          </a:p>
          <a:p>
            <a:pPr marL="171450" indent="-171450">
              <a:buFont typeface="Arial" charset="0"/>
              <a:buChar char="•"/>
            </a:pPr>
            <a:r>
              <a:rPr lang="en-US" sz="1200" b="0" kern="1200" baseline="0" dirty="0">
                <a:solidFill>
                  <a:schemeClr val="tx1"/>
                </a:solidFill>
                <a:latin typeface="Arial"/>
                <a:ea typeface="+mn-ea"/>
                <a:cs typeface="+mn-cs"/>
              </a:rPr>
              <a:t>What is your current infrastructure footprint</a:t>
            </a:r>
            <a:r>
              <a:rPr lang="en-US" sz="1200" b="0" kern="1200" baseline="0" dirty="0" smtClean="0">
                <a:solidFill>
                  <a:schemeClr val="tx1"/>
                </a:solidFill>
                <a:latin typeface="Arial"/>
                <a:ea typeface="+mn-ea"/>
                <a:cs typeface="+mn-cs"/>
              </a:rPr>
              <a:t>?</a:t>
            </a:r>
          </a:p>
          <a:p>
            <a:pPr marL="171450" indent="-171450">
              <a:buFont typeface="Arial" charset="0"/>
              <a:buChar char="•"/>
            </a:pPr>
            <a:endParaRPr lang="en-US" sz="1200" b="0" kern="1200" baseline="0" dirty="0" smtClean="0">
              <a:solidFill>
                <a:schemeClr val="tx1"/>
              </a:solidFill>
              <a:latin typeface="Arial"/>
              <a:ea typeface="+mn-ea"/>
              <a:cs typeface="+mn-cs"/>
            </a:endParaRPr>
          </a:p>
          <a:p>
            <a:pPr marL="0" indent="0">
              <a:buFont typeface="Arial" charset="0"/>
              <a:buNone/>
            </a:pPr>
            <a:r>
              <a:rPr lang="en-US" sz="1200" b="0" kern="1200" baseline="0" dirty="0" smtClean="0">
                <a:solidFill>
                  <a:schemeClr val="tx1"/>
                </a:solidFill>
                <a:latin typeface="Arial"/>
                <a:ea typeface="+mn-ea"/>
                <a:cs typeface="+mn-cs"/>
              </a:rPr>
              <a:t>Let’s talk about the resource deployment model</a:t>
            </a:r>
          </a:p>
          <a:p>
            <a:pPr marL="228600" indent="-228600">
              <a:buFont typeface="Arial" charset="0"/>
              <a:buAutoNum type="arabicPeriod"/>
            </a:pPr>
            <a:r>
              <a:rPr lang="en-US" sz="1200" b="0" kern="1200" baseline="0" dirty="0" smtClean="0">
                <a:solidFill>
                  <a:schemeClr val="tx1"/>
                </a:solidFill>
                <a:latin typeface="Arial"/>
                <a:ea typeface="+mn-ea"/>
                <a:cs typeface="+mn-cs"/>
              </a:rPr>
              <a:t>Regions are….</a:t>
            </a:r>
          </a:p>
          <a:p>
            <a:pPr marL="228600" indent="-228600">
              <a:buFont typeface="Arial" charset="0"/>
              <a:buAutoNum type="arabicPeriod"/>
            </a:pPr>
            <a:r>
              <a:rPr lang="en-US" sz="1200" b="0" kern="1200" baseline="0" dirty="0" smtClean="0">
                <a:solidFill>
                  <a:schemeClr val="tx1"/>
                </a:solidFill>
                <a:latin typeface="Arial"/>
                <a:ea typeface="+mn-ea"/>
                <a:cs typeface="+mn-cs"/>
              </a:rPr>
              <a:t>Within each region are 2 or more AZ</a:t>
            </a:r>
          </a:p>
          <a:p>
            <a:pPr marL="228600" indent="-228600">
              <a:buFont typeface="Arial" charset="0"/>
              <a:buAutoNum type="arabicPeriod"/>
            </a:pPr>
            <a:r>
              <a:rPr lang="en-US" sz="1200" b="0" kern="1200" baseline="0" dirty="0" smtClean="0">
                <a:solidFill>
                  <a:schemeClr val="tx1"/>
                </a:solidFill>
                <a:latin typeface="Arial"/>
                <a:ea typeface="+mn-ea"/>
                <a:cs typeface="+mn-cs"/>
              </a:rPr>
              <a:t>An AZ is an isolated partition of the AWS infrastructure</a:t>
            </a:r>
          </a:p>
          <a:p>
            <a:pPr marL="0" indent="0">
              <a:buFont typeface="Arial" charset="0"/>
              <a:buNone/>
            </a:pPr>
            <a:endParaRPr lang="en-US" sz="1200" b="0" kern="1200" baseline="0" dirty="0" smtClean="0">
              <a:solidFill>
                <a:schemeClr val="tx1"/>
              </a:solidFill>
              <a:latin typeface="Arial"/>
              <a:ea typeface="+mn-ea"/>
              <a:cs typeface="+mn-cs"/>
            </a:endParaRPr>
          </a:p>
          <a:p>
            <a:pPr marL="457200" indent="-457200">
              <a:buFont typeface="Arial" panose="020B0604020202020204" pitchFamily="34" charset="0"/>
              <a:buChar char="•"/>
            </a:pPr>
            <a:r>
              <a:rPr lang="en-US" sz="1200" b="1" dirty="0" smtClean="0"/>
              <a:t>We have the largest global community of customers and partners</a:t>
            </a:r>
            <a:r>
              <a:rPr lang="en-US" sz="1200" dirty="0" smtClean="0"/>
              <a:t>. We have millions of active users on our platform and tens of thousands of APN partners across the globe.</a:t>
            </a:r>
          </a:p>
          <a:p>
            <a:pPr marL="457200" indent="-457200">
              <a:buFont typeface="Arial" panose="020B0604020202020204" pitchFamily="34" charset="0"/>
              <a:buChar char="•"/>
            </a:pPr>
            <a:r>
              <a:rPr lang="en-US" sz="1200" b="1" dirty="0" smtClean="0"/>
              <a:t>We have the most mature cloud platform</a:t>
            </a:r>
            <a:r>
              <a:rPr lang="en-US" sz="1200" dirty="0" smtClean="0"/>
              <a:t>. There’s no compression algorithm for experience, especially when it comes to scale, security, and performance.</a:t>
            </a:r>
          </a:p>
          <a:p>
            <a:pPr marL="0" indent="0">
              <a:buFont typeface="Arial" charset="0"/>
              <a:buNone/>
            </a:pPr>
            <a:endParaRPr lang="en-US" sz="1200" b="0" kern="1200" baseline="0" dirty="0" smtClean="0">
              <a:solidFill>
                <a:schemeClr val="tx1"/>
              </a:solidFill>
              <a:latin typeface="Arial"/>
              <a:ea typeface="+mn-ea"/>
              <a:cs typeface="+mn-cs"/>
            </a:endParaRPr>
          </a:p>
          <a:p>
            <a:pPr marL="0" indent="0">
              <a:buFont typeface="Arial" charset="0"/>
              <a:buNone/>
            </a:pPr>
            <a:endParaRPr lang="en-US" sz="1200" b="0" kern="1200" baseline="0" dirty="0">
              <a:solidFill>
                <a:schemeClr val="tx1"/>
              </a:solidFill>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48023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 typeface="Arial" charset="0"/>
              <a:buNone/>
              <a:tabLst/>
              <a:defRPr/>
            </a:pPr>
            <a:r>
              <a:rPr lang="en-US" sz="1800" b="0" kern="1200" dirty="0" smtClean="0">
                <a:solidFill>
                  <a:schemeClr val="tx1"/>
                </a:solidFill>
                <a:latin typeface="Arial"/>
                <a:ea typeface="+mn-ea"/>
                <a:cs typeface="+mn-cs"/>
              </a:rPr>
              <a:t>We have the broadest range of services with the most depth of features.</a:t>
            </a:r>
          </a:p>
          <a:p>
            <a:pPr marL="342900" indent="-342900">
              <a:buFontTx/>
              <a:buChar char="-"/>
            </a:pPr>
            <a:r>
              <a:rPr lang="en-US" sz="1800" b="0" kern="1200" dirty="0" smtClean="0">
                <a:solidFill>
                  <a:schemeClr val="tx1"/>
                </a:solidFill>
                <a:latin typeface="Arial"/>
                <a:ea typeface="+mn-ea"/>
                <a:cs typeface="+mn-cs"/>
              </a:rPr>
              <a:t>This enables startup</a:t>
            </a:r>
            <a:r>
              <a:rPr lang="en-US" sz="1800" b="0" kern="1200" baseline="0" dirty="0" smtClean="0">
                <a:solidFill>
                  <a:schemeClr val="tx1"/>
                </a:solidFill>
                <a:latin typeface="Arial"/>
                <a:ea typeface="+mn-ea"/>
                <a:cs typeface="+mn-cs"/>
              </a:rPr>
              <a:t> and fortune 500 companies to avoid boiler plate efforts and begin full speeds ahead</a:t>
            </a:r>
          </a:p>
          <a:p>
            <a:endParaRPr lang="en-US" sz="1800" b="1" kern="1200" dirty="0" smtClean="0">
              <a:solidFill>
                <a:schemeClr val="tx1"/>
              </a:solidFill>
              <a:latin typeface="Arial"/>
              <a:ea typeface="+mn-ea"/>
              <a:cs typeface="+mn-cs"/>
            </a:endParaRPr>
          </a:p>
          <a:p>
            <a:r>
              <a:rPr lang="en-US" sz="1800" b="1" kern="1200" dirty="0" smtClean="0">
                <a:solidFill>
                  <a:schemeClr val="tx1"/>
                </a:solidFill>
                <a:latin typeface="Arial"/>
                <a:ea typeface="+mn-ea"/>
                <a:cs typeface="+mn-cs"/>
              </a:rPr>
              <a:t>Conversations topics:</a:t>
            </a:r>
          </a:p>
          <a:p>
            <a:pPr marL="171450" indent="-171450">
              <a:buFont typeface="Arial" charset="0"/>
              <a:buChar char="•"/>
            </a:pPr>
            <a:r>
              <a:rPr lang="en-US" sz="1800" b="0" kern="1200" dirty="0" smtClean="0">
                <a:solidFill>
                  <a:schemeClr val="tx1"/>
                </a:solidFill>
                <a:latin typeface="Arial"/>
                <a:ea typeface="+mn-ea"/>
                <a:cs typeface="+mn-cs"/>
              </a:rPr>
              <a:t>What</a:t>
            </a:r>
            <a:r>
              <a:rPr lang="en-US" sz="1800" b="0" kern="1200" baseline="0" dirty="0" smtClean="0">
                <a:solidFill>
                  <a:schemeClr val="tx1"/>
                </a:solidFill>
                <a:latin typeface="Arial"/>
                <a:ea typeface="+mn-ea"/>
                <a:cs typeface="+mn-cs"/>
              </a:rPr>
              <a:t> kind of technologies and solutions are you leveraging today? </a:t>
            </a:r>
          </a:p>
          <a:p>
            <a:pPr marL="171450" indent="-171450">
              <a:buFont typeface="Arial" charset="0"/>
              <a:buChar char="•"/>
            </a:pPr>
            <a:r>
              <a:rPr lang="en-US" sz="1800" b="0" kern="1200" baseline="0" dirty="0" smtClean="0">
                <a:solidFill>
                  <a:schemeClr val="tx1"/>
                </a:solidFill>
                <a:latin typeface="Arial"/>
                <a:ea typeface="+mn-ea"/>
                <a:cs typeface="+mn-cs"/>
              </a:rPr>
              <a:t>Where areas are working well for you, and which aren’t?</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1800" b="0" kern="1200" baseline="0" dirty="0" smtClean="0">
                <a:solidFill>
                  <a:schemeClr val="tx1"/>
                </a:solidFill>
                <a:latin typeface="Arial"/>
                <a:ea typeface="+mn-ea"/>
                <a:cs typeface="+mn-cs"/>
              </a:rPr>
              <a:t>What functionality or capabilities are you interested in?</a:t>
            </a:r>
            <a:r>
              <a:rPr lang="en-US" sz="1800" b="0" kern="1200" dirty="0" smtClean="0">
                <a:solidFill>
                  <a:schemeClr val="tx1"/>
                </a:solidFill>
                <a:latin typeface="Arial"/>
                <a:ea typeface="+mn-ea"/>
                <a:cs typeface="+mn-cs"/>
              </a:rPr>
              <a:t> </a:t>
            </a:r>
            <a:endParaRPr lang="en-US" sz="1800" b="0" kern="1200" baseline="0" dirty="0" smtClean="0">
              <a:solidFill>
                <a:schemeClr val="tx1"/>
              </a:solidFill>
              <a:latin typeface="Arial"/>
              <a:ea typeface="+mn-ea"/>
              <a:cs typeface="+mn-cs"/>
            </a:endParaRPr>
          </a:p>
          <a:p>
            <a:pPr marL="171450" indent="-171450">
              <a:buFont typeface="Arial" charset="0"/>
              <a:buChar char="•"/>
            </a:pPr>
            <a:r>
              <a:rPr lang="en-US" sz="1800" b="0" kern="1200" baseline="0" dirty="0" smtClean="0">
                <a:solidFill>
                  <a:schemeClr val="tx1"/>
                </a:solidFill>
                <a:latin typeface="Arial"/>
                <a:ea typeface="+mn-ea"/>
                <a:cs typeface="+mn-cs"/>
              </a:rPr>
              <a:t>Do you have resources that spend time working on non-business related tasks (managing backups, storage admins, etc.)</a:t>
            </a:r>
          </a:p>
          <a:p>
            <a:pPr marL="0" indent="0">
              <a:buFont typeface="Arial" charset="0"/>
              <a:buNone/>
            </a:pPr>
            <a:endParaRPr lang="en-US" sz="1800" b="0" kern="1200" baseline="0" dirty="0" smtClean="0">
              <a:solidFill>
                <a:schemeClr val="tx1"/>
              </a:solidFill>
              <a:latin typeface="Arial"/>
              <a:ea typeface="+mn-ea"/>
              <a:cs typeface="+mn-cs"/>
            </a:endParaRPr>
          </a:p>
          <a:p>
            <a:endParaRPr lang="en-US" dirty="0" smtClean="0"/>
          </a:p>
          <a:p>
            <a:pPr marL="457200" indent="-457200">
              <a:buFont typeface="Arial" panose="020B0604020202020204" pitchFamily="34" charset="0"/>
              <a:buChar char="•"/>
            </a:pPr>
            <a:r>
              <a:rPr lang="en-US" b="1" dirty="0" smtClean="0"/>
              <a:t>We provide customers with the broadest and deepest cloud platform</a:t>
            </a:r>
            <a:r>
              <a:rPr lang="en-US" dirty="0" smtClean="0"/>
              <a:t>. AWS has more services and more capabilities within each service than any other cloud provider. With AWS, customers can get the right tools for the job they want to get done.</a:t>
            </a:r>
          </a:p>
          <a:p>
            <a:pPr marL="457200" indent="-457200">
              <a:buFont typeface="Arial" panose="020B0604020202020204" pitchFamily="34" charset="0"/>
              <a:buChar char="•"/>
            </a:pPr>
            <a:r>
              <a:rPr lang="en-US" b="1" dirty="0" smtClean="0"/>
              <a:t>We deliver innovation to customers at the fastest pace</a:t>
            </a:r>
            <a:r>
              <a:rPr lang="en-US" dirty="0" smtClean="0"/>
              <a:t>. In 2011, we released over 80 new significant services and features, followed by nearly 160 in 2012; 280 in 2013; 516 in 2014; 722 in 2015; 1,017 in 2016; 1,430 in 2017; and 1,957 in 2018.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622370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r>
              <a:rPr lang="en-US" sz="2000" b="1" kern="1200" dirty="0" smtClean="0">
                <a:solidFill>
                  <a:schemeClr val="tx1"/>
                </a:solidFill>
                <a:latin typeface="Arial"/>
                <a:ea typeface="+mn-ea"/>
                <a:cs typeface="+mn-cs"/>
              </a:rPr>
              <a:t>Conversations </a:t>
            </a:r>
            <a:r>
              <a:rPr lang="en-US" sz="2000" b="1" kern="1200" dirty="0">
                <a:solidFill>
                  <a:schemeClr val="tx1"/>
                </a:solidFill>
                <a:latin typeface="Arial"/>
                <a:ea typeface="+mn-ea"/>
                <a:cs typeface="+mn-cs"/>
              </a:rPr>
              <a:t>topics:</a:t>
            </a:r>
          </a:p>
          <a:p>
            <a:pPr marL="171450" indent="-171450">
              <a:buFont typeface="Arial" charset="0"/>
              <a:buChar char="•"/>
            </a:pPr>
            <a:r>
              <a:rPr lang="en-US" sz="2000" b="0" kern="1200" dirty="0">
                <a:solidFill>
                  <a:schemeClr val="tx1"/>
                </a:solidFill>
                <a:latin typeface="Arial"/>
                <a:ea typeface="+mn-ea"/>
                <a:cs typeface="+mn-cs"/>
              </a:rPr>
              <a:t>Do you currently have AWS or cloud</a:t>
            </a:r>
            <a:r>
              <a:rPr lang="en-US" sz="2000" b="0" kern="1200" baseline="0" dirty="0">
                <a:solidFill>
                  <a:schemeClr val="tx1"/>
                </a:solidFill>
                <a:latin typeface="Arial"/>
                <a:ea typeface="+mn-ea"/>
                <a:cs typeface="+mn-cs"/>
              </a:rPr>
              <a:t> expertise in house?</a:t>
            </a:r>
          </a:p>
          <a:p>
            <a:pPr marL="171450" indent="-171450">
              <a:buFont typeface="Arial" charset="0"/>
              <a:buChar char="•"/>
            </a:pPr>
            <a:r>
              <a:rPr lang="en-US" sz="2000" b="0" kern="1200" baseline="0" dirty="0">
                <a:solidFill>
                  <a:schemeClr val="tx1"/>
                </a:solidFill>
                <a:latin typeface="Arial"/>
                <a:ea typeface="+mn-ea"/>
                <a:cs typeface="+mn-cs"/>
              </a:rPr>
              <a:t>Do you work with any consulting partners today?</a:t>
            </a:r>
          </a:p>
          <a:p>
            <a:pPr marL="171450" indent="-171450">
              <a:buFont typeface="Arial" charset="0"/>
              <a:buChar char="•"/>
            </a:pPr>
            <a:r>
              <a:rPr lang="en-US" sz="2000" b="0" kern="1200" baseline="0" dirty="0">
                <a:solidFill>
                  <a:schemeClr val="tx1"/>
                </a:solidFill>
                <a:latin typeface="Arial"/>
                <a:ea typeface="+mn-ea"/>
                <a:cs typeface="+mn-cs"/>
              </a:rPr>
              <a:t>What type of commercial and open source software do you leverage today</a:t>
            </a:r>
            <a:r>
              <a:rPr lang="en-US" sz="2000" b="0" kern="1200" baseline="0" dirty="0" smtClean="0">
                <a:solidFill>
                  <a:schemeClr val="tx1"/>
                </a:solidFill>
                <a:latin typeface="Arial"/>
                <a:ea typeface="+mn-ea"/>
                <a:cs typeface="+mn-cs"/>
              </a:rPr>
              <a:t>?</a:t>
            </a:r>
          </a:p>
          <a:p>
            <a:pPr marL="171450" indent="-171450">
              <a:buFont typeface="Arial" charset="0"/>
              <a:buChar char="•"/>
            </a:pPr>
            <a:endParaRPr lang="en-US" sz="2000" b="0" kern="1200" baseline="0" dirty="0" smtClean="0">
              <a:solidFill>
                <a:schemeClr val="tx1"/>
              </a:solidFill>
              <a:latin typeface="Arial"/>
              <a:ea typeface="+mn-ea"/>
              <a:cs typeface="+mn-cs"/>
            </a:endParaRPr>
          </a:p>
          <a:p>
            <a:r>
              <a:rPr lang="en-US" sz="1920" b="0" i="0" kern="1200" dirty="0" smtClean="0">
                <a:solidFill>
                  <a:schemeClr val="tx1"/>
                </a:solidFill>
                <a:effectLst/>
                <a:latin typeface="Amazon Ember Regular" charset="0"/>
                <a:ea typeface="+mn-ea"/>
                <a:cs typeface="+mn-cs"/>
              </a:rPr>
              <a:t>AWS has the largest and most dynamic community. There is a real network effect when you use AWS. </a:t>
            </a:r>
          </a:p>
          <a:p>
            <a:endParaRPr lang="en-US" sz="1920" b="0" i="0" kern="1200" dirty="0" smtClean="0">
              <a:solidFill>
                <a:schemeClr val="tx1"/>
              </a:solidFill>
              <a:effectLst/>
              <a:latin typeface="Amazon Ember Regular" charset="0"/>
              <a:ea typeface="+mn-ea"/>
              <a:cs typeface="+mn-cs"/>
            </a:endParaRPr>
          </a:p>
          <a:p>
            <a:r>
              <a:rPr lang="en-US" sz="1920" b="0" i="0" kern="1200" dirty="0" smtClean="0">
                <a:solidFill>
                  <a:schemeClr val="tx1"/>
                </a:solidFill>
                <a:effectLst/>
                <a:latin typeface="Amazon Ember Regular" charset="0"/>
                <a:ea typeface="+mn-ea"/>
                <a:cs typeface="+mn-cs"/>
              </a:rPr>
              <a:t>When you look at AWS’s partner network, it is not just the thousands of systems integrators who built practices around AWS, but most ISVs and SaaS providers will adapt their technology to work on one technology infrastructure platform. Some will do two, very few will have the time to do three. And they all start with AWS because of our significant leadership position. It's why you see a much more vibrant collection of ISVs and SaaS providers on AWS as you're moving to the cloud and want those capabilities. </a:t>
            </a:r>
          </a:p>
          <a:p>
            <a:endParaRPr lang="en-US" sz="1920" b="0" i="0" kern="1200" dirty="0" smtClean="0">
              <a:solidFill>
                <a:schemeClr val="tx1"/>
              </a:solidFill>
              <a:effectLst/>
              <a:latin typeface="Amazon Ember Regular" charset="0"/>
              <a:ea typeface="+mn-ea"/>
              <a:cs typeface="+mn-cs"/>
            </a:endParaRPr>
          </a:p>
          <a:p>
            <a:r>
              <a:rPr lang="en-US" sz="1920" b="0" i="0" kern="1200" dirty="0" smtClean="0">
                <a:solidFill>
                  <a:schemeClr val="tx1"/>
                </a:solidFill>
                <a:effectLst/>
                <a:latin typeface="Amazon Ember Regular" charset="0"/>
                <a:ea typeface="+mn-ea"/>
                <a:cs typeface="+mn-cs"/>
              </a:rPr>
              <a:t>You see it when Salesforce runs the vast majority of what they do on top of AWS, as does Workday and </a:t>
            </a:r>
            <a:r>
              <a:rPr lang="en-US" sz="1920" b="0" i="0" kern="1200" dirty="0" err="1" smtClean="0">
                <a:solidFill>
                  <a:schemeClr val="tx1"/>
                </a:solidFill>
                <a:effectLst/>
                <a:latin typeface="Amazon Ember Regular" charset="0"/>
                <a:ea typeface="+mn-ea"/>
                <a:cs typeface="+mn-cs"/>
              </a:rPr>
              <a:t>Splunk</a:t>
            </a:r>
            <a:r>
              <a:rPr lang="en-US" sz="1920" b="0" i="0" kern="1200" dirty="0" smtClean="0">
                <a:solidFill>
                  <a:schemeClr val="tx1"/>
                </a:solidFill>
                <a:effectLst/>
                <a:latin typeface="Amazon Ember Regular" charset="0"/>
                <a:ea typeface="+mn-ea"/>
                <a:cs typeface="+mn-cs"/>
              </a:rPr>
              <a:t>, </a:t>
            </a:r>
            <a:r>
              <a:rPr lang="en-US" sz="1920" b="0" i="0" kern="1200" dirty="0" err="1" smtClean="0">
                <a:solidFill>
                  <a:schemeClr val="tx1"/>
                </a:solidFill>
                <a:effectLst/>
                <a:latin typeface="Amazon Ember Regular" charset="0"/>
                <a:ea typeface="+mn-ea"/>
                <a:cs typeface="+mn-cs"/>
              </a:rPr>
              <a:t>Informatica</a:t>
            </a:r>
            <a:r>
              <a:rPr lang="en-US" sz="1920" b="0" i="0" kern="1200" dirty="0" smtClean="0">
                <a:solidFill>
                  <a:schemeClr val="tx1"/>
                </a:solidFill>
                <a:effectLst/>
                <a:latin typeface="Amazon Ember Regular" charset="0"/>
                <a:ea typeface="+mn-ea"/>
                <a:cs typeface="+mn-cs"/>
              </a:rPr>
              <a:t> and </a:t>
            </a:r>
            <a:r>
              <a:rPr lang="en-US" sz="1920" b="0" i="0" kern="1200" dirty="0" err="1" smtClean="0">
                <a:solidFill>
                  <a:schemeClr val="tx1"/>
                </a:solidFill>
                <a:effectLst/>
                <a:latin typeface="Amazon Ember Regular" charset="0"/>
                <a:ea typeface="+mn-ea"/>
                <a:cs typeface="+mn-cs"/>
              </a:rPr>
              <a:t>Infor</a:t>
            </a:r>
            <a:r>
              <a:rPr lang="en-US" sz="1920" b="0" i="0" kern="1200" dirty="0" smtClean="0">
                <a:solidFill>
                  <a:schemeClr val="tx1"/>
                </a:solidFill>
                <a:effectLst/>
                <a:latin typeface="Amazon Ember Regular" charset="0"/>
                <a:ea typeface="+mn-ea"/>
                <a:cs typeface="+mn-cs"/>
              </a:rPr>
              <a:t> and </a:t>
            </a:r>
            <a:r>
              <a:rPr lang="en-US" sz="1920" b="0" i="0" kern="1200" dirty="0" err="1" smtClean="0">
                <a:solidFill>
                  <a:schemeClr val="tx1"/>
                </a:solidFill>
                <a:effectLst/>
                <a:latin typeface="Amazon Ember Regular" charset="0"/>
                <a:ea typeface="+mn-ea"/>
                <a:cs typeface="+mn-cs"/>
              </a:rPr>
              <a:t>Acquia</a:t>
            </a:r>
            <a:r>
              <a:rPr lang="en-US" sz="1920" b="0" i="0" kern="1200" dirty="0" smtClean="0">
                <a:solidFill>
                  <a:schemeClr val="tx1"/>
                </a:solidFill>
                <a:effectLst/>
                <a:latin typeface="Amazon Ember Regular" charset="0"/>
                <a:ea typeface="+mn-ea"/>
                <a:cs typeface="+mn-cs"/>
              </a:rPr>
              <a:t> and </a:t>
            </a:r>
            <a:r>
              <a:rPr lang="en-US" sz="1920" b="0" i="0" kern="1200" dirty="0" err="1" smtClean="0">
                <a:solidFill>
                  <a:schemeClr val="tx1"/>
                </a:solidFill>
                <a:effectLst/>
                <a:latin typeface="Amazon Ember Regular" charset="0"/>
                <a:ea typeface="+mn-ea"/>
                <a:cs typeface="+mn-cs"/>
              </a:rPr>
              <a:t>Datadog</a:t>
            </a:r>
            <a:r>
              <a:rPr lang="en-US" sz="1920" b="0" i="0" kern="1200" dirty="0" smtClean="0">
                <a:solidFill>
                  <a:schemeClr val="tx1"/>
                </a:solidFill>
                <a:effectLst/>
                <a:latin typeface="Amazon Ember Regular" charset="0"/>
                <a:ea typeface="+mn-ea"/>
                <a:cs typeface="+mn-cs"/>
              </a:rPr>
              <a:t> and </a:t>
            </a:r>
            <a:r>
              <a:rPr lang="en-US" sz="1920" b="0" i="0" kern="1200" dirty="0" err="1" smtClean="0">
                <a:solidFill>
                  <a:schemeClr val="tx1"/>
                </a:solidFill>
                <a:effectLst/>
                <a:latin typeface="Amazon Ember Regular" charset="0"/>
                <a:ea typeface="+mn-ea"/>
                <a:cs typeface="+mn-cs"/>
              </a:rPr>
              <a:t>Databricks</a:t>
            </a:r>
            <a:r>
              <a:rPr lang="en-US" sz="1920" b="0" i="0" kern="1200" dirty="0" smtClean="0">
                <a:solidFill>
                  <a:schemeClr val="tx1"/>
                </a:solidFill>
                <a:effectLst/>
                <a:latin typeface="Amazon Ember Regular" charset="0"/>
                <a:ea typeface="+mn-ea"/>
                <a:cs typeface="+mn-cs"/>
              </a:rPr>
              <a:t>. Just a much broader collection of software that, when you're moving to the cloud, you can use really easily on top of our platform. </a:t>
            </a:r>
          </a:p>
          <a:p>
            <a:pPr marL="171450" indent="-171450">
              <a:buFont typeface="Arial" charset="0"/>
              <a:buChar char="•"/>
            </a:pPr>
            <a:endParaRPr lang="en-US" sz="2000" b="0" kern="1200" baseline="0" dirty="0" smtClean="0">
              <a:solidFill>
                <a:schemeClr val="tx1"/>
              </a:solidFill>
              <a:latin typeface="Arial"/>
              <a:ea typeface="+mn-ea"/>
              <a:cs typeface="+mn-cs"/>
            </a:endParaRPr>
          </a:p>
          <a:p>
            <a:pPr marL="0" indent="0">
              <a:buFont typeface="Arial" charset="0"/>
              <a:buNone/>
            </a:pPr>
            <a:endParaRPr lang="en-US" sz="2000" b="0" kern="1200" dirty="0">
              <a:solidFill>
                <a:schemeClr val="tx1"/>
              </a:solidFill>
              <a:latin typeface="Arial"/>
              <a:ea typeface="+mn-ea"/>
              <a:cs typeface="+mn-cs"/>
            </a:endParaRPr>
          </a:p>
        </p:txBody>
      </p:sp>
    </p:spTree>
    <p:extLst>
      <p:ext uri="{BB962C8B-B14F-4D97-AF65-F5344CB8AC3E}">
        <p14:creationId xmlns:p14="http://schemas.microsoft.com/office/powerpoint/2010/main" val="3209852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1BB08B99-C266-CB41-AD06-12C934901626}"/>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p:cNvPicPr>
            <a:picLocks noChangeAspect="1"/>
          </p:cNvPicPr>
          <p:nvPr userDrawn="1"/>
        </p:nvPicPr>
        <p:blipFill>
          <a:blip r:embed="rId26"/>
          <a:srcRect/>
          <a:stretch/>
        </p:blipFill>
        <p:spPr>
          <a:xfrm>
            <a:off x="13349613" y="7531058"/>
            <a:ext cx="709192"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3" Type="http://schemas.openxmlformats.org/officeDocument/2006/relationships/image" Target="../media/image36.jpeg"/><Relationship Id="rId18" Type="http://schemas.openxmlformats.org/officeDocument/2006/relationships/image" Target="../media/image41.jpeg"/><Relationship Id="rId26" Type="http://schemas.openxmlformats.org/officeDocument/2006/relationships/image" Target="../media/image49.png"/><Relationship Id="rId39" Type="http://schemas.openxmlformats.org/officeDocument/2006/relationships/image" Target="../media/image62.jpeg"/><Relationship Id="rId21" Type="http://schemas.openxmlformats.org/officeDocument/2006/relationships/image" Target="../media/image44.png"/><Relationship Id="rId34" Type="http://schemas.openxmlformats.org/officeDocument/2006/relationships/image" Target="../media/image57.jpeg"/><Relationship Id="rId42" Type="http://schemas.openxmlformats.org/officeDocument/2006/relationships/image" Target="../media/image65.png"/><Relationship Id="rId47" Type="http://schemas.openxmlformats.org/officeDocument/2006/relationships/image" Target="../media/image70.png"/><Relationship Id="rId50" Type="http://schemas.openxmlformats.org/officeDocument/2006/relationships/image" Target="../media/image73.png"/><Relationship Id="rId55" Type="http://schemas.openxmlformats.org/officeDocument/2006/relationships/image" Target="../media/image78.jpeg"/><Relationship Id="rId63" Type="http://schemas.openxmlformats.org/officeDocument/2006/relationships/image" Target="../media/image86.png"/><Relationship Id="rId68" Type="http://schemas.openxmlformats.org/officeDocument/2006/relationships/image" Target="../media/image91.jpeg"/><Relationship Id="rId76" Type="http://schemas.openxmlformats.org/officeDocument/2006/relationships/image" Target="../media/image99.png"/><Relationship Id="rId84" Type="http://schemas.openxmlformats.org/officeDocument/2006/relationships/image" Target="../media/image107.png"/><Relationship Id="rId7" Type="http://schemas.openxmlformats.org/officeDocument/2006/relationships/image" Target="../media/image30.jpeg"/><Relationship Id="rId71" Type="http://schemas.openxmlformats.org/officeDocument/2006/relationships/image" Target="../media/image94.png"/><Relationship Id="rId2" Type="http://schemas.openxmlformats.org/officeDocument/2006/relationships/notesSlide" Target="../notesSlides/notesSlide12.xml"/><Relationship Id="rId16" Type="http://schemas.openxmlformats.org/officeDocument/2006/relationships/image" Target="../media/image39.jpeg"/><Relationship Id="rId29" Type="http://schemas.openxmlformats.org/officeDocument/2006/relationships/image" Target="../media/image52.png"/><Relationship Id="rId11" Type="http://schemas.openxmlformats.org/officeDocument/2006/relationships/image" Target="../media/image34.png"/><Relationship Id="rId24" Type="http://schemas.openxmlformats.org/officeDocument/2006/relationships/image" Target="../media/image47.jpeg"/><Relationship Id="rId32" Type="http://schemas.openxmlformats.org/officeDocument/2006/relationships/image" Target="../media/image55.png"/><Relationship Id="rId37" Type="http://schemas.openxmlformats.org/officeDocument/2006/relationships/image" Target="../media/image60.png"/><Relationship Id="rId40" Type="http://schemas.openxmlformats.org/officeDocument/2006/relationships/image" Target="../media/image63.png"/><Relationship Id="rId45" Type="http://schemas.openxmlformats.org/officeDocument/2006/relationships/image" Target="../media/image68.png"/><Relationship Id="rId53" Type="http://schemas.openxmlformats.org/officeDocument/2006/relationships/image" Target="../media/image76.png"/><Relationship Id="rId58" Type="http://schemas.openxmlformats.org/officeDocument/2006/relationships/image" Target="../media/image81.png"/><Relationship Id="rId66" Type="http://schemas.openxmlformats.org/officeDocument/2006/relationships/image" Target="../media/image89.png"/><Relationship Id="rId74" Type="http://schemas.openxmlformats.org/officeDocument/2006/relationships/image" Target="../media/image97.png"/><Relationship Id="rId79" Type="http://schemas.openxmlformats.org/officeDocument/2006/relationships/image" Target="../media/image102.png"/><Relationship Id="rId87" Type="http://schemas.openxmlformats.org/officeDocument/2006/relationships/image" Target="../media/image110.png"/><Relationship Id="rId5" Type="http://schemas.openxmlformats.org/officeDocument/2006/relationships/image" Target="../media/image28.png"/><Relationship Id="rId61" Type="http://schemas.openxmlformats.org/officeDocument/2006/relationships/image" Target="../media/image84.jpeg"/><Relationship Id="rId82" Type="http://schemas.openxmlformats.org/officeDocument/2006/relationships/image" Target="../media/image105.png"/><Relationship Id="rId19" Type="http://schemas.openxmlformats.org/officeDocument/2006/relationships/image" Target="../media/image42.jpe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gif"/><Relationship Id="rId27" Type="http://schemas.openxmlformats.org/officeDocument/2006/relationships/image" Target="../media/image50.png"/><Relationship Id="rId30" Type="http://schemas.openxmlformats.org/officeDocument/2006/relationships/image" Target="../media/image53.png"/><Relationship Id="rId35" Type="http://schemas.openxmlformats.org/officeDocument/2006/relationships/image" Target="../media/image58.png"/><Relationship Id="rId43" Type="http://schemas.openxmlformats.org/officeDocument/2006/relationships/image" Target="../media/image66.jpeg"/><Relationship Id="rId48" Type="http://schemas.openxmlformats.org/officeDocument/2006/relationships/image" Target="../media/image71.jpeg"/><Relationship Id="rId56" Type="http://schemas.openxmlformats.org/officeDocument/2006/relationships/image" Target="../media/image79.png"/><Relationship Id="rId64" Type="http://schemas.openxmlformats.org/officeDocument/2006/relationships/image" Target="../media/image87.png"/><Relationship Id="rId69" Type="http://schemas.openxmlformats.org/officeDocument/2006/relationships/image" Target="../media/image92.png"/><Relationship Id="rId77" Type="http://schemas.openxmlformats.org/officeDocument/2006/relationships/image" Target="../media/image100.png"/><Relationship Id="rId8" Type="http://schemas.openxmlformats.org/officeDocument/2006/relationships/image" Target="../media/image31.png"/><Relationship Id="rId51" Type="http://schemas.openxmlformats.org/officeDocument/2006/relationships/image" Target="../media/image74.png"/><Relationship Id="rId72" Type="http://schemas.openxmlformats.org/officeDocument/2006/relationships/image" Target="../media/image95.png"/><Relationship Id="rId80" Type="http://schemas.openxmlformats.org/officeDocument/2006/relationships/image" Target="../media/image103.png"/><Relationship Id="rId85" Type="http://schemas.openxmlformats.org/officeDocument/2006/relationships/image" Target="../media/image108.png"/><Relationship Id="rId3" Type="http://schemas.openxmlformats.org/officeDocument/2006/relationships/image" Target="../media/image26.jpeg"/><Relationship Id="rId12" Type="http://schemas.openxmlformats.org/officeDocument/2006/relationships/image" Target="../media/image35.jpeg"/><Relationship Id="rId17" Type="http://schemas.openxmlformats.org/officeDocument/2006/relationships/image" Target="../media/image40.png"/><Relationship Id="rId25" Type="http://schemas.openxmlformats.org/officeDocument/2006/relationships/image" Target="../media/image48.jpeg"/><Relationship Id="rId33" Type="http://schemas.openxmlformats.org/officeDocument/2006/relationships/image" Target="../media/image56.jpeg"/><Relationship Id="rId38" Type="http://schemas.openxmlformats.org/officeDocument/2006/relationships/image" Target="../media/image61.jpeg"/><Relationship Id="rId46" Type="http://schemas.openxmlformats.org/officeDocument/2006/relationships/image" Target="../media/image69.png"/><Relationship Id="rId59" Type="http://schemas.openxmlformats.org/officeDocument/2006/relationships/image" Target="../media/image82.png"/><Relationship Id="rId67" Type="http://schemas.openxmlformats.org/officeDocument/2006/relationships/image" Target="../media/image90.png"/><Relationship Id="rId20" Type="http://schemas.openxmlformats.org/officeDocument/2006/relationships/image" Target="../media/image43.jpeg"/><Relationship Id="rId41" Type="http://schemas.openxmlformats.org/officeDocument/2006/relationships/image" Target="../media/image64.png"/><Relationship Id="rId54" Type="http://schemas.openxmlformats.org/officeDocument/2006/relationships/image" Target="../media/image77.gif"/><Relationship Id="rId62" Type="http://schemas.openxmlformats.org/officeDocument/2006/relationships/image" Target="../media/image85.png"/><Relationship Id="rId70" Type="http://schemas.openxmlformats.org/officeDocument/2006/relationships/image" Target="../media/image93.png"/><Relationship Id="rId75" Type="http://schemas.openxmlformats.org/officeDocument/2006/relationships/image" Target="../media/image98.png"/><Relationship Id="rId83" Type="http://schemas.openxmlformats.org/officeDocument/2006/relationships/image" Target="../media/image106.png"/><Relationship Id="rId88" Type="http://schemas.openxmlformats.org/officeDocument/2006/relationships/image" Target="../media/image111.png"/><Relationship Id="rId1" Type="http://schemas.openxmlformats.org/officeDocument/2006/relationships/slideLayout" Target="../slideLayouts/slideLayout22.xml"/><Relationship Id="rId6" Type="http://schemas.openxmlformats.org/officeDocument/2006/relationships/image" Target="../media/image29.jpeg"/><Relationship Id="rId15" Type="http://schemas.openxmlformats.org/officeDocument/2006/relationships/image" Target="../media/image38.jpeg"/><Relationship Id="rId23" Type="http://schemas.openxmlformats.org/officeDocument/2006/relationships/image" Target="../media/image46.jpeg"/><Relationship Id="rId28" Type="http://schemas.openxmlformats.org/officeDocument/2006/relationships/image" Target="../media/image51.png"/><Relationship Id="rId36" Type="http://schemas.openxmlformats.org/officeDocument/2006/relationships/image" Target="../media/image59.png"/><Relationship Id="rId49" Type="http://schemas.openxmlformats.org/officeDocument/2006/relationships/image" Target="../media/image72.jpeg"/><Relationship Id="rId57" Type="http://schemas.openxmlformats.org/officeDocument/2006/relationships/image" Target="../media/image80.png"/><Relationship Id="rId10" Type="http://schemas.openxmlformats.org/officeDocument/2006/relationships/image" Target="../media/image33.png"/><Relationship Id="rId31" Type="http://schemas.openxmlformats.org/officeDocument/2006/relationships/image" Target="../media/image54.png"/><Relationship Id="rId44" Type="http://schemas.openxmlformats.org/officeDocument/2006/relationships/image" Target="../media/image67.png"/><Relationship Id="rId52" Type="http://schemas.openxmlformats.org/officeDocument/2006/relationships/image" Target="../media/image75.png"/><Relationship Id="rId60" Type="http://schemas.openxmlformats.org/officeDocument/2006/relationships/image" Target="../media/image83.png"/><Relationship Id="rId65" Type="http://schemas.openxmlformats.org/officeDocument/2006/relationships/image" Target="../media/image88.png"/><Relationship Id="rId73" Type="http://schemas.openxmlformats.org/officeDocument/2006/relationships/image" Target="../media/image96.png"/><Relationship Id="rId78" Type="http://schemas.openxmlformats.org/officeDocument/2006/relationships/image" Target="../media/image101.png"/><Relationship Id="rId81" Type="http://schemas.openxmlformats.org/officeDocument/2006/relationships/image" Target="../media/image104.png"/><Relationship Id="rId86" Type="http://schemas.openxmlformats.org/officeDocument/2006/relationships/image" Target="../media/image109.png"/></Relationships>
</file>

<file path=ppt/slides/_rels/slide1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1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9.xml"/><Relationship Id="rId16" Type="http://schemas.openxmlformats.org/officeDocument/2006/relationships/image" Target="../media/image24.png"/><Relationship Id="rId1" Type="http://schemas.openxmlformats.org/officeDocument/2006/relationships/slideLayout" Target="../slideLayouts/slideLayout2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48638" y="182879"/>
            <a:ext cx="13513955" cy="1371601"/>
          </a:xfrm>
        </p:spPr>
        <p:txBody>
          <a:bodyPr/>
          <a:lstStyle/>
          <a:p>
            <a:r>
              <a:rPr lang="en-US" dirty="0"/>
              <a:t>Purpose of the </a:t>
            </a:r>
            <a:r>
              <a:rPr lang="en-US" dirty="0" err="1" smtClean="0"/>
              <a:t>AWSome</a:t>
            </a:r>
            <a:r>
              <a:rPr lang="en-US" dirty="0" smtClean="0"/>
              <a:t> </a:t>
            </a:r>
            <a:r>
              <a:rPr lang="en-US" dirty="0"/>
              <a:t>Builder I Deck	</a:t>
            </a:r>
          </a:p>
        </p:txBody>
      </p:sp>
      <p:sp>
        <p:nvSpPr>
          <p:cNvPr id="8" name="Content Placeholder 2"/>
          <p:cNvSpPr txBox="1">
            <a:spLocks/>
          </p:cNvSpPr>
          <p:nvPr/>
        </p:nvSpPr>
        <p:spPr>
          <a:xfrm>
            <a:off x="538863" y="2127509"/>
            <a:ext cx="13128486" cy="6092614"/>
          </a:xfrm>
          <a:prstGeom prst="rect">
            <a:avLst/>
          </a:prstGeom>
        </p:spPr>
        <p:txBody>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3200" dirty="0"/>
              <a:t>Provide SAs with a consistent mechanism to demonstrate how they conduct a meeting, interact with customers, and share internal and external products and services that solve customers needs. </a:t>
            </a:r>
          </a:p>
          <a:p>
            <a:endParaRPr lang="en-US" sz="3200" dirty="0"/>
          </a:p>
          <a:p>
            <a:r>
              <a:rPr lang="en-US" sz="3200" dirty="0"/>
              <a:t>Individual GEOs/Verticals may add content to suit the needs of their customers; however, use judgement and keep modifications minimal to allow </a:t>
            </a:r>
            <a:r>
              <a:rPr lang="en-US" sz="3200"/>
              <a:t>the SA </a:t>
            </a:r>
            <a:r>
              <a:rPr lang="en-US" sz="3200" dirty="0"/>
              <a:t>to complete the presentation on-time.</a:t>
            </a:r>
          </a:p>
          <a:p>
            <a:endParaRPr lang="en-US" sz="3200" dirty="0"/>
          </a:p>
        </p:txBody>
      </p:sp>
      <p:sp>
        <p:nvSpPr>
          <p:cNvPr id="9" name="TextBox 8"/>
          <p:cNvSpPr txBox="1"/>
          <p:nvPr/>
        </p:nvSpPr>
        <p:spPr>
          <a:xfrm>
            <a:off x="538863" y="1272209"/>
            <a:ext cx="9668786" cy="584775"/>
          </a:xfrm>
          <a:prstGeom prst="rect">
            <a:avLst/>
          </a:prstGeom>
          <a:noFill/>
        </p:spPr>
        <p:txBody>
          <a:bodyPr wrap="square" rtlCol="0">
            <a:spAutoFit/>
          </a:bodyPr>
          <a:lstStyle/>
          <a:p>
            <a:r>
              <a:rPr lang="en-US" sz="3200" dirty="0">
                <a:solidFill>
                  <a:srgbClr val="FF0000"/>
                </a:solidFill>
              </a:rPr>
              <a:t>For Internal Use Only</a:t>
            </a:r>
          </a:p>
        </p:txBody>
      </p:sp>
    </p:spTree>
    <p:extLst>
      <p:ext uri="{BB962C8B-B14F-4D97-AF65-F5344CB8AC3E}">
        <p14:creationId xmlns:p14="http://schemas.microsoft.com/office/powerpoint/2010/main" val="1048564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8" name="Freeform: Shape 15"/>
          <p:cNvSpPr/>
          <p:nvPr/>
        </p:nvSpPr>
        <p:spPr>
          <a:xfrm>
            <a:off x="774523" y="2158211"/>
            <a:ext cx="6233940" cy="3950635"/>
          </a:xfrm>
          <a:custGeom>
            <a:avLst/>
            <a:gdLst/>
            <a:ahLst/>
            <a:cxnLst>
              <a:cxn ang="0">
                <a:pos x="wd2" y="hd2"/>
              </a:cxn>
              <a:cxn ang="5400000">
                <a:pos x="wd2" y="hd2"/>
              </a:cxn>
              <a:cxn ang="10800000">
                <a:pos x="wd2" y="hd2"/>
              </a:cxn>
              <a:cxn ang="16200000">
                <a:pos x="wd2" y="hd2"/>
              </a:cxn>
            </a:cxnLst>
            <a:rect l="0" t="0" r="r" b="b"/>
            <a:pathLst>
              <a:path w="21600" h="21487" extrusionOk="0">
                <a:moveTo>
                  <a:pt x="9005" y="21447"/>
                </a:moveTo>
                <a:lnTo>
                  <a:pt x="4273" y="21487"/>
                </a:lnTo>
                <a:lnTo>
                  <a:pt x="4273" y="21465"/>
                </a:lnTo>
                <a:lnTo>
                  <a:pt x="4250" y="21464"/>
                </a:lnTo>
                <a:cubicBezTo>
                  <a:pt x="1437" y="21188"/>
                  <a:pt x="0" y="18488"/>
                  <a:pt x="0" y="15269"/>
                </a:cubicBezTo>
                <a:cubicBezTo>
                  <a:pt x="0" y="12264"/>
                  <a:pt x="1396" y="9690"/>
                  <a:pt x="3760" y="9152"/>
                </a:cubicBezTo>
                <a:lnTo>
                  <a:pt x="3863" y="9136"/>
                </a:lnTo>
                <a:lnTo>
                  <a:pt x="3822" y="8933"/>
                </a:lnTo>
                <a:cubicBezTo>
                  <a:pt x="3791" y="8693"/>
                  <a:pt x="3775" y="8444"/>
                  <a:pt x="3775" y="8190"/>
                </a:cubicBezTo>
                <a:cubicBezTo>
                  <a:pt x="3775" y="6156"/>
                  <a:pt x="4825" y="4507"/>
                  <a:pt x="6121" y="4507"/>
                </a:cubicBezTo>
                <a:cubicBezTo>
                  <a:pt x="7093" y="4507"/>
                  <a:pt x="7927" y="5434"/>
                  <a:pt x="8284" y="6756"/>
                </a:cubicBezTo>
                <a:lnTo>
                  <a:pt x="8320" y="6940"/>
                </a:lnTo>
                <a:lnTo>
                  <a:pt x="8454" y="6062"/>
                </a:lnTo>
                <a:cubicBezTo>
                  <a:pt x="9250" y="2383"/>
                  <a:pt x="11337" y="-113"/>
                  <a:pt x="13617" y="4"/>
                </a:cubicBezTo>
                <a:cubicBezTo>
                  <a:pt x="13793" y="13"/>
                  <a:pt x="13969" y="37"/>
                  <a:pt x="14146" y="78"/>
                </a:cubicBezTo>
                <a:cubicBezTo>
                  <a:pt x="16627" y="645"/>
                  <a:pt x="18413" y="4182"/>
                  <a:pt x="18513" y="8364"/>
                </a:cubicBezTo>
                <a:lnTo>
                  <a:pt x="18472" y="9567"/>
                </a:lnTo>
                <a:lnTo>
                  <a:pt x="18541" y="9578"/>
                </a:lnTo>
                <a:cubicBezTo>
                  <a:pt x="20287" y="10138"/>
                  <a:pt x="21600" y="12563"/>
                  <a:pt x="21600" y="15468"/>
                </a:cubicBezTo>
                <a:cubicBezTo>
                  <a:pt x="21600" y="18374"/>
                  <a:pt x="20287" y="20798"/>
                  <a:pt x="18541" y="21359"/>
                </a:cubicBezTo>
                <a:lnTo>
                  <a:pt x="17820" y="21473"/>
                </a:lnTo>
                <a:lnTo>
                  <a:pt x="17820" y="21487"/>
                </a:lnTo>
                <a:lnTo>
                  <a:pt x="13482" y="21419"/>
                </a:lnTo>
              </a:path>
            </a:pathLst>
          </a:custGeom>
          <a:solidFill>
            <a:srgbClr val="232F3E"/>
          </a:solidFill>
          <a:ln w="76200">
            <a:solidFill>
              <a:schemeClr val="accent2"/>
            </a:solidFill>
          </a:ln>
        </p:spPr>
        <p:txBody>
          <a:bodyPr lIns="45719" rIns="45719" anchor="ct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39" name="Freeform: Shape 10"/>
          <p:cNvSpPr/>
          <p:nvPr/>
        </p:nvSpPr>
        <p:spPr>
          <a:xfrm>
            <a:off x="594545" y="2019584"/>
            <a:ext cx="6582499" cy="4230785"/>
          </a:xfrm>
          <a:custGeom>
            <a:avLst/>
            <a:gdLst/>
            <a:ahLst/>
            <a:cxnLst>
              <a:cxn ang="0">
                <a:pos x="wd2" y="hd2"/>
              </a:cxn>
              <a:cxn ang="5400000">
                <a:pos x="wd2" y="hd2"/>
              </a:cxn>
              <a:cxn ang="10800000">
                <a:pos x="wd2" y="hd2"/>
              </a:cxn>
              <a:cxn ang="16200000">
                <a:pos x="wd2" y="hd2"/>
              </a:cxn>
            </a:cxnLst>
            <a:rect l="0" t="0" r="r" b="b"/>
            <a:pathLst>
              <a:path w="21600" h="21600" extrusionOk="0">
                <a:moveTo>
                  <a:pt x="13259" y="0"/>
                </a:moveTo>
                <a:cubicBezTo>
                  <a:pt x="16159" y="0"/>
                  <a:pt x="18511" y="3658"/>
                  <a:pt x="18511" y="8170"/>
                </a:cubicBezTo>
                <a:lnTo>
                  <a:pt x="18478" y="8833"/>
                </a:lnTo>
                <a:lnTo>
                  <a:pt x="19048" y="9108"/>
                </a:lnTo>
                <a:cubicBezTo>
                  <a:pt x="20548" y="10095"/>
                  <a:pt x="21600" y="12406"/>
                  <a:pt x="21600" y="15099"/>
                </a:cubicBezTo>
                <a:cubicBezTo>
                  <a:pt x="21600" y="18240"/>
                  <a:pt x="20168" y="20862"/>
                  <a:pt x="18264" y="21468"/>
                </a:cubicBezTo>
                <a:lnTo>
                  <a:pt x="17592" y="21573"/>
                </a:lnTo>
                <a:lnTo>
                  <a:pt x="17592" y="21600"/>
                </a:lnTo>
                <a:lnTo>
                  <a:pt x="4123" y="21600"/>
                </a:lnTo>
                <a:lnTo>
                  <a:pt x="4123" y="21564"/>
                </a:lnTo>
                <a:lnTo>
                  <a:pt x="3336" y="21440"/>
                </a:lnTo>
                <a:cubicBezTo>
                  <a:pt x="1432" y="20834"/>
                  <a:pt x="0" y="18213"/>
                  <a:pt x="0" y="15071"/>
                </a:cubicBezTo>
                <a:cubicBezTo>
                  <a:pt x="0" y="11929"/>
                  <a:pt x="1432" y="9308"/>
                  <a:pt x="3336" y="8702"/>
                </a:cubicBezTo>
                <a:lnTo>
                  <a:pt x="3793" y="8630"/>
                </a:lnTo>
                <a:lnTo>
                  <a:pt x="3760" y="8375"/>
                </a:lnTo>
                <a:cubicBezTo>
                  <a:pt x="3760" y="6126"/>
                  <a:pt x="4932" y="4303"/>
                  <a:pt x="6377" y="4303"/>
                </a:cubicBezTo>
                <a:cubicBezTo>
                  <a:pt x="7100" y="4303"/>
                  <a:pt x="7755" y="4759"/>
                  <a:pt x="8228" y="5496"/>
                </a:cubicBezTo>
                <a:lnTo>
                  <a:pt x="8291" y="5640"/>
                </a:lnTo>
                <a:lnTo>
                  <a:pt x="8421" y="4990"/>
                </a:lnTo>
                <a:cubicBezTo>
                  <a:pt x="9218" y="2058"/>
                  <a:pt x="11084" y="0"/>
                  <a:pt x="13259" y="0"/>
                </a:cubicBezTo>
                <a:close/>
              </a:path>
            </a:pathLst>
          </a:custGeom>
          <a:ln w="76200">
            <a:solidFill>
              <a:schemeClr val="accent1"/>
            </a:solidFill>
          </a:ln>
        </p:spPr>
        <p:txBody>
          <a:bodyPr lIns="45719" rIns="45719" anchor="ct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40" name="TextBox 24"/>
          <p:cNvSpPr txBox="1"/>
          <p:nvPr/>
        </p:nvSpPr>
        <p:spPr>
          <a:xfrm>
            <a:off x="3501365" y="5888281"/>
            <a:ext cx="1043916" cy="279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731502">
              <a:defRPr sz="1800" b="1">
                <a:solidFill>
                  <a:schemeClr val="accent2"/>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dirty="0">
                <a:ln>
                  <a:noFill/>
                </a:ln>
                <a:solidFill>
                  <a:srgbClr val="00A1C9"/>
                </a:solidFill>
                <a:effectLst/>
                <a:uLnTx/>
                <a:uFillTx/>
                <a:latin typeface="Amazon Ember"/>
                <a:ea typeface="Amazon Ember"/>
                <a:cs typeface="Amazon Ember"/>
                <a:sym typeface="Amazon Ember"/>
              </a:rPr>
              <a:t>Customer</a:t>
            </a:r>
          </a:p>
        </p:txBody>
      </p:sp>
      <p:grpSp>
        <p:nvGrpSpPr>
          <p:cNvPr id="4743" name="TextBox 19"/>
          <p:cNvGrpSpPr/>
          <p:nvPr/>
        </p:nvGrpSpPr>
        <p:grpSpPr>
          <a:xfrm>
            <a:off x="3655564" y="6157324"/>
            <a:ext cx="735519" cy="279402"/>
            <a:chOff x="0" y="0"/>
            <a:chExt cx="735517" cy="279400"/>
          </a:xfrm>
        </p:grpSpPr>
        <p:sp>
          <p:nvSpPr>
            <p:cNvPr id="4741" name="Rectangle"/>
            <p:cNvSpPr/>
            <p:nvPr/>
          </p:nvSpPr>
          <p:spPr>
            <a:xfrm>
              <a:off x="0" y="47687"/>
              <a:ext cx="735518" cy="184024"/>
            </a:xfrm>
            <a:prstGeom prst="rect">
              <a:avLst/>
            </a:prstGeom>
            <a:solidFill>
              <a:srgbClr val="232F3E"/>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42" name="AWS"/>
            <p:cNvSpPr txBox="1"/>
            <p:nvPr/>
          </p:nvSpPr>
          <p:spPr>
            <a:xfrm>
              <a:off x="114063" y="-1"/>
              <a:ext cx="507392" cy="279401"/>
            </a:xfrm>
            <a:prstGeom prst="rect">
              <a:avLst/>
            </a:prstGeom>
            <a:solidFill>
              <a:srgbClr val="232F3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731502">
                <a:defRPr sz="1800" b="1">
                  <a:solidFill>
                    <a:schemeClr val="accent1"/>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dirty="0">
                  <a:ln>
                    <a:noFill/>
                  </a:ln>
                  <a:solidFill>
                    <a:srgbClr val="FF9900"/>
                  </a:solidFill>
                  <a:effectLst/>
                  <a:uLnTx/>
                  <a:uFillTx/>
                  <a:latin typeface="Amazon Ember"/>
                  <a:ea typeface="Amazon Ember"/>
                  <a:cs typeface="Amazon Ember"/>
                  <a:sym typeface="Amazon Ember"/>
                </a:rPr>
                <a:t>AWS</a:t>
              </a:r>
            </a:p>
          </p:txBody>
        </p:sp>
      </p:grpSp>
      <p:sp>
        <p:nvSpPr>
          <p:cNvPr id="4745" name="TextBox 17"/>
          <p:cNvSpPr txBox="1"/>
          <p:nvPr/>
        </p:nvSpPr>
        <p:spPr>
          <a:xfrm>
            <a:off x="1417228" y="6485203"/>
            <a:ext cx="4937131"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2000">
                <a:solidFill>
                  <a:srgbClr val="FFFFFF"/>
                </a:solidFill>
              </a:defRPr>
            </a:pPr>
            <a:r>
              <a:rPr kumimoji="0" sz="28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AWS is responsible for</a:t>
            </a:r>
            <a:br>
              <a:rPr kumimoji="0" sz="28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36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security </a:t>
            </a:r>
            <a:r>
              <a:rPr kumimoji="0" sz="3600" b="1" i="0" u="none" strike="noStrike" kern="0" cap="none" spc="0" normalizeH="0" baseline="0" noProof="0" dirty="0">
                <a:ln>
                  <a:noFill/>
                </a:ln>
                <a:solidFill>
                  <a:srgbClr val="FF9900"/>
                </a:solidFill>
                <a:effectLst/>
                <a:uLnTx/>
                <a:uFillTx/>
                <a:latin typeface="Amazon Ember"/>
                <a:ea typeface="Amazon Ember"/>
                <a:cs typeface="Amazon Ember"/>
                <a:sym typeface="Amazon Ember"/>
              </a:rPr>
              <a:t>of</a:t>
            </a:r>
            <a:r>
              <a:rPr kumimoji="0" sz="36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 the cloud</a:t>
            </a:r>
          </a:p>
        </p:txBody>
      </p:sp>
      <p:sp>
        <p:nvSpPr>
          <p:cNvPr id="4746" name="TextBox 22"/>
          <p:cNvSpPr txBox="1"/>
          <p:nvPr/>
        </p:nvSpPr>
        <p:spPr>
          <a:xfrm>
            <a:off x="1455111" y="4099657"/>
            <a:ext cx="4861366"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2000">
                <a:solidFill>
                  <a:srgbClr val="FFFFFF"/>
                </a:solidFill>
              </a:defRPr>
            </a:pPr>
            <a:r>
              <a:rPr kumimoji="0" sz="2800" i="0" u="none" strike="noStrike" kern="0" cap="none" spc="0" normalizeH="0" baseline="0" noProof="0" dirty="0">
                <a:ln>
                  <a:noFill/>
                </a:ln>
                <a:solidFill>
                  <a:srgbClr val="FFFFFF"/>
                </a:solidFill>
                <a:effectLst/>
                <a:uLnTx/>
                <a:uFillTx/>
                <a:latin typeface="Amazon Ember"/>
                <a:ea typeface="Amazon Ember"/>
                <a:cs typeface="Amazon Ember"/>
                <a:sym typeface="Amazon Ember"/>
              </a:rPr>
              <a:t>Customer is responsible for</a:t>
            </a:r>
            <a:br>
              <a:rPr kumimoji="0" sz="280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3600" i="0" u="none" strike="noStrike" kern="0" cap="none" spc="0" normalizeH="0" baseline="0" noProof="0" dirty="0">
                <a:ln>
                  <a:noFill/>
                </a:ln>
                <a:solidFill>
                  <a:srgbClr val="FFFFFF"/>
                </a:solidFill>
                <a:effectLst/>
                <a:uLnTx/>
                <a:uFillTx/>
                <a:latin typeface="Amazon Ember"/>
                <a:ea typeface="Amazon Ember"/>
                <a:cs typeface="Amazon Ember"/>
                <a:sym typeface="Amazon Ember"/>
              </a:rPr>
              <a:t>security </a:t>
            </a:r>
            <a:r>
              <a:rPr kumimoji="0" sz="3600" i="0" u="none" strike="noStrike" kern="0" cap="none" spc="0" normalizeH="0" baseline="0" noProof="0" dirty="0">
                <a:ln>
                  <a:noFill/>
                </a:ln>
                <a:solidFill>
                  <a:srgbClr val="00A1C9"/>
                </a:solidFill>
                <a:effectLst/>
                <a:uLnTx/>
                <a:uFillTx/>
                <a:latin typeface="Amazon Ember"/>
                <a:ea typeface="Amazon Ember"/>
                <a:cs typeface="Amazon Ember"/>
                <a:sym typeface="Amazon Ember"/>
              </a:rPr>
              <a:t>in</a:t>
            </a:r>
            <a:r>
              <a:rPr kumimoji="0" sz="3600" i="0" u="none" strike="noStrike" kern="0" cap="none" spc="0" normalizeH="0" baseline="0" noProof="0" dirty="0">
                <a:ln>
                  <a:noFill/>
                </a:ln>
                <a:solidFill>
                  <a:srgbClr val="FFFFFF"/>
                </a:solidFill>
                <a:effectLst/>
                <a:uLnTx/>
                <a:uFillTx/>
                <a:latin typeface="Amazon Ember"/>
                <a:ea typeface="Amazon Ember"/>
                <a:cs typeface="Amazon Ember"/>
                <a:sym typeface="Amazon Ember"/>
              </a:rPr>
              <a:t> the cloud</a:t>
            </a:r>
          </a:p>
        </p:txBody>
      </p:sp>
      <p:sp>
        <p:nvSpPr>
          <p:cNvPr id="4747" name="Freeform: Shape 34"/>
          <p:cNvSpPr/>
          <p:nvPr/>
        </p:nvSpPr>
        <p:spPr>
          <a:xfrm>
            <a:off x="5955639" y="4369163"/>
            <a:ext cx="8065163" cy="1878303"/>
          </a:xfrm>
          <a:custGeom>
            <a:avLst/>
            <a:gdLst/>
            <a:ahLst/>
            <a:cxnLst>
              <a:cxn ang="0">
                <a:pos x="wd2" y="hd2"/>
              </a:cxn>
              <a:cxn ang="5400000">
                <a:pos x="wd2" y="hd2"/>
              </a:cxn>
              <a:cxn ang="10800000">
                <a:pos x="wd2" y="hd2"/>
              </a:cxn>
              <a:cxn ang="16200000">
                <a:pos x="wd2" y="hd2"/>
              </a:cxn>
            </a:cxnLst>
            <a:rect l="0" t="0" r="r" b="b"/>
            <a:pathLst>
              <a:path w="21600" h="21600" extrusionOk="0">
                <a:moveTo>
                  <a:pt x="2849" y="0"/>
                </a:moveTo>
                <a:lnTo>
                  <a:pt x="21600" y="0"/>
                </a:lnTo>
                <a:lnTo>
                  <a:pt x="21600" y="21600"/>
                </a:lnTo>
                <a:lnTo>
                  <a:pt x="0" y="21600"/>
                </a:lnTo>
                <a:lnTo>
                  <a:pt x="0" y="21573"/>
                </a:lnTo>
                <a:lnTo>
                  <a:pt x="548" y="21336"/>
                </a:lnTo>
                <a:cubicBezTo>
                  <a:pt x="2102" y="19970"/>
                  <a:pt x="3271" y="14066"/>
                  <a:pt x="3271" y="6989"/>
                </a:cubicBezTo>
                <a:cubicBezTo>
                  <a:pt x="3271" y="4715"/>
                  <a:pt x="3150" y="2561"/>
                  <a:pt x="2935" y="641"/>
                </a:cubicBezTo>
                <a:lnTo>
                  <a:pt x="2849" y="0"/>
                </a:lnTo>
                <a:close/>
              </a:path>
            </a:pathLst>
          </a:custGeom>
          <a:solidFill>
            <a:schemeClr val="accent1"/>
          </a:solidFill>
          <a:ln w="15875">
            <a:solidFill>
              <a:schemeClr val="accent1"/>
            </a:solidFill>
          </a:ln>
        </p:spPr>
        <p:txBody>
          <a:bodyPr lIns="45719" rIns="45719" anchor="ct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48" name="Freeform: Shape 31"/>
          <p:cNvSpPr/>
          <p:nvPr/>
        </p:nvSpPr>
        <p:spPr>
          <a:xfrm>
            <a:off x="4619404" y="2153840"/>
            <a:ext cx="9401396" cy="21170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846" y="21600"/>
                </a:lnTo>
                <a:lnTo>
                  <a:pt x="4611" y="20533"/>
                </a:lnTo>
                <a:cubicBezTo>
                  <a:pt x="4289" y="19292"/>
                  <a:pt x="3895" y="18406"/>
                  <a:pt x="3461" y="18012"/>
                </a:cubicBezTo>
                <a:lnTo>
                  <a:pt x="3415" y="17991"/>
                </a:lnTo>
                <a:lnTo>
                  <a:pt x="3442" y="15735"/>
                </a:lnTo>
                <a:cubicBezTo>
                  <a:pt x="3376" y="7891"/>
                  <a:pt x="2192" y="1256"/>
                  <a:pt x="547" y="191"/>
                </a:cubicBezTo>
                <a:cubicBezTo>
                  <a:pt x="429" y="115"/>
                  <a:pt x="312" y="69"/>
                  <a:pt x="196" y="52"/>
                </a:cubicBezTo>
                <a:lnTo>
                  <a:pt x="0" y="102"/>
                </a:lnTo>
                <a:lnTo>
                  <a:pt x="0" y="0"/>
                </a:lnTo>
                <a:close/>
              </a:path>
            </a:pathLst>
          </a:custGeom>
          <a:solidFill>
            <a:schemeClr val="accent2"/>
          </a:solidFill>
          <a:ln w="15875">
            <a:solidFill>
              <a:schemeClr val="accent2"/>
            </a:solidFill>
          </a:ln>
        </p:spPr>
        <p:txBody>
          <a:bodyPr lIns="45719" rIns="45719" anchor="ct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4751" name="Rectangle 4"/>
          <p:cNvGrpSpPr/>
          <p:nvPr/>
        </p:nvGrpSpPr>
        <p:grpSpPr>
          <a:xfrm>
            <a:off x="7155976" y="2314997"/>
            <a:ext cx="6714703" cy="400303"/>
            <a:chOff x="0" y="0"/>
            <a:chExt cx="6714701" cy="400301"/>
          </a:xfrm>
        </p:grpSpPr>
        <p:sp>
          <p:nvSpPr>
            <p:cNvPr id="4749" name="Rectangle"/>
            <p:cNvSpPr/>
            <p:nvPr/>
          </p:nvSpPr>
          <p:spPr>
            <a:xfrm>
              <a:off x="0" y="1541"/>
              <a:ext cx="6714702" cy="397218"/>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600">
                  <a:solidFill>
                    <a:srgbClr val="FFFFFF"/>
                  </a:solidFill>
                </a:defRPr>
              </a:pPr>
              <a:endPar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50" name="Customer data"/>
            <p:cNvSpPr txBox="1"/>
            <p:nvPr/>
          </p:nvSpPr>
          <p:spPr>
            <a:xfrm>
              <a:off x="0" y="0"/>
              <a:ext cx="6714702" cy="400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50" tIns="73150" rIns="73150" bIns="73150" numCol="1" anchor="ctr">
              <a:spAutoFit/>
            </a:bodyPr>
            <a:lstStyle>
              <a:lvl1pPr algn="ctr" defTabSz="731502">
                <a:defRPr sz="16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Customer data</a:t>
              </a:r>
            </a:p>
          </p:txBody>
        </p:sp>
      </p:grpSp>
      <p:grpSp>
        <p:nvGrpSpPr>
          <p:cNvPr id="4754" name="Rectangle 38"/>
          <p:cNvGrpSpPr/>
          <p:nvPr/>
        </p:nvGrpSpPr>
        <p:grpSpPr>
          <a:xfrm>
            <a:off x="7155976" y="2759003"/>
            <a:ext cx="6714703" cy="400303"/>
            <a:chOff x="0" y="0"/>
            <a:chExt cx="6714701" cy="400301"/>
          </a:xfrm>
        </p:grpSpPr>
        <p:sp>
          <p:nvSpPr>
            <p:cNvPr id="4752" name="Rectangle"/>
            <p:cNvSpPr/>
            <p:nvPr/>
          </p:nvSpPr>
          <p:spPr>
            <a:xfrm>
              <a:off x="0" y="1541"/>
              <a:ext cx="6714702" cy="397218"/>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600">
                  <a:solidFill>
                    <a:srgbClr val="FFFFFF"/>
                  </a:solidFill>
                </a:defRPr>
              </a:pPr>
              <a:endPar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53" name="Platform, applications, identity, &amp; access management"/>
            <p:cNvSpPr txBox="1"/>
            <p:nvPr/>
          </p:nvSpPr>
          <p:spPr>
            <a:xfrm>
              <a:off x="0" y="0"/>
              <a:ext cx="6714702" cy="400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50" tIns="73150" rIns="73150" bIns="73150" numCol="1" anchor="ctr">
              <a:spAutoFit/>
            </a:bodyPr>
            <a:lstStyle>
              <a:lvl1pPr algn="ctr" defTabSz="731502">
                <a:defRPr sz="16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Platform, applications, identity, &amp; access management</a:t>
              </a:r>
            </a:p>
          </p:txBody>
        </p:sp>
      </p:grpSp>
      <p:grpSp>
        <p:nvGrpSpPr>
          <p:cNvPr id="4757" name="Rectangle 39"/>
          <p:cNvGrpSpPr/>
          <p:nvPr/>
        </p:nvGrpSpPr>
        <p:grpSpPr>
          <a:xfrm>
            <a:off x="7155976" y="3203011"/>
            <a:ext cx="6714703" cy="400303"/>
            <a:chOff x="0" y="0"/>
            <a:chExt cx="6714701" cy="400301"/>
          </a:xfrm>
        </p:grpSpPr>
        <p:sp>
          <p:nvSpPr>
            <p:cNvPr id="4755" name="Rectangle"/>
            <p:cNvSpPr/>
            <p:nvPr/>
          </p:nvSpPr>
          <p:spPr>
            <a:xfrm>
              <a:off x="0" y="1541"/>
              <a:ext cx="6714702" cy="397218"/>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600">
                  <a:solidFill>
                    <a:srgbClr val="FFFFFF"/>
                  </a:solidFill>
                </a:defRPr>
              </a:pPr>
              <a:endPar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56" name="Operating system, network, &amp; firewall configuration"/>
            <p:cNvSpPr txBox="1"/>
            <p:nvPr/>
          </p:nvSpPr>
          <p:spPr>
            <a:xfrm>
              <a:off x="0" y="0"/>
              <a:ext cx="6714702" cy="400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50" tIns="73150" rIns="73150" bIns="73150" numCol="1" anchor="ctr">
              <a:spAutoFit/>
            </a:bodyPr>
            <a:lstStyle>
              <a:lvl1pPr algn="ctr" defTabSz="731502">
                <a:defRPr sz="16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Operating system, network, &amp; firewall configuration</a:t>
              </a:r>
            </a:p>
          </p:txBody>
        </p:sp>
      </p:grpSp>
      <p:grpSp>
        <p:nvGrpSpPr>
          <p:cNvPr id="4767" name="Group 8"/>
          <p:cNvGrpSpPr/>
          <p:nvPr/>
        </p:nvGrpSpPr>
        <p:grpSpPr>
          <a:xfrm>
            <a:off x="7155981" y="3648561"/>
            <a:ext cx="6714700" cy="498386"/>
            <a:chOff x="0" y="0"/>
            <a:chExt cx="6714699" cy="498384"/>
          </a:xfrm>
        </p:grpSpPr>
        <p:grpSp>
          <p:nvGrpSpPr>
            <p:cNvPr id="4760" name="Rectangle 40"/>
            <p:cNvGrpSpPr/>
            <p:nvPr/>
          </p:nvGrpSpPr>
          <p:grpSpPr>
            <a:xfrm>
              <a:off x="0" y="0"/>
              <a:ext cx="2212940" cy="498385"/>
              <a:chOff x="0" y="0"/>
              <a:chExt cx="2212938" cy="498384"/>
            </a:xfrm>
          </p:grpSpPr>
          <p:sp>
            <p:nvSpPr>
              <p:cNvPr id="4758" name="Rectangle"/>
              <p:cNvSpPr/>
              <p:nvPr/>
            </p:nvSpPr>
            <p:spPr>
              <a:xfrm>
                <a:off x="0" y="0"/>
                <a:ext cx="2212939" cy="498385"/>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59" name="Client-side data encryption &amp;  data integrity authentication"/>
              <p:cNvSpPr txBox="1"/>
              <p:nvPr/>
            </p:nvSpPr>
            <p:spPr>
              <a:xfrm>
                <a:off x="0" y="58694"/>
                <a:ext cx="2212939"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1200">
                    <a:solidFill>
                      <a:srgbClr val="FFFFFF"/>
                    </a:solidFill>
                  </a:defRPr>
                </a:pP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Client-side data encryption &amp; </a:t>
                </a:r>
                <a:b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data integrity authentication</a:t>
                </a:r>
              </a:p>
            </p:txBody>
          </p:sp>
        </p:grpSp>
        <p:grpSp>
          <p:nvGrpSpPr>
            <p:cNvPr id="4763" name="Rectangle 41"/>
            <p:cNvGrpSpPr/>
            <p:nvPr/>
          </p:nvGrpSpPr>
          <p:grpSpPr>
            <a:xfrm>
              <a:off x="2261961" y="0"/>
              <a:ext cx="2212940" cy="498385"/>
              <a:chOff x="0" y="0"/>
              <a:chExt cx="2212938" cy="498384"/>
            </a:xfrm>
          </p:grpSpPr>
          <p:sp>
            <p:nvSpPr>
              <p:cNvPr id="4761" name="Rectangle"/>
              <p:cNvSpPr/>
              <p:nvPr/>
            </p:nvSpPr>
            <p:spPr>
              <a:xfrm>
                <a:off x="0" y="0"/>
                <a:ext cx="2212939" cy="498385"/>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62" name="Server-side encryption (file system &amp;/or data)"/>
              <p:cNvSpPr txBox="1"/>
              <p:nvPr/>
            </p:nvSpPr>
            <p:spPr>
              <a:xfrm>
                <a:off x="0" y="58688"/>
                <a:ext cx="2212939"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1200">
                    <a:solidFill>
                      <a:srgbClr val="FFFFFF"/>
                    </a:solidFill>
                  </a:defRPr>
                </a:pP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Server-side encryption</a:t>
                </a:r>
                <a:b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(file system &amp;/or data)</a:t>
                </a:r>
              </a:p>
            </p:txBody>
          </p:sp>
        </p:grpSp>
        <p:grpSp>
          <p:nvGrpSpPr>
            <p:cNvPr id="4766" name="Rectangle 45"/>
            <p:cNvGrpSpPr/>
            <p:nvPr/>
          </p:nvGrpSpPr>
          <p:grpSpPr>
            <a:xfrm>
              <a:off x="4523922" y="0"/>
              <a:ext cx="2190778" cy="498385"/>
              <a:chOff x="0" y="0"/>
              <a:chExt cx="2190776" cy="498384"/>
            </a:xfrm>
          </p:grpSpPr>
          <p:sp>
            <p:nvSpPr>
              <p:cNvPr id="4764" name="Rectangle"/>
              <p:cNvSpPr/>
              <p:nvPr/>
            </p:nvSpPr>
            <p:spPr>
              <a:xfrm>
                <a:off x="0" y="0"/>
                <a:ext cx="2190777" cy="498385"/>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65" name="Network traffic protection (encryption/integrity/identity)"/>
              <p:cNvSpPr txBox="1"/>
              <p:nvPr/>
            </p:nvSpPr>
            <p:spPr>
              <a:xfrm>
                <a:off x="0" y="58694"/>
                <a:ext cx="2190777"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1200">
                    <a:solidFill>
                      <a:srgbClr val="FFFFFF"/>
                    </a:solidFill>
                  </a:defRPr>
                </a:pP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Network traffic protection</a:t>
                </a:r>
                <a:b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(encryption/integrity/identity)</a:t>
                </a:r>
              </a:p>
            </p:txBody>
          </p:sp>
        </p:grpSp>
      </p:grpSp>
      <p:grpSp>
        <p:nvGrpSpPr>
          <p:cNvPr id="4770" name="Rectangle 48"/>
          <p:cNvGrpSpPr/>
          <p:nvPr/>
        </p:nvGrpSpPr>
        <p:grpSpPr>
          <a:xfrm>
            <a:off x="7449311" y="4540091"/>
            <a:ext cx="1565459" cy="498385"/>
            <a:chOff x="0" y="0"/>
            <a:chExt cx="1565458" cy="498384"/>
          </a:xfrm>
        </p:grpSpPr>
        <p:sp>
          <p:nvSpPr>
            <p:cNvPr id="4768" name="Rectangle"/>
            <p:cNvSpPr/>
            <p:nvPr/>
          </p:nvSpPr>
          <p:spPr>
            <a:xfrm>
              <a:off x="-1" y="-1"/>
              <a:ext cx="1565460" cy="498386"/>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69" name="Compute"/>
            <p:cNvSpPr txBox="1"/>
            <p:nvPr/>
          </p:nvSpPr>
          <p:spPr>
            <a:xfrm>
              <a:off x="-1" y="109492"/>
              <a:ext cx="156546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Compute</a:t>
              </a:r>
            </a:p>
          </p:txBody>
        </p:sp>
      </p:grpSp>
      <p:grpSp>
        <p:nvGrpSpPr>
          <p:cNvPr id="4773" name="Rectangle 49"/>
          <p:cNvGrpSpPr/>
          <p:nvPr/>
        </p:nvGrpSpPr>
        <p:grpSpPr>
          <a:xfrm>
            <a:off x="9066089" y="4540091"/>
            <a:ext cx="1565459" cy="498385"/>
            <a:chOff x="0" y="0"/>
            <a:chExt cx="1565458" cy="498384"/>
          </a:xfrm>
        </p:grpSpPr>
        <p:sp>
          <p:nvSpPr>
            <p:cNvPr id="4771" name="Rectangle"/>
            <p:cNvSpPr/>
            <p:nvPr/>
          </p:nvSpPr>
          <p:spPr>
            <a:xfrm>
              <a:off x="-1" y="-1"/>
              <a:ext cx="1565460" cy="498386"/>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72" name="Storage"/>
            <p:cNvSpPr txBox="1"/>
            <p:nvPr/>
          </p:nvSpPr>
          <p:spPr>
            <a:xfrm>
              <a:off x="-1" y="109492"/>
              <a:ext cx="156546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Storage</a:t>
              </a:r>
            </a:p>
          </p:txBody>
        </p:sp>
      </p:grpSp>
      <p:grpSp>
        <p:nvGrpSpPr>
          <p:cNvPr id="4776" name="Rectangle 50"/>
          <p:cNvGrpSpPr/>
          <p:nvPr/>
        </p:nvGrpSpPr>
        <p:grpSpPr>
          <a:xfrm>
            <a:off x="10682868" y="4540091"/>
            <a:ext cx="1565459" cy="498385"/>
            <a:chOff x="0" y="0"/>
            <a:chExt cx="1565458" cy="498384"/>
          </a:xfrm>
        </p:grpSpPr>
        <p:sp>
          <p:nvSpPr>
            <p:cNvPr id="4774" name="Rectangle"/>
            <p:cNvSpPr/>
            <p:nvPr/>
          </p:nvSpPr>
          <p:spPr>
            <a:xfrm>
              <a:off x="-1" y="-1"/>
              <a:ext cx="1565460" cy="498386"/>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75" name="Database"/>
            <p:cNvSpPr txBox="1"/>
            <p:nvPr/>
          </p:nvSpPr>
          <p:spPr>
            <a:xfrm>
              <a:off x="-1" y="109492"/>
              <a:ext cx="156546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Database</a:t>
              </a:r>
            </a:p>
          </p:txBody>
        </p:sp>
      </p:grpSp>
      <p:grpSp>
        <p:nvGrpSpPr>
          <p:cNvPr id="4779" name="Rectangle 51"/>
          <p:cNvGrpSpPr/>
          <p:nvPr/>
        </p:nvGrpSpPr>
        <p:grpSpPr>
          <a:xfrm>
            <a:off x="12299646" y="4540091"/>
            <a:ext cx="1565459" cy="498385"/>
            <a:chOff x="0" y="0"/>
            <a:chExt cx="1565458" cy="498384"/>
          </a:xfrm>
        </p:grpSpPr>
        <p:sp>
          <p:nvSpPr>
            <p:cNvPr id="4777" name="Rectangle"/>
            <p:cNvSpPr/>
            <p:nvPr/>
          </p:nvSpPr>
          <p:spPr>
            <a:xfrm>
              <a:off x="-1" y="-1"/>
              <a:ext cx="1565460" cy="498386"/>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78" name="Networking"/>
            <p:cNvSpPr txBox="1"/>
            <p:nvPr/>
          </p:nvSpPr>
          <p:spPr>
            <a:xfrm>
              <a:off x="-1" y="109492"/>
              <a:ext cx="156546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Networking</a:t>
              </a:r>
            </a:p>
          </p:txBody>
        </p:sp>
      </p:grpSp>
      <p:grpSp>
        <p:nvGrpSpPr>
          <p:cNvPr id="4782" name="Rectangle 52"/>
          <p:cNvGrpSpPr/>
          <p:nvPr/>
        </p:nvGrpSpPr>
        <p:grpSpPr>
          <a:xfrm>
            <a:off x="12299646" y="5096216"/>
            <a:ext cx="1571033" cy="1012632"/>
            <a:chOff x="0" y="0"/>
            <a:chExt cx="1571032" cy="1012631"/>
          </a:xfrm>
        </p:grpSpPr>
        <p:sp>
          <p:nvSpPr>
            <p:cNvPr id="4780" name="Rectangle"/>
            <p:cNvSpPr/>
            <p:nvPr/>
          </p:nvSpPr>
          <p:spPr>
            <a:xfrm>
              <a:off x="-1" y="-1"/>
              <a:ext cx="1571034" cy="1012632"/>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81" name="Edge locations"/>
            <p:cNvSpPr txBox="1"/>
            <p:nvPr/>
          </p:nvSpPr>
          <p:spPr>
            <a:xfrm>
              <a:off x="-1" y="226917"/>
              <a:ext cx="1571034"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Edge</a:t>
              </a:r>
              <a:b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b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locations</a:t>
              </a:r>
            </a:p>
          </p:txBody>
        </p:sp>
      </p:grpSp>
      <p:grpSp>
        <p:nvGrpSpPr>
          <p:cNvPr id="4785" name="Rectangle 53"/>
          <p:cNvGrpSpPr/>
          <p:nvPr/>
        </p:nvGrpSpPr>
        <p:grpSpPr>
          <a:xfrm>
            <a:off x="9656063" y="5096214"/>
            <a:ext cx="2592264" cy="475349"/>
            <a:chOff x="0" y="0"/>
            <a:chExt cx="2592263" cy="475348"/>
          </a:xfrm>
        </p:grpSpPr>
        <p:sp>
          <p:nvSpPr>
            <p:cNvPr id="4783" name="Rectangle"/>
            <p:cNvSpPr/>
            <p:nvPr/>
          </p:nvSpPr>
          <p:spPr>
            <a:xfrm>
              <a:off x="0" y="0"/>
              <a:ext cx="2592264" cy="475349"/>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84" name="Regions"/>
            <p:cNvSpPr txBox="1"/>
            <p:nvPr/>
          </p:nvSpPr>
          <p:spPr>
            <a:xfrm>
              <a:off x="0" y="97975"/>
              <a:ext cx="2592264"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Regions</a:t>
              </a:r>
            </a:p>
          </p:txBody>
        </p:sp>
      </p:grpSp>
      <p:grpSp>
        <p:nvGrpSpPr>
          <p:cNvPr id="4788" name="Rectangle 54"/>
          <p:cNvGrpSpPr/>
          <p:nvPr/>
        </p:nvGrpSpPr>
        <p:grpSpPr>
          <a:xfrm>
            <a:off x="9656063" y="5633499"/>
            <a:ext cx="2592264" cy="475349"/>
            <a:chOff x="0" y="0"/>
            <a:chExt cx="2592263" cy="475348"/>
          </a:xfrm>
        </p:grpSpPr>
        <p:sp>
          <p:nvSpPr>
            <p:cNvPr id="4786" name="Rectangle"/>
            <p:cNvSpPr/>
            <p:nvPr/>
          </p:nvSpPr>
          <p:spPr>
            <a:xfrm>
              <a:off x="0" y="0"/>
              <a:ext cx="2592264" cy="475349"/>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87" name="Availability Zones"/>
            <p:cNvSpPr txBox="1"/>
            <p:nvPr/>
          </p:nvSpPr>
          <p:spPr>
            <a:xfrm>
              <a:off x="0" y="97975"/>
              <a:ext cx="2592264"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Availability Zones</a:t>
              </a:r>
            </a:p>
          </p:txBody>
        </p:sp>
      </p:grpSp>
      <p:sp>
        <p:nvSpPr>
          <p:cNvPr id="4789" name="TextBox 56"/>
          <p:cNvSpPr txBox="1"/>
          <p:nvPr/>
        </p:nvSpPr>
        <p:spPr>
          <a:xfrm>
            <a:off x="7402024" y="5187034"/>
            <a:ext cx="2323389" cy="802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731502">
              <a:defRPr sz="2400">
                <a:solidFill>
                  <a:srgbClr val="FFFFFF"/>
                </a:solidFill>
              </a:defRPr>
            </a:lvl1pPr>
          </a:lstStyle>
          <a:p>
            <a:pPr marL="0" marR="0" lvl="0" indent="0" algn="l" defTabSz="731502" rtl="0" eaLnBrk="1" fontAlgn="auto" latinLnBrk="0" hangingPunct="0">
              <a:lnSpc>
                <a:spcPct val="10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Amazon Ember"/>
                <a:ea typeface="Amazon Ember"/>
                <a:cs typeface="Amazon Ember"/>
                <a:sym typeface="Amazon Ember"/>
              </a:rPr>
              <a:t>AWS Global Infrastructure</a:t>
            </a:r>
          </a:p>
        </p:txBody>
      </p:sp>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dirty="0"/>
              <a:t>Share your </a:t>
            </a:r>
            <a:r>
              <a:rPr dirty="0">
                <a:solidFill>
                  <a:schemeClr val="accent1"/>
                </a:solidFill>
              </a:rPr>
              <a:t>security responsibility</a:t>
            </a:r>
            <a:r>
              <a:rPr dirty="0"/>
              <a:t> with AWS</a:t>
            </a:r>
          </a:p>
        </p:txBody>
      </p:sp>
      <p:pic>
        <p:nvPicPr>
          <p:cNvPr id="4791" name="Picture 54" descr="Picture 54"/>
          <p:cNvPicPr>
            <a:picLocks noChangeAspect="1"/>
          </p:cNvPicPr>
          <p:nvPr/>
        </p:nvPicPr>
        <p:blipFill>
          <a:blip r:embed="rId3"/>
          <a:stretch>
            <a:fillRect/>
          </a:stretch>
        </p:blipFill>
        <p:spPr>
          <a:xfrm>
            <a:off x="13349518" y="7531058"/>
            <a:ext cx="709382" cy="424103"/>
          </a:xfrm>
          <a:prstGeom prst="rect">
            <a:avLst/>
          </a:prstGeom>
          <a:ln w="12700">
            <a:miter lim="400000"/>
          </a:ln>
        </p:spPr>
      </p:pic>
    </p:spTree>
    <p:extLst>
      <p:ext uri="{BB962C8B-B14F-4D97-AF65-F5344CB8AC3E}">
        <p14:creationId xmlns:p14="http://schemas.microsoft.com/office/powerpoint/2010/main" val="1624735454"/>
      </p:ext>
    </p:extLst>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400"/>
                                  </p:stCondLst>
                                  <p:childTnLst>
                                    <p:set>
                                      <p:cBhvr>
                                        <p:cTn id="6" dur="1" fill="hold">
                                          <p:stCondLst>
                                            <p:cond delay="0"/>
                                          </p:stCondLst>
                                        </p:cTn>
                                        <p:tgtEl>
                                          <p:spTgt spid="4770"/>
                                        </p:tgtEl>
                                        <p:attrNameLst>
                                          <p:attrName>style.visibility</p:attrName>
                                        </p:attrNameLst>
                                      </p:cBhvr>
                                      <p:to>
                                        <p:strVal val="visible"/>
                                      </p:to>
                                    </p:set>
                                    <p:animEffect transition="in" filter="wipe(down)">
                                      <p:cBhvr>
                                        <p:cTn id="7" dur="250"/>
                                        <p:tgtEl>
                                          <p:spTgt spid="4770"/>
                                        </p:tgtEl>
                                      </p:cBhvr>
                                    </p:animEffect>
                                  </p:childTnLst>
                                </p:cTn>
                              </p:par>
                              <p:par>
                                <p:cTn id="8" presetID="22" presetClass="entr" presetSubtype="4" fill="hold" nodeType="withEffect">
                                  <p:stCondLst>
                                    <p:cond delay="400"/>
                                  </p:stCondLst>
                                  <p:childTnLst>
                                    <p:set>
                                      <p:cBhvr>
                                        <p:cTn id="9" dur="1" fill="hold">
                                          <p:stCondLst>
                                            <p:cond delay="0"/>
                                          </p:stCondLst>
                                        </p:cTn>
                                        <p:tgtEl>
                                          <p:spTgt spid="4773"/>
                                        </p:tgtEl>
                                        <p:attrNameLst>
                                          <p:attrName>style.visibility</p:attrName>
                                        </p:attrNameLst>
                                      </p:cBhvr>
                                      <p:to>
                                        <p:strVal val="visible"/>
                                      </p:to>
                                    </p:set>
                                    <p:animEffect transition="in" filter="wipe(down)">
                                      <p:cBhvr>
                                        <p:cTn id="10" dur="250"/>
                                        <p:tgtEl>
                                          <p:spTgt spid="4773"/>
                                        </p:tgtEl>
                                      </p:cBhvr>
                                    </p:animEffect>
                                  </p:childTnLst>
                                </p:cTn>
                              </p:par>
                              <p:par>
                                <p:cTn id="11" presetID="22" presetClass="entr" presetSubtype="4" fill="hold" nodeType="withEffect">
                                  <p:stCondLst>
                                    <p:cond delay="400"/>
                                  </p:stCondLst>
                                  <p:childTnLst>
                                    <p:set>
                                      <p:cBhvr>
                                        <p:cTn id="12" dur="1" fill="hold">
                                          <p:stCondLst>
                                            <p:cond delay="0"/>
                                          </p:stCondLst>
                                        </p:cTn>
                                        <p:tgtEl>
                                          <p:spTgt spid="4776"/>
                                        </p:tgtEl>
                                        <p:attrNameLst>
                                          <p:attrName>style.visibility</p:attrName>
                                        </p:attrNameLst>
                                      </p:cBhvr>
                                      <p:to>
                                        <p:strVal val="visible"/>
                                      </p:to>
                                    </p:set>
                                    <p:animEffect transition="in" filter="wipe(down)">
                                      <p:cBhvr>
                                        <p:cTn id="13" dur="250"/>
                                        <p:tgtEl>
                                          <p:spTgt spid="4776"/>
                                        </p:tgtEl>
                                      </p:cBhvr>
                                    </p:animEffect>
                                  </p:childTnLst>
                                </p:cTn>
                              </p:par>
                              <p:par>
                                <p:cTn id="14" presetID="22" presetClass="entr" presetSubtype="4" fill="hold" nodeType="withEffect">
                                  <p:stCondLst>
                                    <p:cond delay="400"/>
                                  </p:stCondLst>
                                  <p:childTnLst>
                                    <p:set>
                                      <p:cBhvr>
                                        <p:cTn id="15" dur="1" fill="hold">
                                          <p:stCondLst>
                                            <p:cond delay="0"/>
                                          </p:stCondLst>
                                        </p:cTn>
                                        <p:tgtEl>
                                          <p:spTgt spid="4779"/>
                                        </p:tgtEl>
                                        <p:attrNameLst>
                                          <p:attrName>style.visibility</p:attrName>
                                        </p:attrNameLst>
                                      </p:cBhvr>
                                      <p:to>
                                        <p:strVal val="visible"/>
                                      </p:to>
                                    </p:set>
                                    <p:animEffect transition="in" filter="wipe(down)">
                                      <p:cBhvr>
                                        <p:cTn id="16" dur="250"/>
                                        <p:tgtEl>
                                          <p:spTgt spid="4779"/>
                                        </p:tgtEl>
                                      </p:cBhvr>
                                    </p:animEffect>
                                  </p:childTnLst>
                                </p:cTn>
                              </p:par>
                              <p:par>
                                <p:cTn id="17" presetID="22" presetClass="entr" presetSubtype="4" fill="hold" nodeType="withEffect">
                                  <p:stCondLst>
                                    <p:cond delay="200"/>
                                  </p:stCondLst>
                                  <p:childTnLst>
                                    <p:set>
                                      <p:cBhvr>
                                        <p:cTn id="18" dur="1" fill="hold">
                                          <p:stCondLst>
                                            <p:cond delay="0"/>
                                          </p:stCondLst>
                                        </p:cTn>
                                        <p:tgtEl>
                                          <p:spTgt spid="4782"/>
                                        </p:tgtEl>
                                        <p:attrNameLst>
                                          <p:attrName>style.visibility</p:attrName>
                                        </p:attrNameLst>
                                      </p:cBhvr>
                                      <p:to>
                                        <p:strVal val="visible"/>
                                      </p:to>
                                    </p:set>
                                    <p:animEffect transition="in" filter="wipe(down)">
                                      <p:cBhvr>
                                        <p:cTn id="19" dur="250"/>
                                        <p:tgtEl>
                                          <p:spTgt spid="4782"/>
                                        </p:tgtEl>
                                      </p:cBhvr>
                                    </p:animEffect>
                                  </p:childTnLst>
                                </p:cTn>
                              </p:par>
                              <p:par>
                                <p:cTn id="20" presetID="22" presetClass="entr" presetSubtype="4" fill="hold" nodeType="withEffect">
                                  <p:stCondLst>
                                    <p:cond delay="200"/>
                                  </p:stCondLst>
                                  <p:childTnLst>
                                    <p:set>
                                      <p:cBhvr>
                                        <p:cTn id="21" dur="1" fill="hold">
                                          <p:stCondLst>
                                            <p:cond delay="0"/>
                                          </p:stCondLst>
                                        </p:cTn>
                                        <p:tgtEl>
                                          <p:spTgt spid="4785"/>
                                        </p:tgtEl>
                                        <p:attrNameLst>
                                          <p:attrName>style.visibility</p:attrName>
                                        </p:attrNameLst>
                                      </p:cBhvr>
                                      <p:to>
                                        <p:strVal val="visible"/>
                                      </p:to>
                                    </p:set>
                                    <p:animEffect transition="in" filter="wipe(down)">
                                      <p:cBhvr>
                                        <p:cTn id="22" dur="250"/>
                                        <p:tgtEl>
                                          <p:spTgt spid="4785"/>
                                        </p:tgtEl>
                                      </p:cBhvr>
                                    </p:animEffect>
                                  </p:childTnLst>
                                </p:cTn>
                              </p:par>
                              <p:par>
                                <p:cTn id="23" presetID="22" presetClass="entr" presetSubtype="4" fill="hold" nodeType="withEffect">
                                  <p:stCondLst>
                                    <p:cond delay="150"/>
                                  </p:stCondLst>
                                  <p:childTnLst>
                                    <p:set>
                                      <p:cBhvr>
                                        <p:cTn id="24" dur="1" fill="hold">
                                          <p:stCondLst>
                                            <p:cond delay="0"/>
                                          </p:stCondLst>
                                        </p:cTn>
                                        <p:tgtEl>
                                          <p:spTgt spid="4788"/>
                                        </p:tgtEl>
                                        <p:attrNameLst>
                                          <p:attrName>style.visibility</p:attrName>
                                        </p:attrNameLst>
                                      </p:cBhvr>
                                      <p:to>
                                        <p:strVal val="visible"/>
                                      </p:to>
                                    </p:set>
                                    <p:animEffect transition="in" filter="wipe(down)">
                                      <p:cBhvr>
                                        <p:cTn id="25" dur="250"/>
                                        <p:tgtEl>
                                          <p:spTgt spid="4788"/>
                                        </p:tgtEl>
                                      </p:cBhvr>
                                    </p:animEffect>
                                  </p:childTnLst>
                                </p:cTn>
                              </p:par>
                              <p:par>
                                <p:cTn id="26" presetID="22" presetClass="entr" presetSubtype="4" fill="hold" grpId="0" nodeType="withEffect">
                                  <p:stCondLst>
                                    <p:cond delay="200"/>
                                  </p:stCondLst>
                                  <p:childTnLst>
                                    <p:set>
                                      <p:cBhvr>
                                        <p:cTn id="27" dur="1" fill="hold">
                                          <p:stCondLst>
                                            <p:cond delay="0"/>
                                          </p:stCondLst>
                                        </p:cTn>
                                        <p:tgtEl>
                                          <p:spTgt spid="4789"/>
                                        </p:tgtEl>
                                        <p:attrNameLst>
                                          <p:attrName>style.visibility</p:attrName>
                                        </p:attrNameLst>
                                      </p:cBhvr>
                                      <p:to>
                                        <p:strVal val="visible"/>
                                      </p:to>
                                    </p:set>
                                    <p:animEffect transition="in" filter="wipe(down)">
                                      <p:cBhvr>
                                        <p:cTn id="28" dur="250"/>
                                        <p:tgtEl>
                                          <p:spTgt spid="478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745"/>
                                        </p:tgtEl>
                                        <p:attrNameLst>
                                          <p:attrName>style.visibility</p:attrName>
                                        </p:attrNameLst>
                                      </p:cBhvr>
                                      <p:to>
                                        <p:strVal val="visible"/>
                                      </p:to>
                                    </p:set>
                                    <p:animEffect transition="in" filter="wipe(down)">
                                      <p:cBhvr>
                                        <p:cTn id="31" dur="500"/>
                                        <p:tgtEl>
                                          <p:spTgt spid="47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739"/>
                                        </p:tgtEl>
                                        <p:attrNameLst>
                                          <p:attrName>style.visibility</p:attrName>
                                        </p:attrNameLst>
                                      </p:cBhvr>
                                      <p:to>
                                        <p:strVal val="visible"/>
                                      </p:to>
                                    </p:set>
                                    <p:animEffect transition="in" filter="wipe(down)">
                                      <p:cBhvr>
                                        <p:cTn id="34" dur="500"/>
                                        <p:tgtEl>
                                          <p:spTgt spid="473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47"/>
                                        </p:tgtEl>
                                        <p:attrNameLst>
                                          <p:attrName>style.visibility</p:attrName>
                                        </p:attrNameLst>
                                      </p:cBhvr>
                                      <p:to>
                                        <p:strVal val="visible"/>
                                      </p:to>
                                    </p:set>
                                    <p:animEffect transition="in" filter="wipe(down)">
                                      <p:cBhvr>
                                        <p:cTn id="37" dur="500"/>
                                        <p:tgtEl>
                                          <p:spTgt spid="4747"/>
                                        </p:tgtEl>
                                      </p:cBhvr>
                                    </p:animEffect>
                                  </p:childTnLst>
                                </p:cTn>
                              </p:par>
                              <p:par>
                                <p:cTn id="38" presetID="22" presetClass="entr" presetSubtype="4" fill="hold" nodeType="withEffect">
                                  <p:stCondLst>
                                    <p:cond delay="200"/>
                                  </p:stCondLst>
                                  <p:childTnLst>
                                    <p:set>
                                      <p:cBhvr>
                                        <p:cTn id="39" dur="1" fill="hold">
                                          <p:stCondLst>
                                            <p:cond delay="0"/>
                                          </p:stCondLst>
                                        </p:cTn>
                                        <p:tgtEl>
                                          <p:spTgt spid="4743"/>
                                        </p:tgtEl>
                                        <p:attrNameLst>
                                          <p:attrName>style.visibility</p:attrName>
                                        </p:attrNameLst>
                                      </p:cBhvr>
                                      <p:to>
                                        <p:strVal val="visible"/>
                                      </p:to>
                                    </p:set>
                                    <p:animEffect transition="in" filter="wipe(down)">
                                      <p:cBhvr>
                                        <p:cTn id="40" dur="500"/>
                                        <p:tgtEl>
                                          <p:spTgt spid="47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748"/>
                                        </p:tgtEl>
                                        <p:attrNameLst>
                                          <p:attrName>style.visibility</p:attrName>
                                        </p:attrNameLst>
                                      </p:cBhvr>
                                      <p:to>
                                        <p:strVal val="visible"/>
                                      </p:to>
                                    </p:set>
                                    <p:animEffect transition="in" filter="wipe(up)">
                                      <p:cBhvr>
                                        <p:cTn id="45" dur="500"/>
                                        <p:tgtEl>
                                          <p:spTgt spid="4748"/>
                                        </p:tgtEl>
                                      </p:cBhvr>
                                    </p:animEffect>
                                  </p:childTnLst>
                                </p:cTn>
                              </p:par>
                              <p:par>
                                <p:cTn id="46" presetID="22" presetClass="entr" presetSubtype="1" fill="hold" nodeType="withEffect">
                                  <p:stCondLst>
                                    <p:cond delay="200"/>
                                  </p:stCondLst>
                                  <p:childTnLst>
                                    <p:set>
                                      <p:cBhvr>
                                        <p:cTn id="47" dur="1" fill="hold">
                                          <p:stCondLst>
                                            <p:cond delay="0"/>
                                          </p:stCondLst>
                                        </p:cTn>
                                        <p:tgtEl>
                                          <p:spTgt spid="4751"/>
                                        </p:tgtEl>
                                        <p:attrNameLst>
                                          <p:attrName>style.visibility</p:attrName>
                                        </p:attrNameLst>
                                      </p:cBhvr>
                                      <p:to>
                                        <p:strVal val="visible"/>
                                      </p:to>
                                    </p:set>
                                    <p:animEffect transition="in" filter="wipe(up)">
                                      <p:cBhvr>
                                        <p:cTn id="48" dur="250"/>
                                        <p:tgtEl>
                                          <p:spTgt spid="4751"/>
                                        </p:tgtEl>
                                      </p:cBhvr>
                                    </p:animEffect>
                                  </p:childTnLst>
                                </p:cTn>
                              </p:par>
                              <p:par>
                                <p:cTn id="49" presetID="22" presetClass="entr" presetSubtype="1" fill="hold" nodeType="withEffect">
                                  <p:stCondLst>
                                    <p:cond delay="150"/>
                                  </p:stCondLst>
                                  <p:childTnLst>
                                    <p:set>
                                      <p:cBhvr>
                                        <p:cTn id="50" dur="1" fill="hold">
                                          <p:stCondLst>
                                            <p:cond delay="0"/>
                                          </p:stCondLst>
                                        </p:cTn>
                                        <p:tgtEl>
                                          <p:spTgt spid="4754"/>
                                        </p:tgtEl>
                                        <p:attrNameLst>
                                          <p:attrName>style.visibility</p:attrName>
                                        </p:attrNameLst>
                                      </p:cBhvr>
                                      <p:to>
                                        <p:strVal val="visible"/>
                                      </p:to>
                                    </p:set>
                                    <p:animEffect transition="in" filter="wipe(up)">
                                      <p:cBhvr>
                                        <p:cTn id="51" dur="250"/>
                                        <p:tgtEl>
                                          <p:spTgt spid="4754"/>
                                        </p:tgtEl>
                                      </p:cBhvr>
                                    </p:animEffect>
                                  </p:childTnLst>
                                </p:cTn>
                              </p:par>
                              <p:par>
                                <p:cTn id="52" presetID="22" presetClass="entr" presetSubtype="1" fill="hold" nodeType="withEffect">
                                  <p:stCondLst>
                                    <p:cond delay="200"/>
                                  </p:stCondLst>
                                  <p:childTnLst>
                                    <p:set>
                                      <p:cBhvr>
                                        <p:cTn id="53" dur="1" fill="hold">
                                          <p:stCondLst>
                                            <p:cond delay="0"/>
                                          </p:stCondLst>
                                        </p:cTn>
                                        <p:tgtEl>
                                          <p:spTgt spid="4757"/>
                                        </p:tgtEl>
                                        <p:attrNameLst>
                                          <p:attrName>style.visibility</p:attrName>
                                        </p:attrNameLst>
                                      </p:cBhvr>
                                      <p:to>
                                        <p:strVal val="visible"/>
                                      </p:to>
                                    </p:set>
                                    <p:animEffect transition="in" filter="wipe(up)">
                                      <p:cBhvr>
                                        <p:cTn id="54" dur="250"/>
                                        <p:tgtEl>
                                          <p:spTgt spid="4757"/>
                                        </p:tgtEl>
                                      </p:cBhvr>
                                    </p:animEffect>
                                  </p:childTnLst>
                                </p:cTn>
                              </p:par>
                              <p:par>
                                <p:cTn id="55" presetID="22" presetClass="entr" presetSubtype="1" fill="hold" nodeType="withEffect">
                                  <p:stCondLst>
                                    <p:cond delay="250"/>
                                  </p:stCondLst>
                                  <p:childTnLst>
                                    <p:set>
                                      <p:cBhvr>
                                        <p:cTn id="56" dur="1" fill="hold">
                                          <p:stCondLst>
                                            <p:cond delay="0"/>
                                          </p:stCondLst>
                                        </p:cTn>
                                        <p:tgtEl>
                                          <p:spTgt spid="4767"/>
                                        </p:tgtEl>
                                        <p:attrNameLst>
                                          <p:attrName>style.visibility</p:attrName>
                                        </p:attrNameLst>
                                      </p:cBhvr>
                                      <p:to>
                                        <p:strVal val="visible"/>
                                      </p:to>
                                    </p:set>
                                    <p:animEffect transition="in" filter="wipe(up)">
                                      <p:cBhvr>
                                        <p:cTn id="57" dur="250"/>
                                        <p:tgtEl>
                                          <p:spTgt spid="476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4746"/>
                                        </p:tgtEl>
                                        <p:attrNameLst>
                                          <p:attrName>style.visibility</p:attrName>
                                        </p:attrNameLst>
                                      </p:cBhvr>
                                      <p:to>
                                        <p:strVal val="visible"/>
                                      </p:to>
                                    </p:set>
                                    <p:animEffect transition="in" filter="wipe(up)">
                                      <p:cBhvr>
                                        <p:cTn id="60" dur="500"/>
                                        <p:tgtEl>
                                          <p:spTgt spid="4746"/>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738"/>
                                        </p:tgtEl>
                                        <p:attrNameLst>
                                          <p:attrName>style.visibility</p:attrName>
                                        </p:attrNameLst>
                                      </p:cBhvr>
                                      <p:to>
                                        <p:strVal val="visible"/>
                                      </p:to>
                                    </p:set>
                                    <p:animEffect transition="in" filter="wipe(up)">
                                      <p:cBhvr>
                                        <p:cTn id="63" dur="500"/>
                                        <p:tgtEl>
                                          <p:spTgt spid="473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740"/>
                                        </p:tgtEl>
                                        <p:attrNameLst>
                                          <p:attrName>style.visibility</p:attrName>
                                        </p:attrNameLst>
                                      </p:cBhvr>
                                      <p:to>
                                        <p:strVal val="visible"/>
                                      </p:to>
                                    </p:set>
                                    <p:animEffect transition="in" filter="wipe(up)">
                                      <p:cBhvr>
                                        <p:cTn id="66" dur="500"/>
                                        <p:tgtEl>
                                          <p:spTgt spid="4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8" grpId="0" animBg="1"/>
      <p:bldP spid="4739" grpId="0" animBg="1"/>
      <p:bldP spid="4740" grpId="0"/>
      <p:bldP spid="4745" grpId="0" animBg="1"/>
      <p:bldP spid="4746" grpId="0" animBg="1"/>
      <p:bldP spid="4747" grpId="0" animBg="1"/>
      <p:bldP spid="4748" grpId="0" animBg="1"/>
      <p:bldP spid="47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91" name="Picture 54" descr="Picture 54"/>
          <p:cNvPicPr>
            <a:picLocks noChangeAspect="1"/>
          </p:cNvPicPr>
          <p:nvPr/>
        </p:nvPicPr>
        <p:blipFill>
          <a:blip r:embed="rId3"/>
          <a:stretch>
            <a:fillRect/>
          </a:stretch>
        </p:blipFill>
        <p:spPr>
          <a:xfrm>
            <a:off x="13349518" y="7531058"/>
            <a:ext cx="709382" cy="424103"/>
          </a:xfrm>
          <a:prstGeom prst="rect">
            <a:avLst/>
          </a:prstGeom>
          <a:ln w="12700">
            <a:miter lim="400000"/>
          </a:ln>
        </p:spPr>
      </p:pic>
      <p:graphicFrame>
        <p:nvGraphicFramePr>
          <p:cNvPr id="4" name="Content Placeholder 24">
            <a:extLst>
              <a:ext uri="{FF2B5EF4-FFF2-40B4-BE49-F238E27FC236}">
                <a16:creationId xmlns:a16="http://schemas.microsoft.com/office/drawing/2014/main" id="{B1D9CC3A-7B02-5244-9817-864E07BD50E4}"/>
              </a:ext>
            </a:extLst>
          </p:cNvPr>
          <p:cNvGraphicFramePr/>
          <p:nvPr>
            <p:extLst>
              <p:ext uri="{D42A27DB-BD31-4B8C-83A1-F6EECF244321}">
                <p14:modId xmlns:p14="http://schemas.microsoft.com/office/powerpoint/2010/main" val="1194131000"/>
              </p:ext>
            </p:extLst>
          </p:nvPr>
        </p:nvGraphicFramePr>
        <p:xfrm>
          <a:off x="619168" y="1116358"/>
          <a:ext cx="13723337" cy="6535269"/>
        </p:xfrm>
        <a:graphic>
          <a:graphicData uri="http://schemas.openxmlformats.org/drawingml/2006/table">
            <a:tbl>
              <a:tblPr/>
              <a:tblGrid>
                <a:gridCol w="2849755">
                  <a:extLst>
                    <a:ext uri="{9D8B030D-6E8A-4147-A177-3AD203B41FA5}">
                      <a16:colId xmlns:a16="http://schemas.microsoft.com/office/drawing/2014/main" val="20000"/>
                    </a:ext>
                  </a:extLst>
                </a:gridCol>
                <a:gridCol w="309313">
                  <a:extLst>
                    <a:ext uri="{9D8B030D-6E8A-4147-A177-3AD203B41FA5}">
                      <a16:colId xmlns:a16="http://schemas.microsoft.com/office/drawing/2014/main" val="20001"/>
                    </a:ext>
                  </a:extLst>
                </a:gridCol>
                <a:gridCol w="1279633">
                  <a:extLst>
                    <a:ext uri="{9D8B030D-6E8A-4147-A177-3AD203B41FA5}">
                      <a16:colId xmlns:a16="http://schemas.microsoft.com/office/drawing/2014/main" val="20002"/>
                    </a:ext>
                  </a:extLst>
                </a:gridCol>
                <a:gridCol w="3244584">
                  <a:extLst>
                    <a:ext uri="{9D8B030D-6E8A-4147-A177-3AD203B41FA5}">
                      <a16:colId xmlns:a16="http://schemas.microsoft.com/office/drawing/2014/main" val="20003"/>
                    </a:ext>
                  </a:extLst>
                </a:gridCol>
                <a:gridCol w="322201">
                  <a:extLst>
                    <a:ext uri="{9D8B030D-6E8A-4147-A177-3AD203B41FA5}">
                      <a16:colId xmlns:a16="http://schemas.microsoft.com/office/drawing/2014/main" val="20004"/>
                    </a:ext>
                  </a:extLst>
                </a:gridCol>
                <a:gridCol w="991392">
                  <a:extLst>
                    <a:ext uri="{9D8B030D-6E8A-4147-A177-3AD203B41FA5}">
                      <a16:colId xmlns:a16="http://schemas.microsoft.com/office/drawing/2014/main" val="20005"/>
                    </a:ext>
                  </a:extLst>
                </a:gridCol>
                <a:gridCol w="3133501">
                  <a:extLst>
                    <a:ext uri="{9D8B030D-6E8A-4147-A177-3AD203B41FA5}">
                      <a16:colId xmlns:a16="http://schemas.microsoft.com/office/drawing/2014/main" val="20006"/>
                    </a:ext>
                  </a:extLst>
                </a:gridCol>
                <a:gridCol w="472686">
                  <a:extLst>
                    <a:ext uri="{9D8B030D-6E8A-4147-A177-3AD203B41FA5}">
                      <a16:colId xmlns:a16="http://schemas.microsoft.com/office/drawing/2014/main" val="20007"/>
                    </a:ext>
                  </a:extLst>
                </a:gridCol>
                <a:gridCol w="1120272">
                  <a:extLst>
                    <a:ext uri="{9D8B030D-6E8A-4147-A177-3AD203B41FA5}">
                      <a16:colId xmlns:a16="http://schemas.microsoft.com/office/drawing/2014/main" val="20008"/>
                    </a:ext>
                  </a:extLst>
                </a:gridCol>
              </a:tblGrid>
              <a:tr h="361290">
                <a:tc gridSpan="3">
                  <a:txBody>
                    <a:bodyPr/>
                    <a:lstStyle/>
                    <a:p>
                      <a:pPr algn="l">
                        <a:defRPr sz="1800"/>
                      </a:pPr>
                      <a:r>
                        <a:rPr sz="2400">
                          <a:solidFill>
                            <a:schemeClr val="accent1"/>
                          </a:solidFill>
                        </a:rPr>
                        <a:t>Certifications / Attestations</a:t>
                      </a:r>
                    </a:p>
                  </a:txBody>
                  <a:tcPr marL="0" marR="0" marT="0" marB="0" horzOverflow="overflow">
                    <a:lnL w="12700">
                      <a:miter lim="400000"/>
                    </a:lnL>
                    <a:lnR w="12700">
                      <a:miter lim="400000"/>
                    </a:lnR>
                    <a:lnT w="12700">
                      <a:miter lim="400000"/>
                    </a:lnT>
                    <a:lnB w="12700">
                      <a:miter lim="400000"/>
                    </a:lnB>
                    <a:noFill/>
                  </a:tcPr>
                </a:tc>
                <a:tc hMerge="1">
                  <a:txBody>
                    <a:bodyPr/>
                    <a:lstStyle/>
                    <a:p>
                      <a:endParaRPr lang="en-US"/>
                    </a:p>
                  </a:txBody>
                  <a:tcPr/>
                </a:tc>
                <a:tc hMerge="1">
                  <a:txBody>
                    <a:bodyPr/>
                    <a:lstStyle/>
                    <a:p>
                      <a:endParaRPr lang="en-US"/>
                    </a:p>
                  </a:txBody>
                  <a:tcPr/>
                </a:tc>
                <a:tc gridSpan="3">
                  <a:txBody>
                    <a:bodyPr/>
                    <a:lstStyle/>
                    <a:p>
                      <a:pPr algn="l">
                        <a:defRPr sz="1800"/>
                      </a:pPr>
                      <a:r>
                        <a:rPr sz="2400">
                          <a:solidFill>
                            <a:schemeClr val="accent1"/>
                          </a:solidFill>
                        </a:rPr>
                        <a:t>Laws / Regulations / Privacy</a:t>
                      </a:r>
                    </a:p>
                  </a:txBody>
                  <a:tcPr marL="0" marR="0" marT="0" marB="0" horzOverflow="overflow">
                    <a:lnL w="12700">
                      <a:miter lim="400000"/>
                    </a:lnL>
                    <a:lnR w="12700">
                      <a:miter lim="400000"/>
                    </a:lnR>
                    <a:lnT w="12700">
                      <a:miter lim="400000"/>
                    </a:lnT>
                    <a:lnB w="12700">
                      <a:miter lim="400000"/>
                    </a:lnB>
                    <a:noFill/>
                  </a:tcPr>
                </a:tc>
                <a:tc hMerge="1">
                  <a:txBody>
                    <a:bodyPr/>
                    <a:lstStyle/>
                    <a:p>
                      <a:endParaRPr lang="en-US"/>
                    </a:p>
                  </a:txBody>
                  <a:tcPr/>
                </a:tc>
                <a:tc hMerge="1">
                  <a:txBody>
                    <a:bodyPr/>
                    <a:lstStyle/>
                    <a:p>
                      <a:endParaRPr lang="en-US"/>
                    </a:p>
                  </a:txBody>
                  <a:tcPr/>
                </a:tc>
                <a:tc gridSpan="3">
                  <a:txBody>
                    <a:bodyPr/>
                    <a:lstStyle/>
                    <a:p>
                      <a:pPr algn="l">
                        <a:defRPr sz="1800"/>
                      </a:pPr>
                      <a:r>
                        <a:rPr sz="2400">
                          <a:solidFill>
                            <a:schemeClr val="accent1"/>
                          </a:solidFill>
                        </a:rPr>
                        <a:t>Alignments / Frameworks</a:t>
                      </a:r>
                    </a:p>
                  </a:txBody>
                  <a:tcPr marL="0" marR="0" marT="0" marB="0" horzOverflow="overflow">
                    <a:lnL w="12700">
                      <a:miter lim="400000"/>
                    </a:lnL>
                    <a:lnR w="12700">
                      <a:miter lim="400000"/>
                    </a:lnR>
                    <a:lnT w="12700">
                      <a:miter lim="400000"/>
                    </a:lnT>
                    <a:lnB w="12700">
                      <a:miter lim="400000"/>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4480">
                <a:tc>
                  <a:txBody>
                    <a:bodyPr/>
                    <a:lstStyle/>
                    <a:p>
                      <a:pPr algn="l">
                        <a:lnSpc>
                          <a:spcPct val="115000"/>
                        </a:lnSpc>
                        <a:defRPr sz="1800"/>
                      </a:pPr>
                      <a:r>
                        <a:rPr sz="1400">
                          <a:solidFill>
                            <a:srgbClr val="FFFFFF"/>
                          </a:solidFill>
                        </a:rPr>
                        <a:t>C5</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Agentina Data Privacy</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CIS (Center for Internet Security)</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r h="297533">
                <a:tc>
                  <a:txBody>
                    <a:bodyPr/>
                    <a:lstStyle/>
                    <a:p>
                      <a:pPr algn="l">
                        <a:lnSpc>
                          <a:spcPct val="115000"/>
                        </a:lnSpc>
                        <a:defRPr sz="1800"/>
                      </a:pPr>
                      <a:r>
                        <a:rPr sz="1400">
                          <a:solidFill>
                            <a:srgbClr val="FFFFFF"/>
                          </a:solidFill>
                        </a:rPr>
                        <a:t>Cyber Essentials Plus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CISPE</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CJIS (US FBI)</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2"/>
                  </a:ext>
                </a:extLst>
              </a:tr>
              <a:tr h="297533">
                <a:tc>
                  <a:txBody>
                    <a:bodyPr/>
                    <a:lstStyle/>
                    <a:p>
                      <a:pPr algn="l">
                        <a:lnSpc>
                          <a:spcPct val="115000"/>
                        </a:lnSpc>
                        <a:defRPr sz="1800"/>
                      </a:pPr>
                      <a:r>
                        <a:rPr sz="1400">
                          <a:solidFill>
                            <a:srgbClr val="FFFFFF"/>
                          </a:solidFill>
                        </a:rPr>
                        <a:t>DoD SRG</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EU Model Clauses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CSA (Cloud Security Alliance)</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3"/>
                  </a:ext>
                </a:extLst>
              </a:tr>
              <a:tr h="297533">
                <a:tc>
                  <a:txBody>
                    <a:bodyPr/>
                    <a:lstStyle/>
                    <a:p>
                      <a:pPr algn="l">
                        <a:lnSpc>
                          <a:spcPct val="115000"/>
                        </a:lnSpc>
                        <a:defRPr sz="1800"/>
                      </a:pPr>
                      <a:r>
                        <a:rPr sz="1400">
                          <a:solidFill>
                            <a:srgbClr val="FFFFFF"/>
                          </a:solidFill>
                        </a:rPr>
                        <a:t>FedRAMP</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FERPA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ENS High</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4"/>
                  </a:ext>
                </a:extLst>
              </a:tr>
              <a:tr h="297533">
                <a:tc>
                  <a:txBody>
                    <a:bodyPr/>
                    <a:lstStyle/>
                    <a:p>
                      <a:pPr algn="l">
                        <a:lnSpc>
                          <a:spcPct val="115000"/>
                        </a:lnSpc>
                        <a:defRPr sz="1800"/>
                      </a:pPr>
                      <a:r>
                        <a:rPr sz="1400" dirty="0">
                          <a:solidFill>
                            <a:srgbClr val="FFFFFF"/>
                          </a:solidFill>
                        </a:rPr>
                        <a:t>FIPS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GDPR</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EU-US Privacy Shield</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5"/>
                  </a:ext>
                </a:extLst>
              </a:tr>
              <a:tr h="297533">
                <a:tc>
                  <a:txBody>
                    <a:bodyPr/>
                    <a:lstStyle/>
                    <a:p>
                      <a:r>
                        <a:rPr lang="en-US" sz="1400" dirty="0" smtClean="0">
                          <a:solidFill>
                            <a:srgbClr val="FFFFFF"/>
                          </a:solidFill>
                        </a:rPr>
                        <a:t>FAA</a:t>
                      </a:r>
                      <a:endParaRPr lang="en-US" sz="1400" dirty="0"/>
                    </a:p>
                  </a:txBody>
                  <a:tcPr marL="0" marR="0" marT="0" marB="0" anchor="ctr" horzOverflow="overflow">
                    <a:lnL w="12700">
                      <a:miter lim="400000"/>
                    </a:lnL>
                    <a:lnR w="12700">
                      <a:miter lim="400000"/>
                    </a:lnR>
                    <a:lnT w="12700">
                      <a:miter lim="400000"/>
                    </a:lnT>
                    <a:lnB w="12700">
                      <a:noFill/>
                      <a:miter lim="400000"/>
                    </a:lnB>
                    <a:noFill/>
                  </a:tcPr>
                </a:tc>
                <a:tc>
                  <a:txBody>
                    <a:bodyPr/>
                    <a:lstStyle/>
                    <a:p>
                      <a:pPr algn="ctr"/>
                      <a:r>
                        <a:rPr lang="en-US" sz="1400" kern="1200" dirty="0">
                          <a:solidFill>
                            <a:schemeClr val="tx1"/>
                          </a:solidFill>
                          <a:latin typeface="+mn-lt"/>
                          <a:ea typeface="+mn-ea"/>
                          <a:cs typeface="+mn-cs"/>
                          <a:sym typeface="Helvetica"/>
                        </a:rPr>
                        <a:t>🇺🇸</a:t>
                      </a:r>
                      <a:endParaRPr lang="en-US" sz="1400" dirty="0"/>
                    </a:p>
                  </a:txBody>
                  <a:tcPr marL="0" marR="0" marT="0" marB="0" anchor="ctr" horzOverflow="overflow">
                    <a:lnL w="12700">
                      <a:miter lim="400000"/>
                    </a:lnL>
                    <a:lnR w="12700">
                      <a:miter lim="400000"/>
                    </a:lnR>
                    <a:lnT w="12700">
                      <a:miter lim="400000"/>
                    </a:lnT>
                    <a:lnB w="12700">
                      <a:noFill/>
                      <a:miter lim="400000"/>
                    </a:lnB>
                    <a:noFill/>
                  </a:tcPr>
                </a:tc>
                <a:tc>
                  <a: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1400" kern="1200" dirty="0">
                          <a:solidFill>
                            <a:schemeClr val="accent1"/>
                          </a:solidFill>
                          <a:latin typeface="+mn-lt"/>
                          <a:ea typeface="+mn-ea"/>
                          <a:cs typeface="+mn-cs"/>
                          <a:sym typeface="Helvetica"/>
                        </a:rPr>
                        <a:t>✔</a:t>
                      </a:r>
                    </a:p>
                  </a:txBody>
                  <a:tcPr marL="0" marR="0" marT="0" marB="0" anchor="ctr" horzOverflow="overflow">
                    <a:lnL w="12700">
                      <a:miter lim="400000"/>
                    </a:lnL>
                    <a:lnR w="12700">
                      <a:miter lim="400000"/>
                    </a:lnR>
                    <a:lnT w="12700">
                      <a:miter lim="400000"/>
                    </a:lnT>
                    <a:lnB w="12700">
                      <a:noFill/>
                      <a:miter lim="400000"/>
                    </a:lnB>
                    <a:noFill/>
                  </a:tcPr>
                </a:tc>
                <a:tc>
                  <a:txBody>
                    <a:bodyPr/>
                    <a:lstStyle/>
                    <a:p>
                      <a:pPr algn="l">
                        <a:lnSpc>
                          <a:spcPct val="115000"/>
                        </a:lnSpc>
                        <a:defRPr sz="1800"/>
                      </a:pPr>
                      <a:r>
                        <a:rPr sz="1400" dirty="0">
                          <a:solidFill>
                            <a:srgbClr val="FFFFFF"/>
                          </a:solidFill>
                        </a:rPr>
                        <a:t>GLBA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dirty="0" smtClean="0">
                          <a:solidFill>
                            <a:srgbClr val="FFFFFF"/>
                          </a:solidFill>
                        </a:rPr>
                        <a:t>FFIEC</a:t>
                      </a:r>
                      <a:endParaRPr sz="1400" dirty="0">
                        <a:solidFill>
                          <a:srgbClr val="FFFFFF"/>
                        </a:solidFill>
                      </a:endParaRP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6"/>
                  </a:ext>
                </a:extLst>
              </a:tr>
              <a:tr h="297533">
                <a:tc>
                  <a:txBody>
                    <a:bodyPr/>
                    <a:lstStyle/>
                    <a:p>
                      <a:pPr algn="l">
                        <a:lnSpc>
                          <a:spcPct val="115000"/>
                        </a:lnSpc>
                        <a:defRPr sz="1800"/>
                      </a:pPr>
                      <a:r>
                        <a:rPr sz="1400" dirty="0">
                          <a:solidFill>
                            <a:srgbClr val="FFFFFF"/>
                          </a:solidFill>
                        </a:rPr>
                        <a:t>IRAP</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HIPAA</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FISC</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7"/>
                  </a:ext>
                </a:extLst>
              </a:tr>
              <a:tr h="297533">
                <a:tc>
                  <a:txBody>
                    <a:bodyPr/>
                    <a:lstStyle/>
                    <a:p>
                      <a:pPr algn="l">
                        <a:lnSpc>
                          <a:spcPct val="115000"/>
                        </a:lnSpc>
                        <a:defRPr sz="1800"/>
                      </a:pPr>
                      <a:r>
                        <a:rPr sz="1400" dirty="0">
                          <a:solidFill>
                            <a:srgbClr val="FFFFFF"/>
                          </a:solidFill>
                        </a:rPr>
                        <a:t>ISO 9001</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dirty="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HITECH</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FISMA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8"/>
                  </a:ext>
                </a:extLst>
              </a:tr>
              <a:tr h="297533">
                <a:tc>
                  <a:txBody>
                    <a:bodyPr/>
                    <a:lstStyle/>
                    <a:p>
                      <a:pPr algn="l">
                        <a:lnSpc>
                          <a:spcPct val="115000"/>
                        </a:lnSpc>
                        <a:defRPr sz="1800"/>
                      </a:pPr>
                      <a:r>
                        <a:rPr sz="1400">
                          <a:solidFill>
                            <a:srgbClr val="FFFFFF"/>
                          </a:solidFill>
                        </a:rPr>
                        <a:t>ISO 27001</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IRS 1075</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G-Cloud</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9"/>
                  </a:ext>
                </a:extLst>
              </a:tr>
              <a:tr h="297533">
                <a:tc>
                  <a:txBody>
                    <a:bodyPr/>
                    <a:lstStyle/>
                    <a:p>
                      <a:pPr algn="l">
                        <a:lnSpc>
                          <a:spcPct val="115000"/>
                        </a:lnSpc>
                        <a:defRPr sz="1800"/>
                      </a:pPr>
                      <a:r>
                        <a:rPr sz="1400">
                          <a:solidFill>
                            <a:srgbClr val="FFFFFF"/>
                          </a:solidFill>
                        </a:rPr>
                        <a:t>ISO 27017</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lang="en-US" sz="1400" dirty="0" smtClean="0">
                          <a:solidFill>
                            <a:srgbClr val="FFFFFF"/>
                          </a:solidFill>
                        </a:rPr>
                        <a:t>CCPA</a:t>
                      </a:r>
                      <a:endParaRPr sz="1400" dirty="0">
                        <a:solidFill>
                          <a:srgbClr val="FFFFFF"/>
                        </a:solidFill>
                      </a:endParaRP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GxP (US FDA CFR 21 Part 11)</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0"/>
                  </a:ext>
                </a:extLst>
              </a:tr>
              <a:tr h="297533">
                <a:tc>
                  <a:txBody>
                    <a:bodyPr/>
                    <a:lstStyle/>
                    <a:p>
                      <a:pPr algn="l">
                        <a:lnSpc>
                          <a:spcPct val="50000"/>
                        </a:lnSpc>
                        <a:defRPr sz="1800"/>
                      </a:pPr>
                      <a:r>
                        <a:rPr sz="1400">
                          <a:solidFill>
                            <a:srgbClr val="FFFFFF"/>
                          </a:solidFill>
                        </a:rPr>
                        <a:t>ISO 27018</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50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50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My Number Act</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50000"/>
                        </a:lnSpc>
                        <a:defRPr sz="1800"/>
                      </a:pPr>
                      <a:r>
                        <a:rPr sz="1400">
                          <a:solidFill>
                            <a:srgbClr val="FFFFFF"/>
                          </a:solidFill>
                        </a:rPr>
                        <a:t>ICREA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50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50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1"/>
                  </a:ext>
                </a:extLst>
              </a:tr>
              <a:tr h="297533">
                <a:tc>
                  <a:txBody>
                    <a:bodyPr/>
                    <a:lstStyle/>
                    <a:p>
                      <a:pPr algn="l">
                        <a:lnSpc>
                          <a:spcPct val="115000"/>
                        </a:lnSpc>
                        <a:defRPr sz="1800"/>
                      </a:pPr>
                      <a:r>
                        <a:rPr sz="1400">
                          <a:solidFill>
                            <a:srgbClr val="FFFFFF"/>
                          </a:solidFill>
                        </a:rPr>
                        <a:t>K-ISMS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defRPr sz="1400">
                          <a:solidFill>
                            <a:srgbClr val="FFFFFF"/>
                          </a:solidFill>
                        </a:defRPr>
                      </a:pPr>
                      <a:r>
                        <a:rPr sz="16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50000"/>
                        </a:lnSpc>
                        <a:defRPr sz="1800"/>
                      </a:pPr>
                      <a:r>
                        <a:rPr sz="1400">
                          <a:solidFill>
                            <a:srgbClr val="FFFFFF"/>
                          </a:solidFill>
                        </a:rPr>
                        <a:t>UK DPA - 1988</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50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50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IT Grundschutz</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2"/>
                  </a:ext>
                </a:extLst>
              </a:tr>
              <a:tr h="297533">
                <a:tc>
                  <a:txBody>
                    <a:bodyPr/>
                    <a:lstStyle/>
                    <a:p>
                      <a:pPr algn="l">
                        <a:lnSpc>
                          <a:spcPct val="115000"/>
                        </a:lnSpc>
                        <a:defRPr sz="1800"/>
                      </a:pPr>
                      <a:r>
                        <a:rPr sz="1400">
                          <a:solidFill>
                            <a:srgbClr val="FFFFFF"/>
                          </a:solidFill>
                        </a:rPr>
                        <a:t>MTCS </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VPAT/Section 508</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MITA 3.0 (US Medicaid)</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3"/>
                  </a:ext>
                </a:extLst>
              </a:tr>
              <a:tr h="297533">
                <a:tc>
                  <a:txBody>
                    <a:bodyPr/>
                    <a:lstStyle/>
                    <a:p>
                      <a:pPr algn="l">
                        <a:lnSpc>
                          <a:spcPct val="115000"/>
                        </a:lnSpc>
                        <a:defRPr sz="1800"/>
                      </a:pPr>
                      <a:r>
                        <a:rPr sz="1400">
                          <a:solidFill>
                            <a:srgbClr val="FFFFFF"/>
                          </a:solidFill>
                        </a:rPr>
                        <a:t>PCI DSS Level 1</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50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Data Protection Directive</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MPAA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4"/>
                  </a:ext>
                </a:extLst>
              </a:tr>
              <a:tr h="231343">
                <a:tc>
                  <a:txBody>
                    <a:bodyPr/>
                    <a:lstStyle/>
                    <a:p>
                      <a:pPr algn="l">
                        <a:lnSpc>
                          <a:spcPct val="115000"/>
                        </a:lnSpc>
                        <a:defRPr sz="1800"/>
                      </a:pPr>
                      <a:r>
                        <a:rPr sz="1400" dirty="0">
                          <a:solidFill>
                            <a:srgbClr val="FFFFFF"/>
                          </a:solidFill>
                        </a:rPr>
                        <a:t>SEC Rule 17-a-4(f)</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Privacy Act [Australia]</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NIST</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5"/>
                  </a:ext>
                </a:extLst>
              </a:tr>
              <a:tr h="297533">
                <a:tc>
                  <a:txBody>
                    <a:bodyPr/>
                    <a:lstStyle/>
                    <a:p>
                      <a:pPr algn="l">
                        <a:lnSpc>
                          <a:spcPct val="115000"/>
                        </a:lnSpc>
                        <a:defRPr sz="1800"/>
                      </a:pPr>
                      <a:r>
                        <a:rPr sz="1400">
                          <a:solidFill>
                            <a:srgbClr val="FFFFFF"/>
                          </a:solidFill>
                        </a:rPr>
                        <a:t>SOC 1, SOC 2, SOC 3</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Privacy Act [New Zealand]</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PHR</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6"/>
                  </a:ext>
                </a:extLst>
              </a:tr>
              <a:tr h="297533">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noFill/>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noFill/>
                      <a:miter lim="400000"/>
                    </a:lnT>
                    <a:lnB w="12700">
                      <a:miter lim="400000"/>
                    </a:lnB>
                    <a:noFill/>
                  </a:tcPr>
                </a:tc>
                <a:tc>
                  <a:txBody>
                    <a:bodyPr/>
                    <a:lstStyle/>
                    <a:p>
                      <a:pPr algn="l" defTabSz="914400">
                        <a:lnSpc>
                          <a:spcPct val="115000"/>
                        </a:lnSpc>
                        <a:defRPr sz="1300">
                          <a:solidFill>
                            <a:schemeClr val="accent1"/>
                          </a:solidFill>
                        </a:defRPr>
                      </a:pPr>
                      <a:endParaRPr sz="1400"/>
                    </a:p>
                  </a:txBody>
                  <a:tcPr marL="0" marR="0" marT="0" marB="0" anchor="ctr" horzOverflow="overflow">
                    <a:lnL w="12700">
                      <a:miter lim="400000"/>
                    </a:lnL>
                    <a:lnR w="12700">
                      <a:miter lim="400000"/>
                    </a:lnR>
                    <a:lnT w="12700">
                      <a:noFill/>
                      <a:miter lim="400000"/>
                    </a:lnT>
                    <a:lnB w="12700">
                      <a:miter lim="400000"/>
                    </a:lnB>
                    <a:noFill/>
                  </a:tcPr>
                </a:tc>
                <a:tc>
                  <a:txBody>
                    <a:bodyPr/>
                    <a:lstStyle/>
                    <a:p>
                      <a:pPr algn="l">
                        <a:lnSpc>
                          <a:spcPct val="115000"/>
                        </a:lnSpc>
                        <a:defRPr sz="1800"/>
                      </a:pPr>
                      <a:r>
                        <a:rPr sz="1400">
                          <a:solidFill>
                            <a:srgbClr val="FFFFFF"/>
                          </a:solidFill>
                        </a:rPr>
                        <a:t>PDPA—2010 [Malaysia]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Uptime Institute Tiers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7"/>
                  </a:ext>
                </a:extLst>
              </a:tr>
              <a:tr h="297533">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PDPA—2012 [Singapore]</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Cloud Security Principles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8"/>
                  </a:ext>
                </a:extLst>
              </a:tr>
              <a:tr h="297533">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300">
                          <a:solidFill>
                            <a:srgbClr val="FFFFFF"/>
                          </a:solidFill>
                        </a:defRPr>
                      </a:pPr>
                      <a:endParaRPr sz="1400" dirty="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PIPEDA [Canada]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endParaRPr sz="1400"/>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9"/>
                  </a:ext>
                </a:extLst>
              </a:tr>
              <a:tr h="297533">
                <a:tc gridSpan="2">
                  <a:txBody>
                    <a:bodyPr/>
                    <a:lstStyle/>
                    <a:p>
                      <a:pPr algn="l">
                        <a:lnSpc>
                          <a:spcPct val="115000"/>
                        </a:lnSpc>
                        <a:defRPr sz="1300">
                          <a:solidFill>
                            <a:srgbClr val="FFFFFF"/>
                          </a:solidFill>
                        </a:defRPr>
                      </a:pPr>
                      <a:r>
                        <a:rPr sz="1400">
                          <a:latin typeface="+mj-lt"/>
                          <a:ea typeface="+mj-ea"/>
                          <a:cs typeface="+mj-cs"/>
                          <a:sym typeface="Helvetica"/>
                        </a:rPr>
                        <a:t>🌐 </a:t>
                      </a:r>
                      <a:r>
                        <a:rPr sz="1400"/>
                        <a:t>= industry or global standard</a:t>
                      </a:r>
                    </a:p>
                  </a:txBody>
                  <a:tcPr marL="0" marR="0" marT="0" marB="0" anchor="ctr" horzOverflow="overflow">
                    <a:lnL w="12700">
                      <a:miter lim="400000"/>
                    </a:lnL>
                    <a:lnR w="12700">
                      <a:miter lim="400000"/>
                    </a:lnR>
                    <a:lnT w="12700">
                      <a:miter lim="400000"/>
                    </a:lnT>
                    <a:lnB w="12700">
                      <a:miter lim="400000"/>
                    </a:lnB>
                    <a:noFill/>
                  </a:tcPr>
                </a:tc>
                <a:tc hMerge="1">
                  <a:txBody>
                    <a:bodyPr/>
                    <a:lstStyle/>
                    <a:p>
                      <a:endParaRPr lang="en-US"/>
                    </a:p>
                  </a:txBody>
                  <a:tcPr/>
                </a:tc>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Spanish DPA Authorization</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endParaRPr sz="1400"/>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20"/>
                  </a:ext>
                </a:extLst>
              </a:tr>
              <a:tr h="297533">
                <a:tc gridSpan="2">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hMerge="1">
                  <a:txBody>
                    <a:bodyPr/>
                    <a:lstStyle/>
                    <a:p>
                      <a:endParaRPr lang="en-US"/>
                    </a:p>
                  </a:txBody>
                  <a:tcPr/>
                </a:tc>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Spanish DPA Authorization</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300">
                          <a:solidFill>
                            <a:srgbClr val="FFFFFF"/>
                          </a:solidFill>
                        </a:defRPr>
                      </a:pPr>
                      <a:endParaRPr sz="1400" dirty="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endParaRPr sz="1400" dirty="0"/>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21"/>
                  </a:ext>
                </a:extLst>
              </a:tr>
            </a:tbl>
          </a:graphicData>
        </a:graphic>
      </p:graphicFrame>
      <p:sp>
        <p:nvSpPr>
          <p:cNvPr id="6" name="Title 5"/>
          <p:cNvSpPr>
            <a:spLocks noGrp="1"/>
          </p:cNvSpPr>
          <p:nvPr>
            <p:ph type="title"/>
          </p:nvPr>
        </p:nvSpPr>
        <p:spPr/>
        <p:txBody>
          <a:bodyPr/>
          <a:lstStyle/>
          <a:p>
            <a:r>
              <a:rPr lang="en-US" b="0" kern="0" dirty="0">
                <a:solidFill>
                  <a:srgbClr val="FFFFFF"/>
                </a:solidFill>
                <a:latin typeface="Amazon Ember"/>
                <a:ea typeface="Amazon Ember"/>
                <a:cs typeface="Amazon Ember"/>
                <a:sym typeface="Amazon Ember"/>
              </a:rPr>
              <a:t>Inherit global security and compliance controls </a:t>
            </a:r>
            <a:br>
              <a:rPr lang="en-US" b="0" kern="0" dirty="0">
                <a:solidFill>
                  <a:srgbClr val="FFFFFF"/>
                </a:solidFill>
                <a:latin typeface="Amazon Ember"/>
                <a:ea typeface="Amazon Ember"/>
                <a:cs typeface="Amazon Ember"/>
                <a:sym typeface="Amazon Ember"/>
              </a:rPr>
            </a:br>
            <a:endParaRPr lang="en-US" dirty="0"/>
          </a:p>
        </p:txBody>
      </p:sp>
      <p:pic>
        <p:nvPicPr>
          <p:cNvPr id="12" name="Picture 11"/>
          <p:cNvPicPr>
            <a:picLocks noChangeAspect="1"/>
          </p:cNvPicPr>
          <p:nvPr/>
        </p:nvPicPr>
        <p:blipFill>
          <a:blip r:embed="rId4"/>
          <a:stretch>
            <a:fillRect/>
          </a:stretch>
        </p:blipFill>
        <p:spPr>
          <a:xfrm>
            <a:off x="9306640" y="5635895"/>
            <a:ext cx="257774" cy="231997"/>
          </a:xfrm>
          <a:prstGeom prst="rect">
            <a:avLst/>
          </a:prstGeom>
        </p:spPr>
      </p:pic>
      <p:pic>
        <p:nvPicPr>
          <p:cNvPr id="13" name="Picture 12"/>
          <p:cNvPicPr>
            <a:picLocks noChangeAspect="1"/>
          </p:cNvPicPr>
          <p:nvPr/>
        </p:nvPicPr>
        <p:blipFill>
          <a:blip r:embed="rId4"/>
          <a:stretch>
            <a:fillRect/>
          </a:stretch>
        </p:blipFill>
        <p:spPr>
          <a:xfrm>
            <a:off x="4710465" y="4175727"/>
            <a:ext cx="257774" cy="231997"/>
          </a:xfrm>
          <a:prstGeom prst="rect">
            <a:avLst/>
          </a:prstGeom>
        </p:spPr>
      </p:pic>
      <p:pic>
        <p:nvPicPr>
          <p:cNvPr id="14" name="Picture 13"/>
          <p:cNvPicPr>
            <a:picLocks noChangeAspect="1"/>
          </p:cNvPicPr>
          <p:nvPr/>
        </p:nvPicPr>
        <p:blipFill>
          <a:blip r:embed="rId4"/>
          <a:stretch>
            <a:fillRect/>
          </a:stretch>
        </p:blipFill>
        <p:spPr>
          <a:xfrm>
            <a:off x="4738953" y="2687743"/>
            <a:ext cx="257774" cy="231997"/>
          </a:xfrm>
          <a:prstGeom prst="rect">
            <a:avLst/>
          </a:prstGeom>
        </p:spPr>
      </p:pic>
      <p:pic>
        <p:nvPicPr>
          <p:cNvPr id="15" name="Picture 14"/>
          <p:cNvPicPr>
            <a:picLocks noChangeAspect="1"/>
          </p:cNvPicPr>
          <p:nvPr/>
        </p:nvPicPr>
        <p:blipFill>
          <a:blip r:embed="rId4"/>
          <a:stretch>
            <a:fillRect/>
          </a:stretch>
        </p:blipFill>
        <p:spPr>
          <a:xfrm>
            <a:off x="238313" y="5369462"/>
            <a:ext cx="257774" cy="231997"/>
          </a:xfrm>
          <a:prstGeom prst="rect">
            <a:avLst/>
          </a:prstGeom>
        </p:spPr>
      </p:pic>
      <p:pic>
        <p:nvPicPr>
          <p:cNvPr id="16" name="Picture 15"/>
          <p:cNvPicPr>
            <a:picLocks noChangeAspect="1"/>
          </p:cNvPicPr>
          <p:nvPr/>
        </p:nvPicPr>
        <p:blipFill>
          <a:blip r:embed="rId4"/>
          <a:stretch>
            <a:fillRect/>
          </a:stretch>
        </p:blipFill>
        <p:spPr>
          <a:xfrm>
            <a:off x="238313" y="5881522"/>
            <a:ext cx="257774" cy="231997"/>
          </a:xfrm>
          <a:prstGeom prst="rect">
            <a:avLst/>
          </a:prstGeom>
        </p:spPr>
      </p:pic>
    </p:spTree>
    <p:extLst>
      <p:ext uri="{BB962C8B-B14F-4D97-AF65-F5344CB8AC3E}">
        <p14:creationId xmlns:p14="http://schemas.microsoft.com/office/powerpoint/2010/main" val="500846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Industry leaders are building on AWS </a:t>
            </a:r>
          </a:p>
        </p:txBody>
      </p:sp>
      <p:sp>
        <p:nvSpPr>
          <p:cNvPr id="6" name="Rectangle 5"/>
          <p:cNvSpPr/>
          <p:nvPr/>
        </p:nvSpPr>
        <p:spPr>
          <a:xfrm>
            <a:off x="0" y="1050120"/>
            <a:ext cx="14630400" cy="62326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050120"/>
            <a:ext cx="14630400" cy="62326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asted-image-filtered.png" descr="pasted-image-filtered.png"/>
          <p:cNvPicPr>
            <a:picLocks noChangeAspect="1"/>
          </p:cNvPicPr>
          <p:nvPr/>
        </p:nvPicPr>
        <p:blipFill>
          <a:blip r:embed="rId3"/>
          <a:stretch>
            <a:fillRect/>
          </a:stretch>
        </p:blipFill>
        <p:spPr>
          <a:xfrm>
            <a:off x="5093291" y="5506275"/>
            <a:ext cx="1256348" cy="453080"/>
          </a:xfrm>
          <a:prstGeom prst="rect">
            <a:avLst/>
          </a:prstGeom>
          <a:ln w="12700">
            <a:miter lim="400000"/>
          </a:ln>
        </p:spPr>
      </p:pic>
      <p:pic>
        <p:nvPicPr>
          <p:cNvPr id="10" name="image100.png" descr="image100.png"/>
          <p:cNvPicPr>
            <a:picLocks noChangeAspect="1"/>
          </p:cNvPicPr>
          <p:nvPr/>
        </p:nvPicPr>
        <p:blipFill>
          <a:blip r:embed="rId4"/>
          <a:stretch>
            <a:fillRect/>
          </a:stretch>
        </p:blipFill>
        <p:spPr>
          <a:xfrm>
            <a:off x="12513418" y="4098811"/>
            <a:ext cx="783103" cy="244721"/>
          </a:xfrm>
          <a:prstGeom prst="rect">
            <a:avLst/>
          </a:prstGeom>
          <a:ln w="12700">
            <a:miter lim="400000"/>
          </a:ln>
        </p:spPr>
      </p:pic>
      <p:pic>
        <p:nvPicPr>
          <p:cNvPr id="11" name="image109.png" descr="image109.png"/>
          <p:cNvPicPr>
            <a:picLocks noChangeAspect="1"/>
          </p:cNvPicPr>
          <p:nvPr/>
        </p:nvPicPr>
        <p:blipFill>
          <a:blip r:embed="rId5"/>
          <a:stretch>
            <a:fillRect/>
          </a:stretch>
        </p:blipFill>
        <p:spPr>
          <a:xfrm>
            <a:off x="12558148" y="1953450"/>
            <a:ext cx="693643" cy="231550"/>
          </a:xfrm>
          <a:prstGeom prst="rect">
            <a:avLst/>
          </a:prstGeom>
          <a:ln w="12700">
            <a:miter lim="400000"/>
          </a:ln>
        </p:spPr>
      </p:pic>
      <p:pic>
        <p:nvPicPr>
          <p:cNvPr id="12" name="Picture 4" descr="Picture 4"/>
          <p:cNvPicPr>
            <a:picLocks noChangeAspect="1"/>
          </p:cNvPicPr>
          <p:nvPr/>
        </p:nvPicPr>
        <p:blipFill>
          <a:blip r:embed="rId6"/>
          <a:stretch>
            <a:fillRect/>
          </a:stretch>
        </p:blipFill>
        <p:spPr>
          <a:xfrm>
            <a:off x="12449547" y="2435114"/>
            <a:ext cx="910843" cy="649886"/>
          </a:xfrm>
          <a:prstGeom prst="rect">
            <a:avLst/>
          </a:prstGeom>
          <a:ln w="12700">
            <a:miter lim="400000"/>
          </a:ln>
        </p:spPr>
      </p:pic>
      <p:pic>
        <p:nvPicPr>
          <p:cNvPr id="13" name="Nippon Express.jpg" descr="Nippon Express.jpg"/>
          <p:cNvPicPr>
            <a:picLocks noChangeAspect="1"/>
          </p:cNvPicPr>
          <p:nvPr/>
        </p:nvPicPr>
        <p:blipFill>
          <a:blip r:embed="rId7"/>
          <a:stretch>
            <a:fillRect/>
          </a:stretch>
        </p:blipFill>
        <p:spPr>
          <a:xfrm>
            <a:off x="12465960" y="3418401"/>
            <a:ext cx="878019" cy="206463"/>
          </a:xfrm>
          <a:prstGeom prst="rect">
            <a:avLst/>
          </a:prstGeom>
          <a:ln w="12700">
            <a:miter lim="400000"/>
          </a:ln>
        </p:spPr>
      </p:pic>
      <p:pic>
        <p:nvPicPr>
          <p:cNvPr id="14" name="Picture 8" descr="Picture 8"/>
          <p:cNvPicPr>
            <a:picLocks noChangeAspect="1"/>
          </p:cNvPicPr>
          <p:nvPr/>
        </p:nvPicPr>
        <p:blipFill>
          <a:blip r:embed="rId8"/>
          <a:stretch>
            <a:fillRect/>
          </a:stretch>
        </p:blipFill>
        <p:spPr>
          <a:xfrm>
            <a:off x="9500179" y="5478860"/>
            <a:ext cx="401063" cy="507908"/>
          </a:xfrm>
          <a:prstGeom prst="rect">
            <a:avLst/>
          </a:prstGeom>
          <a:ln w="12700">
            <a:miter lim="400000"/>
          </a:ln>
        </p:spPr>
      </p:pic>
      <p:pic>
        <p:nvPicPr>
          <p:cNvPr id="15" name="image85.png" descr="image85.png"/>
          <p:cNvPicPr>
            <a:picLocks noChangeAspect="1"/>
          </p:cNvPicPr>
          <p:nvPr/>
        </p:nvPicPr>
        <p:blipFill>
          <a:blip r:embed="rId9"/>
          <a:stretch>
            <a:fillRect/>
          </a:stretch>
        </p:blipFill>
        <p:spPr>
          <a:xfrm>
            <a:off x="11530016" y="4808766"/>
            <a:ext cx="525381" cy="381778"/>
          </a:xfrm>
          <a:prstGeom prst="rect">
            <a:avLst/>
          </a:prstGeom>
          <a:ln w="12700">
            <a:miter lim="400000"/>
          </a:ln>
        </p:spPr>
      </p:pic>
      <p:pic>
        <p:nvPicPr>
          <p:cNvPr id="16" name="image114.png" descr="image114.png"/>
          <p:cNvPicPr>
            <a:picLocks noChangeAspect="1"/>
          </p:cNvPicPr>
          <p:nvPr/>
        </p:nvPicPr>
        <p:blipFill>
          <a:blip r:embed="rId10"/>
          <a:stretch>
            <a:fillRect/>
          </a:stretch>
        </p:blipFill>
        <p:spPr>
          <a:xfrm>
            <a:off x="10009157" y="2508892"/>
            <a:ext cx="756142" cy="502331"/>
          </a:xfrm>
          <a:prstGeom prst="rect">
            <a:avLst/>
          </a:prstGeom>
          <a:ln w="12700">
            <a:miter lim="400000"/>
          </a:ln>
        </p:spPr>
      </p:pic>
      <p:pic>
        <p:nvPicPr>
          <p:cNvPr id="17" name="pasted-image.pdf" descr="pasted-image.pdf"/>
          <p:cNvPicPr>
            <a:picLocks noChangeAspect="1"/>
          </p:cNvPicPr>
          <p:nvPr/>
        </p:nvPicPr>
        <p:blipFill>
          <a:blip r:embed="rId11"/>
          <a:stretch>
            <a:fillRect/>
          </a:stretch>
        </p:blipFill>
        <p:spPr>
          <a:xfrm>
            <a:off x="12417460" y="1335570"/>
            <a:ext cx="975018" cy="237423"/>
          </a:xfrm>
          <a:prstGeom prst="rect">
            <a:avLst/>
          </a:prstGeom>
          <a:ln w="12700">
            <a:miter lim="400000"/>
          </a:ln>
        </p:spPr>
      </p:pic>
      <p:pic>
        <p:nvPicPr>
          <p:cNvPr id="18" name="Picture 50" descr="Picture 50"/>
          <p:cNvPicPr>
            <a:picLocks noChangeAspect="1"/>
          </p:cNvPicPr>
          <p:nvPr/>
        </p:nvPicPr>
        <p:blipFill>
          <a:blip r:embed="rId12"/>
          <a:stretch>
            <a:fillRect/>
          </a:stretch>
        </p:blipFill>
        <p:spPr>
          <a:xfrm>
            <a:off x="5885324" y="6637425"/>
            <a:ext cx="1154984" cy="402069"/>
          </a:xfrm>
          <a:prstGeom prst="rect">
            <a:avLst/>
          </a:prstGeom>
          <a:ln w="12700">
            <a:miter lim="400000"/>
          </a:ln>
        </p:spPr>
      </p:pic>
      <p:pic>
        <p:nvPicPr>
          <p:cNvPr id="19" name="pasted-image.jpg" descr="pasted-image.jpg"/>
          <p:cNvPicPr>
            <a:picLocks noChangeAspect="1"/>
          </p:cNvPicPr>
          <p:nvPr/>
        </p:nvPicPr>
        <p:blipFill>
          <a:blip r:embed="rId13"/>
          <a:stretch>
            <a:fillRect/>
          </a:stretch>
        </p:blipFill>
        <p:spPr>
          <a:xfrm>
            <a:off x="10980050" y="3363600"/>
            <a:ext cx="890989" cy="316066"/>
          </a:xfrm>
          <a:prstGeom prst="rect">
            <a:avLst/>
          </a:prstGeom>
          <a:ln w="12700">
            <a:miter lim="400000"/>
          </a:ln>
        </p:spPr>
      </p:pic>
      <p:grpSp>
        <p:nvGrpSpPr>
          <p:cNvPr id="20" name="Group 12"/>
          <p:cNvGrpSpPr/>
          <p:nvPr/>
        </p:nvGrpSpPr>
        <p:grpSpPr>
          <a:xfrm>
            <a:off x="9086239" y="1882450"/>
            <a:ext cx="779675" cy="373550"/>
            <a:chOff x="0" y="0"/>
            <a:chExt cx="779674" cy="373549"/>
          </a:xfrm>
        </p:grpSpPr>
        <p:pic>
          <p:nvPicPr>
            <p:cNvPr id="21" name="pasted-image.pdf" descr="pasted-image.pdf"/>
            <p:cNvPicPr>
              <a:picLocks noChangeAspect="1"/>
            </p:cNvPicPr>
            <p:nvPr/>
          </p:nvPicPr>
          <p:blipFill>
            <a:blip r:embed="rId14"/>
            <a:stretch>
              <a:fillRect/>
            </a:stretch>
          </p:blipFill>
          <p:spPr>
            <a:xfrm>
              <a:off x="493678" y="30431"/>
              <a:ext cx="285997" cy="312685"/>
            </a:xfrm>
            <a:prstGeom prst="rect">
              <a:avLst/>
            </a:prstGeom>
            <a:ln w="12700" cap="flat">
              <a:noFill/>
              <a:miter lim="400000"/>
            </a:ln>
            <a:effectLst/>
          </p:spPr>
        </p:pic>
        <p:pic>
          <p:nvPicPr>
            <p:cNvPr id="22" name="Picture 56" descr="Picture 56"/>
            <p:cNvPicPr>
              <a:picLocks noChangeAspect="1"/>
            </p:cNvPicPr>
            <p:nvPr/>
          </p:nvPicPr>
          <p:blipFill>
            <a:blip r:embed="rId15"/>
            <a:stretch>
              <a:fillRect/>
            </a:stretch>
          </p:blipFill>
          <p:spPr>
            <a:xfrm>
              <a:off x="0" y="0"/>
              <a:ext cx="324213" cy="373550"/>
            </a:xfrm>
            <a:prstGeom prst="rect">
              <a:avLst/>
            </a:prstGeom>
            <a:ln w="12700" cap="flat">
              <a:noFill/>
              <a:miter lim="400000"/>
            </a:ln>
            <a:effectLst/>
          </p:spPr>
        </p:pic>
      </p:grpSp>
      <p:pic>
        <p:nvPicPr>
          <p:cNvPr id="23" name="Picture 14" descr="Picture 14"/>
          <p:cNvPicPr>
            <a:picLocks noChangeAspect="1"/>
          </p:cNvPicPr>
          <p:nvPr/>
        </p:nvPicPr>
        <p:blipFill>
          <a:blip r:embed="rId16"/>
          <a:stretch>
            <a:fillRect/>
          </a:stretch>
        </p:blipFill>
        <p:spPr>
          <a:xfrm>
            <a:off x="7451855" y="2547110"/>
            <a:ext cx="662501" cy="425895"/>
          </a:xfrm>
          <a:prstGeom prst="rect">
            <a:avLst/>
          </a:prstGeom>
          <a:ln w="12700">
            <a:miter lim="400000"/>
          </a:ln>
        </p:spPr>
      </p:pic>
      <p:pic>
        <p:nvPicPr>
          <p:cNvPr id="24" name="pasted-image.pdf" descr="pasted-image.pdf"/>
          <p:cNvPicPr>
            <a:picLocks noChangeAspect="1"/>
          </p:cNvPicPr>
          <p:nvPr/>
        </p:nvPicPr>
        <p:blipFill>
          <a:blip r:embed="rId17"/>
          <a:stretch>
            <a:fillRect/>
          </a:stretch>
        </p:blipFill>
        <p:spPr>
          <a:xfrm>
            <a:off x="8244281" y="3464528"/>
            <a:ext cx="905464" cy="114210"/>
          </a:xfrm>
          <a:prstGeom prst="rect">
            <a:avLst/>
          </a:prstGeom>
          <a:ln w="12700">
            <a:miter lim="400000"/>
          </a:ln>
        </p:spPr>
      </p:pic>
      <p:pic>
        <p:nvPicPr>
          <p:cNvPr id="25" name="Picture 58" descr="Picture 58"/>
          <p:cNvPicPr>
            <a:picLocks noChangeAspect="1"/>
          </p:cNvPicPr>
          <p:nvPr/>
        </p:nvPicPr>
        <p:blipFill>
          <a:blip r:embed="rId18"/>
          <a:stretch>
            <a:fillRect/>
          </a:stretch>
        </p:blipFill>
        <p:spPr>
          <a:xfrm>
            <a:off x="8689058" y="4153177"/>
            <a:ext cx="645449" cy="135990"/>
          </a:xfrm>
          <a:prstGeom prst="rect">
            <a:avLst/>
          </a:prstGeom>
          <a:ln w="12700">
            <a:miter lim="400000"/>
          </a:ln>
        </p:spPr>
      </p:pic>
      <p:pic>
        <p:nvPicPr>
          <p:cNvPr id="26" name="Picture 64" descr="Picture 64"/>
          <p:cNvPicPr>
            <a:picLocks noChangeAspect="1"/>
          </p:cNvPicPr>
          <p:nvPr/>
        </p:nvPicPr>
        <p:blipFill>
          <a:blip r:embed="rId19"/>
          <a:stretch>
            <a:fillRect/>
          </a:stretch>
        </p:blipFill>
        <p:spPr>
          <a:xfrm>
            <a:off x="9214742" y="4797661"/>
            <a:ext cx="741460" cy="403985"/>
          </a:xfrm>
          <a:prstGeom prst="rect">
            <a:avLst/>
          </a:prstGeom>
          <a:ln w="12700">
            <a:miter lim="400000"/>
          </a:ln>
        </p:spPr>
      </p:pic>
      <p:pic>
        <p:nvPicPr>
          <p:cNvPr id="27" name="Picture 12" descr="Picture 12"/>
          <p:cNvPicPr>
            <a:picLocks noChangeAspect="1"/>
          </p:cNvPicPr>
          <p:nvPr/>
        </p:nvPicPr>
        <p:blipFill>
          <a:blip r:embed="rId20"/>
          <a:stretch>
            <a:fillRect/>
          </a:stretch>
        </p:blipFill>
        <p:spPr>
          <a:xfrm>
            <a:off x="5013528" y="6191075"/>
            <a:ext cx="834119" cy="327703"/>
          </a:xfrm>
          <a:prstGeom prst="rect">
            <a:avLst/>
          </a:prstGeom>
          <a:ln w="12700">
            <a:miter lim="400000"/>
          </a:ln>
        </p:spPr>
      </p:pic>
      <p:pic>
        <p:nvPicPr>
          <p:cNvPr id="28" name="image75.png" descr="image75.png"/>
          <p:cNvPicPr>
            <a:picLocks noChangeAspect="1"/>
          </p:cNvPicPr>
          <p:nvPr/>
        </p:nvPicPr>
        <p:blipFill>
          <a:blip r:embed="rId21"/>
          <a:stretch>
            <a:fillRect/>
          </a:stretch>
        </p:blipFill>
        <p:spPr>
          <a:xfrm>
            <a:off x="8653163" y="2637696"/>
            <a:ext cx="817187" cy="244721"/>
          </a:xfrm>
          <a:prstGeom prst="rect">
            <a:avLst/>
          </a:prstGeom>
          <a:ln w="12700">
            <a:miter lim="400000"/>
          </a:ln>
        </p:spPr>
      </p:pic>
      <p:pic>
        <p:nvPicPr>
          <p:cNvPr id="29" name="Tokyo Stock Exchange.gif" descr="Tokyo Stock Exchange.gif"/>
          <p:cNvPicPr>
            <a:picLocks noChangeAspect="1"/>
          </p:cNvPicPr>
          <p:nvPr/>
        </p:nvPicPr>
        <p:blipFill>
          <a:blip r:embed="rId22"/>
          <a:stretch>
            <a:fillRect/>
          </a:stretch>
        </p:blipFill>
        <p:spPr>
          <a:xfrm>
            <a:off x="9744665" y="3196689"/>
            <a:ext cx="640464" cy="649886"/>
          </a:xfrm>
          <a:prstGeom prst="rect">
            <a:avLst/>
          </a:prstGeom>
          <a:ln w="12700">
            <a:miter lim="400000"/>
          </a:ln>
        </p:spPr>
      </p:pic>
      <p:pic>
        <p:nvPicPr>
          <p:cNvPr id="30" name="Picture 18" descr="Picture 18"/>
          <p:cNvPicPr>
            <a:picLocks noChangeAspect="1"/>
          </p:cNvPicPr>
          <p:nvPr/>
        </p:nvPicPr>
        <p:blipFill>
          <a:blip r:embed="rId23"/>
          <a:stretch>
            <a:fillRect/>
          </a:stretch>
        </p:blipFill>
        <p:spPr>
          <a:xfrm>
            <a:off x="11304106" y="2541111"/>
            <a:ext cx="606636" cy="437891"/>
          </a:xfrm>
          <a:prstGeom prst="rect">
            <a:avLst/>
          </a:prstGeom>
          <a:ln w="12700">
            <a:miter lim="400000"/>
          </a:ln>
        </p:spPr>
      </p:pic>
      <p:pic>
        <p:nvPicPr>
          <p:cNvPr id="31" name="Picture 44" descr="Picture 44"/>
          <p:cNvPicPr>
            <a:picLocks noChangeAspect="1"/>
          </p:cNvPicPr>
          <p:nvPr/>
        </p:nvPicPr>
        <p:blipFill>
          <a:blip r:embed="rId24"/>
          <a:stretch>
            <a:fillRect/>
          </a:stretch>
        </p:blipFill>
        <p:spPr>
          <a:xfrm>
            <a:off x="9874407" y="4067821"/>
            <a:ext cx="723946" cy="306702"/>
          </a:xfrm>
          <a:prstGeom prst="rect">
            <a:avLst/>
          </a:prstGeom>
          <a:ln w="12700">
            <a:miter lim="400000"/>
          </a:ln>
        </p:spPr>
      </p:pic>
      <p:pic>
        <p:nvPicPr>
          <p:cNvPr id="32" name="Picture 6" descr="Picture 6"/>
          <p:cNvPicPr>
            <a:picLocks noChangeAspect="1"/>
          </p:cNvPicPr>
          <p:nvPr/>
        </p:nvPicPr>
        <p:blipFill>
          <a:blip r:embed="rId25"/>
          <a:stretch>
            <a:fillRect/>
          </a:stretch>
        </p:blipFill>
        <p:spPr>
          <a:xfrm>
            <a:off x="10401990" y="5436756"/>
            <a:ext cx="958915" cy="592117"/>
          </a:xfrm>
          <a:prstGeom prst="rect">
            <a:avLst/>
          </a:prstGeom>
          <a:ln w="12700">
            <a:miter lim="400000"/>
          </a:ln>
        </p:spPr>
      </p:pic>
      <p:pic>
        <p:nvPicPr>
          <p:cNvPr id="33" name="image80.png" descr="image80.png"/>
          <p:cNvPicPr>
            <a:picLocks noChangeAspect="1"/>
          </p:cNvPicPr>
          <p:nvPr/>
        </p:nvPicPr>
        <p:blipFill>
          <a:blip r:embed="rId26"/>
          <a:stretch>
            <a:fillRect/>
          </a:stretch>
        </p:blipFill>
        <p:spPr>
          <a:xfrm>
            <a:off x="4982281" y="2011540"/>
            <a:ext cx="793153" cy="115371"/>
          </a:xfrm>
          <a:prstGeom prst="rect">
            <a:avLst/>
          </a:prstGeom>
          <a:ln w="12700">
            <a:miter lim="400000"/>
          </a:ln>
        </p:spPr>
      </p:pic>
      <p:pic>
        <p:nvPicPr>
          <p:cNvPr id="34" name="image81.png" descr="image81.png"/>
          <p:cNvPicPr>
            <a:picLocks noChangeAspect="1"/>
          </p:cNvPicPr>
          <p:nvPr/>
        </p:nvPicPr>
        <p:blipFill>
          <a:blip r:embed="rId27"/>
          <a:stretch>
            <a:fillRect/>
          </a:stretch>
        </p:blipFill>
        <p:spPr>
          <a:xfrm>
            <a:off x="3845669" y="5675210"/>
            <a:ext cx="746872" cy="115209"/>
          </a:xfrm>
          <a:prstGeom prst="rect">
            <a:avLst/>
          </a:prstGeom>
          <a:ln w="12700">
            <a:miter lim="400000"/>
          </a:ln>
        </p:spPr>
      </p:pic>
      <p:pic>
        <p:nvPicPr>
          <p:cNvPr id="35" name="image82.png" descr="image82.png"/>
          <p:cNvPicPr>
            <a:picLocks noChangeAspect="1"/>
          </p:cNvPicPr>
          <p:nvPr/>
        </p:nvPicPr>
        <p:blipFill>
          <a:blip r:embed="rId28"/>
          <a:stretch>
            <a:fillRect/>
          </a:stretch>
        </p:blipFill>
        <p:spPr>
          <a:xfrm>
            <a:off x="6185170" y="4851598"/>
            <a:ext cx="481181" cy="296111"/>
          </a:xfrm>
          <a:prstGeom prst="rect">
            <a:avLst/>
          </a:prstGeom>
          <a:ln w="12700">
            <a:miter lim="400000"/>
          </a:ln>
        </p:spPr>
      </p:pic>
      <p:pic>
        <p:nvPicPr>
          <p:cNvPr id="36" name="image84.png" descr="image84.png"/>
          <p:cNvPicPr>
            <a:picLocks noChangeAspect="1"/>
          </p:cNvPicPr>
          <p:nvPr/>
        </p:nvPicPr>
        <p:blipFill>
          <a:blip r:embed="rId29"/>
          <a:stretch>
            <a:fillRect/>
          </a:stretch>
        </p:blipFill>
        <p:spPr>
          <a:xfrm>
            <a:off x="5869732" y="3431197"/>
            <a:ext cx="544243" cy="180872"/>
          </a:xfrm>
          <a:prstGeom prst="rect">
            <a:avLst/>
          </a:prstGeom>
          <a:ln w="12700">
            <a:miter lim="400000"/>
          </a:ln>
        </p:spPr>
      </p:pic>
      <p:pic>
        <p:nvPicPr>
          <p:cNvPr id="37" name="image271.png" descr="image271.png"/>
          <p:cNvPicPr>
            <a:picLocks noChangeAspect="1"/>
          </p:cNvPicPr>
          <p:nvPr/>
        </p:nvPicPr>
        <p:blipFill>
          <a:blip r:embed="rId30"/>
          <a:stretch>
            <a:fillRect/>
          </a:stretch>
        </p:blipFill>
        <p:spPr>
          <a:xfrm>
            <a:off x="9353397" y="6762235"/>
            <a:ext cx="959449" cy="212999"/>
          </a:xfrm>
          <a:prstGeom prst="rect">
            <a:avLst/>
          </a:prstGeom>
          <a:ln w="12700">
            <a:miter lim="400000"/>
          </a:ln>
        </p:spPr>
      </p:pic>
      <p:pic>
        <p:nvPicPr>
          <p:cNvPr id="38" name="Picture 34" descr="Picture 34"/>
          <p:cNvPicPr>
            <a:picLocks noChangeAspect="1"/>
          </p:cNvPicPr>
          <p:nvPr/>
        </p:nvPicPr>
        <p:blipFill>
          <a:blip r:embed="rId31"/>
          <a:stretch>
            <a:fillRect/>
          </a:stretch>
        </p:blipFill>
        <p:spPr>
          <a:xfrm>
            <a:off x="4558127" y="4079404"/>
            <a:ext cx="810091" cy="283533"/>
          </a:xfrm>
          <a:prstGeom prst="rect">
            <a:avLst/>
          </a:prstGeom>
          <a:ln w="12700">
            <a:miter lim="400000"/>
          </a:ln>
        </p:spPr>
      </p:pic>
      <p:pic>
        <p:nvPicPr>
          <p:cNvPr id="39" name="image113.png" descr="image113.png"/>
          <p:cNvPicPr>
            <a:picLocks noChangeAspect="1"/>
          </p:cNvPicPr>
          <p:nvPr/>
        </p:nvPicPr>
        <p:blipFill>
          <a:blip r:embed="rId32"/>
          <a:stretch>
            <a:fillRect/>
          </a:stretch>
        </p:blipFill>
        <p:spPr>
          <a:xfrm>
            <a:off x="7008896" y="3269808"/>
            <a:ext cx="640464" cy="503649"/>
          </a:xfrm>
          <a:prstGeom prst="rect">
            <a:avLst/>
          </a:prstGeom>
          <a:ln w="12700">
            <a:miter lim="400000"/>
          </a:ln>
        </p:spPr>
      </p:pic>
      <p:pic>
        <p:nvPicPr>
          <p:cNvPr id="40" name="pasted-image.jpg" descr="pasted-image.jpg"/>
          <p:cNvPicPr>
            <a:picLocks noChangeAspect="1"/>
          </p:cNvPicPr>
          <p:nvPr/>
        </p:nvPicPr>
        <p:blipFill>
          <a:blip r:embed="rId33"/>
          <a:stretch>
            <a:fillRect/>
          </a:stretch>
        </p:blipFill>
        <p:spPr>
          <a:xfrm>
            <a:off x="5918349" y="2606729"/>
            <a:ext cx="994699" cy="306658"/>
          </a:xfrm>
          <a:prstGeom prst="rect">
            <a:avLst/>
          </a:prstGeom>
          <a:ln w="12700">
            <a:miter lim="400000"/>
          </a:ln>
        </p:spPr>
      </p:pic>
      <p:pic>
        <p:nvPicPr>
          <p:cNvPr id="41" name="Picture 46" descr="Picture 46"/>
          <p:cNvPicPr>
            <a:picLocks noChangeAspect="1"/>
          </p:cNvPicPr>
          <p:nvPr/>
        </p:nvPicPr>
        <p:blipFill>
          <a:blip r:embed="rId34"/>
          <a:stretch>
            <a:fillRect/>
          </a:stretch>
        </p:blipFill>
        <p:spPr>
          <a:xfrm>
            <a:off x="8134771" y="4754252"/>
            <a:ext cx="553539" cy="490805"/>
          </a:xfrm>
          <a:prstGeom prst="rect">
            <a:avLst/>
          </a:prstGeom>
          <a:ln w="12700">
            <a:miter lim="400000"/>
          </a:ln>
        </p:spPr>
      </p:pic>
      <p:pic>
        <p:nvPicPr>
          <p:cNvPr id="42" name="Picture 35" descr="Picture 35"/>
          <p:cNvPicPr>
            <a:picLocks noChangeAspect="1"/>
          </p:cNvPicPr>
          <p:nvPr/>
        </p:nvPicPr>
        <p:blipFill>
          <a:blip r:embed="rId35"/>
          <a:stretch>
            <a:fillRect/>
          </a:stretch>
        </p:blipFill>
        <p:spPr>
          <a:xfrm>
            <a:off x="7222925" y="4144547"/>
            <a:ext cx="926232" cy="153250"/>
          </a:xfrm>
          <a:prstGeom prst="rect">
            <a:avLst/>
          </a:prstGeom>
          <a:ln w="12700">
            <a:miter lim="400000"/>
          </a:ln>
        </p:spPr>
      </p:pic>
      <p:pic>
        <p:nvPicPr>
          <p:cNvPr id="43" name="image97.png" descr="image97.png"/>
          <p:cNvPicPr>
            <a:picLocks noChangeAspect="1"/>
          </p:cNvPicPr>
          <p:nvPr/>
        </p:nvPicPr>
        <p:blipFill>
          <a:blip r:embed="rId36"/>
          <a:stretch>
            <a:fillRect/>
          </a:stretch>
        </p:blipFill>
        <p:spPr>
          <a:xfrm>
            <a:off x="4878234" y="3274433"/>
            <a:ext cx="396577" cy="494400"/>
          </a:xfrm>
          <a:prstGeom prst="rect">
            <a:avLst/>
          </a:prstGeom>
          <a:ln w="12700">
            <a:miter lim="400000"/>
          </a:ln>
        </p:spPr>
      </p:pic>
      <p:pic>
        <p:nvPicPr>
          <p:cNvPr id="44" name="Picture 38" descr="Picture 38"/>
          <p:cNvPicPr>
            <a:picLocks noChangeAspect="1"/>
          </p:cNvPicPr>
          <p:nvPr/>
        </p:nvPicPr>
        <p:blipFill>
          <a:blip r:embed="rId37"/>
          <a:stretch>
            <a:fillRect/>
          </a:stretch>
        </p:blipFill>
        <p:spPr>
          <a:xfrm>
            <a:off x="7852512" y="1986075"/>
            <a:ext cx="674646" cy="166301"/>
          </a:xfrm>
          <a:prstGeom prst="rect">
            <a:avLst/>
          </a:prstGeom>
          <a:ln w="12700">
            <a:miter lim="400000"/>
          </a:ln>
        </p:spPr>
      </p:pic>
      <p:pic>
        <p:nvPicPr>
          <p:cNvPr id="45" name="Picture 62" descr="Picture 62"/>
          <p:cNvPicPr>
            <a:picLocks noChangeAspect="1"/>
          </p:cNvPicPr>
          <p:nvPr/>
        </p:nvPicPr>
        <p:blipFill>
          <a:blip r:embed="rId38"/>
          <a:stretch>
            <a:fillRect/>
          </a:stretch>
        </p:blipFill>
        <p:spPr>
          <a:xfrm>
            <a:off x="7192784" y="4793267"/>
            <a:ext cx="415556" cy="412773"/>
          </a:xfrm>
          <a:prstGeom prst="rect">
            <a:avLst/>
          </a:prstGeom>
          <a:ln w="12700">
            <a:miter lim="400000"/>
          </a:ln>
        </p:spPr>
      </p:pic>
      <p:pic>
        <p:nvPicPr>
          <p:cNvPr id="46" name="image270.jpg" descr="image270.jpg"/>
          <p:cNvPicPr>
            <a:picLocks noChangeAspect="1"/>
          </p:cNvPicPr>
          <p:nvPr/>
        </p:nvPicPr>
        <p:blipFill>
          <a:blip r:embed="rId39"/>
          <a:stretch>
            <a:fillRect/>
          </a:stretch>
        </p:blipFill>
        <p:spPr>
          <a:xfrm>
            <a:off x="6428811" y="6306010"/>
            <a:ext cx="761405" cy="143502"/>
          </a:xfrm>
          <a:prstGeom prst="rect">
            <a:avLst/>
          </a:prstGeom>
          <a:ln w="12700">
            <a:miter lim="400000"/>
          </a:ln>
        </p:spPr>
      </p:pic>
      <p:pic>
        <p:nvPicPr>
          <p:cNvPr id="47" name="image62.png" descr="image62.png"/>
          <p:cNvPicPr>
            <a:picLocks noChangeAspect="1"/>
          </p:cNvPicPr>
          <p:nvPr/>
        </p:nvPicPr>
        <p:blipFill>
          <a:blip r:embed="rId40"/>
          <a:stretch>
            <a:fillRect/>
          </a:stretch>
        </p:blipFill>
        <p:spPr>
          <a:xfrm>
            <a:off x="3967548" y="4783142"/>
            <a:ext cx="496150" cy="433026"/>
          </a:xfrm>
          <a:prstGeom prst="rect">
            <a:avLst/>
          </a:prstGeom>
          <a:ln w="12700">
            <a:miter lim="400000"/>
          </a:ln>
        </p:spPr>
      </p:pic>
      <p:pic>
        <p:nvPicPr>
          <p:cNvPr id="48" name="image63.png" descr="image63.png"/>
          <p:cNvPicPr>
            <a:picLocks noChangeAspect="1"/>
          </p:cNvPicPr>
          <p:nvPr/>
        </p:nvPicPr>
        <p:blipFill>
          <a:blip r:embed="rId41"/>
          <a:stretch>
            <a:fillRect/>
          </a:stretch>
        </p:blipFill>
        <p:spPr>
          <a:xfrm>
            <a:off x="3625208" y="3357105"/>
            <a:ext cx="658104" cy="329053"/>
          </a:xfrm>
          <a:prstGeom prst="rect">
            <a:avLst/>
          </a:prstGeom>
          <a:ln w="12700">
            <a:miter lim="400000"/>
          </a:ln>
        </p:spPr>
      </p:pic>
      <p:pic>
        <p:nvPicPr>
          <p:cNvPr id="49" name="image65.png" descr="image65.png"/>
          <p:cNvPicPr>
            <a:picLocks noChangeAspect="1"/>
          </p:cNvPicPr>
          <p:nvPr/>
        </p:nvPicPr>
        <p:blipFill>
          <a:blip r:embed="rId42"/>
          <a:stretch>
            <a:fillRect/>
          </a:stretch>
        </p:blipFill>
        <p:spPr>
          <a:xfrm>
            <a:off x="3682350" y="6285610"/>
            <a:ext cx="664107" cy="157597"/>
          </a:xfrm>
          <a:prstGeom prst="rect">
            <a:avLst/>
          </a:prstGeom>
          <a:ln w="12700">
            <a:miter lim="400000"/>
          </a:ln>
        </p:spPr>
      </p:pic>
      <p:pic>
        <p:nvPicPr>
          <p:cNvPr id="50" name="Picture 14" descr="Picture 14"/>
          <p:cNvPicPr>
            <a:picLocks noChangeAspect="1"/>
          </p:cNvPicPr>
          <p:nvPr/>
        </p:nvPicPr>
        <p:blipFill>
          <a:blip r:embed="rId43"/>
          <a:stretch>
            <a:fillRect/>
          </a:stretch>
        </p:blipFill>
        <p:spPr>
          <a:xfrm>
            <a:off x="10959328" y="6814271"/>
            <a:ext cx="821826" cy="105970"/>
          </a:xfrm>
          <a:prstGeom prst="rect">
            <a:avLst/>
          </a:prstGeom>
          <a:ln w="12700">
            <a:miter lim="400000"/>
          </a:ln>
        </p:spPr>
      </p:pic>
      <p:pic>
        <p:nvPicPr>
          <p:cNvPr id="51" name="Picture 24" descr="Picture 24"/>
          <p:cNvPicPr>
            <a:picLocks noChangeAspect="1"/>
          </p:cNvPicPr>
          <p:nvPr/>
        </p:nvPicPr>
        <p:blipFill>
          <a:blip r:embed="rId44"/>
          <a:stretch>
            <a:fillRect/>
          </a:stretch>
        </p:blipFill>
        <p:spPr>
          <a:xfrm>
            <a:off x="12513418" y="6790900"/>
            <a:ext cx="993249" cy="152713"/>
          </a:xfrm>
          <a:prstGeom prst="rect">
            <a:avLst/>
          </a:prstGeom>
          <a:ln w="12700">
            <a:miter lim="400000"/>
          </a:ln>
        </p:spPr>
      </p:pic>
      <p:pic>
        <p:nvPicPr>
          <p:cNvPr id="52" name="image93.png" descr="image93.png"/>
          <p:cNvPicPr>
            <a:picLocks noChangeAspect="1"/>
          </p:cNvPicPr>
          <p:nvPr/>
        </p:nvPicPr>
        <p:blipFill>
          <a:blip r:embed="rId45"/>
          <a:stretch>
            <a:fillRect/>
          </a:stretch>
        </p:blipFill>
        <p:spPr>
          <a:xfrm>
            <a:off x="2491692" y="4943092"/>
            <a:ext cx="949424" cy="113125"/>
          </a:xfrm>
          <a:prstGeom prst="rect">
            <a:avLst/>
          </a:prstGeom>
          <a:ln w="12700">
            <a:miter lim="400000"/>
          </a:ln>
        </p:spPr>
      </p:pic>
      <p:pic>
        <p:nvPicPr>
          <p:cNvPr id="53" name="Picture 6" descr="Picture 6"/>
          <p:cNvPicPr>
            <a:picLocks noChangeAspect="1"/>
          </p:cNvPicPr>
          <p:nvPr/>
        </p:nvPicPr>
        <p:blipFill>
          <a:blip r:embed="rId46"/>
          <a:stretch>
            <a:fillRect/>
          </a:stretch>
        </p:blipFill>
        <p:spPr>
          <a:xfrm>
            <a:off x="2435573" y="1807905"/>
            <a:ext cx="631110" cy="522639"/>
          </a:xfrm>
          <a:prstGeom prst="rect">
            <a:avLst/>
          </a:prstGeom>
          <a:ln w="12700">
            <a:miter lim="400000"/>
          </a:ln>
        </p:spPr>
      </p:pic>
      <p:pic>
        <p:nvPicPr>
          <p:cNvPr id="54" name="Picture 8" descr="Picture 8"/>
          <p:cNvPicPr>
            <a:picLocks noChangeAspect="1"/>
          </p:cNvPicPr>
          <p:nvPr/>
        </p:nvPicPr>
        <p:blipFill>
          <a:blip r:embed="rId47"/>
          <a:stretch>
            <a:fillRect/>
          </a:stretch>
        </p:blipFill>
        <p:spPr>
          <a:xfrm>
            <a:off x="2505649" y="3228488"/>
            <a:ext cx="524638" cy="586289"/>
          </a:xfrm>
          <a:prstGeom prst="rect">
            <a:avLst/>
          </a:prstGeom>
          <a:ln w="12700">
            <a:miter lim="400000"/>
          </a:ln>
        </p:spPr>
      </p:pic>
      <p:pic>
        <p:nvPicPr>
          <p:cNvPr id="55" name="Picture 10" descr="Picture 10"/>
          <p:cNvPicPr>
            <a:picLocks noChangeAspect="1"/>
          </p:cNvPicPr>
          <p:nvPr/>
        </p:nvPicPr>
        <p:blipFill>
          <a:blip r:embed="rId48"/>
          <a:stretch>
            <a:fillRect/>
          </a:stretch>
        </p:blipFill>
        <p:spPr>
          <a:xfrm>
            <a:off x="2393226" y="4044339"/>
            <a:ext cx="586921" cy="353665"/>
          </a:xfrm>
          <a:prstGeom prst="rect">
            <a:avLst/>
          </a:prstGeom>
          <a:ln w="12700">
            <a:miter lim="400000"/>
          </a:ln>
        </p:spPr>
      </p:pic>
      <p:pic>
        <p:nvPicPr>
          <p:cNvPr id="56" name="Picture 12" descr="Picture 12"/>
          <p:cNvPicPr>
            <a:picLocks noChangeAspect="1"/>
          </p:cNvPicPr>
          <p:nvPr/>
        </p:nvPicPr>
        <p:blipFill>
          <a:blip r:embed="rId49"/>
          <a:stretch>
            <a:fillRect/>
          </a:stretch>
        </p:blipFill>
        <p:spPr>
          <a:xfrm>
            <a:off x="2440030" y="6069333"/>
            <a:ext cx="822476" cy="616857"/>
          </a:xfrm>
          <a:prstGeom prst="rect">
            <a:avLst/>
          </a:prstGeom>
          <a:ln w="12700">
            <a:miter lim="400000"/>
          </a:ln>
        </p:spPr>
      </p:pic>
      <p:pic>
        <p:nvPicPr>
          <p:cNvPr id="57" name="image76.png" descr="image76.png"/>
          <p:cNvPicPr>
            <a:picLocks noChangeAspect="1"/>
          </p:cNvPicPr>
          <p:nvPr/>
        </p:nvPicPr>
        <p:blipFill>
          <a:blip r:embed="rId50"/>
          <a:stretch>
            <a:fillRect/>
          </a:stretch>
        </p:blipFill>
        <p:spPr>
          <a:xfrm>
            <a:off x="1169270" y="5652332"/>
            <a:ext cx="729694" cy="160963"/>
          </a:xfrm>
          <a:prstGeom prst="rect">
            <a:avLst/>
          </a:prstGeom>
          <a:ln w="12700">
            <a:miter lim="400000"/>
          </a:ln>
        </p:spPr>
      </p:pic>
      <p:pic>
        <p:nvPicPr>
          <p:cNvPr id="58" name="image77.png" descr="image77.png"/>
          <p:cNvPicPr>
            <a:picLocks noChangeAspect="1"/>
          </p:cNvPicPr>
          <p:nvPr/>
        </p:nvPicPr>
        <p:blipFill>
          <a:blip r:embed="rId51"/>
          <a:stretch>
            <a:fillRect/>
          </a:stretch>
        </p:blipFill>
        <p:spPr>
          <a:xfrm>
            <a:off x="1157505" y="3446603"/>
            <a:ext cx="753223" cy="150058"/>
          </a:xfrm>
          <a:prstGeom prst="rect">
            <a:avLst/>
          </a:prstGeom>
          <a:ln w="12700">
            <a:miter lim="400000"/>
          </a:ln>
        </p:spPr>
      </p:pic>
      <p:pic>
        <p:nvPicPr>
          <p:cNvPr id="59" name="image78.png" descr="image78.png"/>
          <p:cNvPicPr>
            <a:picLocks noChangeAspect="1"/>
          </p:cNvPicPr>
          <p:nvPr/>
        </p:nvPicPr>
        <p:blipFill>
          <a:blip r:embed="rId52"/>
          <a:stretch>
            <a:fillRect/>
          </a:stretch>
        </p:blipFill>
        <p:spPr>
          <a:xfrm>
            <a:off x="1191744" y="1987082"/>
            <a:ext cx="684748" cy="164288"/>
          </a:xfrm>
          <a:prstGeom prst="rect">
            <a:avLst/>
          </a:prstGeom>
          <a:ln w="12700">
            <a:miter lim="400000"/>
          </a:ln>
        </p:spPr>
      </p:pic>
      <p:pic>
        <p:nvPicPr>
          <p:cNvPr id="60" name="1000px-Intuit_Logo.svg[1].png" descr="1000px-Intuit_Logo.svg[1].png"/>
          <p:cNvPicPr>
            <a:picLocks noChangeAspect="1"/>
          </p:cNvPicPr>
          <p:nvPr/>
        </p:nvPicPr>
        <p:blipFill>
          <a:blip r:embed="rId53"/>
          <a:stretch>
            <a:fillRect/>
          </a:stretch>
        </p:blipFill>
        <p:spPr>
          <a:xfrm>
            <a:off x="1214908" y="4127643"/>
            <a:ext cx="638419" cy="187057"/>
          </a:xfrm>
          <a:prstGeom prst="rect">
            <a:avLst/>
          </a:prstGeom>
          <a:ln w="12700">
            <a:miter lim="400000"/>
          </a:ln>
        </p:spPr>
      </p:pic>
      <p:pic>
        <p:nvPicPr>
          <p:cNvPr id="61" name="Picture 2" descr="Picture 2"/>
          <p:cNvPicPr>
            <a:picLocks noChangeAspect="1"/>
          </p:cNvPicPr>
          <p:nvPr/>
        </p:nvPicPr>
        <p:blipFill>
          <a:blip r:embed="rId54"/>
          <a:srcRect l="14518" t="25878" r="12738" b="30033"/>
          <a:stretch>
            <a:fillRect/>
          </a:stretch>
        </p:blipFill>
        <p:spPr>
          <a:xfrm>
            <a:off x="1214907" y="2622433"/>
            <a:ext cx="681240" cy="275247"/>
          </a:xfrm>
          <a:prstGeom prst="rect">
            <a:avLst/>
          </a:prstGeom>
          <a:ln w="12700">
            <a:miter lim="400000"/>
          </a:ln>
        </p:spPr>
      </p:pic>
      <p:pic>
        <p:nvPicPr>
          <p:cNvPr id="62" name="Picture 54" descr="Picture 54"/>
          <p:cNvPicPr>
            <a:picLocks noChangeAspect="1"/>
          </p:cNvPicPr>
          <p:nvPr/>
        </p:nvPicPr>
        <p:blipFill>
          <a:blip r:embed="rId55"/>
          <a:stretch>
            <a:fillRect/>
          </a:stretch>
        </p:blipFill>
        <p:spPr>
          <a:xfrm>
            <a:off x="1105062" y="6206073"/>
            <a:ext cx="858110" cy="343375"/>
          </a:xfrm>
          <a:prstGeom prst="rect">
            <a:avLst/>
          </a:prstGeom>
          <a:ln w="12700">
            <a:miter lim="400000"/>
          </a:ln>
        </p:spPr>
      </p:pic>
      <p:pic>
        <p:nvPicPr>
          <p:cNvPr id="63" name="Picture 4" descr="Picture 4"/>
          <p:cNvPicPr>
            <a:picLocks noChangeAspect="1"/>
          </p:cNvPicPr>
          <p:nvPr/>
        </p:nvPicPr>
        <p:blipFill>
          <a:blip r:embed="rId56"/>
          <a:stretch>
            <a:fillRect/>
          </a:stretch>
        </p:blipFill>
        <p:spPr>
          <a:xfrm>
            <a:off x="1102975" y="4849764"/>
            <a:ext cx="862285" cy="299779"/>
          </a:xfrm>
          <a:prstGeom prst="rect">
            <a:avLst/>
          </a:prstGeom>
          <a:ln w="12700">
            <a:miter lim="400000"/>
          </a:ln>
        </p:spPr>
      </p:pic>
      <p:pic>
        <p:nvPicPr>
          <p:cNvPr id="64" name="image107.png" descr="image107.png"/>
          <p:cNvPicPr>
            <a:picLocks noChangeAspect="1"/>
          </p:cNvPicPr>
          <p:nvPr/>
        </p:nvPicPr>
        <p:blipFill>
          <a:blip r:embed="rId57"/>
          <a:stretch>
            <a:fillRect/>
          </a:stretch>
        </p:blipFill>
        <p:spPr>
          <a:xfrm>
            <a:off x="3520047" y="4072592"/>
            <a:ext cx="498180" cy="297159"/>
          </a:xfrm>
          <a:prstGeom prst="rect">
            <a:avLst/>
          </a:prstGeom>
          <a:ln w="12700">
            <a:miter lim="400000"/>
          </a:ln>
        </p:spPr>
      </p:pic>
      <p:pic>
        <p:nvPicPr>
          <p:cNvPr id="65" name="image108.png" descr="image108.png"/>
          <p:cNvPicPr>
            <a:picLocks noChangeAspect="1"/>
          </p:cNvPicPr>
          <p:nvPr/>
        </p:nvPicPr>
        <p:blipFill>
          <a:blip r:embed="rId58"/>
          <a:stretch>
            <a:fillRect/>
          </a:stretch>
        </p:blipFill>
        <p:spPr>
          <a:xfrm>
            <a:off x="4990129" y="4931919"/>
            <a:ext cx="668609" cy="135472"/>
          </a:xfrm>
          <a:prstGeom prst="rect">
            <a:avLst/>
          </a:prstGeom>
          <a:ln w="12700">
            <a:miter lim="400000"/>
          </a:ln>
        </p:spPr>
      </p:pic>
      <p:pic>
        <p:nvPicPr>
          <p:cNvPr id="66" name="image110.png" descr="image110.png"/>
          <p:cNvPicPr>
            <a:picLocks noChangeAspect="1"/>
          </p:cNvPicPr>
          <p:nvPr/>
        </p:nvPicPr>
        <p:blipFill>
          <a:blip r:embed="rId59"/>
          <a:stretch>
            <a:fillRect/>
          </a:stretch>
        </p:blipFill>
        <p:spPr>
          <a:xfrm>
            <a:off x="4690195" y="2637352"/>
            <a:ext cx="689348" cy="245409"/>
          </a:xfrm>
          <a:prstGeom prst="rect">
            <a:avLst/>
          </a:prstGeom>
          <a:ln w="12700">
            <a:miter lim="400000"/>
          </a:ln>
        </p:spPr>
      </p:pic>
      <p:pic>
        <p:nvPicPr>
          <p:cNvPr id="67" name="Picture 30" descr="Picture 30"/>
          <p:cNvPicPr>
            <a:picLocks noChangeAspect="1"/>
          </p:cNvPicPr>
          <p:nvPr/>
        </p:nvPicPr>
        <p:blipFill>
          <a:blip r:embed="rId60"/>
          <a:stretch>
            <a:fillRect/>
          </a:stretch>
        </p:blipFill>
        <p:spPr>
          <a:xfrm>
            <a:off x="3625763" y="1995177"/>
            <a:ext cx="797436" cy="148097"/>
          </a:xfrm>
          <a:prstGeom prst="rect">
            <a:avLst/>
          </a:prstGeom>
          <a:ln w="12700">
            <a:miter lim="400000"/>
          </a:ln>
        </p:spPr>
      </p:pic>
      <p:pic>
        <p:nvPicPr>
          <p:cNvPr id="68" name="image256.jpg" descr="image256.jpg"/>
          <p:cNvPicPr>
            <a:picLocks noChangeAspect="1"/>
          </p:cNvPicPr>
          <p:nvPr/>
        </p:nvPicPr>
        <p:blipFill>
          <a:blip r:embed="rId61"/>
          <a:stretch>
            <a:fillRect/>
          </a:stretch>
        </p:blipFill>
        <p:spPr>
          <a:xfrm>
            <a:off x="7655800" y="6678563"/>
            <a:ext cx="551419" cy="289579"/>
          </a:xfrm>
          <a:prstGeom prst="rect">
            <a:avLst/>
          </a:prstGeom>
          <a:ln w="12700">
            <a:miter lim="400000"/>
          </a:ln>
        </p:spPr>
      </p:pic>
      <p:pic>
        <p:nvPicPr>
          <p:cNvPr id="69" name="Picture 2" descr="Picture 2"/>
          <p:cNvPicPr>
            <a:picLocks noChangeAspect="1"/>
          </p:cNvPicPr>
          <p:nvPr/>
        </p:nvPicPr>
        <p:blipFill>
          <a:blip r:embed="rId62"/>
          <a:stretch>
            <a:fillRect/>
          </a:stretch>
        </p:blipFill>
        <p:spPr>
          <a:xfrm>
            <a:off x="2399714" y="5649900"/>
            <a:ext cx="945206" cy="165827"/>
          </a:xfrm>
          <a:prstGeom prst="rect">
            <a:avLst/>
          </a:prstGeom>
          <a:ln w="12700">
            <a:miter lim="400000"/>
          </a:ln>
        </p:spPr>
      </p:pic>
      <p:pic>
        <p:nvPicPr>
          <p:cNvPr id="70" name="Picture 63" descr="Picture 63"/>
          <p:cNvPicPr>
            <a:picLocks noChangeAspect="1"/>
          </p:cNvPicPr>
          <p:nvPr/>
        </p:nvPicPr>
        <p:blipFill>
          <a:blip r:embed="rId63"/>
          <a:stretch>
            <a:fillRect/>
          </a:stretch>
        </p:blipFill>
        <p:spPr>
          <a:xfrm>
            <a:off x="2434954" y="2656314"/>
            <a:ext cx="870894" cy="207487"/>
          </a:xfrm>
          <a:prstGeom prst="rect">
            <a:avLst/>
          </a:prstGeom>
          <a:ln w="12700">
            <a:miter lim="400000"/>
          </a:ln>
        </p:spPr>
      </p:pic>
      <p:pic>
        <p:nvPicPr>
          <p:cNvPr id="71" name="Picture 64" descr="Picture 64"/>
          <p:cNvPicPr>
            <a:picLocks noChangeAspect="1"/>
          </p:cNvPicPr>
          <p:nvPr/>
        </p:nvPicPr>
        <p:blipFill>
          <a:blip r:embed="rId64"/>
          <a:stretch>
            <a:fillRect/>
          </a:stretch>
        </p:blipFill>
        <p:spPr>
          <a:xfrm>
            <a:off x="3844654" y="2519329"/>
            <a:ext cx="306733" cy="481455"/>
          </a:xfrm>
          <a:prstGeom prst="rect">
            <a:avLst/>
          </a:prstGeom>
          <a:ln w="12700">
            <a:miter lim="400000"/>
          </a:ln>
        </p:spPr>
      </p:pic>
      <p:pic>
        <p:nvPicPr>
          <p:cNvPr id="72" name="Picture 2" descr="Picture 2"/>
          <p:cNvPicPr>
            <a:picLocks noChangeAspect="1"/>
          </p:cNvPicPr>
          <p:nvPr/>
        </p:nvPicPr>
        <p:blipFill>
          <a:blip r:embed="rId65"/>
          <a:stretch>
            <a:fillRect/>
          </a:stretch>
        </p:blipFill>
        <p:spPr>
          <a:xfrm>
            <a:off x="10572077" y="6275809"/>
            <a:ext cx="755189" cy="203903"/>
          </a:xfrm>
          <a:prstGeom prst="rect">
            <a:avLst/>
          </a:prstGeom>
          <a:ln w="12700">
            <a:miter lim="400000"/>
          </a:ln>
        </p:spPr>
      </p:pic>
      <p:sp>
        <p:nvSpPr>
          <p:cNvPr id="73" name="TextBox 70"/>
          <p:cNvSpPr txBox="1"/>
          <p:nvPr/>
        </p:nvSpPr>
        <p:spPr>
          <a:xfrm>
            <a:off x="8324243" y="5578926"/>
            <a:ext cx="58758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097252">
              <a:defRPr sz="1400">
                <a:solidFill>
                  <a:srgbClr val="008B85"/>
                </a:solidFill>
              </a:defRPr>
            </a:lvl1pPr>
          </a:lstStyle>
          <a:p>
            <a:pPr marL="0" marR="0" lvl="0" indent="0" algn="l" defTabSz="1097252"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008B85"/>
                </a:solidFill>
                <a:effectLst/>
                <a:uLnTx/>
                <a:uFillTx/>
                <a:latin typeface="Amazon Ember"/>
                <a:ea typeface="Amazon Ember"/>
                <a:cs typeface="Amazon Ember"/>
                <a:sym typeface="Amazon Ember"/>
              </a:rPr>
              <a:t>Merck</a:t>
            </a:r>
          </a:p>
        </p:txBody>
      </p:sp>
      <p:pic>
        <p:nvPicPr>
          <p:cNvPr id="74" name="Picture 14" descr="Picture 14"/>
          <p:cNvPicPr>
            <a:picLocks noChangeAspect="1"/>
          </p:cNvPicPr>
          <p:nvPr/>
        </p:nvPicPr>
        <p:blipFill>
          <a:blip r:embed="rId66"/>
          <a:stretch>
            <a:fillRect/>
          </a:stretch>
        </p:blipFill>
        <p:spPr>
          <a:xfrm>
            <a:off x="11138252" y="4012355"/>
            <a:ext cx="835264" cy="417632"/>
          </a:xfrm>
          <a:prstGeom prst="rect">
            <a:avLst/>
          </a:prstGeom>
          <a:ln w="12700">
            <a:miter lim="400000"/>
          </a:ln>
        </p:spPr>
      </p:pic>
      <p:pic>
        <p:nvPicPr>
          <p:cNvPr id="75" name="Picture 16" descr="Picture 16"/>
          <p:cNvPicPr>
            <a:picLocks noChangeAspect="1"/>
          </p:cNvPicPr>
          <p:nvPr/>
        </p:nvPicPr>
        <p:blipFill>
          <a:blip r:embed="rId67"/>
          <a:stretch>
            <a:fillRect/>
          </a:stretch>
        </p:blipFill>
        <p:spPr>
          <a:xfrm>
            <a:off x="12344979" y="6275809"/>
            <a:ext cx="951542" cy="203903"/>
          </a:xfrm>
          <a:prstGeom prst="rect">
            <a:avLst/>
          </a:prstGeom>
          <a:ln w="12700">
            <a:miter lim="400000"/>
          </a:ln>
        </p:spPr>
      </p:pic>
      <p:pic>
        <p:nvPicPr>
          <p:cNvPr id="76" name="Picture 74" descr="Picture 74"/>
          <p:cNvPicPr>
            <a:picLocks noChangeAspect="1"/>
          </p:cNvPicPr>
          <p:nvPr/>
        </p:nvPicPr>
        <p:blipFill>
          <a:blip r:embed="rId68"/>
          <a:stretch>
            <a:fillRect/>
          </a:stretch>
        </p:blipFill>
        <p:spPr>
          <a:xfrm>
            <a:off x="11861658" y="5534426"/>
            <a:ext cx="1711941" cy="396778"/>
          </a:xfrm>
          <a:prstGeom prst="rect">
            <a:avLst/>
          </a:prstGeom>
          <a:ln w="12700">
            <a:miter lim="400000"/>
          </a:ln>
        </p:spPr>
      </p:pic>
      <p:pic>
        <p:nvPicPr>
          <p:cNvPr id="77" name="Picture 2" descr="Picture 2"/>
          <p:cNvPicPr>
            <a:picLocks noChangeAspect="1"/>
          </p:cNvPicPr>
          <p:nvPr/>
        </p:nvPicPr>
        <p:blipFill>
          <a:blip r:embed="rId69"/>
          <a:stretch>
            <a:fillRect/>
          </a:stretch>
        </p:blipFill>
        <p:spPr>
          <a:xfrm>
            <a:off x="5908118" y="3949953"/>
            <a:ext cx="774908" cy="542437"/>
          </a:xfrm>
          <a:prstGeom prst="rect">
            <a:avLst/>
          </a:prstGeom>
          <a:ln w="12700">
            <a:miter lim="400000"/>
          </a:ln>
        </p:spPr>
      </p:pic>
      <p:pic>
        <p:nvPicPr>
          <p:cNvPr id="78" name="Picture 79" descr="Picture 79"/>
          <p:cNvPicPr>
            <a:picLocks noChangeAspect="1"/>
          </p:cNvPicPr>
          <p:nvPr/>
        </p:nvPicPr>
        <p:blipFill>
          <a:blip r:embed="rId70"/>
          <a:stretch>
            <a:fillRect/>
          </a:stretch>
        </p:blipFill>
        <p:spPr>
          <a:xfrm>
            <a:off x="6334513" y="1762717"/>
            <a:ext cx="958916" cy="346409"/>
          </a:xfrm>
          <a:prstGeom prst="rect">
            <a:avLst/>
          </a:prstGeom>
          <a:ln w="12700">
            <a:miter lim="400000"/>
          </a:ln>
        </p:spPr>
      </p:pic>
      <p:pic>
        <p:nvPicPr>
          <p:cNvPr id="79" name="Picture 83" descr="Picture 83"/>
          <p:cNvPicPr>
            <a:picLocks noChangeAspect="1"/>
          </p:cNvPicPr>
          <p:nvPr/>
        </p:nvPicPr>
        <p:blipFill>
          <a:blip r:embed="rId71"/>
          <a:stretch>
            <a:fillRect/>
          </a:stretch>
        </p:blipFill>
        <p:spPr>
          <a:xfrm>
            <a:off x="3988756" y="1361545"/>
            <a:ext cx="647674" cy="185471"/>
          </a:xfrm>
          <a:prstGeom prst="rect">
            <a:avLst/>
          </a:prstGeom>
          <a:ln w="12700">
            <a:miter lim="400000"/>
          </a:ln>
        </p:spPr>
      </p:pic>
      <p:pic>
        <p:nvPicPr>
          <p:cNvPr id="80" name="Picture 85" descr="Picture 85"/>
          <p:cNvPicPr>
            <a:picLocks noChangeAspect="1"/>
          </p:cNvPicPr>
          <p:nvPr/>
        </p:nvPicPr>
        <p:blipFill>
          <a:blip r:embed="rId72"/>
          <a:stretch>
            <a:fillRect/>
          </a:stretch>
        </p:blipFill>
        <p:spPr>
          <a:xfrm>
            <a:off x="2524226" y="1353082"/>
            <a:ext cx="647674" cy="202399"/>
          </a:xfrm>
          <a:prstGeom prst="rect">
            <a:avLst/>
          </a:prstGeom>
          <a:ln w="12700">
            <a:miter lim="400000"/>
          </a:ln>
        </p:spPr>
      </p:pic>
      <p:pic>
        <p:nvPicPr>
          <p:cNvPr id="81" name="Picture 89" descr="Picture 89"/>
          <p:cNvPicPr>
            <a:picLocks noChangeAspect="1"/>
          </p:cNvPicPr>
          <p:nvPr/>
        </p:nvPicPr>
        <p:blipFill>
          <a:blip r:embed="rId73"/>
          <a:stretch>
            <a:fillRect/>
          </a:stretch>
        </p:blipFill>
        <p:spPr>
          <a:xfrm>
            <a:off x="6816705" y="1239977"/>
            <a:ext cx="1092342" cy="428608"/>
          </a:xfrm>
          <a:prstGeom prst="rect">
            <a:avLst/>
          </a:prstGeom>
          <a:ln w="12700">
            <a:miter lim="400000"/>
          </a:ln>
        </p:spPr>
      </p:pic>
      <p:pic>
        <p:nvPicPr>
          <p:cNvPr id="82" name="Picture 93" descr="Picture 93"/>
          <p:cNvPicPr>
            <a:picLocks noChangeAspect="1"/>
          </p:cNvPicPr>
          <p:nvPr/>
        </p:nvPicPr>
        <p:blipFill>
          <a:blip r:embed="rId74"/>
          <a:stretch>
            <a:fillRect/>
          </a:stretch>
        </p:blipFill>
        <p:spPr>
          <a:xfrm>
            <a:off x="8293655" y="6225425"/>
            <a:ext cx="1260708" cy="304672"/>
          </a:xfrm>
          <a:prstGeom prst="rect">
            <a:avLst/>
          </a:prstGeom>
          <a:ln w="12700">
            <a:miter lim="400000"/>
          </a:ln>
        </p:spPr>
      </p:pic>
      <p:pic>
        <p:nvPicPr>
          <p:cNvPr id="83" name="Picture 95" descr="Picture 95"/>
          <p:cNvPicPr>
            <a:picLocks noChangeAspect="1"/>
          </p:cNvPicPr>
          <p:nvPr/>
        </p:nvPicPr>
        <p:blipFill>
          <a:blip r:embed="rId75"/>
          <a:stretch>
            <a:fillRect/>
          </a:stretch>
        </p:blipFill>
        <p:spPr>
          <a:xfrm>
            <a:off x="8725903" y="1252134"/>
            <a:ext cx="770087" cy="404296"/>
          </a:xfrm>
          <a:prstGeom prst="rect">
            <a:avLst/>
          </a:prstGeom>
          <a:ln w="12700">
            <a:miter lim="400000"/>
          </a:ln>
        </p:spPr>
      </p:pic>
      <p:pic>
        <p:nvPicPr>
          <p:cNvPr id="84" name="Picture 99" descr="Picture 99"/>
          <p:cNvPicPr>
            <a:picLocks noChangeAspect="1"/>
          </p:cNvPicPr>
          <p:nvPr/>
        </p:nvPicPr>
        <p:blipFill>
          <a:blip r:embed="rId76"/>
          <a:stretch>
            <a:fillRect/>
          </a:stretch>
        </p:blipFill>
        <p:spPr>
          <a:xfrm>
            <a:off x="4106509" y="6528440"/>
            <a:ext cx="1111562" cy="555782"/>
          </a:xfrm>
          <a:prstGeom prst="rect">
            <a:avLst/>
          </a:prstGeom>
          <a:ln w="12700">
            <a:miter lim="400000"/>
          </a:ln>
        </p:spPr>
      </p:pic>
      <p:pic>
        <p:nvPicPr>
          <p:cNvPr id="85" name="Picture 103" descr="Picture 103"/>
          <p:cNvPicPr>
            <a:picLocks noChangeAspect="1"/>
          </p:cNvPicPr>
          <p:nvPr/>
        </p:nvPicPr>
        <p:blipFill>
          <a:blip r:embed="rId77"/>
          <a:stretch>
            <a:fillRect/>
          </a:stretch>
        </p:blipFill>
        <p:spPr>
          <a:xfrm>
            <a:off x="10312844" y="1407277"/>
            <a:ext cx="1287763" cy="94007"/>
          </a:xfrm>
          <a:prstGeom prst="rect">
            <a:avLst/>
          </a:prstGeom>
          <a:ln w="12700">
            <a:miter lim="400000"/>
          </a:ln>
        </p:spPr>
      </p:pic>
      <p:pic>
        <p:nvPicPr>
          <p:cNvPr id="86" name="Picture 107" descr="Picture 107"/>
          <p:cNvPicPr>
            <a:picLocks noChangeAspect="1"/>
          </p:cNvPicPr>
          <p:nvPr/>
        </p:nvPicPr>
        <p:blipFill>
          <a:blip r:embed="rId78"/>
          <a:srcRect l="18267" t="26971" r="19050" b="26957"/>
          <a:stretch>
            <a:fillRect/>
          </a:stretch>
        </p:blipFill>
        <p:spPr>
          <a:xfrm>
            <a:off x="10424994" y="1953450"/>
            <a:ext cx="420066" cy="231551"/>
          </a:xfrm>
          <a:prstGeom prst="rect">
            <a:avLst/>
          </a:prstGeom>
          <a:ln w="12700">
            <a:miter lim="400000"/>
          </a:ln>
        </p:spPr>
      </p:pic>
      <p:pic>
        <p:nvPicPr>
          <p:cNvPr id="87" name="Picture 109" descr="Picture 109"/>
          <p:cNvPicPr>
            <a:picLocks noChangeAspect="1"/>
          </p:cNvPicPr>
          <p:nvPr/>
        </p:nvPicPr>
        <p:blipFill>
          <a:blip r:embed="rId79"/>
          <a:stretch>
            <a:fillRect/>
          </a:stretch>
        </p:blipFill>
        <p:spPr>
          <a:xfrm>
            <a:off x="10482635" y="4804298"/>
            <a:ext cx="520949" cy="390713"/>
          </a:xfrm>
          <a:prstGeom prst="rect">
            <a:avLst/>
          </a:prstGeom>
          <a:ln w="12700">
            <a:miter lim="400000"/>
          </a:ln>
        </p:spPr>
      </p:pic>
      <p:pic>
        <p:nvPicPr>
          <p:cNvPr id="88" name="Picture 111" descr="Picture 111"/>
          <p:cNvPicPr>
            <a:picLocks noChangeAspect="1"/>
          </p:cNvPicPr>
          <p:nvPr/>
        </p:nvPicPr>
        <p:blipFill>
          <a:blip r:embed="rId80"/>
          <a:stretch>
            <a:fillRect/>
          </a:stretch>
        </p:blipFill>
        <p:spPr>
          <a:xfrm>
            <a:off x="12581825" y="4943194"/>
            <a:ext cx="646290" cy="112921"/>
          </a:xfrm>
          <a:prstGeom prst="rect">
            <a:avLst/>
          </a:prstGeom>
          <a:ln w="12700">
            <a:miter lim="400000"/>
          </a:ln>
        </p:spPr>
      </p:pic>
      <p:pic>
        <p:nvPicPr>
          <p:cNvPr id="89" name="Picture 117" descr="Picture 117"/>
          <p:cNvPicPr>
            <a:picLocks noChangeAspect="1"/>
          </p:cNvPicPr>
          <p:nvPr/>
        </p:nvPicPr>
        <p:blipFill>
          <a:blip r:embed="rId81"/>
          <a:stretch>
            <a:fillRect/>
          </a:stretch>
        </p:blipFill>
        <p:spPr>
          <a:xfrm>
            <a:off x="11404141" y="1762717"/>
            <a:ext cx="594922" cy="613018"/>
          </a:xfrm>
          <a:prstGeom prst="rect">
            <a:avLst/>
          </a:prstGeom>
          <a:ln w="12700">
            <a:miter lim="400000"/>
          </a:ln>
        </p:spPr>
      </p:pic>
      <p:pic>
        <p:nvPicPr>
          <p:cNvPr id="90" name="Picture 119" descr="Picture 119"/>
          <p:cNvPicPr>
            <a:picLocks noChangeAspect="1"/>
          </p:cNvPicPr>
          <p:nvPr/>
        </p:nvPicPr>
        <p:blipFill>
          <a:blip r:embed="rId82"/>
          <a:stretch>
            <a:fillRect/>
          </a:stretch>
        </p:blipFill>
        <p:spPr>
          <a:xfrm>
            <a:off x="1052826" y="6815280"/>
            <a:ext cx="873215" cy="103954"/>
          </a:xfrm>
          <a:prstGeom prst="rect">
            <a:avLst/>
          </a:prstGeom>
          <a:ln w="12700">
            <a:miter lim="400000"/>
          </a:ln>
        </p:spPr>
      </p:pic>
      <p:pic>
        <p:nvPicPr>
          <p:cNvPr id="91" name="Picture 121" descr="Picture 121"/>
          <p:cNvPicPr>
            <a:picLocks noChangeAspect="1"/>
          </p:cNvPicPr>
          <p:nvPr/>
        </p:nvPicPr>
        <p:blipFill>
          <a:blip r:embed="rId83"/>
          <a:stretch>
            <a:fillRect/>
          </a:stretch>
        </p:blipFill>
        <p:spPr>
          <a:xfrm>
            <a:off x="2701170" y="6817244"/>
            <a:ext cx="862284" cy="100026"/>
          </a:xfrm>
          <a:prstGeom prst="rect">
            <a:avLst/>
          </a:prstGeom>
          <a:ln w="12700">
            <a:miter lim="400000"/>
          </a:ln>
        </p:spPr>
      </p:pic>
      <p:pic>
        <p:nvPicPr>
          <p:cNvPr id="92" name="Picture 123" descr="Picture 123"/>
          <p:cNvPicPr>
            <a:picLocks noChangeAspect="1"/>
          </p:cNvPicPr>
          <p:nvPr/>
        </p:nvPicPr>
        <p:blipFill>
          <a:blip r:embed="rId84"/>
          <a:stretch>
            <a:fillRect/>
          </a:stretch>
        </p:blipFill>
        <p:spPr>
          <a:xfrm>
            <a:off x="6850388" y="5608894"/>
            <a:ext cx="973107" cy="247839"/>
          </a:xfrm>
          <a:prstGeom prst="rect">
            <a:avLst/>
          </a:prstGeom>
          <a:ln w="12700">
            <a:miter lim="400000"/>
          </a:ln>
        </p:spPr>
      </p:pic>
      <p:pic>
        <p:nvPicPr>
          <p:cNvPr id="93" name="Picture 127" descr="Picture 127"/>
          <p:cNvPicPr>
            <a:picLocks noChangeAspect="1"/>
          </p:cNvPicPr>
          <p:nvPr/>
        </p:nvPicPr>
        <p:blipFill>
          <a:blip r:embed="rId85"/>
          <a:stretch>
            <a:fillRect/>
          </a:stretch>
        </p:blipFill>
        <p:spPr>
          <a:xfrm>
            <a:off x="5453284" y="1276721"/>
            <a:ext cx="546566" cy="427929"/>
          </a:xfrm>
          <a:prstGeom prst="rect">
            <a:avLst/>
          </a:prstGeom>
          <a:ln w="12700">
            <a:miter lim="400000"/>
          </a:ln>
        </p:spPr>
      </p:pic>
      <p:pic>
        <p:nvPicPr>
          <p:cNvPr id="94" name="Graphic 68" descr="Graphic 68"/>
          <p:cNvPicPr>
            <a:picLocks noChangeAspect="1"/>
          </p:cNvPicPr>
          <p:nvPr/>
        </p:nvPicPr>
        <p:blipFill>
          <a:blip r:embed="rId86"/>
          <a:stretch>
            <a:fillRect/>
          </a:stretch>
        </p:blipFill>
        <p:spPr>
          <a:xfrm>
            <a:off x="1405941" y="1301300"/>
            <a:ext cx="301431" cy="301431"/>
          </a:xfrm>
          <a:prstGeom prst="rect">
            <a:avLst/>
          </a:prstGeom>
          <a:ln w="12700">
            <a:miter lim="400000"/>
          </a:ln>
        </p:spPr>
      </p:pic>
      <p:pic>
        <p:nvPicPr>
          <p:cNvPr id="2" name="Picture 1"/>
          <p:cNvPicPr>
            <a:picLocks noChangeAspect="1"/>
          </p:cNvPicPr>
          <p:nvPr/>
        </p:nvPicPr>
        <p:blipFill>
          <a:blip r:embed="rId87"/>
          <a:stretch>
            <a:fillRect/>
          </a:stretch>
        </p:blipFill>
        <p:spPr>
          <a:xfrm>
            <a:off x="6166008" y="1738574"/>
            <a:ext cx="1368760" cy="368785"/>
          </a:xfrm>
          <a:prstGeom prst="rect">
            <a:avLst/>
          </a:prstGeom>
        </p:spPr>
      </p:pic>
      <p:pic>
        <p:nvPicPr>
          <p:cNvPr id="3" name="Picture 2"/>
          <p:cNvPicPr>
            <a:picLocks noChangeAspect="1"/>
          </p:cNvPicPr>
          <p:nvPr/>
        </p:nvPicPr>
        <p:blipFill>
          <a:blip r:embed="rId88"/>
          <a:stretch>
            <a:fillRect/>
          </a:stretch>
        </p:blipFill>
        <p:spPr>
          <a:xfrm>
            <a:off x="4592541" y="4885118"/>
            <a:ext cx="1510852" cy="351467"/>
          </a:xfrm>
          <a:prstGeom prst="rect">
            <a:avLst/>
          </a:prstGeom>
        </p:spPr>
      </p:pic>
    </p:spTree>
    <p:extLst>
      <p:ext uri="{BB962C8B-B14F-4D97-AF65-F5344CB8AC3E}">
        <p14:creationId xmlns:p14="http://schemas.microsoft.com/office/powerpoint/2010/main" val="3821675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558223" y="3224063"/>
            <a:ext cx="4589512" cy="1371601"/>
          </a:xfrm>
          <a:prstGeom prst="rect">
            <a:avLst/>
          </a:prstGeom>
        </p:spPr>
        <p:txBody>
          <a:bodyPr anchor="ctr"/>
          <a:lstStyle>
            <a:lvl1pPr>
              <a:defRPr sz="4800" b="0">
                <a:solidFill>
                  <a:srgbClr val="FFFFFF"/>
                </a:solidFill>
              </a:defRPr>
            </a:lvl1pPr>
          </a:lstStyle>
          <a:p>
            <a:r>
              <a:t>Next steps </a:t>
            </a:r>
          </a:p>
        </p:txBody>
      </p:sp>
      <p:sp>
        <p:nvSpPr>
          <p:cNvPr id="7" name="Straight Connector 7"/>
          <p:cNvSpPr/>
          <p:nvPr/>
        </p:nvSpPr>
        <p:spPr>
          <a:xfrm flipH="1">
            <a:off x="4307473" y="1261532"/>
            <a:ext cx="1" cy="5706536"/>
          </a:xfrm>
          <a:prstGeom prst="line">
            <a:avLst/>
          </a:prstGeom>
          <a:ln w="25400">
            <a:solidFill>
              <a:srgbClr val="FFFFFF"/>
            </a:solidFill>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mn-ea"/>
              <a:cs typeface="+mn-cs"/>
              <a:sym typeface="Amazon Ember"/>
            </a:endParaRPr>
          </a:p>
        </p:txBody>
      </p:sp>
      <p:sp>
        <p:nvSpPr>
          <p:cNvPr id="8" name="Title 3">
            <a:extLst>
              <a:ext uri="{FF2B5EF4-FFF2-40B4-BE49-F238E27FC236}">
                <a16:creationId xmlns:a16="http://schemas.microsoft.com/office/drawing/2014/main" id="{2DD8B84A-4975-F445-B1A4-D8750DF5043D}"/>
              </a:ext>
            </a:extLst>
          </p:cNvPr>
          <p:cNvSpPr txBox="1">
            <a:spLocks/>
          </p:cNvSpPr>
          <p:nvPr/>
        </p:nvSpPr>
        <p:spPr>
          <a:xfrm>
            <a:off x="3200491" y="2383051"/>
            <a:ext cx="10221509" cy="1402400"/>
          </a:xfrm>
          <a:prstGeom prst="rect">
            <a:avLst/>
          </a:prstGeom>
        </p:spPr>
        <p:txBody>
          <a:bodyPr vert="horz" lIns="146304" tIns="73152" rIns="146304" bIns="73152" rtlCol="0" anchor="ctr">
            <a:normAutofit lnSpcReduction="10000"/>
          </a:bodyPr>
          <a:lstStyle>
            <a:lvl1pPr algn="l" defTabSz="457200" rtl="0" eaLnBrk="1" latinLnBrk="0" hangingPunct="1">
              <a:spcBef>
                <a:spcPct val="0"/>
              </a:spcBef>
              <a:buNone/>
              <a:defRPr sz="2400" b="1" kern="1200">
                <a:solidFill>
                  <a:schemeClr val="bg1"/>
                </a:solidFill>
                <a:latin typeface="Arial"/>
                <a:ea typeface="+mj-ea"/>
                <a:cs typeface="Arial"/>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80" b="1" i="0" u="none" strike="noStrike" kern="1200" cap="none" spc="0" normalizeH="0" baseline="0" noProof="0" dirty="0">
                <a:ln>
                  <a:noFill/>
                </a:ln>
                <a:solidFill>
                  <a:srgbClr val="F2F2F2"/>
                </a:solidFill>
                <a:effectLst/>
                <a:uLnTx/>
                <a:uFillTx/>
                <a:latin typeface="Arial"/>
                <a:ea typeface="+mj-ea"/>
                <a:cs typeface="Arial"/>
                <a:sym typeface="Amazon Ember"/>
              </a:rPr>
              <a:t>What problem can we help</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80" b="1" i="0" u="none" strike="noStrike" kern="1200" cap="none" spc="0" normalizeH="0" baseline="0" noProof="0" dirty="0">
                <a:ln>
                  <a:noFill/>
                </a:ln>
                <a:solidFill>
                  <a:srgbClr val="FAA634"/>
                </a:solidFill>
                <a:effectLst/>
                <a:uLnTx/>
                <a:uFillTx/>
                <a:latin typeface="Arial"/>
                <a:ea typeface="+mj-ea"/>
                <a:cs typeface="Arial"/>
                <a:sym typeface="Amazon Ember"/>
              </a:rPr>
              <a:t>solve</a:t>
            </a:r>
            <a:r>
              <a:rPr kumimoji="0" lang="en-US" sz="4480" b="1" i="0" u="none" strike="noStrike" kern="1200" cap="none" spc="0" normalizeH="0" baseline="0" noProof="0" dirty="0">
                <a:ln>
                  <a:noFill/>
                </a:ln>
                <a:solidFill>
                  <a:srgbClr val="F2F2F2"/>
                </a:solidFill>
                <a:effectLst/>
                <a:uLnTx/>
                <a:uFillTx/>
                <a:latin typeface="Arial"/>
                <a:ea typeface="+mj-ea"/>
                <a:cs typeface="Arial"/>
                <a:sym typeface="Amazon Ember"/>
              </a:rPr>
              <a:t>?</a:t>
            </a:r>
          </a:p>
        </p:txBody>
      </p:sp>
      <p:pic>
        <p:nvPicPr>
          <p:cNvPr id="9" name="Picture 8">
            <a:extLst>
              <a:ext uri="{FF2B5EF4-FFF2-40B4-BE49-F238E27FC236}">
                <a16:creationId xmlns:a16="http://schemas.microsoft.com/office/drawing/2014/main" id="{27B1DDD8-D3C5-F64E-BB9C-5706D33E9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050" y="4426038"/>
            <a:ext cx="3664758" cy="887257"/>
          </a:xfrm>
          <a:prstGeom prst="rect">
            <a:avLst/>
          </a:prstGeom>
        </p:spPr>
      </p:pic>
    </p:spTree>
    <p:extLst>
      <p:ext uri="{BB962C8B-B14F-4D97-AF65-F5344CB8AC3E}">
        <p14:creationId xmlns:p14="http://schemas.microsoft.com/office/powerpoint/2010/main" val="1347734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16544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04069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4" name="Title 1">
            <a:extLst>
              <a:ext uri="{FF2B5EF4-FFF2-40B4-BE49-F238E27FC236}">
                <a16:creationId xmlns:a16="http://schemas.microsoft.com/office/drawing/2014/main" id="{EF5C6A23-BC1D-C348-83F9-CCC2769985B2}"/>
              </a:ext>
            </a:extLst>
          </p:cNvPr>
          <p:cNvSpPr>
            <a:spLocks noGrp="1"/>
          </p:cNvSpPr>
          <p:nvPr>
            <p:ph type="title"/>
          </p:nvPr>
        </p:nvSpPr>
        <p:spPr/>
        <p:txBody>
          <a:bodyPr/>
          <a:lstStyle/>
          <a:p>
            <a:r>
              <a:rPr lang="en-US" dirty="0"/>
              <a:t>Broad and Deep </a:t>
            </a:r>
            <a:r>
              <a:rPr lang="en-US" dirty="0">
                <a:solidFill>
                  <a:srgbClr val="FAA634"/>
                </a:solidFill>
              </a:rPr>
              <a:t>Functionality</a:t>
            </a:r>
            <a:endParaRPr lang="en-US" b="0" dirty="0"/>
          </a:p>
        </p:txBody>
      </p:sp>
      <p:pic>
        <p:nvPicPr>
          <p:cNvPr id="5" name="Picture 4">
            <a:extLst>
              <a:ext uri="{FF2B5EF4-FFF2-40B4-BE49-F238E27FC236}">
                <a16:creationId xmlns:a16="http://schemas.microsoft.com/office/drawing/2014/main" id="{5C4D8DC5-A939-A448-A591-1AA9E694EEE3}"/>
              </a:ext>
            </a:extLst>
          </p:cNvPr>
          <p:cNvPicPr>
            <a:picLocks noChangeAspect="1"/>
          </p:cNvPicPr>
          <p:nvPr/>
        </p:nvPicPr>
        <p:blipFill>
          <a:blip r:embed="rId4"/>
          <a:stretch>
            <a:fillRect/>
          </a:stretch>
        </p:blipFill>
        <p:spPr>
          <a:xfrm>
            <a:off x="-121920" y="836802"/>
            <a:ext cx="14935200" cy="6569838"/>
          </a:xfrm>
          <a:prstGeom prst="rect">
            <a:avLst/>
          </a:prstGeom>
        </p:spPr>
      </p:pic>
    </p:spTree>
    <p:extLst>
      <p:ext uri="{BB962C8B-B14F-4D97-AF65-F5344CB8AC3E}">
        <p14:creationId xmlns:p14="http://schemas.microsoft.com/office/powerpoint/2010/main" val="3628148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p:txBody>
          <a:bodyPr/>
          <a:lstStyle/>
          <a:p>
            <a:r>
              <a:rPr lang="en-US" dirty="0" smtClean="0"/>
              <a:t>Nate </a:t>
            </a:r>
            <a:r>
              <a:rPr lang="en-US" dirty="0" err="1" smtClean="0"/>
              <a:t>Bachmeier</a:t>
            </a:r>
            <a:r>
              <a:rPr lang="en-US" dirty="0" smtClean="0"/>
              <a:t> – Senior SA</a:t>
            </a:r>
            <a:endParaRPr lang="en-US" dirty="0"/>
          </a:p>
          <a:p>
            <a:r>
              <a:rPr lang="en-US" dirty="0" smtClean="0"/>
              <a:t>September 2020</a:t>
            </a:r>
            <a:endParaRPr lang="en-US"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dirty="0"/>
              <a:t>Cloud Computing with </a:t>
            </a:r>
            <a:r>
              <a:rPr lang="en-US" dirty="0" smtClean="0"/>
              <a:t>AWS</a:t>
            </a:r>
            <a:br>
              <a:rPr lang="en-US" dirty="0" smtClean="0"/>
            </a:br>
            <a:r>
              <a:rPr lang="en-US" i="1" dirty="0" smtClean="0"/>
              <a:t>for </a:t>
            </a:r>
            <a:r>
              <a:rPr lang="en-US" i="1" dirty="0" err="1" smtClean="0"/>
              <a:t>Octank</a:t>
            </a:r>
            <a:r>
              <a:rPr lang="en-US" i="1" dirty="0" smtClean="0"/>
              <a:t> Travel</a:t>
            </a:r>
            <a:endParaRPr lang="en-US" i="1" dirty="0"/>
          </a:p>
        </p:txBody>
      </p:sp>
    </p:spTree>
    <p:extLst>
      <p:ext uri="{BB962C8B-B14F-4D97-AF65-F5344CB8AC3E}">
        <p14:creationId xmlns:p14="http://schemas.microsoft.com/office/powerpoint/2010/main" val="805821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548640" indent="-548640">
              <a:lnSpc>
                <a:spcPct val="150000"/>
              </a:lnSpc>
              <a:buFont typeface="Arial" panose="020B0604020202020204" pitchFamily="34" charset="0"/>
              <a:buChar char="•"/>
            </a:pPr>
            <a:r>
              <a:rPr lang="en-US" dirty="0" smtClean="0">
                <a:latin typeface="Amazon Ember" panose="020B0603020204020204" pitchFamily="34" charset="0"/>
                <a:ea typeface="Amazon Ember" panose="020B0603020204020204" pitchFamily="34" charset="0"/>
                <a:cs typeface="Amazon Ember" panose="020B0603020204020204" pitchFamily="34" charset="0"/>
              </a:rPr>
              <a:t>What challenges and opportunities do you face today</a:t>
            </a:r>
          </a:p>
          <a:p>
            <a:pPr marL="548640" indent="-548640">
              <a:lnSpc>
                <a:spcPct val="150000"/>
              </a:lnSpc>
              <a:buFont typeface="Arial" panose="020B0604020202020204" pitchFamily="34" charset="0"/>
              <a:buChar char="•"/>
            </a:pPr>
            <a:r>
              <a:rPr lang="en-US" dirty="0" smtClean="0">
                <a:latin typeface="Amazon Ember" panose="020B0603020204020204" pitchFamily="34" charset="0"/>
                <a:ea typeface="Amazon Ember" panose="020B0603020204020204" pitchFamily="34" charset="0"/>
                <a:cs typeface="Amazon Ember" panose="020B0603020204020204" pitchFamily="34" charset="0"/>
              </a:rPr>
              <a:t>How are you approaching those situations today</a:t>
            </a:r>
          </a:p>
          <a:p>
            <a:pPr marL="548640" indent="-548640">
              <a:lnSpc>
                <a:spcPct val="150000"/>
              </a:lnSpc>
              <a:buFont typeface="Arial" panose="020B0604020202020204" pitchFamily="34" charset="0"/>
              <a:buChar char="•"/>
            </a:pPr>
            <a:r>
              <a:rPr lang="en-US" dirty="0" smtClean="0">
                <a:latin typeface="Amazon Ember" panose="020B0603020204020204" pitchFamily="34" charset="0"/>
                <a:ea typeface="Amazon Ember" panose="020B0603020204020204" pitchFamily="34" charset="0"/>
                <a:cs typeface="Amazon Ember" panose="020B0603020204020204" pitchFamily="34" charset="0"/>
              </a:rPr>
              <a:t>Where do you want to be tomorrow</a:t>
            </a:r>
          </a:p>
          <a:p>
            <a:pPr marL="1737360" lvl="1" indent="-548640">
              <a:lnSpc>
                <a:spcPct val="150000"/>
              </a:lnSpc>
              <a:buFont typeface="Arial" panose="020B0604020202020204" pitchFamily="34" charset="0"/>
              <a:buChar char="•"/>
            </a:pPr>
            <a:endParaRPr lang="en-US" dirty="0" smtClean="0">
              <a:latin typeface="Amazon Ember" panose="020B0603020204020204" pitchFamily="34" charset="0"/>
              <a:ea typeface="Amazon Ember" panose="020B0603020204020204" pitchFamily="34" charset="0"/>
              <a:cs typeface="Amazon Ember" panose="020B0603020204020204" pitchFamily="34" charset="0"/>
            </a:endParaRPr>
          </a:p>
          <a:p>
            <a:pPr marL="548640" indent="-548640">
              <a:lnSpc>
                <a:spcPct val="150000"/>
              </a:lnSpc>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480891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121" name="Shape 332">
            <a:extLst>
              <a:ext uri="{FF2B5EF4-FFF2-40B4-BE49-F238E27FC236}">
                <a16:creationId xmlns:a16="http://schemas.microsoft.com/office/drawing/2014/main" id="{A2303DED-6624-DC41-8837-08E1E476D40A}"/>
              </a:ext>
            </a:extLst>
          </p:cNvPr>
          <p:cNvSpPr txBox="1">
            <a:spLocks/>
          </p:cNvSpPr>
          <p:nvPr/>
        </p:nvSpPr>
        <p:spPr>
          <a:xfrm>
            <a:off x="1884387" y="6007408"/>
            <a:ext cx="10861624" cy="1214120"/>
          </a:xfrm>
          <a:prstGeom prst="rect">
            <a:avLst/>
          </a:prstGeom>
          <a:ln w="3175">
            <a:round/>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18061" tIns="18061" rIns="18061" bIns="18061" rtlCol="0" anchor="t">
            <a:noAutofit/>
          </a:bodyPr>
          <a:lstStyle>
            <a:lvl1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marL="0" marR="0" lvl="0" indent="0" algn="ctr" defTabSz="2926006" rtl="0" eaLnBrk="1" fontAlgn="auto" latinLnBrk="0" hangingPunct="1">
              <a:lnSpc>
                <a:spcPct val="120000"/>
              </a:lnSpc>
              <a:spcBef>
                <a:spcPts val="0"/>
              </a:spcBef>
              <a:spcAft>
                <a:spcPts val="0"/>
              </a:spcAft>
              <a:buClrTx/>
              <a:buSzTx/>
              <a:buFontTx/>
              <a:buNone/>
              <a:tabLst/>
              <a:defRPr sz="2800" spc="-70">
                <a:uFill>
                  <a:solidFill>
                    <a:srgbClr val="FFFFFF"/>
                  </a:solidFill>
                </a:uFill>
              </a:defRPr>
            </a:pPr>
            <a:r>
              <a:rPr kumimoji="0" lang="en-US" sz="3200" b="1" i="0" u="none" strike="noStrike" kern="0" cap="none" spc="-70" normalizeH="0" baseline="0" noProof="0" dirty="0">
                <a:ln>
                  <a:noFill/>
                </a:ln>
                <a:solidFill>
                  <a:srgbClr val="F2F3F3"/>
                </a:solidFill>
                <a:effectLst/>
                <a:uLnTx/>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sym typeface="Amazon Ember"/>
              </a:rPr>
              <a:t>A broad and deep platform that helps customers</a:t>
            </a:r>
          </a:p>
          <a:p>
            <a:pPr marL="0" marR="0" lvl="0" indent="0" algn="ctr" defTabSz="2926006" rtl="0" eaLnBrk="1" fontAlgn="auto" latinLnBrk="0" hangingPunct="1">
              <a:lnSpc>
                <a:spcPct val="120000"/>
              </a:lnSpc>
              <a:spcBef>
                <a:spcPts val="0"/>
              </a:spcBef>
              <a:spcAft>
                <a:spcPts val="0"/>
              </a:spcAft>
              <a:buClrTx/>
              <a:buSzTx/>
              <a:buFontTx/>
              <a:buNone/>
              <a:tabLst/>
              <a:defRPr sz="2800" spc="-70">
                <a:uFill>
                  <a:solidFill>
                    <a:srgbClr val="FFFFFF"/>
                  </a:solidFill>
                </a:uFill>
              </a:defRPr>
            </a:pPr>
            <a:r>
              <a:rPr kumimoji="0" lang="en-US" sz="3200" b="1" i="0" u="none" strike="noStrike" kern="0" cap="none" spc="-70" normalizeH="0" baseline="0" noProof="0" dirty="0">
                <a:ln>
                  <a:noFill/>
                </a:ln>
                <a:solidFill>
                  <a:srgbClr val="F2F3F3"/>
                </a:solidFill>
                <a:effectLst/>
                <a:uLnTx/>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sym typeface="Amazon Ember"/>
              </a:rPr>
              <a:t>build sophisticated, scalable, secure applications</a:t>
            </a:r>
          </a:p>
        </p:txBody>
      </p:sp>
      <p:sp>
        <p:nvSpPr>
          <p:cNvPr id="152" name="Title 77">
            <a:extLst>
              <a:ext uri="{FF2B5EF4-FFF2-40B4-BE49-F238E27FC236}">
                <a16:creationId xmlns:a16="http://schemas.microsoft.com/office/drawing/2014/main" id="{1596A706-208B-EA40-8D05-4BBE758FCEA3}"/>
              </a:ext>
            </a:extLst>
          </p:cNvPr>
          <p:cNvSpPr txBox="1">
            <a:spLocks/>
          </p:cNvSpPr>
          <p:nvPr/>
        </p:nvSpPr>
        <p:spPr>
          <a:xfrm>
            <a:off x="1860330" y="355341"/>
            <a:ext cx="10909738" cy="756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l" defTabSz="731508" rtl="0" latinLnBrk="0">
              <a:lnSpc>
                <a:spcPct val="100000"/>
              </a:lnSpc>
              <a:spcBef>
                <a:spcPts val="0"/>
              </a:spcBef>
              <a:spcAft>
                <a:spcPts val="0"/>
              </a:spcAft>
              <a:buClrTx/>
              <a:buSzTx/>
              <a:buFontTx/>
              <a:buNone/>
              <a:tabLst/>
              <a:defRPr sz="6400" b="1" i="0" u="none" strike="noStrike" cap="none" spc="0" baseline="0">
                <a:solidFill>
                  <a:srgbClr val="FFFFFF"/>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marL="0" marR="0" lvl="0" indent="0" algn="ctr" defTabSz="731508"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What is Cloud?</a:t>
            </a:r>
          </a:p>
          <a:p>
            <a:pPr marL="0" marR="0" lvl="0" indent="0" algn="ctr" defTabSz="731508" rtl="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a:noFill/>
                </a:ln>
                <a:solidFill>
                  <a:srgbClr val="F2F3F3"/>
                </a:solidFill>
                <a:effectLst/>
                <a:uLnTx/>
                <a:uFillTx/>
                <a:latin typeface="Amazon Ember"/>
                <a:ea typeface="Amazon Ember"/>
                <a:cs typeface="Amazon Ember"/>
                <a:sym typeface="Amazon Ember"/>
              </a:rPr>
              <a:t>What is </a:t>
            </a:r>
            <a:r>
              <a:rPr kumimoji="0" lang="en-US" sz="4400" b="1" i="0" u="none" strike="noStrike" kern="0" cap="none" spc="0" normalizeH="0" baseline="0" noProof="0" dirty="0">
                <a:ln>
                  <a:noFill/>
                </a:ln>
                <a:solidFill>
                  <a:srgbClr val="FAA634"/>
                </a:solidFill>
                <a:effectLst/>
                <a:uLnTx/>
                <a:uFillTx/>
                <a:latin typeface="Amazon Ember"/>
                <a:ea typeface="Amazon Ember"/>
                <a:cs typeface="Amazon Ember"/>
                <a:sym typeface="Amazon Ember"/>
              </a:rPr>
              <a:t>Amazon Web Services (AWS)?</a:t>
            </a:r>
            <a:endParaRPr kumimoji="0" lang="en-US" sz="4400" b="1" i="0" u="none" strike="noStrike" kern="0" cap="none" spc="0" normalizeH="0" baseline="0" noProof="0" dirty="0">
              <a:ln>
                <a:noFill/>
              </a:ln>
              <a:solidFill>
                <a:srgbClr val="FF9900"/>
              </a:solidFill>
              <a:effectLst/>
              <a:uLnTx/>
              <a:uFillTx/>
              <a:latin typeface="Amazon Ember"/>
              <a:ea typeface="Amazon Ember"/>
              <a:cs typeface="Amazon Ember"/>
              <a:sym typeface="Amazon Ember"/>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7429" y="382886"/>
            <a:ext cx="6535539" cy="653553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098" y="3060697"/>
            <a:ext cx="3822200" cy="2286005"/>
          </a:xfrm>
          <a:prstGeom prst="rect">
            <a:avLst/>
          </a:prstGeom>
        </p:spPr>
      </p:pic>
    </p:spTree>
    <p:extLst>
      <p:ext uri="{BB962C8B-B14F-4D97-AF65-F5344CB8AC3E}">
        <p14:creationId xmlns:p14="http://schemas.microsoft.com/office/powerpoint/2010/main" val="3452095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02" name="Group 152"/>
          <p:cNvGrpSpPr/>
          <p:nvPr/>
        </p:nvGrpSpPr>
        <p:grpSpPr>
          <a:xfrm>
            <a:off x="5560418" y="5432106"/>
            <a:ext cx="1303495" cy="1303495"/>
            <a:chOff x="0" y="0"/>
            <a:chExt cx="780260" cy="780260"/>
          </a:xfrm>
          <a:noFill/>
        </p:grpSpPr>
        <p:sp>
          <p:nvSpPr>
            <p:cNvPr id="5481" name="Oval 147"/>
            <p:cNvSpPr/>
            <p:nvPr/>
          </p:nvSpPr>
          <p:spPr>
            <a:xfrm>
              <a:off x="0" y="0"/>
              <a:ext cx="780261" cy="780261"/>
            </a:xfrm>
            <a:prstGeom prst="ellipse">
              <a:avLst/>
            </a:prstGeom>
            <a:grpFill/>
            <a:ln w="12700"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501" name="Graphic 110"/>
            <p:cNvGrpSpPr/>
            <p:nvPr/>
          </p:nvGrpSpPr>
          <p:grpSpPr>
            <a:xfrm>
              <a:off x="98825" y="168872"/>
              <a:ext cx="573080" cy="586448"/>
              <a:chOff x="0" y="0"/>
              <a:chExt cx="573079" cy="586447"/>
            </a:xfrm>
            <a:grpFill/>
          </p:grpSpPr>
          <p:sp>
            <p:nvSpPr>
              <p:cNvPr id="5482" name="Freeform: Shape 52"/>
              <p:cNvSpPr/>
              <p:nvPr/>
            </p:nvSpPr>
            <p:spPr>
              <a:xfrm>
                <a:off x="196521" y="180479"/>
                <a:ext cx="376559" cy="100267"/>
              </a:xfrm>
              <a:custGeom>
                <a:avLst/>
                <a:gdLst/>
                <a:ahLst/>
                <a:cxnLst>
                  <a:cxn ang="0">
                    <a:pos x="wd2" y="hd2"/>
                  </a:cxn>
                  <a:cxn ang="5400000">
                    <a:pos x="wd2" y="hd2"/>
                  </a:cxn>
                  <a:cxn ang="10800000">
                    <a:pos x="wd2" y="hd2"/>
                  </a:cxn>
                  <a:cxn ang="16200000">
                    <a:pos x="wd2" y="hd2"/>
                  </a:cxn>
                </a:cxnLst>
                <a:rect l="0" t="0" r="r" b="b"/>
                <a:pathLst>
                  <a:path w="21600" h="21600" extrusionOk="0">
                    <a:moveTo>
                      <a:pt x="21063" y="21600"/>
                    </a:moveTo>
                    <a:lnTo>
                      <a:pt x="511" y="21600"/>
                    </a:lnTo>
                    <a:cubicBezTo>
                      <a:pt x="230" y="21600"/>
                      <a:pt x="0" y="20736"/>
                      <a:pt x="0" y="19680"/>
                    </a:cubicBezTo>
                    <a:lnTo>
                      <a:pt x="0" y="1920"/>
                    </a:lnTo>
                    <a:cubicBezTo>
                      <a:pt x="0" y="864"/>
                      <a:pt x="230" y="0"/>
                      <a:pt x="511" y="0"/>
                    </a:cubicBezTo>
                    <a:lnTo>
                      <a:pt x="21089" y="0"/>
                    </a:lnTo>
                    <a:cubicBezTo>
                      <a:pt x="21370" y="0"/>
                      <a:pt x="21600" y="864"/>
                      <a:pt x="21600" y="1920"/>
                    </a:cubicBezTo>
                    <a:lnTo>
                      <a:pt x="21600" y="19680"/>
                    </a:lnTo>
                    <a:cubicBezTo>
                      <a:pt x="21574" y="20736"/>
                      <a:pt x="21344" y="21600"/>
                      <a:pt x="21063" y="21600"/>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3" name="Freeform: Shape 53"/>
              <p:cNvSpPr/>
              <p:nvPr/>
            </p:nvSpPr>
            <p:spPr>
              <a:xfrm>
                <a:off x="196521" y="316842"/>
                <a:ext cx="376113" cy="99821"/>
              </a:xfrm>
              <a:custGeom>
                <a:avLst/>
                <a:gdLst/>
                <a:ahLst/>
                <a:cxnLst>
                  <a:cxn ang="0">
                    <a:pos x="wd2" y="hd2"/>
                  </a:cxn>
                  <a:cxn ang="5400000">
                    <a:pos x="wd2" y="hd2"/>
                  </a:cxn>
                  <a:cxn ang="10800000">
                    <a:pos x="wd2" y="hd2"/>
                  </a:cxn>
                  <a:cxn ang="16200000">
                    <a:pos x="wd2" y="hd2"/>
                  </a:cxn>
                </a:cxnLst>
                <a:rect l="0" t="0" r="r" b="b"/>
                <a:pathLst>
                  <a:path w="21600" h="21600" extrusionOk="0">
                    <a:moveTo>
                      <a:pt x="21114" y="21600"/>
                    </a:moveTo>
                    <a:lnTo>
                      <a:pt x="486" y="21600"/>
                    </a:lnTo>
                    <a:cubicBezTo>
                      <a:pt x="205" y="21600"/>
                      <a:pt x="0" y="20732"/>
                      <a:pt x="0" y="19768"/>
                    </a:cubicBezTo>
                    <a:lnTo>
                      <a:pt x="0" y="1832"/>
                    </a:lnTo>
                    <a:cubicBezTo>
                      <a:pt x="0" y="771"/>
                      <a:pt x="230" y="0"/>
                      <a:pt x="486" y="0"/>
                    </a:cubicBezTo>
                    <a:lnTo>
                      <a:pt x="21114" y="0"/>
                    </a:lnTo>
                    <a:cubicBezTo>
                      <a:pt x="21395" y="0"/>
                      <a:pt x="21600" y="868"/>
                      <a:pt x="21600" y="1832"/>
                    </a:cubicBezTo>
                    <a:lnTo>
                      <a:pt x="21600" y="19768"/>
                    </a:lnTo>
                    <a:cubicBezTo>
                      <a:pt x="21600" y="20829"/>
                      <a:pt x="21395" y="21600"/>
                      <a:pt x="21114" y="21600"/>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4" name="Freeform: Shape 54"/>
              <p:cNvSpPr/>
              <p:nvPr/>
            </p:nvSpPr>
            <p:spPr>
              <a:xfrm>
                <a:off x="246432" y="280745"/>
                <a:ext cx="276291" cy="33869"/>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5" name="Freeform: Shape 55"/>
              <p:cNvSpPr/>
              <p:nvPr/>
            </p:nvSpPr>
            <p:spPr>
              <a:xfrm>
                <a:off x="196521" y="452313"/>
                <a:ext cx="376559" cy="100267"/>
              </a:xfrm>
              <a:custGeom>
                <a:avLst/>
                <a:gdLst/>
                <a:ahLst/>
                <a:cxnLst>
                  <a:cxn ang="0">
                    <a:pos x="wd2" y="hd2"/>
                  </a:cxn>
                  <a:cxn ang="5400000">
                    <a:pos x="wd2" y="hd2"/>
                  </a:cxn>
                  <a:cxn ang="10800000">
                    <a:pos x="wd2" y="hd2"/>
                  </a:cxn>
                  <a:cxn ang="16200000">
                    <a:pos x="wd2" y="hd2"/>
                  </a:cxn>
                </a:cxnLst>
                <a:rect l="0" t="0" r="r" b="b"/>
                <a:pathLst>
                  <a:path w="21600" h="21600" extrusionOk="0">
                    <a:moveTo>
                      <a:pt x="21063" y="21600"/>
                    </a:moveTo>
                    <a:lnTo>
                      <a:pt x="511" y="21600"/>
                    </a:lnTo>
                    <a:cubicBezTo>
                      <a:pt x="230" y="21600"/>
                      <a:pt x="0" y="20736"/>
                      <a:pt x="0" y="19680"/>
                    </a:cubicBezTo>
                    <a:lnTo>
                      <a:pt x="0" y="1920"/>
                    </a:lnTo>
                    <a:cubicBezTo>
                      <a:pt x="0" y="864"/>
                      <a:pt x="230" y="0"/>
                      <a:pt x="511" y="0"/>
                    </a:cubicBezTo>
                    <a:lnTo>
                      <a:pt x="21089" y="0"/>
                    </a:lnTo>
                    <a:cubicBezTo>
                      <a:pt x="21370" y="0"/>
                      <a:pt x="21600" y="864"/>
                      <a:pt x="21600" y="1920"/>
                    </a:cubicBezTo>
                    <a:lnTo>
                      <a:pt x="21600" y="19680"/>
                    </a:lnTo>
                    <a:cubicBezTo>
                      <a:pt x="21574" y="20736"/>
                      <a:pt x="21344" y="21600"/>
                      <a:pt x="21063" y="21600"/>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6" name="Freeform: Shape 56"/>
              <p:cNvSpPr/>
              <p:nvPr/>
            </p:nvSpPr>
            <p:spPr>
              <a:xfrm>
                <a:off x="253563" y="213010"/>
                <a:ext cx="35204"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7" name="Freeform: Shape 57"/>
              <p:cNvSpPr/>
              <p:nvPr/>
            </p:nvSpPr>
            <p:spPr>
              <a:xfrm>
                <a:off x="336894" y="213010"/>
                <a:ext cx="35205"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8" name="Freeform: Shape 58"/>
              <p:cNvSpPr/>
              <p:nvPr/>
            </p:nvSpPr>
            <p:spPr>
              <a:xfrm>
                <a:off x="246432" y="418446"/>
                <a:ext cx="276291" cy="33868"/>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9" name="Freeform: Shape 59"/>
              <p:cNvSpPr/>
              <p:nvPr/>
            </p:nvSpPr>
            <p:spPr>
              <a:xfrm>
                <a:off x="408641" y="348927"/>
                <a:ext cx="35205"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0" name="Freeform: Shape 60"/>
              <p:cNvSpPr/>
              <p:nvPr/>
            </p:nvSpPr>
            <p:spPr>
              <a:xfrm>
                <a:off x="492418" y="348927"/>
                <a:ext cx="35205"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1" name="Freeform: Shape 61"/>
              <p:cNvSpPr/>
              <p:nvPr/>
            </p:nvSpPr>
            <p:spPr>
              <a:xfrm>
                <a:off x="253563" y="484844"/>
                <a:ext cx="35204"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2" name="Freeform: Shape 62"/>
              <p:cNvSpPr/>
              <p:nvPr/>
            </p:nvSpPr>
            <p:spPr>
              <a:xfrm>
                <a:off x="336894" y="484844"/>
                <a:ext cx="35205"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3" name="Freeform: Shape 63"/>
              <p:cNvSpPr/>
              <p:nvPr/>
            </p:nvSpPr>
            <p:spPr>
              <a:xfrm>
                <a:off x="234401" y="552579"/>
                <a:ext cx="90910" cy="33869"/>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4" name="Freeform: Shape 64"/>
              <p:cNvSpPr/>
              <p:nvPr/>
            </p:nvSpPr>
            <p:spPr>
              <a:xfrm>
                <a:off x="445183" y="552579"/>
                <a:ext cx="90910" cy="33869"/>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5" name="Freeform: Shape 65"/>
              <p:cNvSpPr/>
              <p:nvPr/>
            </p:nvSpPr>
            <p:spPr>
              <a:xfrm>
                <a:off x="0" y="0"/>
                <a:ext cx="309267" cy="102048"/>
              </a:xfrm>
              <a:custGeom>
                <a:avLst/>
                <a:gdLst/>
                <a:ahLst/>
                <a:cxnLst>
                  <a:cxn ang="0">
                    <a:pos x="wd2" y="hd2"/>
                  </a:cxn>
                  <a:cxn ang="5400000">
                    <a:pos x="wd2" y="hd2"/>
                  </a:cxn>
                  <a:cxn ang="10800000">
                    <a:pos x="wd2" y="hd2"/>
                  </a:cxn>
                  <a:cxn ang="16200000">
                    <a:pos x="wd2" y="hd2"/>
                  </a:cxn>
                </a:cxnLst>
                <a:rect l="0" t="0" r="r" b="b"/>
                <a:pathLst>
                  <a:path w="21600" h="21600" extrusionOk="0">
                    <a:moveTo>
                      <a:pt x="21600" y="11413"/>
                    </a:moveTo>
                    <a:cubicBezTo>
                      <a:pt x="21600" y="17073"/>
                      <a:pt x="17056" y="21600"/>
                      <a:pt x="10800" y="21600"/>
                    </a:cubicBezTo>
                    <a:cubicBezTo>
                      <a:pt x="4544" y="21600"/>
                      <a:pt x="0" y="17073"/>
                      <a:pt x="0" y="11413"/>
                    </a:cubicBezTo>
                    <a:cubicBezTo>
                      <a:pt x="0" y="5754"/>
                      <a:pt x="4544" y="0"/>
                      <a:pt x="10800" y="0"/>
                    </a:cubicBezTo>
                    <a:cubicBezTo>
                      <a:pt x="17056" y="0"/>
                      <a:pt x="21600" y="5754"/>
                      <a:pt x="21600" y="11413"/>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6" name="Freeform: Shape 66"/>
              <p:cNvSpPr/>
              <p:nvPr/>
            </p:nvSpPr>
            <p:spPr>
              <a:xfrm>
                <a:off x="0" y="149732"/>
                <a:ext cx="154635" cy="481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088" y="21600"/>
                      <a:pt x="0" y="12000"/>
                      <a:pt x="0"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7" name="Freeform: Shape 67"/>
              <p:cNvSpPr/>
              <p:nvPr/>
            </p:nvSpPr>
            <p:spPr>
              <a:xfrm>
                <a:off x="0" y="244651"/>
                <a:ext cx="154635" cy="481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088" y="21600"/>
                      <a:pt x="0" y="12000"/>
                      <a:pt x="0"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8" name="Freeform: Shape 68"/>
              <p:cNvSpPr/>
              <p:nvPr/>
            </p:nvSpPr>
            <p:spPr>
              <a:xfrm flipH="1">
                <a:off x="446" y="50802"/>
                <a:ext cx="1" cy="283421"/>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9" name="Freeform: Shape 69"/>
              <p:cNvSpPr/>
              <p:nvPr/>
            </p:nvSpPr>
            <p:spPr>
              <a:xfrm>
                <a:off x="309267" y="53921"/>
                <a:ext cx="1" cy="89574"/>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0" name="Freeform: Shape 70"/>
              <p:cNvSpPr/>
              <p:nvPr/>
            </p:nvSpPr>
            <p:spPr>
              <a:xfrm>
                <a:off x="445" y="333331"/>
                <a:ext cx="161319" cy="481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07" y="21600"/>
                      <a:pt x="0" y="12000"/>
                      <a:pt x="0"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sp>
        <p:nvSpPr>
          <p:cNvPr id="5442" name="Title 1"/>
          <p:cNvSpPr txBox="1">
            <a:spLocks noGrp="1"/>
          </p:cNvSpPr>
          <p:nvPr>
            <p:ph type="title"/>
          </p:nvPr>
        </p:nvSpPr>
        <p:spPr>
          <a:prstGeom prst="rect">
            <a:avLst/>
          </a:prstGeom>
        </p:spPr>
        <p:txBody>
          <a:bodyPr/>
          <a:lstStyle>
            <a:lvl1pPr>
              <a:defRPr b="0">
                <a:solidFill>
                  <a:srgbClr val="FFFFFF"/>
                </a:solidFill>
              </a:defRPr>
            </a:lvl1pPr>
          </a:lstStyle>
          <a:p>
            <a:r>
              <a:rPr dirty="0"/>
              <a:t>Getting started in your </a:t>
            </a:r>
            <a:r>
              <a:rPr dirty="0">
                <a:solidFill>
                  <a:schemeClr val="accent1"/>
                </a:solidFill>
              </a:rPr>
              <a:t>cloud journey</a:t>
            </a:r>
            <a:r>
              <a:rPr dirty="0"/>
              <a:t> </a:t>
            </a:r>
          </a:p>
        </p:txBody>
      </p:sp>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5444" name="TextBox 7"/>
          <p:cNvSpPr txBox="1"/>
          <p:nvPr/>
        </p:nvSpPr>
        <p:spPr>
          <a:xfrm>
            <a:off x="3141296" y="5023774"/>
            <a:ext cx="1660570"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20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Project</a:t>
            </a:r>
          </a:p>
        </p:txBody>
      </p:sp>
      <p:sp>
        <p:nvSpPr>
          <p:cNvPr id="5445" name="Straight Connector 72"/>
          <p:cNvSpPr/>
          <p:nvPr/>
        </p:nvSpPr>
        <p:spPr>
          <a:xfrm flipH="1">
            <a:off x="2505070" y="1701024"/>
            <a:ext cx="1" cy="5394876"/>
          </a:xfrm>
          <a:prstGeom prst="line">
            <a:avLst/>
          </a:prstGeom>
          <a:ln w="161925">
            <a:solidFill>
              <a:srgbClr val="FFFFFF"/>
            </a:solidFill>
            <a:headEnd type="triangle"/>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46" name="Straight Connector 74"/>
          <p:cNvSpPr/>
          <p:nvPr/>
        </p:nvSpPr>
        <p:spPr>
          <a:xfrm>
            <a:off x="2421224" y="7096159"/>
            <a:ext cx="8810630" cy="1"/>
          </a:xfrm>
          <a:prstGeom prst="line">
            <a:avLst/>
          </a:prstGeom>
          <a:ln w="161925">
            <a:solidFill>
              <a:srgbClr val="FFFFFF"/>
            </a:solidFill>
            <a:tailEnd type="triangle"/>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47" name="TextBox 77"/>
          <p:cNvSpPr txBox="1"/>
          <p:nvPr/>
        </p:nvSpPr>
        <p:spPr>
          <a:xfrm>
            <a:off x="548639" y="3763286"/>
            <a:ext cx="1719857"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18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600" b="1" i="1" u="none" strike="noStrike" kern="0" cap="none" spc="0" normalizeH="0" baseline="0" noProof="0" dirty="0">
                <a:ln>
                  <a:noFill/>
                </a:ln>
                <a:solidFill>
                  <a:srgbClr val="FFFFFF"/>
                </a:solidFill>
                <a:effectLst/>
                <a:uLnTx/>
                <a:uFillTx/>
                <a:latin typeface="Amazon Ember"/>
                <a:ea typeface="Amazon Ember"/>
                <a:cs typeface="Amazon Ember"/>
                <a:sym typeface="Amazon Ember"/>
              </a:rPr>
              <a:t>Value</a:t>
            </a:r>
          </a:p>
        </p:txBody>
      </p:sp>
      <p:sp>
        <p:nvSpPr>
          <p:cNvPr id="5448" name="TextBox 78"/>
          <p:cNvSpPr txBox="1"/>
          <p:nvPr/>
        </p:nvSpPr>
        <p:spPr>
          <a:xfrm>
            <a:off x="5963085" y="7151692"/>
            <a:ext cx="1228929"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914362">
              <a:defRPr sz="18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600" b="1" i="1" u="none" strike="noStrike" kern="0" cap="none" spc="0" normalizeH="0" baseline="0" noProof="0" dirty="0">
                <a:ln>
                  <a:noFill/>
                </a:ln>
                <a:solidFill>
                  <a:srgbClr val="FFFFFF"/>
                </a:solidFill>
                <a:effectLst/>
                <a:uLnTx/>
                <a:uFillTx/>
                <a:latin typeface="Amazon Ember"/>
                <a:ea typeface="Amazon Ember"/>
                <a:cs typeface="Amazon Ember"/>
                <a:sym typeface="Amazon Ember"/>
              </a:rPr>
              <a:t>Time</a:t>
            </a:r>
          </a:p>
        </p:txBody>
      </p:sp>
      <p:sp>
        <p:nvSpPr>
          <p:cNvPr id="5449" name="TextBox 87"/>
          <p:cNvSpPr txBox="1"/>
          <p:nvPr/>
        </p:nvSpPr>
        <p:spPr>
          <a:xfrm>
            <a:off x="11407583" y="1395995"/>
            <a:ext cx="3506598"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914362">
              <a:defRPr sz="2000">
                <a:solidFill>
                  <a:srgbClr val="FFFFFF"/>
                </a:solidFill>
              </a:defRPr>
            </a:lvl1pPr>
          </a:lstStyle>
          <a:p>
            <a:pPr marL="0" marR="0" lvl="0" indent="0" algn="l"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Continuous Reinvention</a:t>
            </a:r>
          </a:p>
        </p:txBody>
      </p:sp>
      <p:sp>
        <p:nvSpPr>
          <p:cNvPr id="5450" name="TextBox 8"/>
          <p:cNvSpPr txBox="1"/>
          <p:nvPr/>
        </p:nvSpPr>
        <p:spPr>
          <a:xfrm>
            <a:off x="4909297" y="5028171"/>
            <a:ext cx="2698426"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20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Foundation</a:t>
            </a:r>
          </a:p>
        </p:txBody>
      </p:sp>
      <p:sp>
        <p:nvSpPr>
          <p:cNvPr id="5451" name="TextBox 9"/>
          <p:cNvSpPr txBox="1"/>
          <p:nvPr/>
        </p:nvSpPr>
        <p:spPr>
          <a:xfrm>
            <a:off x="9874849" y="6132686"/>
            <a:ext cx="2179778"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20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Migration</a:t>
            </a:r>
          </a:p>
        </p:txBody>
      </p:sp>
      <p:sp>
        <p:nvSpPr>
          <p:cNvPr id="5452" name="TextBox 124"/>
          <p:cNvSpPr txBox="1"/>
          <p:nvPr/>
        </p:nvSpPr>
        <p:spPr>
          <a:xfrm>
            <a:off x="7310274" y="3794065"/>
            <a:ext cx="2648572"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914362">
              <a:defRPr sz="2400">
                <a:solidFill>
                  <a:schemeClr val="accent2"/>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00A1C9"/>
                </a:solidFill>
                <a:effectLst/>
                <a:uLnTx/>
                <a:uFillTx/>
                <a:latin typeface="Amazon Ember"/>
                <a:ea typeface="Amazon Ember"/>
                <a:cs typeface="Amazon Ember"/>
                <a:sym typeface="Amazon Ember"/>
              </a:rPr>
              <a:t>Cloud native</a:t>
            </a:r>
          </a:p>
        </p:txBody>
      </p:sp>
      <p:sp>
        <p:nvSpPr>
          <p:cNvPr id="5453" name="TextBox 125"/>
          <p:cNvSpPr txBox="1"/>
          <p:nvPr/>
        </p:nvSpPr>
        <p:spPr>
          <a:xfrm>
            <a:off x="10153170" y="4948430"/>
            <a:ext cx="4077409"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914362">
              <a:defRPr sz="2400">
                <a:solidFill>
                  <a:schemeClr val="accent1"/>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9900"/>
                </a:solidFill>
                <a:effectLst/>
                <a:uLnTx/>
                <a:uFillTx/>
                <a:latin typeface="Amazon Ember"/>
                <a:ea typeface="Amazon Ember"/>
                <a:cs typeface="Amazon Ember"/>
                <a:sym typeface="Amazon Ember"/>
              </a:rPr>
              <a:t>Legacy applications </a:t>
            </a:r>
            <a:endParaRPr kumimoji="0" lang="en-US" sz="3200" b="1" i="0" u="none" strike="noStrike" kern="0" cap="none" spc="0" normalizeH="0" baseline="0" noProof="0" dirty="0">
              <a:ln>
                <a:noFill/>
              </a:ln>
              <a:solidFill>
                <a:srgbClr val="FF9900"/>
              </a:solidFill>
              <a:effectLst/>
              <a:uLnTx/>
              <a:uFillTx/>
              <a:latin typeface="Amazon Ember"/>
              <a:ea typeface="Amazon Ember"/>
              <a:cs typeface="Amazon Ember"/>
              <a:sym typeface="Amazon Ember"/>
            </a:endParaRPr>
          </a:p>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9900"/>
                </a:solidFill>
                <a:effectLst/>
                <a:uLnTx/>
                <a:uFillTx/>
                <a:latin typeface="Amazon Ember"/>
                <a:ea typeface="Amazon Ember"/>
                <a:cs typeface="Amazon Ember"/>
                <a:sym typeface="Amazon Ember"/>
              </a:rPr>
              <a:t>and data</a:t>
            </a:r>
          </a:p>
        </p:txBody>
      </p:sp>
      <p:sp>
        <p:nvSpPr>
          <p:cNvPr id="5455" name="Freeform 143"/>
          <p:cNvSpPr/>
          <p:nvPr/>
        </p:nvSpPr>
        <p:spPr>
          <a:xfrm>
            <a:off x="2729132" y="2489981"/>
            <a:ext cx="7779434" cy="4445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383" y="21554"/>
                  <a:pt x="12766" y="21509"/>
                  <a:pt x="16366" y="17909"/>
                </a:cubicBezTo>
                <a:cubicBezTo>
                  <a:pt x="19966" y="14309"/>
                  <a:pt x="21600" y="0"/>
                  <a:pt x="21600" y="0"/>
                </a:cubicBezTo>
              </a:path>
            </a:pathLst>
          </a:custGeom>
          <a:ln w="76200">
            <a:solidFill>
              <a:schemeClr val="accent2"/>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5456" name="Freeform 145"/>
          <p:cNvSpPr/>
          <p:nvPr/>
        </p:nvSpPr>
        <p:spPr>
          <a:xfrm>
            <a:off x="2741645" y="2489980"/>
            <a:ext cx="7779434" cy="4482320"/>
          </a:xfrm>
          <a:custGeom>
            <a:avLst/>
            <a:gdLst/>
            <a:ahLst/>
            <a:cxnLst>
              <a:cxn ang="0">
                <a:pos x="wd2" y="hd2"/>
              </a:cxn>
              <a:cxn ang="5400000">
                <a:pos x="wd2" y="hd2"/>
              </a:cxn>
              <a:cxn ang="10800000">
                <a:pos x="wd2" y="hd2"/>
              </a:cxn>
              <a:cxn ang="16200000">
                <a:pos x="wd2" y="hd2"/>
              </a:cxn>
            </a:cxnLst>
            <a:rect l="0" t="0" r="r" b="b"/>
            <a:pathLst>
              <a:path w="21172" h="21600" extrusionOk="0">
                <a:moveTo>
                  <a:pt x="0" y="21600"/>
                </a:moveTo>
                <a:cubicBezTo>
                  <a:pt x="6257" y="21554"/>
                  <a:pt x="14543" y="21509"/>
                  <a:pt x="18071" y="17909"/>
                </a:cubicBezTo>
                <a:cubicBezTo>
                  <a:pt x="21600" y="14309"/>
                  <a:pt x="20974" y="3088"/>
                  <a:pt x="21172" y="0"/>
                </a:cubicBezTo>
              </a:path>
            </a:pathLst>
          </a:custGeom>
          <a:ln w="76200">
            <a:solidFill>
              <a:schemeClr val="accent1"/>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467" name="Group 151"/>
          <p:cNvGrpSpPr/>
          <p:nvPr/>
        </p:nvGrpSpPr>
        <p:grpSpPr>
          <a:xfrm>
            <a:off x="3319831" y="5595480"/>
            <a:ext cx="1303498" cy="1303498"/>
            <a:chOff x="0" y="0"/>
            <a:chExt cx="780262" cy="780262"/>
          </a:xfrm>
          <a:noFill/>
        </p:grpSpPr>
        <p:sp>
          <p:nvSpPr>
            <p:cNvPr id="5457" name="Oval 146"/>
            <p:cNvSpPr/>
            <p:nvPr/>
          </p:nvSpPr>
          <p:spPr>
            <a:xfrm>
              <a:off x="0" y="0"/>
              <a:ext cx="780263" cy="780263"/>
            </a:xfrm>
            <a:prstGeom prst="ellipse">
              <a:avLst/>
            </a:prstGeom>
            <a:grpFill/>
            <a:ln w="12700"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466" name="Graphic 234"/>
            <p:cNvGrpSpPr/>
            <p:nvPr/>
          </p:nvGrpSpPr>
          <p:grpSpPr>
            <a:xfrm>
              <a:off x="149516" y="163007"/>
              <a:ext cx="523028" cy="523820"/>
              <a:chOff x="0" y="0"/>
              <a:chExt cx="523026" cy="523818"/>
            </a:xfrm>
            <a:grpFill/>
          </p:grpSpPr>
          <p:sp>
            <p:nvSpPr>
              <p:cNvPr id="5458" name="Freeform: Shape 12"/>
              <p:cNvSpPr/>
              <p:nvPr/>
            </p:nvSpPr>
            <p:spPr>
              <a:xfrm>
                <a:off x="117314" y="0"/>
                <a:ext cx="405713" cy="405711"/>
              </a:xfrm>
              <a:custGeom>
                <a:avLst/>
                <a:gdLst/>
                <a:ahLst/>
                <a:cxnLst>
                  <a:cxn ang="0">
                    <a:pos x="wd2" y="hd2"/>
                  </a:cxn>
                  <a:cxn ang="5400000">
                    <a:pos x="wd2" y="hd2"/>
                  </a:cxn>
                  <a:cxn ang="10800000">
                    <a:pos x="wd2" y="hd2"/>
                  </a:cxn>
                  <a:cxn ang="16200000">
                    <a:pos x="wd2" y="hd2"/>
                  </a:cxn>
                </a:cxnLst>
                <a:rect l="0" t="0" r="r" b="b"/>
                <a:pathLst>
                  <a:path w="20723" h="20723" extrusionOk="0">
                    <a:moveTo>
                      <a:pt x="6053" y="20723"/>
                    </a:moveTo>
                    <a:cubicBezTo>
                      <a:pt x="9899" y="19387"/>
                      <a:pt x="13928" y="15723"/>
                      <a:pt x="13928" y="15723"/>
                    </a:cubicBezTo>
                    <a:cubicBezTo>
                      <a:pt x="21600" y="8050"/>
                      <a:pt x="20689" y="34"/>
                      <a:pt x="20689" y="34"/>
                    </a:cubicBezTo>
                    <a:cubicBezTo>
                      <a:pt x="20689" y="34"/>
                      <a:pt x="12673" y="-877"/>
                      <a:pt x="5000" y="6795"/>
                    </a:cubicBezTo>
                    <a:cubicBezTo>
                      <a:pt x="5000" y="6795"/>
                      <a:pt x="1356" y="10824"/>
                      <a:pt x="0" y="14670"/>
                    </a:cubicBezTo>
                    <a:lnTo>
                      <a:pt x="6053" y="20723"/>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59" name="Freeform: Shape 13"/>
              <p:cNvSpPr/>
              <p:nvPr/>
            </p:nvSpPr>
            <p:spPr>
              <a:xfrm>
                <a:off x="87192" y="314552"/>
                <a:ext cx="120487" cy="121279"/>
              </a:xfrm>
              <a:custGeom>
                <a:avLst/>
                <a:gdLst/>
                <a:ahLst/>
                <a:cxnLst>
                  <a:cxn ang="0">
                    <a:pos x="wd2" y="hd2"/>
                  </a:cxn>
                  <a:cxn ang="5400000">
                    <a:pos x="wd2" y="hd2"/>
                  </a:cxn>
                  <a:cxn ang="10800000">
                    <a:pos x="wd2" y="hd2"/>
                  </a:cxn>
                  <a:cxn ang="16200000">
                    <a:pos x="wd2" y="hd2"/>
                  </a:cxn>
                </a:cxnLst>
                <a:rect l="0" t="0" r="r" b="b"/>
                <a:pathLst>
                  <a:path w="21600" h="21600" extrusionOk="0">
                    <a:moveTo>
                      <a:pt x="10303" y="0"/>
                    </a:moveTo>
                    <a:lnTo>
                      <a:pt x="0" y="141"/>
                    </a:lnTo>
                    <a:lnTo>
                      <a:pt x="21600" y="21600"/>
                    </a:lnTo>
                    <a:lnTo>
                      <a:pt x="21600" y="11224"/>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0" name="Freeform: Shape 14"/>
              <p:cNvSpPr/>
              <p:nvPr/>
            </p:nvSpPr>
            <p:spPr>
              <a:xfrm>
                <a:off x="0" y="138144"/>
                <a:ext cx="209266" cy="119337"/>
              </a:xfrm>
              <a:custGeom>
                <a:avLst/>
                <a:gdLst/>
                <a:ahLst/>
                <a:cxnLst>
                  <a:cxn ang="0">
                    <a:pos x="wd2" y="hd2"/>
                  </a:cxn>
                  <a:cxn ang="5400000">
                    <a:pos x="wd2" y="hd2"/>
                  </a:cxn>
                  <a:cxn ang="10800000">
                    <a:pos x="wd2" y="hd2"/>
                  </a:cxn>
                  <a:cxn ang="16200000">
                    <a:pos x="wd2" y="hd2"/>
                  </a:cxn>
                </a:cxnLst>
                <a:rect l="0" t="0" r="r" b="b"/>
                <a:pathLst>
                  <a:path w="21600" h="21048" extrusionOk="0">
                    <a:moveTo>
                      <a:pt x="21600" y="147"/>
                    </a:moveTo>
                    <a:cubicBezTo>
                      <a:pt x="21191" y="-552"/>
                      <a:pt x="11455" y="1475"/>
                      <a:pt x="11455" y="1475"/>
                    </a:cubicBezTo>
                    <a:lnTo>
                      <a:pt x="0" y="21048"/>
                    </a:lnTo>
                    <a:lnTo>
                      <a:pt x="13377" y="21048"/>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1" name="Freeform: Shape 15"/>
              <p:cNvSpPr/>
              <p:nvPr/>
            </p:nvSpPr>
            <p:spPr>
              <a:xfrm>
                <a:off x="265939" y="314156"/>
                <a:ext cx="119733" cy="209663"/>
              </a:xfrm>
              <a:custGeom>
                <a:avLst/>
                <a:gdLst/>
                <a:ahLst/>
                <a:cxnLst>
                  <a:cxn ang="0">
                    <a:pos x="wd2" y="hd2"/>
                  </a:cxn>
                  <a:cxn ang="5400000">
                    <a:pos x="wd2" y="hd2"/>
                  </a:cxn>
                  <a:cxn ang="10800000">
                    <a:pos x="wd2" y="hd2"/>
                  </a:cxn>
                  <a:cxn ang="16200000">
                    <a:pos x="wd2" y="hd2"/>
                  </a:cxn>
                </a:cxnLst>
                <a:rect l="0" t="0" r="r" b="b"/>
                <a:pathLst>
                  <a:path w="21049" h="21600" extrusionOk="0">
                    <a:moveTo>
                      <a:pt x="20903" y="0"/>
                    </a:moveTo>
                    <a:cubicBezTo>
                      <a:pt x="21600" y="408"/>
                      <a:pt x="19579" y="10126"/>
                      <a:pt x="19579" y="10126"/>
                    </a:cubicBezTo>
                    <a:lnTo>
                      <a:pt x="0" y="21600"/>
                    </a:lnTo>
                    <a:lnTo>
                      <a:pt x="0" y="8248"/>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2" name="Freeform: Shape 16"/>
              <p:cNvSpPr/>
              <p:nvPr/>
            </p:nvSpPr>
            <p:spPr>
              <a:xfrm flipH="1">
                <a:off x="6737" y="370435"/>
                <a:ext cx="79268" cy="79267"/>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3" name="Freeform: Shape 17"/>
              <p:cNvSpPr/>
              <p:nvPr/>
            </p:nvSpPr>
            <p:spPr>
              <a:xfrm flipH="1">
                <a:off x="76492" y="440190"/>
                <a:ext cx="79268" cy="79267"/>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4" name="Freeform: Shape 18"/>
              <p:cNvSpPr/>
              <p:nvPr/>
            </p:nvSpPr>
            <p:spPr>
              <a:xfrm flipH="1">
                <a:off x="6737" y="418787"/>
                <a:ext cx="100670" cy="100670"/>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5" name="Freeform: Shape 19"/>
              <p:cNvSpPr/>
              <p:nvPr/>
            </p:nvSpPr>
            <p:spPr>
              <a:xfrm>
                <a:off x="314194" y="61592"/>
                <a:ext cx="147635" cy="147289"/>
              </a:xfrm>
              <a:custGeom>
                <a:avLst/>
                <a:gdLst/>
                <a:ahLst/>
                <a:cxnLst>
                  <a:cxn ang="0">
                    <a:pos x="wd2" y="hd2"/>
                  </a:cxn>
                  <a:cxn ang="5400000">
                    <a:pos x="wd2" y="hd2"/>
                  </a:cxn>
                  <a:cxn ang="10800000">
                    <a:pos x="wd2" y="hd2"/>
                  </a:cxn>
                  <a:cxn ang="16200000">
                    <a:pos x="wd2" y="hd2"/>
                  </a:cxn>
                </a:cxnLst>
                <a:rect l="0" t="0" r="r" b="b"/>
                <a:pathLst>
                  <a:path w="20953" h="20959" extrusionOk="0">
                    <a:moveTo>
                      <a:pt x="10814" y="19979"/>
                    </a:moveTo>
                    <a:lnTo>
                      <a:pt x="971" y="10109"/>
                    </a:lnTo>
                    <a:cubicBezTo>
                      <a:pt x="-323" y="8812"/>
                      <a:pt x="-323" y="6782"/>
                      <a:pt x="971" y="5485"/>
                    </a:cubicBezTo>
                    <a:lnTo>
                      <a:pt x="5471" y="973"/>
                    </a:lnTo>
                    <a:cubicBezTo>
                      <a:pt x="6764" y="-324"/>
                      <a:pt x="8789" y="-324"/>
                      <a:pt x="10083" y="973"/>
                    </a:cubicBezTo>
                    <a:lnTo>
                      <a:pt x="19983" y="10899"/>
                    </a:lnTo>
                    <a:cubicBezTo>
                      <a:pt x="21277" y="12196"/>
                      <a:pt x="21277" y="14226"/>
                      <a:pt x="19983" y="15524"/>
                    </a:cubicBezTo>
                    <a:lnTo>
                      <a:pt x="15483" y="20035"/>
                    </a:lnTo>
                    <a:cubicBezTo>
                      <a:pt x="14190" y="21276"/>
                      <a:pt x="12108" y="21276"/>
                      <a:pt x="10814" y="19979"/>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grpSp>
        <p:nvGrpSpPr>
          <p:cNvPr id="5480" name="Group 155"/>
          <p:cNvGrpSpPr/>
          <p:nvPr/>
        </p:nvGrpSpPr>
        <p:grpSpPr>
          <a:xfrm>
            <a:off x="10155246" y="1319759"/>
            <a:ext cx="1303500" cy="1319898"/>
            <a:chOff x="0" y="70223"/>
            <a:chExt cx="780263" cy="790078"/>
          </a:xfrm>
          <a:noFill/>
        </p:grpSpPr>
        <p:sp>
          <p:nvSpPr>
            <p:cNvPr id="5468" name="Oval 150"/>
            <p:cNvSpPr/>
            <p:nvPr/>
          </p:nvSpPr>
          <p:spPr>
            <a:xfrm>
              <a:off x="0" y="80038"/>
              <a:ext cx="780263" cy="780263"/>
            </a:xfrm>
            <a:prstGeom prst="ellipse">
              <a:avLst/>
            </a:prstGeom>
            <a:grpFill/>
            <a:ln w="28575"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479" name="Group 88"/>
            <p:cNvGrpSpPr/>
            <p:nvPr/>
          </p:nvGrpSpPr>
          <p:grpSpPr>
            <a:xfrm>
              <a:off x="45220" y="70223"/>
              <a:ext cx="657830" cy="735165"/>
              <a:chOff x="24575" y="70224"/>
              <a:chExt cx="657829" cy="735163"/>
            </a:xfrm>
            <a:grpFill/>
          </p:grpSpPr>
          <p:grpSp>
            <p:nvGrpSpPr>
              <p:cNvPr id="5471" name="Group 43"/>
              <p:cNvGrpSpPr/>
              <p:nvPr/>
            </p:nvGrpSpPr>
            <p:grpSpPr>
              <a:xfrm>
                <a:off x="24575" y="70224"/>
                <a:ext cx="657829" cy="735163"/>
                <a:chOff x="24576" y="70225"/>
                <a:chExt cx="657827" cy="735161"/>
              </a:xfrm>
              <a:grpFill/>
            </p:grpSpPr>
            <p:sp>
              <p:nvSpPr>
                <p:cNvPr id="5469" name="Arc 41"/>
                <p:cNvSpPr/>
                <p:nvPr/>
              </p:nvSpPr>
              <p:spPr>
                <a:xfrm rot="10290108" flipH="1">
                  <a:off x="100302" y="70225"/>
                  <a:ext cx="582101" cy="357358"/>
                </a:xfrm>
                <a:custGeom>
                  <a:avLst/>
                  <a:gdLst/>
                  <a:ahLst/>
                  <a:cxnLst>
                    <a:cxn ang="0">
                      <a:pos x="wd2" y="hd2"/>
                    </a:cxn>
                    <a:cxn ang="5400000">
                      <a:pos x="wd2" y="hd2"/>
                    </a:cxn>
                    <a:cxn ang="10800000">
                      <a:pos x="wd2" y="hd2"/>
                    </a:cxn>
                    <a:cxn ang="16200000">
                      <a:pos x="wd2" y="hd2"/>
                    </a:cxn>
                  </a:cxnLst>
                  <a:rect l="0" t="0" r="r" b="b"/>
                  <a:pathLst>
                    <a:path w="20235" h="20799" extrusionOk="0">
                      <a:moveTo>
                        <a:pt x="19797" y="0"/>
                      </a:moveTo>
                      <a:lnTo>
                        <a:pt x="19797" y="0"/>
                      </a:lnTo>
                      <a:cubicBezTo>
                        <a:pt x="21600" y="8783"/>
                        <a:pt x="17679" y="17838"/>
                        <a:pt x="11038" y="20223"/>
                      </a:cubicBezTo>
                      <a:cubicBezTo>
                        <a:pt x="7205" y="21600"/>
                        <a:pt x="3105" y="20477"/>
                        <a:pt x="0" y="17200"/>
                      </a:cubicBezTo>
                    </a:path>
                  </a:pathLst>
                </a:custGeom>
                <a:grpFill/>
                <a:ln w="28575" cap="rnd">
                  <a:solidFill>
                    <a:srgbClr val="FFFFFF"/>
                  </a:solidFill>
                  <a:prstDash val="solid"/>
                  <a:round/>
                  <a:headEnd type="triangle" w="med" len="med"/>
                </a:ln>
                <a:effectLst/>
              </p:spPr>
              <p:txBody>
                <a:bodyPr wrap="square" lIns="45719" tIns="45719" rIns="45719" bIns="45719" numCol="1" anchor="t">
                  <a:noAutofit/>
                </a:bodyPr>
                <a:lstStyle/>
                <a:p>
                  <a:pPr marL="0" marR="0" lvl="0" indent="0" algn="l" defTabSz="609576" rtl="0" eaLnBrk="1" fontAlgn="auto" latinLnBrk="0" hangingPunct="0">
                    <a:lnSpc>
                      <a:spcPct val="100000"/>
                    </a:lnSpc>
                    <a:spcBef>
                      <a:spcPts val="0"/>
                    </a:spcBef>
                    <a:spcAft>
                      <a:spcPts val="0"/>
                    </a:spcAft>
                    <a:buClrTx/>
                    <a:buSzTx/>
                    <a:buFontTx/>
                    <a:buNone/>
                    <a:tabLst/>
                    <a:defRPr sz="2400">
                      <a:solidFill>
                        <a:srgbClr val="474746"/>
                      </a:solidFill>
                      <a:latin typeface="+mj-lt"/>
                      <a:ea typeface="+mj-ea"/>
                      <a:cs typeface="+mj-cs"/>
                      <a:sym typeface="Helvetica"/>
                    </a:defRPr>
                  </a:pPr>
                  <a:endParaRPr kumimoji="0" sz="2400" b="0" i="0" u="none" strike="noStrike" kern="0" cap="none" spc="0" normalizeH="0" baseline="0" noProof="0">
                    <a:ln>
                      <a:noFill/>
                    </a:ln>
                    <a:solidFill>
                      <a:srgbClr val="474746"/>
                    </a:solidFill>
                    <a:effectLst/>
                    <a:uLnTx/>
                    <a:uFillTx/>
                    <a:latin typeface="Helvetica"/>
                    <a:cs typeface="Helvetica"/>
                    <a:sym typeface="Helvetica"/>
                  </a:endParaRPr>
                </a:p>
              </p:txBody>
            </p:sp>
            <p:sp>
              <p:nvSpPr>
                <p:cNvPr id="5470" name="Arc 42"/>
                <p:cNvSpPr/>
                <p:nvPr/>
              </p:nvSpPr>
              <p:spPr>
                <a:xfrm rot="21054525" flipH="1">
                  <a:off x="24576" y="448028"/>
                  <a:ext cx="582101" cy="357358"/>
                </a:xfrm>
                <a:custGeom>
                  <a:avLst/>
                  <a:gdLst/>
                  <a:ahLst/>
                  <a:cxnLst>
                    <a:cxn ang="0">
                      <a:pos x="wd2" y="hd2"/>
                    </a:cxn>
                    <a:cxn ang="5400000">
                      <a:pos x="wd2" y="hd2"/>
                    </a:cxn>
                    <a:cxn ang="10800000">
                      <a:pos x="wd2" y="hd2"/>
                    </a:cxn>
                    <a:cxn ang="16200000">
                      <a:pos x="wd2" y="hd2"/>
                    </a:cxn>
                  </a:cxnLst>
                  <a:rect l="0" t="0" r="r" b="b"/>
                  <a:pathLst>
                    <a:path w="20235" h="20799" extrusionOk="0">
                      <a:moveTo>
                        <a:pt x="19797" y="0"/>
                      </a:moveTo>
                      <a:lnTo>
                        <a:pt x="19797" y="0"/>
                      </a:lnTo>
                      <a:cubicBezTo>
                        <a:pt x="21600" y="8783"/>
                        <a:pt x="17679" y="17838"/>
                        <a:pt x="11038" y="20223"/>
                      </a:cubicBezTo>
                      <a:cubicBezTo>
                        <a:pt x="7205" y="21600"/>
                        <a:pt x="3105" y="20477"/>
                        <a:pt x="0" y="17200"/>
                      </a:cubicBezTo>
                    </a:path>
                  </a:pathLst>
                </a:custGeom>
                <a:grpFill/>
                <a:ln w="28575" cap="rnd">
                  <a:solidFill>
                    <a:srgbClr val="FFFFFF"/>
                  </a:solidFill>
                  <a:prstDash val="solid"/>
                  <a:round/>
                  <a:headEnd type="triangle" w="med" len="med"/>
                </a:ln>
                <a:effectLst/>
              </p:spPr>
              <p:txBody>
                <a:bodyPr wrap="square" lIns="45719" tIns="45719" rIns="45719" bIns="45719" numCol="1" anchor="t">
                  <a:noAutofit/>
                </a:bodyPr>
                <a:lstStyle/>
                <a:p>
                  <a:pPr marL="0" marR="0" lvl="0" indent="0" algn="l" defTabSz="609576" rtl="0" eaLnBrk="1" fontAlgn="auto" latinLnBrk="0" hangingPunct="0">
                    <a:lnSpc>
                      <a:spcPct val="100000"/>
                    </a:lnSpc>
                    <a:spcBef>
                      <a:spcPts val="0"/>
                    </a:spcBef>
                    <a:spcAft>
                      <a:spcPts val="0"/>
                    </a:spcAft>
                    <a:buClrTx/>
                    <a:buSzTx/>
                    <a:buFontTx/>
                    <a:buNone/>
                    <a:tabLst/>
                    <a:defRPr sz="2400">
                      <a:solidFill>
                        <a:srgbClr val="474746"/>
                      </a:solidFill>
                      <a:latin typeface="+mj-lt"/>
                      <a:ea typeface="+mj-ea"/>
                      <a:cs typeface="+mj-cs"/>
                      <a:sym typeface="Helvetica"/>
                    </a:defRPr>
                  </a:pPr>
                  <a:endParaRPr kumimoji="0" sz="2400" b="0" i="0" u="none" strike="noStrike" kern="0" cap="none" spc="0" normalizeH="0" baseline="0" noProof="0">
                    <a:ln>
                      <a:noFill/>
                    </a:ln>
                    <a:solidFill>
                      <a:srgbClr val="474746"/>
                    </a:solidFill>
                    <a:effectLst/>
                    <a:uLnTx/>
                    <a:uFillTx/>
                    <a:latin typeface="Helvetica"/>
                    <a:cs typeface="Helvetica"/>
                    <a:sym typeface="Helvetica"/>
                  </a:endParaRPr>
                </a:p>
              </p:txBody>
            </p:sp>
          </p:grpSp>
          <p:grpSp>
            <p:nvGrpSpPr>
              <p:cNvPr id="5478" name="Group 136"/>
              <p:cNvGrpSpPr/>
              <p:nvPr/>
            </p:nvGrpSpPr>
            <p:grpSpPr>
              <a:xfrm>
                <a:off x="169614" y="170414"/>
                <a:ext cx="334306" cy="474620"/>
                <a:chOff x="0" y="0"/>
                <a:chExt cx="334304" cy="474618"/>
              </a:xfrm>
              <a:grpFill/>
            </p:grpSpPr>
            <p:sp>
              <p:nvSpPr>
                <p:cNvPr id="5472" name="Freeform 137"/>
                <p:cNvSpPr/>
                <p:nvPr/>
              </p:nvSpPr>
              <p:spPr>
                <a:xfrm>
                  <a:off x="-1" y="-1"/>
                  <a:ext cx="334306" cy="474620"/>
                </a:xfrm>
                <a:custGeom>
                  <a:avLst/>
                  <a:gdLst/>
                  <a:ahLst/>
                  <a:cxnLst>
                    <a:cxn ang="0">
                      <a:pos x="wd2" y="hd2"/>
                    </a:cxn>
                    <a:cxn ang="5400000">
                      <a:pos x="wd2" y="hd2"/>
                    </a:cxn>
                    <a:cxn ang="10800000">
                      <a:pos x="wd2" y="hd2"/>
                    </a:cxn>
                    <a:cxn ang="16200000">
                      <a:pos x="wd2" y="hd2"/>
                    </a:cxn>
                  </a:cxnLst>
                  <a:rect l="0" t="0" r="r" b="b"/>
                  <a:pathLst>
                    <a:path w="21483" h="21355" extrusionOk="0">
                      <a:moveTo>
                        <a:pt x="21483" y="7500"/>
                      </a:moveTo>
                      <a:cubicBezTo>
                        <a:pt x="21483" y="3197"/>
                        <a:pt x="16299" y="-245"/>
                        <a:pt x="10004" y="13"/>
                      </a:cubicBezTo>
                      <a:cubicBezTo>
                        <a:pt x="4820" y="271"/>
                        <a:pt x="253" y="3541"/>
                        <a:pt x="6" y="7156"/>
                      </a:cubicBezTo>
                      <a:cubicBezTo>
                        <a:pt x="-117" y="9737"/>
                        <a:pt x="1611" y="11975"/>
                        <a:pt x="4203" y="13438"/>
                      </a:cubicBezTo>
                      <a:cubicBezTo>
                        <a:pt x="6054" y="14471"/>
                        <a:pt x="7165" y="15331"/>
                        <a:pt x="7165" y="17052"/>
                      </a:cubicBezTo>
                      <a:cubicBezTo>
                        <a:pt x="7165" y="19548"/>
                        <a:pt x="7165" y="19548"/>
                        <a:pt x="7165" y="19548"/>
                      </a:cubicBezTo>
                      <a:cubicBezTo>
                        <a:pt x="7165" y="20580"/>
                        <a:pt x="8276" y="21355"/>
                        <a:pt x="9634" y="21355"/>
                      </a:cubicBezTo>
                      <a:cubicBezTo>
                        <a:pt x="11856" y="21355"/>
                        <a:pt x="11856" y="21355"/>
                        <a:pt x="11856" y="21355"/>
                      </a:cubicBezTo>
                      <a:cubicBezTo>
                        <a:pt x="13213" y="21355"/>
                        <a:pt x="14324" y="20580"/>
                        <a:pt x="14324" y="19548"/>
                      </a:cubicBezTo>
                      <a:cubicBezTo>
                        <a:pt x="14324" y="17052"/>
                        <a:pt x="14324" y="17052"/>
                        <a:pt x="14324" y="17052"/>
                      </a:cubicBezTo>
                      <a:cubicBezTo>
                        <a:pt x="14324" y="15331"/>
                        <a:pt x="15435" y="14471"/>
                        <a:pt x="17286" y="13438"/>
                      </a:cubicBezTo>
                      <a:cubicBezTo>
                        <a:pt x="19878" y="12061"/>
                        <a:pt x="21483" y="9910"/>
                        <a:pt x="21483" y="7500"/>
                      </a:cubicBezTo>
                      <a:close/>
                    </a:path>
                  </a:pathLst>
                </a:cu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latin typeface="Amazon Ember Cd RC Regular"/>
                      <a:ea typeface="Amazon Ember Cd RC Regular"/>
                      <a:cs typeface="Amazon Ember Cd RC Regular"/>
                      <a:sym typeface="Amazon Ember Cd RC Regular"/>
                    </a:defRPr>
                  </a:pPr>
                  <a:endParaRPr kumimoji="0" sz="2800" b="0" i="0" u="none" strike="noStrike" kern="0" cap="none" spc="0" normalizeH="0" baseline="0" noProof="0">
                    <a:ln>
                      <a:noFill/>
                    </a:ln>
                    <a:solidFill>
                      <a:srgbClr val="000000"/>
                    </a:solidFill>
                    <a:effectLst/>
                    <a:uLnTx/>
                    <a:uFillTx/>
                    <a:latin typeface="Amazon Ember Cd RC Regular"/>
                    <a:ea typeface="Amazon Ember Cd RC Regular"/>
                    <a:cs typeface="Amazon Ember Cd RC Regular"/>
                    <a:sym typeface="Amazon Ember Cd RC Regular"/>
                  </a:endParaRPr>
                </a:p>
              </p:txBody>
            </p:sp>
            <p:sp>
              <p:nvSpPr>
                <p:cNvPr id="5473" name="Freeform 138"/>
                <p:cNvSpPr/>
                <p:nvPr/>
              </p:nvSpPr>
              <p:spPr>
                <a:xfrm>
                  <a:off x="63762" y="374417"/>
                  <a:ext cx="207690" cy="95648"/>
                </a:xfrm>
                <a:custGeom>
                  <a:avLst/>
                  <a:gdLst/>
                  <a:ahLst/>
                  <a:cxnLst>
                    <a:cxn ang="0">
                      <a:pos x="wd2" y="hd2"/>
                    </a:cxn>
                    <a:cxn ang="5400000">
                      <a:pos x="wd2" y="hd2"/>
                    </a:cxn>
                    <a:cxn ang="10800000">
                      <a:pos x="wd2" y="hd2"/>
                    </a:cxn>
                    <a:cxn ang="16200000">
                      <a:pos x="wd2" y="hd2"/>
                    </a:cxn>
                  </a:cxnLst>
                  <a:rect l="0" t="0" r="r" b="b"/>
                  <a:pathLst>
                    <a:path w="21600" h="21600" extrusionOk="0">
                      <a:moveTo>
                        <a:pt x="4800" y="0"/>
                      </a:moveTo>
                      <a:cubicBezTo>
                        <a:pt x="18800" y="0"/>
                        <a:pt x="18800" y="0"/>
                        <a:pt x="18800" y="0"/>
                      </a:cubicBezTo>
                      <a:cubicBezTo>
                        <a:pt x="20200" y="0"/>
                        <a:pt x="21600" y="3024"/>
                        <a:pt x="21600" y="6480"/>
                      </a:cubicBezTo>
                      <a:cubicBezTo>
                        <a:pt x="21600" y="6480"/>
                        <a:pt x="21600" y="6480"/>
                        <a:pt x="21600" y="6480"/>
                      </a:cubicBezTo>
                      <a:cubicBezTo>
                        <a:pt x="21600" y="9504"/>
                        <a:pt x="20200" y="12528"/>
                        <a:pt x="18800" y="12528"/>
                      </a:cubicBezTo>
                      <a:cubicBezTo>
                        <a:pt x="2000" y="12528"/>
                        <a:pt x="2000" y="12528"/>
                        <a:pt x="2000" y="12528"/>
                      </a:cubicBezTo>
                      <a:cubicBezTo>
                        <a:pt x="1000" y="12528"/>
                        <a:pt x="0" y="14688"/>
                        <a:pt x="0" y="16848"/>
                      </a:cubicBezTo>
                      <a:cubicBezTo>
                        <a:pt x="0" y="16848"/>
                        <a:pt x="0" y="16848"/>
                        <a:pt x="0" y="16848"/>
                      </a:cubicBezTo>
                      <a:cubicBezTo>
                        <a:pt x="0" y="19440"/>
                        <a:pt x="1000" y="21600"/>
                        <a:pt x="2000" y="21600"/>
                      </a:cubicBezTo>
                      <a:cubicBezTo>
                        <a:pt x="5600" y="21600"/>
                        <a:pt x="5600" y="21600"/>
                        <a:pt x="5600" y="21600"/>
                      </a:cubicBezTo>
                    </a:path>
                  </a:pathLst>
                </a:cu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latin typeface="Amazon Ember Cd RC Regular"/>
                      <a:ea typeface="Amazon Ember Cd RC Regular"/>
                      <a:cs typeface="Amazon Ember Cd RC Regular"/>
                      <a:sym typeface="Amazon Ember Cd RC Regular"/>
                    </a:defRPr>
                  </a:pPr>
                  <a:endParaRPr kumimoji="0" sz="2800" b="0" i="0" u="none" strike="noStrike" kern="0" cap="none" spc="0" normalizeH="0" baseline="0" noProof="0">
                    <a:ln>
                      <a:noFill/>
                    </a:ln>
                    <a:solidFill>
                      <a:srgbClr val="000000"/>
                    </a:solidFill>
                    <a:effectLst/>
                    <a:uLnTx/>
                    <a:uFillTx/>
                    <a:latin typeface="Amazon Ember Cd RC Regular"/>
                    <a:ea typeface="Amazon Ember Cd RC Regular"/>
                    <a:cs typeface="Amazon Ember Cd RC Regular"/>
                    <a:sym typeface="Amazon Ember Cd RC Regular"/>
                  </a:endParaRPr>
                </a:p>
              </p:txBody>
            </p:sp>
            <p:sp>
              <p:nvSpPr>
                <p:cNvPr id="5474" name="Freeform 139"/>
                <p:cNvSpPr/>
                <p:nvPr/>
              </p:nvSpPr>
              <p:spPr>
                <a:xfrm>
                  <a:off x="82891" y="208630"/>
                  <a:ext cx="169432" cy="165788"/>
                </a:xfrm>
                <a:custGeom>
                  <a:avLst/>
                  <a:gdLst/>
                  <a:ahLst/>
                  <a:cxnLst>
                    <a:cxn ang="0">
                      <a:pos x="wd2" y="hd2"/>
                    </a:cxn>
                    <a:cxn ang="5400000">
                      <a:pos x="wd2" y="hd2"/>
                    </a:cxn>
                    <a:cxn ang="10800000">
                      <a:pos x="wd2" y="hd2"/>
                    </a:cxn>
                    <a:cxn ang="16200000">
                      <a:pos x="wd2" y="hd2"/>
                    </a:cxn>
                  </a:cxnLst>
                  <a:rect l="0" t="0" r="r" b="b"/>
                  <a:pathLst>
                    <a:path w="21600" h="21600" extrusionOk="0">
                      <a:moveTo>
                        <a:pt x="7609" y="21600"/>
                      </a:moveTo>
                      <a:cubicBezTo>
                        <a:pt x="7609" y="3972"/>
                        <a:pt x="7609" y="3972"/>
                        <a:pt x="7609" y="3972"/>
                      </a:cubicBezTo>
                      <a:cubicBezTo>
                        <a:pt x="7609" y="1738"/>
                        <a:pt x="5891" y="0"/>
                        <a:pt x="3927" y="0"/>
                      </a:cubicBezTo>
                      <a:cubicBezTo>
                        <a:pt x="1718" y="0"/>
                        <a:pt x="0" y="1738"/>
                        <a:pt x="0" y="3972"/>
                      </a:cubicBezTo>
                      <a:cubicBezTo>
                        <a:pt x="0" y="5959"/>
                        <a:pt x="1718" y="7697"/>
                        <a:pt x="3927" y="7697"/>
                      </a:cubicBezTo>
                      <a:cubicBezTo>
                        <a:pt x="3927" y="7697"/>
                        <a:pt x="17673" y="7697"/>
                        <a:pt x="17673" y="7697"/>
                      </a:cubicBezTo>
                      <a:cubicBezTo>
                        <a:pt x="20127" y="7697"/>
                        <a:pt x="21600" y="5959"/>
                        <a:pt x="21600" y="3972"/>
                      </a:cubicBezTo>
                      <a:cubicBezTo>
                        <a:pt x="21600" y="1738"/>
                        <a:pt x="19882" y="0"/>
                        <a:pt x="17673" y="0"/>
                      </a:cubicBezTo>
                      <a:cubicBezTo>
                        <a:pt x="15709" y="0"/>
                        <a:pt x="13991" y="1738"/>
                        <a:pt x="13991" y="3972"/>
                      </a:cubicBezTo>
                      <a:cubicBezTo>
                        <a:pt x="13991" y="21600"/>
                        <a:pt x="13991" y="21600"/>
                        <a:pt x="13991" y="21600"/>
                      </a:cubicBezTo>
                    </a:path>
                  </a:pathLst>
                </a:cu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latin typeface="Amazon Ember Cd RC Regular"/>
                      <a:ea typeface="Amazon Ember Cd RC Regular"/>
                      <a:cs typeface="Amazon Ember Cd RC Regular"/>
                      <a:sym typeface="Amazon Ember Cd RC Regular"/>
                    </a:defRPr>
                  </a:pPr>
                  <a:endParaRPr kumimoji="0" sz="2800" b="0" i="0" u="none" strike="noStrike" kern="0" cap="none" spc="0" normalizeH="0" baseline="0" noProof="0">
                    <a:ln>
                      <a:noFill/>
                    </a:ln>
                    <a:solidFill>
                      <a:srgbClr val="000000"/>
                    </a:solidFill>
                    <a:effectLst/>
                    <a:uLnTx/>
                    <a:uFillTx/>
                    <a:latin typeface="Amazon Ember Cd RC Regular"/>
                    <a:ea typeface="Amazon Ember Cd RC Regular"/>
                    <a:cs typeface="Amazon Ember Cd RC Regular"/>
                    <a:sym typeface="Amazon Ember Cd RC Regular"/>
                  </a:endParaRPr>
                </a:p>
              </p:txBody>
            </p:sp>
            <p:sp>
              <p:nvSpPr>
                <p:cNvPr id="5475" name="Line 140"/>
                <p:cNvSpPr/>
                <p:nvPr/>
              </p:nvSpPr>
              <p:spPr>
                <a:xfrm flipV="1">
                  <a:off x="167606" y="93855"/>
                  <a:ext cx="1" cy="51012"/>
                </a:xfrm>
                <a:prstGeom prst="line">
                  <a:avLst/>
                </a:pr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76" name="Line 141"/>
                <p:cNvSpPr/>
                <p:nvPr/>
              </p:nvSpPr>
              <p:spPr>
                <a:xfrm flipV="1">
                  <a:off x="235014" y="128470"/>
                  <a:ext cx="26417" cy="31883"/>
                </a:xfrm>
                <a:prstGeom prst="line">
                  <a:avLst/>
                </a:pr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77" name="Line 142"/>
                <p:cNvSpPr/>
                <p:nvPr/>
              </p:nvSpPr>
              <p:spPr>
                <a:xfrm flipH="1" flipV="1">
                  <a:off x="73782" y="128470"/>
                  <a:ext cx="26417" cy="31883"/>
                </a:xfrm>
                <a:prstGeom prst="line">
                  <a:avLst/>
                </a:pr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grpSp>
      <p:grpSp>
        <p:nvGrpSpPr>
          <p:cNvPr id="5522" name="Group 153"/>
          <p:cNvGrpSpPr/>
          <p:nvPr/>
        </p:nvGrpSpPr>
        <p:grpSpPr>
          <a:xfrm>
            <a:off x="8655346" y="5437960"/>
            <a:ext cx="1303498" cy="1368876"/>
            <a:chOff x="0" y="0"/>
            <a:chExt cx="780262" cy="819396"/>
          </a:xfrm>
          <a:noFill/>
        </p:grpSpPr>
        <p:sp>
          <p:nvSpPr>
            <p:cNvPr id="5503" name="Oval 148"/>
            <p:cNvSpPr/>
            <p:nvPr/>
          </p:nvSpPr>
          <p:spPr>
            <a:xfrm>
              <a:off x="0" y="0"/>
              <a:ext cx="780263" cy="780263"/>
            </a:xfrm>
            <a:prstGeom prst="ellipse">
              <a:avLst/>
            </a:prstGeom>
            <a:grpFill/>
            <a:ln w="12700"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521" name="Graphic 332"/>
            <p:cNvGrpSpPr/>
            <p:nvPr/>
          </p:nvGrpSpPr>
          <p:grpSpPr>
            <a:xfrm>
              <a:off x="5404" y="54577"/>
              <a:ext cx="741096" cy="764820"/>
              <a:chOff x="0" y="0"/>
              <a:chExt cx="741094" cy="764819"/>
            </a:xfrm>
            <a:grpFill/>
          </p:grpSpPr>
          <p:sp>
            <p:nvSpPr>
              <p:cNvPr id="5504" name="Freeform: Shape 3069"/>
              <p:cNvSpPr/>
              <p:nvPr/>
            </p:nvSpPr>
            <p:spPr>
              <a:xfrm>
                <a:off x="481269" y="585378"/>
                <a:ext cx="236592" cy="88374"/>
              </a:xfrm>
              <a:custGeom>
                <a:avLst/>
                <a:gdLst/>
                <a:ahLst/>
                <a:cxnLst>
                  <a:cxn ang="0">
                    <a:pos x="wd2" y="hd2"/>
                  </a:cxn>
                  <a:cxn ang="5400000">
                    <a:pos x="wd2" y="hd2"/>
                  </a:cxn>
                  <a:cxn ang="10800000">
                    <a:pos x="wd2" y="hd2"/>
                  </a:cxn>
                  <a:cxn ang="16200000">
                    <a:pos x="wd2" y="hd2"/>
                  </a:cxn>
                </a:cxnLst>
                <a:rect l="0" t="0" r="r" b="b"/>
                <a:pathLst>
                  <a:path w="21237" h="19683" extrusionOk="0">
                    <a:moveTo>
                      <a:pt x="0" y="19636"/>
                    </a:moveTo>
                    <a:lnTo>
                      <a:pt x="10940" y="19636"/>
                    </a:lnTo>
                    <a:cubicBezTo>
                      <a:pt x="10940" y="19636"/>
                      <a:pt x="21600" y="21600"/>
                      <a:pt x="21228"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5" name="Freeform: Shape 3071"/>
              <p:cNvSpPr/>
              <p:nvPr/>
            </p:nvSpPr>
            <p:spPr>
              <a:xfrm>
                <a:off x="0" y="465580"/>
                <a:ext cx="231820" cy="206927"/>
              </a:xfrm>
              <a:custGeom>
                <a:avLst/>
                <a:gdLst/>
                <a:ahLst/>
                <a:cxnLst>
                  <a:cxn ang="0">
                    <a:pos x="wd2" y="hd2"/>
                  </a:cxn>
                  <a:cxn ang="5400000">
                    <a:pos x="wd2" y="hd2"/>
                  </a:cxn>
                  <a:cxn ang="10800000">
                    <a:pos x="wd2" y="hd2"/>
                  </a:cxn>
                  <a:cxn ang="16200000">
                    <a:pos x="wd2" y="hd2"/>
                  </a:cxn>
                </a:cxnLst>
                <a:rect l="0" t="0" r="r" b="b"/>
                <a:pathLst>
                  <a:path w="21600" h="21600" extrusionOk="0">
                    <a:moveTo>
                      <a:pt x="1836" y="0"/>
                    </a:moveTo>
                    <a:cubicBezTo>
                      <a:pt x="725" y="1949"/>
                      <a:pt x="0" y="4493"/>
                      <a:pt x="0" y="7687"/>
                    </a:cubicBezTo>
                    <a:cubicBezTo>
                      <a:pt x="0" y="14887"/>
                      <a:pt x="3721" y="18677"/>
                      <a:pt x="6185" y="20409"/>
                    </a:cubicBezTo>
                    <a:cubicBezTo>
                      <a:pt x="7297" y="21167"/>
                      <a:pt x="8553" y="21600"/>
                      <a:pt x="9809" y="21600"/>
                    </a:cubicBezTo>
                    <a:lnTo>
                      <a:pt x="21600" y="21600"/>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6" name="Freeform: Shape 3072"/>
              <p:cNvSpPr/>
              <p:nvPr/>
            </p:nvSpPr>
            <p:spPr>
              <a:xfrm>
                <a:off x="130689" y="203423"/>
                <a:ext cx="439262" cy="168291"/>
              </a:xfrm>
              <a:custGeom>
                <a:avLst/>
                <a:gdLst/>
                <a:ahLst/>
                <a:cxnLst>
                  <a:cxn ang="0">
                    <a:pos x="wd2" y="hd2"/>
                  </a:cxn>
                  <a:cxn ang="5400000">
                    <a:pos x="wd2" y="hd2"/>
                  </a:cxn>
                  <a:cxn ang="10800000">
                    <a:pos x="wd2" y="hd2"/>
                  </a:cxn>
                  <a:cxn ang="16200000">
                    <a:pos x="wd2" y="hd2"/>
                  </a:cxn>
                </a:cxnLst>
                <a:rect l="0" t="0" r="r" b="b"/>
                <a:pathLst>
                  <a:path w="21600" h="19416" extrusionOk="0">
                    <a:moveTo>
                      <a:pt x="0" y="9484"/>
                    </a:moveTo>
                    <a:cubicBezTo>
                      <a:pt x="944" y="6133"/>
                      <a:pt x="2219" y="3381"/>
                      <a:pt x="3723" y="1825"/>
                    </a:cubicBezTo>
                    <a:cubicBezTo>
                      <a:pt x="7753" y="-2184"/>
                      <a:pt x="11450" y="867"/>
                      <a:pt x="13873" y="6552"/>
                    </a:cubicBezTo>
                    <a:cubicBezTo>
                      <a:pt x="14995" y="9184"/>
                      <a:pt x="15811" y="12535"/>
                      <a:pt x="16372" y="16125"/>
                    </a:cubicBezTo>
                    <a:cubicBezTo>
                      <a:pt x="16372" y="16125"/>
                      <a:pt x="19840" y="11039"/>
                      <a:pt x="21600" y="19416"/>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7" name="Freeform: Shape 3073"/>
              <p:cNvSpPr/>
              <p:nvPr/>
            </p:nvSpPr>
            <p:spPr>
              <a:xfrm>
                <a:off x="263453" y="553224"/>
                <a:ext cx="180995" cy="92831"/>
              </a:xfrm>
              <a:custGeom>
                <a:avLst/>
                <a:gdLst/>
                <a:ahLst/>
                <a:cxnLst>
                  <a:cxn ang="0">
                    <a:pos x="wd2" y="hd2"/>
                  </a:cxn>
                  <a:cxn ang="5400000">
                    <a:pos x="wd2" y="hd2"/>
                  </a:cxn>
                  <a:cxn ang="10800000">
                    <a:pos x="wd2" y="hd2"/>
                  </a:cxn>
                  <a:cxn ang="16200000">
                    <a:pos x="wd2" y="hd2"/>
                  </a:cxn>
                </a:cxnLst>
                <a:rect l="0" t="0" r="r" b="b"/>
                <a:pathLst>
                  <a:path w="21600" h="21600" extrusionOk="0">
                    <a:moveTo>
                      <a:pt x="10955" y="0"/>
                    </a:moveTo>
                    <a:lnTo>
                      <a:pt x="0" y="10860"/>
                    </a:lnTo>
                    <a:lnTo>
                      <a:pt x="10645" y="21600"/>
                    </a:lnTo>
                    <a:lnTo>
                      <a:pt x="21600" y="10860"/>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8" name="Freeform: Shape 3074"/>
              <p:cNvSpPr/>
              <p:nvPr/>
            </p:nvSpPr>
            <p:spPr>
              <a:xfrm>
                <a:off x="263453" y="599899"/>
                <a:ext cx="90239" cy="1649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487"/>
                    </a:lnTo>
                    <a:lnTo>
                      <a:pt x="21600" y="21600"/>
                    </a:lnTo>
                    <a:lnTo>
                      <a:pt x="2160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9" name="Freeform: Shape 3075"/>
              <p:cNvSpPr/>
              <p:nvPr/>
            </p:nvSpPr>
            <p:spPr>
              <a:xfrm>
                <a:off x="353691" y="599899"/>
                <a:ext cx="90757" cy="164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487"/>
                    </a:lnTo>
                    <a:lnTo>
                      <a:pt x="0" y="21600"/>
                    </a:lnTo>
                    <a:lnTo>
                      <a:pt x="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0" name="Freeform: Shape 3076"/>
              <p:cNvSpPr/>
              <p:nvPr/>
            </p:nvSpPr>
            <p:spPr>
              <a:xfrm>
                <a:off x="559579" y="372749"/>
                <a:ext cx="181516" cy="92832"/>
              </a:xfrm>
              <a:custGeom>
                <a:avLst/>
                <a:gdLst/>
                <a:ahLst/>
                <a:cxnLst>
                  <a:cxn ang="0">
                    <a:pos x="wd2" y="hd2"/>
                  </a:cxn>
                  <a:cxn ang="5400000">
                    <a:pos x="wd2" y="hd2"/>
                  </a:cxn>
                  <a:cxn ang="10800000">
                    <a:pos x="wd2" y="hd2"/>
                  </a:cxn>
                  <a:cxn ang="16200000">
                    <a:pos x="wd2" y="hd2"/>
                  </a:cxn>
                </a:cxnLst>
                <a:rect l="0" t="0" r="r" b="b"/>
                <a:pathLst>
                  <a:path w="21600" h="21600" extrusionOk="0">
                    <a:moveTo>
                      <a:pt x="10923" y="0"/>
                    </a:moveTo>
                    <a:lnTo>
                      <a:pt x="0" y="10860"/>
                    </a:lnTo>
                    <a:lnTo>
                      <a:pt x="10615" y="21600"/>
                    </a:lnTo>
                    <a:lnTo>
                      <a:pt x="21600" y="10860"/>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1" name="Freeform: Shape 3077"/>
              <p:cNvSpPr/>
              <p:nvPr/>
            </p:nvSpPr>
            <p:spPr>
              <a:xfrm>
                <a:off x="559579" y="419424"/>
                <a:ext cx="90757" cy="1649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487"/>
                    </a:lnTo>
                    <a:lnTo>
                      <a:pt x="21600" y="21600"/>
                    </a:lnTo>
                    <a:lnTo>
                      <a:pt x="2160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2" name="Freeform: Shape 3078"/>
              <p:cNvSpPr/>
              <p:nvPr/>
            </p:nvSpPr>
            <p:spPr>
              <a:xfrm>
                <a:off x="650335" y="419424"/>
                <a:ext cx="90757" cy="16492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487"/>
                    </a:lnTo>
                    <a:lnTo>
                      <a:pt x="0" y="21600"/>
                    </a:lnTo>
                    <a:lnTo>
                      <a:pt x="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3" name="Freeform: Shape 3079"/>
              <p:cNvSpPr/>
              <p:nvPr/>
            </p:nvSpPr>
            <p:spPr>
              <a:xfrm>
                <a:off x="60677" y="313627"/>
                <a:ext cx="180995" cy="92831"/>
              </a:xfrm>
              <a:custGeom>
                <a:avLst/>
                <a:gdLst/>
                <a:ahLst/>
                <a:cxnLst>
                  <a:cxn ang="0">
                    <a:pos x="wd2" y="hd2"/>
                  </a:cxn>
                  <a:cxn ang="5400000">
                    <a:pos x="wd2" y="hd2"/>
                  </a:cxn>
                  <a:cxn ang="10800000">
                    <a:pos x="wd2" y="hd2"/>
                  </a:cxn>
                  <a:cxn ang="16200000">
                    <a:pos x="wd2" y="hd2"/>
                  </a:cxn>
                </a:cxnLst>
                <a:rect l="0" t="0" r="r" b="b"/>
                <a:pathLst>
                  <a:path w="21600" h="21600" extrusionOk="0">
                    <a:moveTo>
                      <a:pt x="10955" y="0"/>
                    </a:moveTo>
                    <a:lnTo>
                      <a:pt x="0" y="10860"/>
                    </a:lnTo>
                    <a:lnTo>
                      <a:pt x="10645" y="21600"/>
                    </a:lnTo>
                    <a:lnTo>
                      <a:pt x="21600" y="10860"/>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4" name="Freeform: Shape 3080"/>
              <p:cNvSpPr/>
              <p:nvPr/>
            </p:nvSpPr>
            <p:spPr>
              <a:xfrm>
                <a:off x="60677" y="360302"/>
                <a:ext cx="90757" cy="1649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487"/>
                    </a:lnTo>
                    <a:lnTo>
                      <a:pt x="21600" y="21600"/>
                    </a:lnTo>
                    <a:lnTo>
                      <a:pt x="2160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5" name="Freeform: Shape 3081"/>
              <p:cNvSpPr/>
              <p:nvPr/>
            </p:nvSpPr>
            <p:spPr>
              <a:xfrm>
                <a:off x="151433" y="360302"/>
                <a:ext cx="90239" cy="164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487"/>
                    </a:lnTo>
                    <a:lnTo>
                      <a:pt x="0" y="21600"/>
                    </a:lnTo>
                    <a:lnTo>
                      <a:pt x="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6" name="Freeform: Shape 3082"/>
              <p:cNvSpPr/>
              <p:nvPr/>
            </p:nvSpPr>
            <p:spPr>
              <a:xfrm flipV="1">
                <a:off x="489565" y="218204"/>
                <a:ext cx="30081" cy="75720"/>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7" name="Freeform: Shape 3083"/>
              <p:cNvSpPr/>
              <p:nvPr/>
            </p:nvSpPr>
            <p:spPr>
              <a:xfrm flipV="1">
                <a:off x="556467" y="36172"/>
                <a:ext cx="73645" cy="30081"/>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8" name="Freeform: Shape 3084"/>
              <p:cNvSpPr/>
              <p:nvPr/>
            </p:nvSpPr>
            <p:spPr>
              <a:xfrm>
                <a:off x="481269" y="0"/>
                <a:ext cx="149881" cy="146120"/>
              </a:xfrm>
              <a:custGeom>
                <a:avLst/>
                <a:gdLst/>
                <a:ahLst/>
                <a:cxnLst>
                  <a:cxn ang="0">
                    <a:pos x="wd2" y="hd2"/>
                  </a:cxn>
                  <a:cxn ang="5400000">
                    <a:pos x="wd2" y="hd2"/>
                  </a:cxn>
                  <a:cxn ang="10800000">
                    <a:pos x="wd2" y="hd2"/>
                  </a:cxn>
                  <a:cxn ang="16200000">
                    <a:pos x="wd2" y="hd2"/>
                  </a:cxn>
                </a:cxnLst>
                <a:rect l="0" t="0" r="r" b="b"/>
                <a:pathLst>
                  <a:path w="21600" h="21581" extrusionOk="0">
                    <a:moveTo>
                      <a:pt x="21600" y="5343"/>
                    </a:moveTo>
                    <a:lnTo>
                      <a:pt x="21600" y="17215"/>
                    </a:lnTo>
                    <a:cubicBezTo>
                      <a:pt x="21600" y="18364"/>
                      <a:pt x="21002" y="19360"/>
                      <a:pt x="19956" y="19819"/>
                    </a:cubicBezTo>
                    <a:cubicBezTo>
                      <a:pt x="18311" y="20585"/>
                      <a:pt x="15247" y="21581"/>
                      <a:pt x="10987" y="21581"/>
                    </a:cubicBezTo>
                    <a:lnTo>
                      <a:pt x="11062" y="10091"/>
                    </a:lnTo>
                    <a:cubicBezTo>
                      <a:pt x="11062" y="9938"/>
                      <a:pt x="10987" y="9785"/>
                      <a:pt x="10837" y="9709"/>
                    </a:cubicBezTo>
                    <a:lnTo>
                      <a:pt x="523" y="5343"/>
                    </a:lnTo>
                    <a:cubicBezTo>
                      <a:pt x="374" y="5266"/>
                      <a:pt x="75" y="5266"/>
                      <a:pt x="0" y="5419"/>
                    </a:cubicBezTo>
                    <a:cubicBezTo>
                      <a:pt x="0" y="5266"/>
                      <a:pt x="75" y="5036"/>
                      <a:pt x="224" y="4960"/>
                    </a:cubicBezTo>
                    <a:lnTo>
                      <a:pt x="10538" y="57"/>
                    </a:lnTo>
                    <a:cubicBezTo>
                      <a:pt x="10688" y="-19"/>
                      <a:pt x="10763" y="-19"/>
                      <a:pt x="10912" y="57"/>
                    </a:cubicBezTo>
                    <a:lnTo>
                      <a:pt x="21226" y="4960"/>
                    </a:lnTo>
                    <a:cubicBezTo>
                      <a:pt x="21525" y="4960"/>
                      <a:pt x="21600" y="5113"/>
                      <a:pt x="21600" y="5343"/>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9" name="Freeform: Shape 3085"/>
              <p:cNvSpPr/>
              <p:nvPr/>
            </p:nvSpPr>
            <p:spPr>
              <a:xfrm>
                <a:off x="480749" y="34931"/>
                <a:ext cx="77275" cy="110668"/>
              </a:xfrm>
              <a:custGeom>
                <a:avLst/>
                <a:gdLst/>
                <a:ahLst/>
                <a:cxnLst>
                  <a:cxn ang="0">
                    <a:pos x="wd2" y="hd2"/>
                  </a:cxn>
                  <a:cxn ang="5400000">
                    <a:pos x="wd2" y="hd2"/>
                  </a:cxn>
                  <a:cxn ang="10800000">
                    <a:pos x="wd2" y="hd2"/>
                  </a:cxn>
                  <a:cxn ang="16200000">
                    <a:pos x="wd2" y="hd2"/>
                  </a:cxn>
                </a:cxnLst>
                <a:rect l="0" t="0" r="r" b="b"/>
                <a:pathLst>
                  <a:path w="21600" h="21539" extrusionOk="0">
                    <a:moveTo>
                      <a:pt x="21600" y="6399"/>
                    </a:moveTo>
                    <a:lnTo>
                      <a:pt x="21600" y="21539"/>
                    </a:lnTo>
                    <a:cubicBezTo>
                      <a:pt x="16816" y="21539"/>
                      <a:pt x="11887" y="21135"/>
                      <a:pt x="8843" y="20631"/>
                    </a:cubicBezTo>
                    <a:cubicBezTo>
                      <a:pt x="8553" y="20631"/>
                      <a:pt x="8408" y="20530"/>
                      <a:pt x="8118" y="20530"/>
                    </a:cubicBezTo>
                    <a:cubicBezTo>
                      <a:pt x="7683" y="20429"/>
                      <a:pt x="7103" y="20328"/>
                      <a:pt x="6668" y="20227"/>
                    </a:cubicBezTo>
                    <a:cubicBezTo>
                      <a:pt x="5799" y="20025"/>
                      <a:pt x="4929" y="19823"/>
                      <a:pt x="4349" y="19621"/>
                    </a:cubicBezTo>
                    <a:cubicBezTo>
                      <a:pt x="4204" y="19520"/>
                      <a:pt x="4059" y="19520"/>
                      <a:pt x="3769" y="19520"/>
                    </a:cubicBezTo>
                    <a:cubicBezTo>
                      <a:pt x="3769" y="19520"/>
                      <a:pt x="3769" y="19520"/>
                      <a:pt x="3769" y="19520"/>
                    </a:cubicBezTo>
                    <a:cubicBezTo>
                      <a:pt x="3479" y="19419"/>
                      <a:pt x="3334" y="19419"/>
                      <a:pt x="3189" y="19319"/>
                    </a:cubicBezTo>
                    <a:cubicBezTo>
                      <a:pt x="2900" y="19217"/>
                      <a:pt x="2754" y="19117"/>
                      <a:pt x="2464" y="19016"/>
                    </a:cubicBezTo>
                    <a:cubicBezTo>
                      <a:pt x="2320" y="18915"/>
                      <a:pt x="2030" y="18814"/>
                      <a:pt x="1884" y="18713"/>
                    </a:cubicBezTo>
                    <a:cubicBezTo>
                      <a:pt x="1740" y="18713"/>
                      <a:pt x="1740" y="18612"/>
                      <a:pt x="1595" y="18511"/>
                    </a:cubicBezTo>
                    <a:cubicBezTo>
                      <a:pt x="1450" y="18410"/>
                      <a:pt x="1450" y="18410"/>
                      <a:pt x="1305" y="18309"/>
                    </a:cubicBezTo>
                    <a:cubicBezTo>
                      <a:pt x="435" y="17603"/>
                      <a:pt x="0" y="16795"/>
                      <a:pt x="0" y="15887"/>
                    </a:cubicBezTo>
                    <a:lnTo>
                      <a:pt x="0" y="242"/>
                    </a:lnTo>
                    <a:cubicBezTo>
                      <a:pt x="0" y="40"/>
                      <a:pt x="290" y="-61"/>
                      <a:pt x="580" y="40"/>
                    </a:cubicBezTo>
                    <a:lnTo>
                      <a:pt x="21020" y="5995"/>
                    </a:lnTo>
                    <a:cubicBezTo>
                      <a:pt x="21455" y="5995"/>
                      <a:pt x="21600" y="6197"/>
                      <a:pt x="21600" y="6399"/>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20" name="Freeform: Shape 3086"/>
              <p:cNvSpPr/>
              <p:nvPr/>
            </p:nvSpPr>
            <p:spPr>
              <a:xfrm>
                <a:off x="416442" y="103072"/>
                <a:ext cx="283161" cy="84015"/>
              </a:xfrm>
              <a:custGeom>
                <a:avLst/>
                <a:gdLst/>
                <a:ahLst/>
                <a:cxnLst>
                  <a:cxn ang="0">
                    <a:pos x="wd2" y="hd2"/>
                  </a:cxn>
                  <a:cxn ang="5400000">
                    <a:pos x="wd2" y="hd2"/>
                  </a:cxn>
                  <a:cxn ang="10800000">
                    <a:pos x="wd2" y="hd2"/>
                  </a:cxn>
                  <a:cxn ang="16200000">
                    <a:pos x="wd2" y="hd2"/>
                  </a:cxn>
                </a:cxnLst>
                <a:rect l="0" t="0" r="r" b="b"/>
                <a:pathLst>
                  <a:path w="21600" h="21600" extrusionOk="0">
                    <a:moveTo>
                      <a:pt x="18158" y="0"/>
                    </a:moveTo>
                    <a:cubicBezTo>
                      <a:pt x="20294" y="2267"/>
                      <a:pt x="21600" y="5467"/>
                      <a:pt x="21600" y="9067"/>
                    </a:cubicBezTo>
                    <a:cubicBezTo>
                      <a:pt x="21600" y="15867"/>
                      <a:pt x="16774" y="21600"/>
                      <a:pt x="10800" y="21600"/>
                    </a:cubicBezTo>
                    <a:cubicBezTo>
                      <a:pt x="4826" y="21600"/>
                      <a:pt x="0" y="15867"/>
                      <a:pt x="0" y="9067"/>
                    </a:cubicBezTo>
                    <a:cubicBezTo>
                      <a:pt x="0" y="5467"/>
                      <a:pt x="1345" y="2267"/>
                      <a:pt x="3481"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sp>
        <p:nvSpPr>
          <p:cNvPr id="119" name="TextBox 10"/>
          <p:cNvSpPr txBox="1"/>
          <p:nvPr/>
        </p:nvSpPr>
        <p:spPr>
          <a:xfrm>
            <a:off x="11261369" y="3841544"/>
            <a:ext cx="3815826"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20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Modernization</a:t>
            </a:r>
          </a:p>
        </p:txBody>
      </p:sp>
      <p:grpSp>
        <p:nvGrpSpPr>
          <p:cNvPr id="120" name="Group 154"/>
          <p:cNvGrpSpPr/>
          <p:nvPr/>
        </p:nvGrpSpPr>
        <p:grpSpPr>
          <a:xfrm>
            <a:off x="9895426" y="3321082"/>
            <a:ext cx="1823139" cy="1293292"/>
            <a:chOff x="0" y="0"/>
            <a:chExt cx="1099927" cy="780262"/>
          </a:xfrm>
          <a:noFill/>
        </p:grpSpPr>
        <p:sp>
          <p:nvSpPr>
            <p:cNvPr id="121" name="Oval 149"/>
            <p:cNvSpPr/>
            <p:nvPr/>
          </p:nvSpPr>
          <p:spPr>
            <a:xfrm>
              <a:off x="0" y="0"/>
              <a:ext cx="780263" cy="780263"/>
            </a:xfrm>
            <a:prstGeom prst="ellipse">
              <a:avLst/>
            </a:prstGeom>
            <a:grpFill/>
            <a:ln w="12700"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122" name="Graphic 440"/>
            <p:cNvGrpSpPr/>
            <p:nvPr/>
          </p:nvGrpSpPr>
          <p:grpSpPr>
            <a:xfrm>
              <a:off x="99695" y="18814"/>
              <a:ext cx="1000233" cy="743121"/>
              <a:chOff x="0" y="0"/>
              <a:chExt cx="1000231" cy="743120"/>
            </a:xfrm>
            <a:grpFill/>
          </p:grpSpPr>
          <p:sp>
            <p:nvSpPr>
              <p:cNvPr id="123" name="Freeform: Shape 90"/>
              <p:cNvSpPr/>
              <p:nvPr/>
            </p:nvSpPr>
            <p:spPr>
              <a:xfrm>
                <a:off x="659156" y="403205"/>
                <a:ext cx="341076" cy="339916"/>
              </a:xfrm>
              <a:custGeom>
                <a:avLst/>
                <a:gdLst/>
                <a:ahLst/>
                <a:cxnLst>
                  <a:cxn ang="0">
                    <a:pos x="wd2" y="hd2"/>
                  </a:cxn>
                  <a:cxn ang="5400000">
                    <a:pos x="wd2" y="hd2"/>
                  </a:cxn>
                  <a:cxn ang="10800000">
                    <a:pos x="wd2" y="hd2"/>
                  </a:cxn>
                  <a:cxn ang="16200000">
                    <a:pos x="wd2" y="hd2"/>
                  </a:cxn>
                </a:cxnLst>
                <a:rect l="0" t="0" r="r" b="b"/>
                <a:pathLst>
                  <a:path w="21600" h="21600" extrusionOk="0">
                    <a:moveTo>
                      <a:pt x="2094" y="17103"/>
                    </a:moveTo>
                    <a:lnTo>
                      <a:pt x="2535" y="17619"/>
                    </a:lnTo>
                    <a:lnTo>
                      <a:pt x="2976" y="18135"/>
                    </a:lnTo>
                    <a:lnTo>
                      <a:pt x="3416" y="18651"/>
                    </a:lnTo>
                    <a:lnTo>
                      <a:pt x="6392" y="17103"/>
                    </a:lnTo>
                    <a:cubicBezTo>
                      <a:pt x="7053" y="17582"/>
                      <a:pt x="7788" y="17914"/>
                      <a:pt x="8523" y="18172"/>
                    </a:cubicBezTo>
                    <a:lnTo>
                      <a:pt x="9110" y="21489"/>
                    </a:lnTo>
                    <a:lnTo>
                      <a:pt x="9771" y="21526"/>
                    </a:lnTo>
                    <a:lnTo>
                      <a:pt x="10433" y="21563"/>
                    </a:lnTo>
                    <a:lnTo>
                      <a:pt x="11094" y="21600"/>
                    </a:lnTo>
                    <a:lnTo>
                      <a:pt x="12122" y="18393"/>
                    </a:lnTo>
                    <a:cubicBezTo>
                      <a:pt x="12894" y="18246"/>
                      <a:pt x="13665" y="17988"/>
                      <a:pt x="14363" y="17619"/>
                    </a:cubicBezTo>
                    <a:lnTo>
                      <a:pt x="17118" y="19536"/>
                    </a:lnTo>
                    <a:lnTo>
                      <a:pt x="17633" y="19094"/>
                    </a:lnTo>
                    <a:lnTo>
                      <a:pt x="18147" y="18651"/>
                    </a:lnTo>
                    <a:lnTo>
                      <a:pt x="18661" y="18209"/>
                    </a:lnTo>
                    <a:lnTo>
                      <a:pt x="17118" y="15223"/>
                    </a:lnTo>
                    <a:cubicBezTo>
                      <a:pt x="17596" y="14560"/>
                      <a:pt x="17926" y="13859"/>
                      <a:pt x="18184" y="13085"/>
                    </a:cubicBezTo>
                    <a:lnTo>
                      <a:pt x="21490" y="12496"/>
                    </a:lnTo>
                    <a:lnTo>
                      <a:pt x="21527" y="11832"/>
                    </a:lnTo>
                    <a:lnTo>
                      <a:pt x="21563" y="11169"/>
                    </a:lnTo>
                    <a:lnTo>
                      <a:pt x="21600" y="10505"/>
                    </a:lnTo>
                    <a:lnTo>
                      <a:pt x="18404" y="9473"/>
                    </a:lnTo>
                    <a:cubicBezTo>
                      <a:pt x="18257" y="8699"/>
                      <a:pt x="18037" y="7925"/>
                      <a:pt x="17633" y="7225"/>
                    </a:cubicBezTo>
                    <a:lnTo>
                      <a:pt x="19543" y="4460"/>
                    </a:lnTo>
                    <a:lnTo>
                      <a:pt x="19102" y="3944"/>
                    </a:lnTo>
                    <a:lnTo>
                      <a:pt x="18661" y="3428"/>
                    </a:lnTo>
                    <a:lnTo>
                      <a:pt x="18220" y="2912"/>
                    </a:lnTo>
                    <a:lnTo>
                      <a:pt x="15245" y="4460"/>
                    </a:lnTo>
                    <a:cubicBezTo>
                      <a:pt x="14584" y="3981"/>
                      <a:pt x="13849" y="3649"/>
                      <a:pt x="13114" y="3391"/>
                    </a:cubicBezTo>
                    <a:lnTo>
                      <a:pt x="12526" y="111"/>
                    </a:lnTo>
                    <a:lnTo>
                      <a:pt x="11865" y="74"/>
                    </a:lnTo>
                    <a:lnTo>
                      <a:pt x="11204" y="37"/>
                    </a:lnTo>
                    <a:lnTo>
                      <a:pt x="10543" y="0"/>
                    </a:lnTo>
                    <a:lnTo>
                      <a:pt x="9514" y="3170"/>
                    </a:lnTo>
                    <a:cubicBezTo>
                      <a:pt x="8743" y="3317"/>
                      <a:pt x="7971" y="3575"/>
                      <a:pt x="7237" y="3944"/>
                    </a:cubicBezTo>
                    <a:lnTo>
                      <a:pt x="4482" y="2027"/>
                    </a:lnTo>
                    <a:lnTo>
                      <a:pt x="3967" y="2470"/>
                    </a:lnTo>
                    <a:lnTo>
                      <a:pt x="3453" y="2912"/>
                    </a:lnTo>
                    <a:lnTo>
                      <a:pt x="2939" y="3354"/>
                    </a:lnTo>
                    <a:lnTo>
                      <a:pt x="4445" y="6340"/>
                    </a:lnTo>
                    <a:cubicBezTo>
                      <a:pt x="3967" y="7003"/>
                      <a:pt x="3637" y="7741"/>
                      <a:pt x="3380" y="8515"/>
                    </a:cubicBezTo>
                    <a:lnTo>
                      <a:pt x="110" y="9104"/>
                    </a:lnTo>
                    <a:lnTo>
                      <a:pt x="73" y="9768"/>
                    </a:lnTo>
                    <a:lnTo>
                      <a:pt x="37" y="10431"/>
                    </a:lnTo>
                    <a:lnTo>
                      <a:pt x="0" y="11095"/>
                    </a:lnTo>
                    <a:lnTo>
                      <a:pt x="3196" y="12127"/>
                    </a:lnTo>
                    <a:cubicBezTo>
                      <a:pt x="3343" y="12901"/>
                      <a:pt x="3600" y="13675"/>
                      <a:pt x="3967" y="14412"/>
                    </a:cubicBezTo>
                    <a:lnTo>
                      <a:pt x="2094" y="17103"/>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4" name="Freeform: Shape 91"/>
              <p:cNvSpPr/>
              <p:nvPr/>
            </p:nvSpPr>
            <p:spPr>
              <a:xfrm>
                <a:off x="762407" y="504717"/>
                <a:ext cx="135738" cy="135736"/>
              </a:xfrm>
              <a:prstGeom prst="ellipse">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5" name="Freeform: Shape 92"/>
              <p:cNvSpPr/>
              <p:nvPr/>
            </p:nvSpPr>
            <p:spPr>
              <a:xfrm>
                <a:off x="255434" y="257610"/>
                <a:ext cx="510454" cy="349200"/>
              </a:xfrm>
              <a:custGeom>
                <a:avLst/>
                <a:gdLst/>
                <a:ahLst/>
                <a:cxnLst>
                  <a:cxn ang="0">
                    <a:pos x="wd2" y="hd2"/>
                  </a:cxn>
                  <a:cxn ang="5400000">
                    <a:pos x="wd2" y="hd2"/>
                  </a:cxn>
                  <a:cxn ang="10800000">
                    <a:pos x="wd2" y="hd2"/>
                  </a:cxn>
                  <a:cxn ang="16200000">
                    <a:pos x="wd2" y="hd2"/>
                  </a:cxn>
                </a:cxnLst>
                <a:rect l="0" t="0" r="r" b="b"/>
                <a:pathLst>
                  <a:path w="21600" h="21600" extrusionOk="0">
                    <a:moveTo>
                      <a:pt x="21600" y="9903"/>
                    </a:moveTo>
                    <a:lnTo>
                      <a:pt x="21600" y="861"/>
                    </a:lnTo>
                    <a:cubicBezTo>
                      <a:pt x="21600" y="359"/>
                      <a:pt x="21330" y="0"/>
                      <a:pt x="21011" y="0"/>
                    </a:cubicBezTo>
                    <a:lnTo>
                      <a:pt x="589" y="0"/>
                    </a:lnTo>
                    <a:cubicBezTo>
                      <a:pt x="245" y="0"/>
                      <a:pt x="0" y="395"/>
                      <a:pt x="0" y="861"/>
                    </a:cubicBezTo>
                    <a:lnTo>
                      <a:pt x="0" y="20739"/>
                    </a:lnTo>
                    <a:cubicBezTo>
                      <a:pt x="0" y="21241"/>
                      <a:pt x="270" y="21600"/>
                      <a:pt x="589" y="21600"/>
                    </a:cubicBezTo>
                    <a:lnTo>
                      <a:pt x="16838" y="21600"/>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6" name="Freeform: Shape 93"/>
              <p:cNvSpPr/>
              <p:nvPr/>
            </p:nvSpPr>
            <p:spPr>
              <a:xfrm>
                <a:off x="156824" y="647991"/>
                <a:ext cx="517417" cy="516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43" y="21600"/>
                    </a:lnTo>
                    <a:cubicBezTo>
                      <a:pt x="1743" y="21600"/>
                      <a:pt x="484" y="21600"/>
                      <a:pt x="0" y="14076"/>
                    </a:cubicBezTo>
                    <a:lnTo>
                      <a:pt x="0" y="0"/>
                    </a:lnTo>
                    <a:lnTo>
                      <a:pt x="2833" y="0"/>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7" name="Freeform: Shape 94"/>
              <p:cNvSpPr/>
              <p:nvPr/>
            </p:nvSpPr>
            <p:spPr>
              <a:xfrm>
                <a:off x="218311" y="224547"/>
                <a:ext cx="581803" cy="423446"/>
              </a:xfrm>
              <a:custGeom>
                <a:avLst/>
                <a:gdLst/>
                <a:ahLst/>
                <a:cxnLst>
                  <a:cxn ang="0">
                    <a:pos x="wd2" y="hd2"/>
                  </a:cxn>
                  <a:cxn ang="5400000">
                    <a:pos x="wd2" y="hd2"/>
                  </a:cxn>
                  <a:cxn ang="10800000">
                    <a:pos x="wd2" y="hd2"/>
                  </a:cxn>
                  <a:cxn ang="16200000">
                    <a:pos x="wd2" y="hd2"/>
                  </a:cxn>
                </a:cxnLst>
                <a:rect l="0" t="0" r="r" b="b"/>
                <a:pathLst>
                  <a:path w="21600" h="21600" extrusionOk="0">
                    <a:moveTo>
                      <a:pt x="21600" y="8137"/>
                    </a:moveTo>
                    <a:lnTo>
                      <a:pt x="21600" y="710"/>
                    </a:lnTo>
                    <a:cubicBezTo>
                      <a:pt x="21600" y="296"/>
                      <a:pt x="21363" y="0"/>
                      <a:pt x="21083" y="0"/>
                    </a:cubicBezTo>
                    <a:lnTo>
                      <a:pt x="517" y="0"/>
                    </a:lnTo>
                    <a:cubicBezTo>
                      <a:pt x="215" y="0"/>
                      <a:pt x="0" y="325"/>
                      <a:pt x="0" y="710"/>
                    </a:cubicBezTo>
                    <a:lnTo>
                      <a:pt x="0" y="20890"/>
                    </a:lnTo>
                    <a:cubicBezTo>
                      <a:pt x="0" y="21304"/>
                      <a:pt x="237" y="21600"/>
                      <a:pt x="517" y="21600"/>
                    </a:cubicBezTo>
                    <a:lnTo>
                      <a:pt x="16754" y="21600"/>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8" name="Freeform: Shape 95"/>
              <p:cNvSpPr/>
              <p:nvPr/>
            </p:nvSpPr>
            <p:spPr>
              <a:xfrm>
                <a:off x="249942" y="185162"/>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9" name="Freeform: Shape 96"/>
              <p:cNvSpPr/>
              <p:nvPr/>
            </p:nvSpPr>
            <p:spPr>
              <a:xfrm>
                <a:off x="198535" y="113449"/>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0" name="Freeform: Shape 97"/>
              <p:cNvSpPr/>
              <p:nvPr/>
            </p:nvSpPr>
            <p:spPr>
              <a:xfrm>
                <a:off x="269731" y="35599"/>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1" name="Freeform: Shape 98"/>
              <p:cNvSpPr/>
              <p:nvPr/>
            </p:nvSpPr>
            <p:spPr>
              <a:xfrm>
                <a:off x="0" y="0"/>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2" name="Freeform: Shape 99"/>
              <p:cNvSpPr/>
              <p:nvPr/>
            </p:nvSpPr>
            <p:spPr>
              <a:xfrm>
                <a:off x="327072" y="154374"/>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3" name="Freeform: Shape 100"/>
              <p:cNvSpPr/>
              <p:nvPr/>
            </p:nvSpPr>
            <p:spPr>
              <a:xfrm>
                <a:off x="150142" y="192339"/>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4" name="Freeform: Shape 101"/>
              <p:cNvSpPr/>
              <p:nvPr/>
            </p:nvSpPr>
            <p:spPr>
              <a:xfrm>
                <a:off x="138524" y="311057"/>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5" name="Freeform: Shape 102"/>
              <p:cNvSpPr/>
              <p:nvPr/>
            </p:nvSpPr>
            <p:spPr>
              <a:xfrm>
                <a:off x="60093" y="239862"/>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6" name="Freeform: Shape 103"/>
              <p:cNvSpPr/>
              <p:nvPr/>
            </p:nvSpPr>
            <p:spPr>
              <a:xfrm>
                <a:off x="101787" y="106426"/>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7" name="Freeform: Shape 104"/>
              <p:cNvSpPr/>
              <p:nvPr/>
            </p:nvSpPr>
            <p:spPr>
              <a:xfrm>
                <a:off x="359266" y="331889"/>
                <a:ext cx="137474"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8" name="Freeform: Shape 105"/>
              <p:cNvSpPr/>
              <p:nvPr/>
            </p:nvSpPr>
            <p:spPr>
              <a:xfrm>
                <a:off x="511309" y="331527"/>
                <a:ext cx="99772"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9" name="Freeform: Shape 106"/>
              <p:cNvSpPr/>
              <p:nvPr/>
            </p:nvSpPr>
            <p:spPr>
              <a:xfrm>
                <a:off x="395229" y="378874"/>
                <a:ext cx="184460"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0" name="Freeform: Shape 107"/>
              <p:cNvSpPr/>
              <p:nvPr/>
            </p:nvSpPr>
            <p:spPr>
              <a:xfrm>
                <a:off x="655512" y="379357"/>
                <a:ext cx="56846"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1" name="Freeform: Shape 108"/>
              <p:cNvSpPr/>
              <p:nvPr/>
            </p:nvSpPr>
            <p:spPr>
              <a:xfrm>
                <a:off x="587809" y="378874"/>
                <a:ext cx="58006"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2" name="Freeform: Shape 109"/>
              <p:cNvSpPr/>
              <p:nvPr/>
            </p:nvSpPr>
            <p:spPr>
              <a:xfrm>
                <a:off x="456716" y="426439"/>
                <a:ext cx="161837"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3" name="Freeform: Shape 110"/>
              <p:cNvSpPr/>
              <p:nvPr/>
            </p:nvSpPr>
            <p:spPr>
              <a:xfrm>
                <a:off x="412272" y="426602"/>
                <a:ext cx="33644"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4" name="Freeform: Shape 111"/>
              <p:cNvSpPr/>
              <p:nvPr/>
            </p:nvSpPr>
            <p:spPr>
              <a:xfrm>
                <a:off x="359266" y="462983"/>
                <a:ext cx="110212"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5" name="Freeform: Shape 112"/>
              <p:cNvSpPr/>
              <p:nvPr/>
            </p:nvSpPr>
            <p:spPr>
              <a:xfrm>
                <a:off x="478178" y="462983"/>
                <a:ext cx="37705"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6" name="Freeform: Shape 113"/>
              <p:cNvSpPr/>
              <p:nvPr/>
            </p:nvSpPr>
            <p:spPr>
              <a:xfrm>
                <a:off x="526324" y="462983"/>
                <a:ext cx="150817"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7" name="Freeform: Shape 114"/>
              <p:cNvSpPr/>
              <p:nvPr/>
            </p:nvSpPr>
            <p:spPr>
              <a:xfrm>
                <a:off x="395229" y="510548"/>
                <a:ext cx="57427"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8" name="Freeform: Shape 115"/>
              <p:cNvSpPr/>
              <p:nvPr/>
            </p:nvSpPr>
            <p:spPr>
              <a:xfrm>
                <a:off x="469498" y="510713"/>
                <a:ext cx="135734"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9" name="Freeform: Shape 116"/>
              <p:cNvSpPr/>
              <p:nvPr/>
            </p:nvSpPr>
            <p:spPr>
              <a:xfrm>
                <a:off x="310541" y="300536"/>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744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0" name="Freeform: Shape 117"/>
              <p:cNvSpPr/>
              <p:nvPr/>
            </p:nvSpPr>
            <p:spPr>
              <a:xfrm>
                <a:off x="310541" y="340561"/>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827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1" name="Freeform: Shape 118"/>
              <p:cNvSpPr/>
              <p:nvPr/>
            </p:nvSpPr>
            <p:spPr>
              <a:xfrm>
                <a:off x="310541" y="380583"/>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827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2" name="Freeform: Shape 119"/>
              <p:cNvSpPr/>
              <p:nvPr/>
            </p:nvSpPr>
            <p:spPr>
              <a:xfrm>
                <a:off x="310541" y="421189"/>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744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3" name="Freeform: Shape 120"/>
              <p:cNvSpPr/>
              <p:nvPr/>
            </p:nvSpPr>
            <p:spPr>
              <a:xfrm>
                <a:off x="310541" y="461213"/>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744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4" name="Freeform: Shape 121"/>
              <p:cNvSpPr/>
              <p:nvPr/>
            </p:nvSpPr>
            <p:spPr>
              <a:xfrm>
                <a:off x="310541" y="501236"/>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827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5" name="Freeform: Shape 122"/>
              <p:cNvSpPr/>
              <p:nvPr/>
            </p:nvSpPr>
            <p:spPr>
              <a:xfrm>
                <a:off x="310541" y="541260"/>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827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spTree>
    <p:extLst>
      <p:ext uri="{BB962C8B-B14F-4D97-AF65-F5344CB8AC3E}">
        <p14:creationId xmlns:p14="http://schemas.microsoft.com/office/powerpoint/2010/main" val="3074490480"/>
      </p:ext>
    </p:extLst>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55"/>
                                        </p:tgtEl>
                                        <p:attrNameLst>
                                          <p:attrName>style.visibility</p:attrName>
                                        </p:attrNameLst>
                                      </p:cBhvr>
                                      <p:to>
                                        <p:strVal val="visible"/>
                                      </p:to>
                                    </p:set>
                                    <p:animEffect transition="in" filter="wipe(left)">
                                      <p:cBhvr>
                                        <p:cTn id="7" dur="1000"/>
                                        <p:tgtEl>
                                          <p:spTgt spid="545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52"/>
                                        </p:tgtEl>
                                        <p:attrNameLst>
                                          <p:attrName>style.visibility</p:attrName>
                                        </p:attrNameLst>
                                      </p:cBhvr>
                                      <p:to>
                                        <p:strVal val="visible"/>
                                      </p:to>
                                    </p:set>
                                    <p:animEffect transition="in" filter="wipe(left)">
                                      <p:cBhvr>
                                        <p:cTn id="10" dur="1000"/>
                                        <p:tgtEl>
                                          <p:spTgt spid="545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453"/>
                                        </p:tgtEl>
                                        <p:attrNameLst>
                                          <p:attrName>style.visibility</p:attrName>
                                        </p:attrNameLst>
                                      </p:cBhvr>
                                      <p:to>
                                        <p:strVal val="visible"/>
                                      </p:to>
                                    </p:set>
                                    <p:animEffect transition="in" filter="wipe(left)">
                                      <p:cBhvr>
                                        <p:cTn id="13" dur="1000"/>
                                        <p:tgtEl>
                                          <p:spTgt spid="545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456"/>
                                        </p:tgtEl>
                                        <p:attrNameLst>
                                          <p:attrName>style.visibility</p:attrName>
                                        </p:attrNameLst>
                                      </p:cBhvr>
                                      <p:to>
                                        <p:strVal val="visible"/>
                                      </p:to>
                                    </p:set>
                                    <p:animEffect transition="in" filter="wipe(left)">
                                      <p:cBhvr>
                                        <p:cTn id="16" dur="1000"/>
                                        <p:tgtEl>
                                          <p:spTgt spid="54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67"/>
                                        </p:tgtEl>
                                        <p:attrNameLst>
                                          <p:attrName>style.visibility</p:attrName>
                                        </p:attrNameLst>
                                      </p:cBhvr>
                                      <p:to>
                                        <p:strVal val="visible"/>
                                      </p:to>
                                    </p:set>
                                  </p:childTnLst>
                                </p:cTn>
                              </p:par>
                              <p:par>
                                <p:cTn id="23" presetID="26" presetClass="emph" presetSubtype="0" fill="hold" grpId="1" nodeType="withEffect">
                                  <p:stCondLst>
                                    <p:cond delay="0"/>
                                  </p:stCondLst>
                                  <p:childTnLst>
                                    <p:animEffect transition="out" filter="fade">
                                      <p:cBhvr>
                                        <p:cTn id="24" dur="500" tmFilter="0, 0; .2, .5; .8, .5; 1, 0"/>
                                        <p:tgtEl>
                                          <p:spTgt spid="5444"/>
                                        </p:tgtEl>
                                      </p:cBhvr>
                                    </p:animEffect>
                                    <p:animScale>
                                      <p:cBhvr>
                                        <p:cTn id="25" dur="250" autoRev="1" fill="hold"/>
                                        <p:tgtEl>
                                          <p:spTgt spid="5444"/>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5467"/>
                                        </p:tgtEl>
                                      </p:cBhvr>
                                    </p:animEffect>
                                    <p:animScale>
                                      <p:cBhvr>
                                        <p:cTn id="28" dur="250" autoRev="1" fill="hold"/>
                                        <p:tgtEl>
                                          <p:spTgt spid="5467"/>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02"/>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5450"/>
                                        </p:tgtEl>
                                      </p:cBhvr>
                                    </p:animEffect>
                                    <p:animScale>
                                      <p:cBhvr>
                                        <p:cTn id="37" dur="250" autoRev="1" fill="hold"/>
                                        <p:tgtEl>
                                          <p:spTgt spid="5450"/>
                                        </p:tgtEl>
                                      </p:cBhvr>
                                      <p:by x="105000" y="105000"/>
                                    </p:animScale>
                                  </p:childTnLst>
                                </p:cTn>
                              </p:par>
                              <p:par>
                                <p:cTn id="38" presetID="26" presetClass="emph" presetSubtype="0" fill="hold" nodeType="withEffect">
                                  <p:stCondLst>
                                    <p:cond delay="0"/>
                                  </p:stCondLst>
                                  <p:childTnLst>
                                    <p:animEffect transition="out" filter="fade">
                                      <p:cBhvr>
                                        <p:cTn id="39" dur="500" tmFilter="0, 0; .2, .5; .8, .5; 1, 0"/>
                                        <p:tgtEl>
                                          <p:spTgt spid="5502"/>
                                        </p:tgtEl>
                                      </p:cBhvr>
                                    </p:animEffect>
                                    <p:animScale>
                                      <p:cBhvr>
                                        <p:cTn id="40" dur="250" autoRev="1" fill="hold"/>
                                        <p:tgtEl>
                                          <p:spTgt spid="5502"/>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5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51"/>
                                        </p:tgtEl>
                                        <p:attrNameLst>
                                          <p:attrName>style.visibility</p:attrName>
                                        </p:attrNameLst>
                                      </p:cBhvr>
                                      <p:to>
                                        <p:strVal val="visible"/>
                                      </p:to>
                                    </p:set>
                                  </p:childTnLst>
                                </p:cTn>
                              </p:par>
                              <p:par>
                                <p:cTn id="47" presetID="26" presetClass="emph" presetSubtype="0" fill="hold" nodeType="withEffect">
                                  <p:stCondLst>
                                    <p:cond delay="0"/>
                                  </p:stCondLst>
                                  <p:childTnLst>
                                    <p:animEffect transition="out" filter="fade">
                                      <p:cBhvr>
                                        <p:cTn id="48" dur="500" tmFilter="0, 0; .2, .5; .8, .5; 1, 0"/>
                                        <p:tgtEl>
                                          <p:spTgt spid="5522"/>
                                        </p:tgtEl>
                                      </p:cBhvr>
                                    </p:animEffect>
                                    <p:animScale>
                                      <p:cBhvr>
                                        <p:cTn id="49" dur="250" autoRev="1" fill="hold"/>
                                        <p:tgtEl>
                                          <p:spTgt spid="5522"/>
                                        </p:tgtEl>
                                      </p:cBhvr>
                                      <p:by x="105000" y="105000"/>
                                    </p:animScale>
                                  </p:childTnLst>
                                </p:cTn>
                              </p:par>
                              <p:par>
                                <p:cTn id="50" presetID="26" presetClass="emph" presetSubtype="0" fill="hold" grpId="1" nodeType="withEffect">
                                  <p:stCondLst>
                                    <p:cond delay="0"/>
                                  </p:stCondLst>
                                  <p:childTnLst>
                                    <p:animEffect transition="out" filter="fade">
                                      <p:cBhvr>
                                        <p:cTn id="51" dur="500" tmFilter="0, 0; .2, .5; .8, .5; 1, 0"/>
                                        <p:tgtEl>
                                          <p:spTgt spid="5451"/>
                                        </p:tgtEl>
                                      </p:cBhvr>
                                    </p:animEffect>
                                    <p:animScale>
                                      <p:cBhvr>
                                        <p:cTn id="52" dur="250" autoRev="1" fill="hold"/>
                                        <p:tgtEl>
                                          <p:spTgt spid="545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childTnLst>
                                </p:cTn>
                              </p:par>
                              <p:par>
                                <p:cTn id="59" presetID="26" presetClass="emph" presetSubtype="0" fill="hold" nodeType="withEffect">
                                  <p:stCondLst>
                                    <p:cond delay="0"/>
                                  </p:stCondLst>
                                  <p:childTnLst>
                                    <p:animEffect transition="out" filter="fade">
                                      <p:cBhvr>
                                        <p:cTn id="60" dur="500" tmFilter="0, 0; .2, .5; .8, .5; 1, 0"/>
                                        <p:tgtEl>
                                          <p:spTgt spid="120"/>
                                        </p:tgtEl>
                                      </p:cBhvr>
                                    </p:animEffect>
                                    <p:animScale>
                                      <p:cBhvr>
                                        <p:cTn id="61" dur="250" autoRev="1" fill="hold"/>
                                        <p:tgtEl>
                                          <p:spTgt spid="120"/>
                                        </p:tgtEl>
                                      </p:cBhvr>
                                      <p:by x="105000" y="105000"/>
                                    </p:animScale>
                                  </p:childTnLst>
                                </p:cTn>
                              </p:par>
                              <p:par>
                                <p:cTn id="62" presetID="26" presetClass="emph" presetSubtype="0" fill="hold" grpId="1" nodeType="withEffect">
                                  <p:stCondLst>
                                    <p:cond delay="0"/>
                                  </p:stCondLst>
                                  <p:childTnLst>
                                    <p:animEffect transition="out" filter="fade">
                                      <p:cBhvr>
                                        <p:cTn id="63" dur="500" tmFilter="0, 0; .2, .5; .8, .5; 1, 0"/>
                                        <p:tgtEl>
                                          <p:spTgt spid="119"/>
                                        </p:tgtEl>
                                      </p:cBhvr>
                                    </p:animEffect>
                                    <p:animScale>
                                      <p:cBhvr>
                                        <p:cTn id="64" dur="250" autoRev="1" fill="hold"/>
                                        <p:tgtEl>
                                          <p:spTgt spid="119"/>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4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49"/>
                                        </p:tgtEl>
                                        <p:attrNameLst>
                                          <p:attrName>style.visibility</p:attrName>
                                        </p:attrNameLst>
                                      </p:cBhvr>
                                      <p:to>
                                        <p:strVal val="visible"/>
                                      </p:to>
                                    </p:set>
                                  </p:childTnLst>
                                </p:cTn>
                              </p:par>
                              <p:par>
                                <p:cTn id="71" presetID="26" presetClass="emph" presetSubtype="0" fill="hold" nodeType="withEffect">
                                  <p:stCondLst>
                                    <p:cond delay="0"/>
                                  </p:stCondLst>
                                  <p:childTnLst>
                                    <p:animEffect transition="out" filter="fade">
                                      <p:cBhvr>
                                        <p:cTn id="72" dur="500" tmFilter="0, 0; .2, .5; .8, .5; 1, 0"/>
                                        <p:tgtEl>
                                          <p:spTgt spid="5480"/>
                                        </p:tgtEl>
                                      </p:cBhvr>
                                    </p:animEffect>
                                    <p:animScale>
                                      <p:cBhvr>
                                        <p:cTn id="73" dur="250" autoRev="1" fill="hold"/>
                                        <p:tgtEl>
                                          <p:spTgt spid="5480"/>
                                        </p:tgtEl>
                                      </p:cBhvr>
                                      <p:by x="105000" y="105000"/>
                                    </p:animScale>
                                  </p:childTnLst>
                                </p:cTn>
                              </p:par>
                              <p:par>
                                <p:cTn id="74" presetID="26" presetClass="emph" presetSubtype="0" fill="hold" grpId="1" nodeType="withEffect">
                                  <p:stCondLst>
                                    <p:cond delay="0"/>
                                  </p:stCondLst>
                                  <p:childTnLst>
                                    <p:animEffect transition="out" filter="fade">
                                      <p:cBhvr>
                                        <p:cTn id="75" dur="500" tmFilter="0, 0; .2, .5; .8, .5; 1, 0"/>
                                        <p:tgtEl>
                                          <p:spTgt spid="5449"/>
                                        </p:tgtEl>
                                      </p:cBhvr>
                                    </p:animEffect>
                                    <p:animScale>
                                      <p:cBhvr>
                                        <p:cTn id="76" dur="250" autoRev="1" fill="hold"/>
                                        <p:tgtEl>
                                          <p:spTgt spid="54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4" grpId="0" animBg="1"/>
      <p:bldP spid="5444" grpId="1" animBg="1"/>
      <p:bldP spid="5449" grpId="0" animBg="1"/>
      <p:bldP spid="5449" grpId="1" animBg="1"/>
      <p:bldP spid="5450" grpId="0" animBg="1"/>
      <p:bldP spid="5450" grpId="1" animBg="1"/>
      <p:bldP spid="5451" grpId="0" animBg="1"/>
      <p:bldP spid="5451" grpId="1" animBg="1"/>
      <p:bldP spid="5452" grpId="0" animBg="1"/>
      <p:bldP spid="5453" grpId="0" animBg="1"/>
      <p:bldP spid="5455" grpId="0" animBg="1"/>
      <p:bldP spid="5456" grpId="0" animBg="1"/>
      <p:bldP spid="119" grpId="0" animBg="1"/>
      <p:bldP spid="11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cxnSp>
        <p:nvCxnSpPr>
          <p:cNvPr id="86" name="Straight Connector 85">
            <a:extLst>
              <a:ext uri="{FF2B5EF4-FFF2-40B4-BE49-F238E27FC236}">
                <a16:creationId xmlns:a16="http://schemas.microsoft.com/office/drawing/2014/main" id="{72F02711-4AE0-6942-8964-7C20AFF6A08E}"/>
              </a:ext>
            </a:extLst>
          </p:cNvPr>
          <p:cNvCxnSpPr/>
          <p:nvPr/>
        </p:nvCxnSpPr>
        <p:spPr>
          <a:xfrm>
            <a:off x="731864" y="2587695"/>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AC83996C-66F2-9143-941B-29AA7141FEC6}"/>
              </a:ext>
            </a:extLst>
          </p:cNvPr>
          <p:cNvCxnSpPr/>
          <p:nvPr/>
        </p:nvCxnSpPr>
        <p:spPr>
          <a:xfrm>
            <a:off x="731862" y="3720085"/>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BF5B112-34E6-F842-B130-A85FA6389AAA}"/>
              </a:ext>
            </a:extLst>
          </p:cNvPr>
          <p:cNvCxnSpPr/>
          <p:nvPr/>
        </p:nvCxnSpPr>
        <p:spPr>
          <a:xfrm>
            <a:off x="731862" y="4852475"/>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8A94DCFF-1D94-1143-9912-B214115BF548}"/>
              </a:ext>
            </a:extLst>
          </p:cNvPr>
          <p:cNvCxnSpPr/>
          <p:nvPr/>
        </p:nvCxnSpPr>
        <p:spPr>
          <a:xfrm>
            <a:off x="731862" y="5984865"/>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4EB122E2-19E2-0A48-B2A5-9B36D42F8804}"/>
              </a:ext>
            </a:extLst>
          </p:cNvPr>
          <p:cNvGrpSpPr/>
          <p:nvPr/>
        </p:nvGrpSpPr>
        <p:grpSpPr>
          <a:xfrm>
            <a:off x="675728" y="1799928"/>
            <a:ext cx="13910609" cy="584775"/>
            <a:chOff x="996456" y="1981537"/>
            <a:chExt cx="13910609" cy="584775"/>
          </a:xfrm>
        </p:grpSpPr>
        <p:sp>
          <p:nvSpPr>
            <p:cNvPr id="90" name="TextBox 89">
              <a:extLst>
                <a:ext uri="{FF2B5EF4-FFF2-40B4-BE49-F238E27FC236}">
                  <a16:creationId xmlns:a16="http://schemas.microsoft.com/office/drawing/2014/main" id="{E82E7E1A-84C3-814C-B421-7EF38D62FB8A}"/>
                </a:ext>
              </a:extLst>
            </p:cNvPr>
            <p:cNvSpPr txBox="1"/>
            <p:nvPr/>
          </p:nvSpPr>
          <p:spPr>
            <a:xfrm>
              <a:off x="4620275" y="1981537"/>
              <a:ext cx="10286790" cy="584775"/>
            </a:xfrm>
            <a:prstGeom prst="rect">
              <a:avLst/>
            </a:prstGeom>
            <a:noFill/>
          </p:spPr>
          <p:txBody>
            <a:bodyPr wrap="none" rtlCol="0">
              <a:spAutoFit/>
            </a:bodyPr>
            <a:lstStyle/>
            <a:p>
              <a:pPr lvl="0" defTabSz="731519" hangingPunct="0">
                <a:defRPr/>
              </a:pPr>
              <a:r>
                <a:rPr lang="en-US" sz="3200" kern="0" dirty="0" smtClean="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Teams can </a:t>
              </a: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experiment and innovate more quickly and frequently</a:t>
              </a:r>
            </a:p>
          </p:txBody>
        </p:sp>
        <p:sp>
          <p:nvSpPr>
            <p:cNvPr id="94" name="TextBox 93">
              <a:extLst>
                <a:ext uri="{FF2B5EF4-FFF2-40B4-BE49-F238E27FC236}">
                  <a16:creationId xmlns:a16="http://schemas.microsoft.com/office/drawing/2014/main" id="{B84D8FA7-4F1B-9E43-A55B-207E41E55DE9}"/>
                </a:ext>
              </a:extLst>
            </p:cNvPr>
            <p:cNvSpPr txBox="1"/>
            <p:nvPr/>
          </p:nvSpPr>
          <p:spPr>
            <a:xfrm>
              <a:off x="996456" y="2012315"/>
              <a:ext cx="1124026" cy="523220"/>
            </a:xfrm>
            <a:prstGeom prst="rect">
              <a:avLst/>
            </a:prstGeom>
            <a:noFill/>
          </p:spPr>
          <p:txBody>
            <a:bodyPr wrap="none" rtlCol="0">
              <a:sp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2F3F3"/>
                  </a:solidFill>
                  <a:effectLst/>
                  <a:uLnTx/>
                  <a:uFillTx/>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Agility</a:t>
              </a:r>
            </a:p>
          </p:txBody>
        </p:sp>
      </p:grpSp>
      <p:grpSp>
        <p:nvGrpSpPr>
          <p:cNvPr id="13" name="Group 12">
            <a:extLst>
              <a:ext uri="{FF2B5EF4-FFF2-40B4-BE49-F238E27FC236}">
                <a16:creationId xmlns:a16="http://schemas.microsoft.com/office/drawing/2014/main" id="{8F7571EA-8548-E84C-867B-5129CBCE4863}"/>
              </a:ext>
            </a:extLst>
          </p:cNvPr>
          <p:cNvGrpSpPr/>
          <p:nvPr/>
        </p:nvGrpSpPr>
        <p:grpSpPr>
          <a:xfrm>
            <a:off x="675728" y="2805840"/>
            <a:ext cx="11349530" cy="584775"/>
            <a:chOff x="1005167" y="3057120"/>
            <a:chExt cx="11349530" cy="584775"/>
          </a:xfrm>
        </p:grpSpPr>
        <p:sp>
          <p:nvSpPr>
            <p:cNvPr id="91" name="TextBox 90">
              <a:extLst>
                <a:ext uri="{FF2B5EF4-FFF2-40B4-BE49-F238E27FC236}">
                  <a16:creationId xmlns:a16="http://schemas.microsoft.com/office/drawing/2014/main" id="{05F7A8F2-0BB4-C049-9D17-460FF3804D78}"/>
                </a:ext>
              </a:extLst>
            </p:cNvPr>
            <p:cNvSpPr txBox="1"/>
            <p:nvPr/>
          </p:nvSpPr>
          <p:spPr>
            <a:xfrm>
              <a:off x="4608666" y="3057120"/>
              <a:ext cx="7746031" cy="584775"/>
            </a:xfrm>
            <a:prstGeom prst="rect">
              <a:avLst/>
            </a:prstGeom>
            <a:noFill/>
          </p:spPr>
          <p:txBody>
            <a:bodyPr wrap="none" rtlCol="0">
              <a:spAutoFit/>
            </a:bodyPr>
            <a:lstStyle/>
            <a:p>
              <a:pPr lvl="0" defTabSz="731519" hangingPunct="0">
                <a:defRPr/>
              </a:pP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Only pay for what you use, lower upfront expenses</a:t>
              </a:r>
            </a:p>
          </p:txBody>
        </p:sp>
        <p:sp>
          <p:nvSpPr>
            <p:cNvPr id="95" name="TextBox 94">
              <a:extLst>
                <a:ext uri="{FF2B5EF4-FFF2-40B4-BE49-F238E27FC236}">
                  <a16:creationId xmlns:a16="http://schemas.microsoft.com/office/drawing/2014/main" id="{A282F671-14BB-5C4A-A9A8-2A6DBA525EFD}"/>
                </a:ext>
              </a:extLst>
            </p:cNvPr>
            <p:cNvSpPr txBox="1"/>
            <p:nvPr/>
          </p:nvSpPr>
          <p:spPr>
            <a:xfrm>
              <a:off x="1005167" y="3087898"/>
              <a:ext cx="2048959" cy="523220"/>
            </a:xfrm>
            <a:prstGeom prst="rect">
              <a:avLst/>
            </a:prstGeom>
            <a:noFill/>
          </p:spPr>
          <p:txBody>
            <a:bodyPr wrap="none" rtlCol="0">
              <a:spAutoFit/>
            </a:bodyPr>
            <a:lstStyle/>
            <a:p>
              <a:pPr lvl="0" defTabSz="731519" hangingPunct="0">
                <a:defRPr/>
              </a:pPr>
              <a:r>
                <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Cost Savings</a:t>
              </a:r>
            </a:p>
          </p:txBody>
        </p:sp>
      </p:grpSp>
      <p:grpSp>
        <p:nvGrpSpPr>
          <p:cNvPr id="16" name="Group 15">
            <a:extLst>
              <a:ext uri="{FF2B5EF4-FFF2-40B4-BE49-F238E27FC236}">
                <a16:creationId xmlns:a16="http://schemas.microsoft.com/office/drawing/2014/main" id="{AB4667DD-3F57-7144-A9F1-79A48CC79692}"/>
              </a:ext>
            </a:extLst>
          </p:cNvPr>
          <p:cNvGrpSpPr/>
          <p:nvPr/>
        </p:nvGrpSpPr>
        <p:grpSpPr>
          <a:xfrm>
            <a:off x="675728" y="6223686"/>
            <a:ext cx="13137249" cy="584775"/>
            <a:chOff x="996456" y="4789422"/>
            <a:chExt cx="13137249" cy="584775"/>
          </a:xfrm>
        </p:grpSpPr>
        <p:sp>
          <p:nvSpPr>
            <p:cNvPr id="93" name="TextBox 92">
              <a:extLst>
                <a:ext uri="{FF2B5EF4-FFF2-40B4-BE49-F238E27FC236}">
                  <a16:creationId xmlns:a16="http://schemas.microsoft.com/office/drawing/2014/main" id="{54897279-2083-9445-B040-D5F0685E8854}"/>
                </a:ext>
              </a:extLst>
            </p:cNvPr>
            <p:cNvSpPr txBox="1"/>
            <p:nvPr/>
          </p:nvSpPr>
          <p:spPr>
            <a:xfrm>
              <a:off x="4624371" y="4789422"/>
              <a:ext cx="9509334" cy="584775"/>
            </a:xfrm>
            <a:prstGeom prst="rect">
              <a:avLst/>
            </a:prstGeom>
            <a:noFill/>
          </p:spPr>
          <p:txBody>
            <a:bodyPr wrap="none" rtlCol="0">
              <a:spAutoFit/>
            </a:bodyPr>
            <a:lstStyle/>
            <a:p>
              <a:pPr lvl="0" defTabSz="731519" hangingPunct="0">
                <a:defRPr/>
              </a:pP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Most extensive, reliable, and secure global cloud infrastructure</a:t>
              </a:r>
            </a:p>
          </p:txBody>
        </p:sp>
        <p:sp>
          <p:nvSpPr>
            <p:cNvPr id="98" name="TextBox 97">
              <a:extLst>
                <a:ext uri="{FF2B5EF4-FFF2-40B4-BE49-F238E27FC236}">
                  <a16:creationId xmlns:a16="http://schemas.microsoft.com/office/drawing/2014/main" id="{B1BBA467-069F-0C4B-BCD1-DDD6C6CDEBAB}"/>
                </a:ext>
              </a:extLst>
            </p:cNvPr>
            <p:cNvSpPr txBox="1"/>
            <p:nvPr/>
          </p:nvSpPr>
          <p:spPr>
            <a:xfrm>
              <a:off x="996456" y="4844909"/>
              <a:ext cx="3312125" cy="523220"/>
            </a:xfrm>
            <a:prstGeom prst="rect">
              <a:avLst/>
            </a:prstGeom>
            <a:noFill/>
          </p:spPr>
          <p:txBody>
            <a:bodyPr wrap="none" rtlCol="0">
              <a:spAutoFit/>
            </a:bodyPr>
            <a:lstStyle/>
            <a:p>
              <a:pPr lvl="0" defTabSz="731519" hangingPunct="0">
                <a:defRPr/>
              </a:pPr>
              <a:r>
                <a:rPr lang="en-US" sz="2800" b="1" kern="0" dirty="0" smtClean="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Go Global  </a:t>
              </a:r>
              <a:r>
                <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in Minutes</a:t>
              </a:r>
            </a:p>
          </p:txBody>
        </p:sp>
      </p:grpSp>
      <p:grpSp>
        <p:nvGrpSpPr>
          <p:cNvPr id="12" name="Group 11">
            <a:extLst>
              <a:ext uri="{FF2B5EF4-FFF2-40B4-BE49-F238E27FC236}">
                <a16:creationId xmlns:a16="http://schemas.microsoft.com/office/drawing/2014/main" id="{4EA026F5-225E-EF43-AC24-B5C643636269}"/>
              </a:ext>
            </a:extLst>
          </p:cNvPr>
          <p:cNvGrpSpPr/>
          <p:nvPr/>
        </p:nvGrpSpPr>
        <p:grpSpPr>
          <a:xfrm>
            <a:off x="675728" y="3950591"/>
            <a:ext cx="12225854" cy="584775"/>
            <a:chOff x="1011008" y="4176757"/>
            <a:chExt cx="12225854" cy="584775"/>
          </a:xfrm>
        </p:grpSpPr>
        <p:sp>
          <p:nvSpPr>
            <p:cNvPr id="96" name="TextBox 95">
              <a:extLst>
                <a:ext uri="{FF2B5EF4-FFF2-40B4-BE49-F238E27FC236}">
                  <a16:creationId xmlns:a16="http://schemas.microsoft.com/office/drawing/2014/main" id="{DC85B6CD-9D3C-774F-B655-72B2614EB730}"/>
                </a:ext>
              </a:extLst>
            </p:cNvPr>
            <p:cNvSpPr txBox="1"/>
            <p:nvPr/>
          </p:nvSpPr>
          <p:spPr>
            <a:xfrm>
              <a:off x="1011008" y="4207535"/>
              <a:ext cx="1476686" cy="523220"/>
            </a:xfrm>
            <a:prstGeom prst="rect">
              <a:avLst/>
            </a:prstGeom>
            <a:noFill/>
          </p:spPr>
          <p:txBody>
            <a:bodyPr wrap="none" rtlCol="0">
              <a:spAutoFit/>
            </a:bodyPr>
            <a:lstStyle/>
            <a:p>
              <a:pPr lvl="0" defTabSz="731519" hangingPunct="0">
                <a:defRPr/>
              </a:pPr>
              <a:r>
                <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Elasticity</a:t>
              </a:r>
            </a:p>
          </p:txBody>
        </p:sp>
        <p:sp>
          <p:nvSpPr>
            <p:cNvPr id="4" name="Rectangle 3">
              <a:extLst>
                <a:ext uri="{FF2B5EF4-FFF2-40B4-BE49-F238E27FC236}">
                  <a16:creationId xmlns:a16="http://schemas.microsoft.com/office/drawing/2014/main" id="{0B9DE56A-4848-1A49-A168-437733AE4E10}"/>
                </a:ext>
              </a:extLst>
            </p:cNvPr>
            <p:cNvSpPr/>
            <p:nvPr/>
          </p:nvSpPr>
          <p:spPr>
            <a:xfrm>
              <a:off x="4634827" y="4176757"/>
              <a:ext cx="8602035" cy="584775"/>
            </a:xfrm>
            <a:prstGeom prst="rect">
              <a:avLst/>
            </a:prstGeom>
          </p:spPr>
          <p:txBody>
            <a:bodyPr wrap="none">
              <a:spAutoFit/>
            </a:bodyPr>
            <a:lstStyle/>
            <a:p>
              <a:pPr lvl="0" defTabSz="731519" hangingPunct="0">
                <a:defRPr/>
              </a:pPr>
              <a:r>
                <a:rPr lang="en-US" sz="3200" kern="0" dirty="0" smtClean="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Easily Scale </a:t>
              </a: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up or down </a:t>
              </a:r>
              <a:r>
                <a:rPr lang="en-US" sz="3200" kern="0" dirty="0" smtClean="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with </a:t>
              </a: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the needs of the business</a:t>
              </a:r>
            </a:p>
          </p:txBody>
        </p:sp>
      </p:grpSp>
      <p:sp>
        <p:nvSpPr>
          <p:cNvPr id="104" name="Title 1">
            <a:extLst>
              <a:ext uri="{FF2B5EF4-FFF2-40B4-BE49-F238E27FC236}">
                <a16:creationId xmlns:a16="http://schemas.microsoft.com/office/drawing/2014/main" id="{A2BFA2D0-E8E2-3F42-972E-FFC5F2867662}"/>
              </a:ext>
            </a:extLst>
          </p:cNvPr>
          <p:cNvSpPr>
            <a:spLocks noGrp="1"/>
          </p:cNvSpPr>
          <p:nvPr>
            <p:ph type="title"/>
          </p:nvPr>
        </p:nvSpPr>
        <p:spPr/>
        <p:txBody>
          <a:bodyPr>
            <a:normAutofit/>
          </a:bodyPr>
          <a:lstStyle/>
          <a:p>
            <a:r>
              <a:rPr lang="en-US" dirty="0" smtClean="0"/>
              <a:t>What are the </a:t>
            </a:r>
            <a:r>
              <a:rPr lang="en-US" dirty="0" smtClean="0">
                <a:solidFill>
                  <a:schemeClr val="accent1"/>
                </a:solidFill>
              </a:rPr>
              <a:t>advantages</a:t>
            </a:r>
            <a:r>
              <a:rPr lang="en-US" dirty="0" smtClean="0"/>
              <a:t> of moving to the cloud? </a:t>
            </a:r>
            <a:endParaRPr lang="en-US" dirty="0"/>
          </a:p>
        </p:txBody>
      </p:sp>
      <p:grpSp>
        <p:nvGrpSpPr>
          <p:cNvPr id="109" name="Group 108">
            <a:extLst>
              <a:ext uri="{FF2B5EF4-FFF2-40B4-BE49-F238E27FC236}">
                <a16:creationId xmlns:a16="http://schemas.microsoft.com/office/drawing/2014/main" id="{8710D445-FA8C-244D-A5B9-491AC22B355F}"/>
              </a:ext>
            </a:extLst>
          </p:cNvPr>
          <p:cNvGrpSpPr/>
          <p:nvPr/>
        </p:nvGrpSpPr>
        <p:grpSpPr>
          <a:xfrm>
            <a:off x="675728" y="5091297"/>
            <a:ext cx="12697543" cy="968240"/>
            <a:chOff x="986944" y="2607332"/>
            <a:chExt cx="12697543" cy="968240"/>
          </a:xfrm>
        </p:grpSpPr>
        <p:sp>
          <p:nvSpPr>
            <p:cNvPr id="110" name="TextBox 109">
              <a:extLst>
                <a:ext uri="{FF2B5EF4-FFF2-40B4-BE49-F238E27FC236}">
                  <a16:creationId xmlns:a16="http://schemas.microsoft.com/office/drawing/2014/main" id="{81550742-851B-3648-8C08-8E6C2A68C97C}"/>
                </a:ext>
              </a:extLst>
            </p:cNvPr>
            <p:cNvSpPr txBox="1"/>
            <p:nvPr/>
          </p:nvSpPr>
          <p:spPr>
            <a:xfrm>
              <a:off x="4591933" y="2607332"/>
              <a:ext cx="9092554" cy="584775"/>
            </a:xfrm>
            <a:prstGeom prst="rect">
              <a:avLst/>
            </a:prstGeom>
            <a:noFill/>
          </p:spPr>
          <p:txBody>
            <a:bodyPr wrap="none" rtlCol="0">
              <a:spAutoFit/>
            </a:bodyPr>
            <a:lstStyle/>
            <a:p>
              <a:pPr lvl="0" defTabSz="731519" hangingPunct="0">
                <a:defRPr/>
              </a:pP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Ability to focus on business differentiators, not infrastructure</a:t>
              </a:r>
            </a:p>
          </p:txBody>
        </p:sp>
        <p:sp>
          <p:nvSpPr>
            <p:cNvPr id="111" name="TextBox 110">
              <a:extLst>
                <a:ext uri="{FF2B5EF4-FFF2-40B4-BE49-F238E27FC236}">
                  <a16:creationId xmlns:a16="http://schemas.microsoft.com/office/drawing/2014/main" id="{1111E733-6EF6-CC40-B6BF-DCD9FD7A1691}"/>
                </a:ext>
              </a:extLst>
            </p:cNvPr>
            <p:cNvSpPr txBox="1"/>
            <p:nvPr/>
          </p:nvSpPr>
          <p:spPr>
            <a:xfrm>
              <a:off x="986944" y="2621465"/>
              <a:ext cx="2356735" cy="954107"/>
            </a:xfrm>
            <a:prstGeom prst="rect">
              <a:avLst/>
            </a:prstGeom>
            <a:noFill/>
          </p:spPr>
          <p:txBody>
            <a:bodyPr wrap="none" rtlCol="0">
              <a:spAutoFit/>
            </a:bodyPr>
            <a:lstStyle/>
            <a:p>
              <a:pPr defTabSz="731519" hangingPunct="0">
                <a:defRPr/>
              </a:pPr>
              <a:r>
                <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Innovate Faster</a:t>
              </a:r>
            </a:p>
            <a:p>
              <a:pPr lvl="0" defTabSz="731519" hangingPunct="0">
                <a:defRPr/>
              </a:pPr>
              <a:endPar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endParaRPr>
            </a:p>
          </p:txBody>
        </p:sp>
      </p:grpSp>
      <p:cxnSp>
        <p:nvCxnSpPr>
          <p:cNvPr id="26" name="Straight Connector 25">
            <a:extLst>
              <a:ext uri="{FF2B5EF4-FFF2-40B4-BE49-F238E27FC236}">
                <a16:creationId xmlns:a16="http://schemas.microsoft.com/office/drawing/2014/main" id="{8A94DCFF-1D94-1143-9912-B214115BF548}"/>
              </a:ext>
            </a:extLst>
          </p:cNvPr>
          <p:cNvCxnSpPr/>
          <p:nvPr/>
        </p:nvCxnSpPr>
        <p:spPr>
          <a:xfrm>
            <a:off x="677218" y="7117254"/>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693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155D174-A260-EE44-A2F3-772BFF0C0A87}"/>
              </a:ext>
            </a:extLst>
          </p:cNvPr>
          <p:cNvPicPr>
            <a:picLocks noChangeAspect="1"/>
          </p:cNvPicPr>
          <p:nvPr/>
        </p:nvPicPr>
        <p:blipFill>
          <a:blip r:embed="rId3"/>
          <a:stretch>
            <a:fillRect/>
          </a:stretch>
        </p:blipFill>
        <p:spPr>
          <a:xfrm>
            <a:off x="590123" y="1828040"/>
            <a:ext cx="6443227" cy="3488267"/>
          </a:xfrm>
          <a:prstGeom prst="rect">
            <a:avLst/>
          </a:prstGeom>
        </p:spPr>
      </p:pic>
      <p:sp>
        <p:nvSpPr>
          <p:cNvPr id="5" name="Rectangle 4"/>
          <p:cNvSpPr txBox="1"/>
          <p:nvPr/>
        </p:nvSpPr>
        <p:spPr>
          <a:xfrm>
            <a:off x="964481" y="5471722"/>
            <a:ext cx="2052044"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solidFill>
                  <a:schemeClr val="accent1"/>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srgbClr val="1385BF"/>
                </a:solidFill>
                <a:effectLst/>
                <a:uLnTx/>
                <a:uFillTx/>
                <a:latin typeface="Amazon Ember"/>
                <a:ea typeface="Amazon Ember"/>
                <a:cs typeface="Amazon Ember"/>
                <a:sym typeface="Amazon Ember"/>
              </a:rPr>
              <a:t>Region &amp; Number of Availability Zones</a:t>
            </a:r>
          </a:p>
        </p:txBody>
      </p:sp>
      <p:sp>
        <p:nvSpPr>
          <p:cNvPr id="6" name="Rectangle 19"/>
          <p:cNvSpPr txBox="1"/>
          <p:nvPr/>
        </p:nvSpPr>
        <p:spPr>
          <a:xfrm>
            <a:off x="3912480" y="5470963"/>
            <a:ext cx="169634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solidFill>
                  <a:schemeClr val="accent4"/>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dirty="0">
                <a:ln>
                  <a:noFill/>
                </a:ln>
                <a:solidFill>
                  <a:srgbClr val="E87329"/>
                </a:solidFill>
                <a:effectLst/>
                <a:uLnTx/>
                <a:uFillTx/>
                <a:latin typeface="Amazon Ember"/>
                <a:ea typeface="Amazon Ember"/>
                <a:cs typeface="Amazon Ember"/>
                <a:sym typeface="Amazon Ember"/>
              </a:rPr>
              <a:t>Announced Regions</a:t>
            </a:r>
          </a:p>
        </p:txBody>
      </p:sp>
      <p:sp>
        <p:nvSpPr>
          <p:cNvPr id="7" name="Rectangle 20"/>
          <p:cNvSpPr txBox="1"/>
          <p:nvPr/>
        </p:nvSpPr>
        <p:spPr>
          <a:xfrm>
            <a:off x="3912480" y="5753858"/>
            <a:ext cx="2156999"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solidFill>
                  <a:srgbClr val="FFFFFF"/>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050" b="1" i="0" u="none" strike="noStrike" kern="0" cap="none" spc="0" normalizeH="0" baseline="0" noProof="0" dirty="0" smtClean="0">
                <a:ln>
                  <a:noFill/>
                </a:ln>
                <a:solidFill>
                  <a:srgbClr val="E87329"/>
                </a:solidFill>
                <a:effectLst/>
                <a:uLnTx/>
                <a:uFillTx/>
                <a:latin typeface="Amazon Ember"/>
                <a:ea typeface="Amazon Ember"/>
                <a:cs typeface="Amazon Ember"/>
                <a:sym typeface="Amazon Ember"/>
              </a:rPr>
              <a:t>Jakarta</a:t>
            </a:r>
            <a:r>
              <a:rPr kumimoji="0" sz="1050" b="1" i="0" u="none" strike="noStrike" kern="0" cap="none" spc="0" normalizeH="0" baseline="0" noProof="0" dirty="0">
                <a:ln>
                  <a:noFill/>
                </a:ln>
                <a:solidFill>
                  <a:srgbClr val="E87329"/>
                </a:solidFill>
                <a:effectLst/>
                <a:uLnTx/>
                <a:uFillTx/>
                <a:latin typeface="Amazon Ember"/>
                <a:ea typeface="Amazon Ember"/>
                <a:cs typeface="Amazon Ember"/>
                <a:sym typeface="Amazon Ember"/>
              </a:rPr>
              <a:t>, Milan</a:t>
            </a:r>
            <a:r>
              <a:rPr kumimoji="0" lang="en-US" sz="1050" b="1" i="0" u="none" strike="noStrike" kern="0" cap="none" spc="0" normalizeH="0" baseline="0" noProof="0" dirty="0">
                <a:ln>
                  <a:noFill/>
                </a:ln>
                <a:solidFill>
                  <a:srgbClr val="E87329"/>
                </a:solidFill>
                <a:effectLst/>
                <a:uLnTx/>
                <a:uFillTx/>
                <a:latin typeface="Amazon Ember"/>
                <a:ea typeface="Amazon Ember"/>
                <a:cs typeface="Amazon Ember"/>
                <a:sym typeface="Amazon Ember"/>
              </a:rPr>
              <a:t>, Spain and Osaka </a:t>
            </a:r>
            <a:endParaRPr kumimoji="0" sz="1050" b="1" i="0" u="none" strike="noStrike" kern="0" cap="none" spc="0" normalizeH="0" baseline="0" noProof="0" dirty="0">
              <a:ln>
                <a:noFill/>
              </a:ln>
              <a:solidFill>
                <a:srgbClr val="E87329"/>
              </a:solidFill>
              <a:effectLst/>
              <a:uLnTx/>
              <a:uFillTx/>
              <a:latin typeface="Amazon Ember"/>
              <a:ea typeface="Amazon Ember"/>
              <a:cs typeface="Amazon Ember"/>
              <a:sym typeface="Amazon Ember"/>
            </a:endParaRPr>
          </a:p>
        </p:txBody>
      </p:sp>
      <p:sp>
        <p:nvSpPr>
          <p:cNvPr id="8" name="Title 82"/>
          <p:cNvSpPr txBox="1">
            <a:spLocks/>
          </p:cNvSpPr>
          <p:nvPr/>
        </p:nvSpPr>
        <p:spPr>
          <a:xfrm>
            <a:off x="548638" y="182879"/>
            <a:ext cx="13513955" cy="684669"/>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a:defRPr b="0">
                <a:solidFill>
                  <a:srgbClr val="FFFFFF"/>
                </a:solidFill>
              </a:defRPr>
            </a:pPr>
            <a:r>
              <a:rPr lang="en-US" dirty="0">
                <a:solidFill>
                  <a:srgbClr val="FFFFFF"/>
                </a:solidFill>
              </a:rPr>
              <a:t>Scale globally with resilience </a:t>
            </a:r>
            <a:r>
              <a:rPr lang="en-US" dirty="0">
                <a:solidFill>
                  <a:schemeClr val="accent1"/>
                </a:solidFill>
              </a:rPr>
              <a:t>in every region</a:t>
            </a:r>
          </a:p>
        </p:txBody>
      </p:sp>
      <p:sp>
        <p:nvSpPr>
          <p:cNvPr id="9" name="Rectangle 83"/>
          <p:cNvSpPr txBox="1"/>
          <p:nvPr/>
        </p:nvSpPr>
        <p:spPr>
          <a:xfrm>
            <a:off x="548638" y="824686"/>
            <a:ext cx="12950475" cy="383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20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The largest global foot print consistently built with a multi-AZ and multi-datacenter design</a:t>
            </a:r>
          </a:p>
        </p:txBody>
      </p:sp>
      <p:sp>
        <p:nvSpPr>
          <p:cNvPr id="10" name="TextBox 84"/>
          <p:cNvSpPr txBox="1"/>
          <p:nvPr/>
        </p:nvSpPr>
        <p:spPr>
          <a:xfrm>
            <a:off x="11003742" y="1804249"/>
            <a:ext cx="3154173" cy="383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097280">
              <a:defRPr sz="2000">
                <a:solidFill>
                  <a:srgbClr val="FFFFFF"/>
                </a:solidFill>
              </a:defRPr>
            </a:lvl1pPr>
          </a:lstStyle>
          <a:p>
            <a:pPr marL="0" marR="0" lvl="0" indent="0" algn="l" defTabSz="1097280" rtl="0" eaLnBrk="1" fontAlgn="auto" latinLnBrk="0" hangingPunct="0">
              <a:lnSpc>
                <a:spcPct val="100000"/>
              </a:lnSpc>
              <a:spcBef>
                <a:spcPts val="0"/>
              </a:spcBef>
              <a:spcAft>
                <a:spcPts val="0"/>
              </a:spcAft>
              <a:buClrTx/>
              <a:buSzTx/>
              <a:buFontTx/>
              <a:buNone/>
              <a:tabLst/>
              <a:defRPr/>
            </a:pPr>
            <a:r>
              <a:rPr kumimoji="0" sz="2000" b="0" i="0" u="none" strike="noStrike" kern="0" cap="none" spc="0" normalizeH="0" baseline="0" noProof="0">
                <a:ln>
                  <a:noFill/>
                </a:ln>
                <a:solidFill>
                  <a:srgbClr val="FFFFFF"/>
                </a:solidFill>
                <a:effectLst/>
                <a:uLnTx/>
                <a:uFillTx/>
                <a:latin typeface="Amazon Ember"/>
                <a:ea typeface="Amazon Ember"/>
                <a:cs typeface="Amazon Ember"/>
                <a:sym typeface="Amazon Ember"/>
              </a:rPr>
              <a:t>AWS Availability Zone (AZ)</a:t>
            </a:r>
          </a:p>
        </p:txBody>
      </p:sp>
      <p:sp>
        <p:nvSpPr>
          <p:cNvPr id="11" name="TextBox 125"/>
          <p:cNvSpPr txBox="1"/>
          <p:nvPr/>
        </p:nvSpPr>
        <p:spPr>
          <a:xfrm>
            <a:off x="8043408" y="1804249"/>
            <a:ext cx="1499363" cy="383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097280">
              <a:defRPr sz="2000">
                <a:solidFill>
                  <a:srgbClr val="FFFFFF"/>
                </a:solidFill>
              </a:defRPr>
            </a:lvl1pPr>
          </a:lstStyle>
          <a:p>
            <a:pPr marL="0" marR="0" lvl="0" indent="0" algn="l" defTabSz="1097280" rtl="0" eaLnBrk="1" fontAlgn="auto" latinLnBrk="0" hangingPunct="0">
              <a:lnSpc>
                <a:spcPct val="100000"/>
              </a:lnSpc>
              <a:spcBef>
                <a:spcPts val="0"/>
              </a:spcBef>
              <a:spcAft>
                <a:spcPts val="0"/>
              </a:spcAft>
              <a:buClrTx/>
              <a:buSzTx/>
              <a:buFontTx/>
              <a:buNone/>
              <a:tabLst/>
              <a:defRPr/>
            </a:pPr>
            <a:r>
              <a:rPr kumimoji="0" sz="2000" b="0" i="0" u="none" strike="noStrike" kern="0" cap="none" spc="0" normalizeH="0" baseline="0" noProof="0">
                <a:ln>
                  <a:noFill/>
                </a:ln>
                <a:solidFill>
                  <a:srgbClr val="FFFFFF"/>
                </a:solidFill>
                <a:effectLst/>
                <a:uLnTx/>
                <a:uFillTx/>
                <a:latin typeface="Amazon Ember"/>
                <a:ea typeface="Amazon Ember"/>
                <a:cs typeface="Amazon Ember"/>
                <a:sym typeface="Amazon Ember"/>
              </a:rPr>
              <a:t>AWS Region</a:t>
            </a:r>
          </a:p>
        </p:txBody>
      </p:sp>
      <p:sp>
        <p:nvSpPr>
          <p:cNvPr id="12" name="TextBox 126"/>
          <p:cNvSpPr txBox="1"/>
          <p:nvPr/>
        </p:nvSpPr>
        <p:spPr>
          <a:xfrm>
            <a:off x="7560873" y="5587346"/>
            <a:ext cx="3107129" cy="85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0" marR="0" lvl="0" indent="0" algn="l" defTabSz="1463004" rtl="0" eaLnBrk="1" fontAlgn="auto" latinLnBrk="0" hangingPunct="0">
              <a:lnSpc>
                <a:spcPct val="100000"/>
              </a:lnSpc>
              <a:spcBef>
                <a:spcPts val="0"/>
              </a:spcBef>
              <a:spcAft>
                <a:spcPts val="0"/>
              </a:spcAft>
              <a:buClrTx/>
              <a:buSzTx/>
              <a:buFontTx/>
              <a:buNone/>
              <a:tabLst/>
              <a:defRPr sz="1600" b="1">
                <a:solidFill>
                  <a:srgbClr val="FFFFFF"/>
                </a:solidFill>
              </a:defRPr>
            </a:pP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A Region </a:t>
            </a: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is a physical location in the world where we have multiple </a:t>
            </a: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Availability</a:t>
            </a: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 </a:t>
            </a: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Zones.</a:t>
            </a:r>
          </a:p>
        </p:txBody>
      </p:sp>
      <p:sp>
        <p:nvSpPr>
          <p:cNvPr id="13" name="TextBox 127"/>
          <p:cNvSpPr txBox="1"/>
          <p:nvPr/>
        </p:nvSpPr>
        <p:spPr>
          <a:xfrm>
            <a:off x="11239862" y="5590735"/>
            <a:ext cx="3197262"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lvl="0" indent="0" algn="l" defTabSz="1463004" rtl="0" eaLnBrk="1" fontAlgn="auto" latinLnBrk="0" hangingPunct="0">
              <a:lnSpc>
                <a:spcPct val="100000"/>
              </a:lnSpc>
              <a:spcBef>
                <a:spcPts val="0"/>
              </a:spcBef>
              <a:spcAft>
                <a:spcPts val="0"/>
              </a:spcAft>
              <a:buClrTx/>
              <a:buSzTx/>
              <a:buFontTx/>
              <a:buNone/>
              <a:tabLst/>
              <a:defRPr sz="1600" b="1">
                <a:solidFill>
                  <a:srgbClr val="FFFFFF"/>
                </a:solidFill>
              </a:defRPr>
            </a:pP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Availability</a:t>
            </a: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 </a:t>
            </a: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Zones </a:t>
            </a: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consist of one or more discrete data centers, each with redundant power, networking, and connectivity, housed in separate facilities.</a:t>
            </a:r>
          </a:p>
        </p:txBody>
      </p:sp>
      <p:sp>
        <p:nvSpPr>
          <p:cNvPr id="26" name="TextBox 141"/>
          <p:cNvSpPr txBox="1"/>
          <p:nvPr/>
        </p:nvSpPr>
        <p:spPr>
          <a:xfrm>
            <a:off x="11424617" y="3492263"/>
            <a:ext cx="1435524"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Datacenter</a:t>
            </a:r>
          </a:p>
        </p:txBody>
      </p:sp>
      <p:sp>
        <p:nvSpPr>
          <p:cNvPr id="27" name="TextBox 142"/>
          <p:cNvSpPr txBox="1"/>
          <p:nvPr/>
        </p:nvSpPr>
        <p:spPr>
          <a:xfrm>
            <a:off x="12646980" y="3485896"/>
            <a:ext cx="1435524"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Datacenter</a:t>
            </a:r>
          </a:p>
        </p:txBody>
      </p:sp>
      <p:sp>
        <p:nvSpPr>
          <p:cNvPr id="28" name="TextBox 143"/>
          <p:cNvSpPr txBox="1"/>
          <p:nvPr/>
        </p:nvSpPr>
        <p:spPr>
          <a:xfrm>
            <a:off x="12063589" y="4544848"/>
            <a:ext cx="1435524"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Datacenter</a:t>
            </a:r>
          </a:p>
        </p:txBody>
      </p:sp>
      <p:cxnSp>
        <p:nvCxnSpPr>
          <p:cNvPr id="29" name="Straight Connector 147"/>
          <p:cNvCxnSpPr>
            <a:stCxn id="20" idx="0"/>
            <a:endCxn id="17" idx="0"/>
          </p:cNvCxnSpPr>
          <p:nvPr/>
        </p:nvCxnSpPr>
        <p:spPr>
          <a:xfrm flipV="1">
            <a:off x="7695573" y="2963718"/>
            <a:ext cx="1970230" cy="7078"/>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0" name="Straight Connector 149"/>
          <p:cNvCxnSpPr>
            <a:stCxn id="14" idx="0"/>
            <a:endCxn id="15" idx="0"/>
          </p:cNvCxnSpPr>
          <p:nvPr/>
        </p:nvCxnSpPr>
        <p:spPr>
          <a:xfrm>
            <a:off x="7672818" y="2963718"/>
            <a:ext cx="1" cy="2006841"/>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1" name="Straight Connector 151"/>
          <p:cNvCxnSpPr>
            <a:stCxn id="21" idx="0"/>
          </p:cNvCxnSpPr>
          <p:nvPr/>
        </p:nvCxnSpPr>
        <p:spPr>
          <a:xfrm flipV="1">
            <a:off x="7711614" y="4970558"/>
            <a:ext cx="1954189" cy="5501"/>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2" name="Straight Connector 153"/>
          <p:cNvCxnSpPr/>
          <p:nvPr/>
        </p:nvCxnSpPr>
        <p:spPr>
          <a:xfrm flipH="1">
            <a:off x="9681771" y="3910725"/>
            <a:ext cx="696673" cy="1052784"/>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3" name="Straight Connector 156"/>
          <p:cNvCxnSpPr/>
          <p:nvPr/>
        </p:nvCxnSpPr>
        <p:spPr>
          <a:xfrm>
            <a:off x="9681771" y="2782032"/>
            <a:ext cx="693649" cy="1128692"/>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4" name="Straight Connector 158"/>
          <p:cNvCxnSpPr>
            <a:stCxn id="17" idx="0"/>
          </p:cNvCxnSpPr>
          <p:nvPr/>
        </p:nvCxnSpPr>
        <p:spPr>
          <a:xfrm flipH="1">
            <a:off x="8902570" y="2963718"/>
            <a:ext cx="763233" cy="963049"/>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5" name="Straight Connector 160"/>
          <p:cNvCxnSpPr/>
          <p:nvPr/>
        </p:nvCxnSpPr>
        <p:spPr>
          <a:xfrm>
            <a:off x="8902570" y="3926766"/>
            <a:ext cx="763233" cy="1043793"/>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6" name="Straight Connector 162"/>
          <p:cNvCxnSpPr>
            <a:stCxn id="20" idx="0"/>
          </p:cNvCxnSpPr>
          <p:nvPr/>
        </p:nvCxnSpPr>
        <p:spPr>
          <a:xfrm>
            <a:off x="7695573" y="2970795"/>
            <a:ext cx="1203158" cy="962527"/>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7" name="Straight Connector 164"/>
          <p:cNvCxnSpPr>
            <a:stCxn id="21" idx="0"/>
          </p:cNvCxnSpPr>
          <p:nvPr/>
        </p:nvCxnSpPr>
        <p:spPr>
          <a:xfrm flipV="1">
            <a:off x="7711614" y="3933321"/>
            <a:ext cx="1187117" cy="1042738"/>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8" name="Straight Connector 166"/>
          <p:cNvCxnSpPr>
            <a:stCxn id="20" idx="0"/>
          </p:cNvCxnSpPr>
          <p:nvPr/>
        </p:nvCxnSpPr>
        <p:spPr>
          <a:xfrm>
            <a:off x="7695573" y="2970795"/>
            <a:ext cx="2682871" cy="939931"/>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9" name="Straight Connector 168"/>
          <p:cNvCxnSpPr>
            <a:stCxn id="21" idx="0"/>
          </p:cNvCxnSpPr>
          <p:nvPr/>
        </p:nvCxnSpPr>
        <p:spPr>
          <a:xfrm flipV="1">
            <a:off x="7711614" y="3910725"/>
            <a:ext cx="2666830" cy="1065334"/>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40" name="Straight Connector 170"/>
          <p:cNvCxnSpPr>
            <a:stCxn id="17" idx="0"/>
          </p:cNvCxnSpPr>
          <p:nvPr/>
        </p:nvCxnSpPr>
        <p:spPr>
          <a:xfrm>
            <a:off x="9665802" y="2963718"/>
            <a:ext cx="1" cy="2006841"/>
          </a:xfrm>
          <a:prstGeom prst="straightConnector1">
            <a:avLst/>
          </a:prstGeom>
          <a:ln w="57150">
            <a:solidFill>
              <a:srgbClr val="1385BF"/>
            </a:solidFill>
          </a:ln>
          <a:effectLst>
            <a:outerShdw blurRad="38100" dist="20000" dir="5400000" rotWithShape="0">
              <a:srgbClr val="000000">
                <a:alpha val="38000"/>
              </a:srgbClr>
            </a:outerShdw>
          </a:effectLst>
        </p:spPr>
      </p:cxnSp>
      <p:sp>
        <p:nvSpPr>
          <p:cNvPr id="41" name="Oval 172"/>
          <p:cNvSpPr/>
          <p:nvPr/>
        </p:nvSpPr>
        <p:spPr>
          <a:xfrm>
            <a:off x="11534965" y="2576157"/>
            <a:ext cx="2444447" cy="2551855"/>
          </a:xfrm>
          <a:prstGeom prst="ellipse">
            <a:avLst/>
          </a:prstGeom>
          <a:ln w="76200">
            <a:solidFill>
              <a:srgbClr val="FFFFFF"/>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cxnSp>
        <p:nvCxnSpPr>
          <p:cNvPr id="43" name="Straight Connector 176"/>
          <p:cNvCxnSpPr/>
          <p:nvPr/>
        </p:nvCxnSpPr>
        <p:spPr>
          <a:xfrm>
            <a:off x="10378443" y="3910726"/>
            <a:ext cx="2358387" cy="4682"/>
          </a:xfrm>
          <a:prstGeom prst="straightConnector1">
            <a:avLst/>
          </a:prstGeom>
          <a:ln w="57150">
            <a:solidFill>
              <a:srgbClr val="1385BF"/>
            </a:solidFill>
            <a:prstDash val="sysDot"/>
          </a:ln>
          <a:effectLst>
            <a:outerShdw blurRad="38100" dist="20000" dir="5400000" rotWithShape="0">
              <a:srgbClr val="000000">
                <a:alpha val="38000"/>
              </a:srgbClr>
            </a:outerShdw>
          </a:effectLst>
        </p:spPr>
      </p:cxnSp>
      <p:grpSp>
        <p:nvGrpSpPr>
          <p:cNvPr id="44" name="Graphic 120"/>
          <p:cNvGrpSpPr/>
          <p:nvPr/>
        </p:nvGrpSpPr>
        <p:grpSpPr>
          <a:xfrm>
            <a:off x="13216489" y="3086386"/>
            <a:ext cx="283501" cy="352054"/>
            <a:chOff x="0" y="0"/>
            <a:chExt cx="283499" cy="352052"/>
          </a:xfrm>
        </p:grpSpPr>
        <p:sp>
          <p:nvSpPr>
            <p:cNvPr id="45" name="Freeform: Shape 1354"/>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46" name="Freeform: Shape 1355"/>
            <p:cNvSpPr/>
            <p:nvPr/>
          </p:nvSpPr>
          <p:spPr>
            <a:xfrm>
              <a:off x="0" y="0"/>
              <a:ext cx="283500" cy="93954"/>
            </a:xfrm>
            <a:custGeom>
              <a:avLst/>
              <a:gdLst/>
              <a:ahLst/>
              <a:cxnLst>
                <a:cxn ang="0">
                  <a:pos x="wd2" y="hd2"/>
                </a:cxn>
                <a:cxn ang="5400000">
                  <a:pos x="wd2" y="hd2"/>
                </a:cxn>
                <a:cxn ang="10800000">
                  <a:pos x="wd2" y="hd2"/>
                </a:cxn>
                <a:cxn ang="16200000">
                  <a:pos x="wd2" y="hd2"/>
                </a:cxn>
              </a:cxnLst>
              <a:rect l="0" t="0" r="r" b="b"/>
              <a:pathLst>
                <a:path w="21600" h="21600" extrusionOk="0">
                  <a:moveTo>
                    <a:pt x="21600" y="11428"/>
                  </a:moveTo>
                  <a:cubicBezTo>
                    <a:pt x="21600" y="17016"/>
                    <a:pt x="17064" y="21600"/>
                    <a:pt x="10800" y="21600"/>
                  </a:cubicBezTo>
                  <a:cubicBezTo>
                    <a:pt x="4536" y="21600"/>
                    <a:pt x="0" y="17079"/>
                    <a:pt x="0" y="11428"/>
                  </a:cubicBezTo>
                  <a:cubicBezTo>
                    <a:pt x="0" y="5777"/>
                    <a:pt x="4557" y="0"/>
                    <a:pt x="10800" y="0"/>
                  </a:cubicBezTo>
                  <a:cubicBezTo>
                    <a:pt x="17043" y="0"/>
                    <a:pt x="21600" y="5777"/>
                    <a:pt x="21600" y="11428"/>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47" name="Freeform: Shape 1356"/>
            <p:cNvSpPr/>
            <p:nvPr/>
          </p:nvSpPr>
          <p:spPr>
            <a:xfrm>
              <a:off x="0" y="137380"/>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48" name="Freeform: Shape 1357"/>
            <p:cNvSpPr/>
            <p:nvPr/>
          </p:nvSpPr>
          <p:spPr>
            <a:xfrm>
              <a:off x="0" y="224232"/>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49" name="Freeform: Shape 1358"/>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nvGrpSpPr>
          <p:cNvPr id="50" name="Graphic 120"/>
          <p:cNvGrpSpPr/>
          <p:nvPr/>
        </p:nvGrpSpPr>
        <p:grpSpPr>
          <a:xfrm>
            <a:off x="12085931" y="3076822"/>
            <a:ext cx="283501" cy="352054"/>
            <a:chOff x="0" y="0"/>
            <a:chExt cx="283499" cy="352052"/>
          </a:xfrm>
        </p:grpSpPr>
        <p:sp>
          <p:nvSpPr>
            <p:cNvPr id="51" name="Freeform: Shape 1354"/>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2" name="Freeform: Shape 1355"/>
            <p:cNvSpPr/>
            <p:nvPr/>
          </p:nvSpPr>
          <p:spPr>
            <a:xfrm>
              <a:off x="0" y="0"/>
              <a:ext cx="283500" cy="93954"/>
            </a:xfrm>
            <a:custGeom>
              <a:avLst/>
              <a:gdLst/>
              <a:ahLst/>
              <a:cxnLst>
                <a:cxn ang="0">
                  <a:pos x="wd2" y="hd2"/>
                </a:cxn>
                <a:cxn ang="5400000">
                  <a:pos x="wd2" y="hd2"/>
                </a:cxn>
                <a:cxn ang="10800000">
                  <a:pos x="wd2" y="hd2"/>
                </a:cxn>
                <a:cxn ang="16200000">
                  <a:pos x="wd2" y="hd2"/>
                </a:cxn>
              </a:cxnLst>
              <a:rect l="0" t="0" r="r" b="b"/>
              <a:pathLst>
                <a:path w="21600" h="21600" extrusionOk="0">
                  <a:moveTo>
                    <a:pt x="21600" y="11428"/>
                  </a:moveTo>
                  <a:cubicBezTo>
                    <a:pt x="21600" y="17016"/>
                    <a:pt x="17064" y="21600"/>
                    <a:pt x="10800" y="21600"/>
                  </a:cubicBezTo>
                  <a:cubicBezTo>
                    <a:pt x="4536" y="21600"/>
                    <a:pt x="0" y="17079"/>
                    <a:pt x="0" y="11428"/>
                  </a:cubicBezTo>
                  <a:cubicBezTo>
                    <a:pt x="0" y="5777"/>
                    <a:pt x="4557" y="0"/>
                    <a:pt x="10800" y="0"/>
                  </a:cubicBezTo>
                  <a:cubicBezTo>
                    <a:pt x="17043" y="0"/>
                    <a:pt x="21600" y="5777"/>
                    <a:pt x="21600" y="11428"/>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3" name="Freeform: Shape 1356"/>
            <p:cNvSpPr/>
            <p:nvPr/>
          </p:nvSpPr>
          <p:spPr>
            <a:xfrm>
              <a:off x="0" y="137380"/>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 name="Freeform: Shape 1357"/>
            <p:cNvSpPr/>
            <p:nvPr/>
          </p:nvSpPr>
          <p:spPr>
            <a:xfrm>
              <a:off x="0" y="224232"/>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 name="Freeform: Shape 1358"/>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nvGrpSpPr>
          <p:cNvPr id="56" name="Graphic 120"/>
          <p:cNvGrpSpPr/>
          <p:nvPr/>
        </p:nvGrpSpPr>
        <p:grpSpPr>
          <a:xfrm>
            <a:off x="12617773" y="4168455"/>
            <a:ext cx="283501" cy="352054"/>
            <a:chOff x="0" y="0"/>
            <a:chExt cx="283499" cy="352052"/>
          </a:xfrm>
        </p:grpSpPr>
        <p:sp>
          <p:nvSpPr>
            <p:cNvPr id="57" name="Freeform: Shape 1354"/>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8" name="Freeform: Shape 1355"/>
            <p:cNvSpPr/>
            <p:nvPr/>
          </p:nvSpPr>
          <p:spPr>
            <a:xfrm>
              <a:off x="0" y="0"/>
              <a:ext cx="283500" cy="93954"/>
            </a:xfrm>
            <a:custGeom>
              <a:avLst/>
              <a:gdLst/>
              <a:ahLst/>
              <a:cxnLst>
                <a:cxn ang="0">
                  <a:pos x="wd2" y="hd2"/>
                </a:cxn>
                <a:cxn ang="5400000">
                  <a:pos x="wd2" y="hd2"/>
                </a:cxn>
                <a:cxn ang="10800000">
                  <a:pos x="wd2" y="hd2"/>
                </a:cxn>
                <a:cxn ang="16200000">
                  <a:pos x="wd2" y="hd2"/>
                </a:cxn>
              </a:cxnLst>
              <a:rect l="0" t="0" r="r" b="b"/>
              <a:pathLst>
                <a:path w="21600" h="21600" extrusionOk="0">
                  <a:moveTo>
                    <a:pt x="21600" y="11428"/>
                  </a:moveTo>
                  <a:cubicBezTo>
                    <a:pt x="21600" y="17016"/>
                    <a:pt x="17064" y="21600"/>
                    <a:pt x="10800" y="21600"/>
                  </a:cubicBezTo>
                  <a:cubicBezTo>
                    <a:pt x="4536" y="21600"/>
                    <a:pt x="0" y="17079"/>
                    <a:pt x="0" y="11428"/>
                  </a:cubicBezTo>
                  <a:cubicBezTo>
                    <a:pt x="0" y="5777"/>
                    <a:pt x="4557" y="0"/>
                    <a:pt x="10800" y="0"/>
                  </a:cubicBezTo>
                  <a:cubicBezTo>
                    <a:pt x="17043" y="0"/>
                    <a:pt x="21600" y="5777"/>
                    <a:pt x="21600" y="11428"/>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9" name="Freeform: Shape 1356"/>
            <p:cNvSpPr/>
            <p:nvPr/>
          </p:nvSpPr>
          <p:spPr>
            <a:xfrm>
              <a:off x="0" y="137380"/>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60" name="Freeform: Shape 1357"/>
            <p:cNvSpPr/>
            <p:nvPr/>
          </p:nvSpPr>
          <p:spPr>
            <a:xfrm>
              <a:off x="0" y="224232"/>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61" name="Freeform: Shape 1358"/>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sp>
        <p:nvSpPr>
          <p:cNvPr id="63" name="Straight Connector 204"/>
          <p:cNvSpPr/>
          <p:nvPr/>
        </p:nvSpPr>
        <p:spPr>
          <a:xfrm flipV="1">
            <a:off x="5201921" y="2963717"/>
            <a:ext cx="2016342" cy="825963"/>
          </a:xfrm>
          <a:prstGeom prst="line">
            <a:avLst/>
          </a:prstGeom>
          <a:ln w="57150">
            <a:solidFill>
              <a:srgbClr val="1385BF"/>
            </a:solidFill>
            <a:prstDash val="sysDot"/>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64" name="Straight Connector 205"/>
          <p:cNvSpPr/>
          <p:nvPr/>
        </p:nvSpPr>
        <p:spPr>
          <a:xfrm>
            <a:off x="5201921" y="3837704"/>
            <a:ext cx="2016343" cy="1132855"/>
          </a:xfrm>
          <a:prstGeom prst="line">
            <a:avLst/>
          </a:prstGeom>
          <a:ln w="57150">
            <a:solidFill>
              <a:srgbClr val="1385BF"/>
            </a:solidFill>
            <a:prstDash val="sysDot"/>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rgbClr val="000000"/>
              </a:solidFill>
              <a:effectLst/>
              <a:uLnTx/>
              <a:uFillTx/>
              <a:latin typeface="Amazon Ember"/>
              <a:ea typeface="Amazon Ember"/>
              <a:cs typeface="Amazon Ember"/>
              <a:sym typeface="Amazon Ember"/>
            </a:endParaRPr>
          </a:p>
        </p:txBody>
      </p:sp>
      <p:sp>
        <p:nvSpPr>
          <p:cNvPr id="17" name="Oval 132"/>
          <p:cNvSpPr/>
          <p:nvPr/>
        </p:nvSpPr>
        <p:spPr>
          <a:xfrm>
            <a:off x="9211247" y="2701401"/>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3600" b="1" i="0" u="none" strike="noStrike" kern="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24" name="TextBox 139"/>
          <p:cNvSpPr txBox="1"/>
          <p:nvPr/>
        </p:nvSpPr>
        <p:spPr>
          <a:xfrm>
            <a:off x="9211203" y="2647628"/>
            <a:ext cx="863513" cy="646331"/>
          </a:xfrm>
          <a:prstGeom prst="rect">
            <a:avLst/>
          </a:prstGeom>
          <a:ln w="762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3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AZ</a:t>
            </a:r>
          </a:p>
        </p:txBody>
      </p:sp>
      <p:sp>
        <p:nvSpPr>
          <p:cNvPr id="69" name="Oval 132"/>
          <p:cNvSpPr/>
          <p:nvPr/>
        </p:nvSpPr>
        <p:spPr>
          <a:xfrm>
            <a:off x="9201497" y="4704699"/>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3600" b="1" i="0" u="none" strike="noStrike" kern="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70" name="TextBox 139"/>
          <p:cNvSpPr txBox="1"/>
          <p:nvPr/>
        </p:nvSpPr>
        <p:spPr>
          <a:xfrm>
            <a:off x="9201453" y="4650926"/>
            <a:ext cx="86351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3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AZ</a:t>
            </a:r>
          </a:p>
        </p:txBody>
      </p:sp>
      <p:sp>
        <p:nvSpPr>
          <p:cNvPr id="71" name="Oval 132"/>
          <p:cNvSpPr/>
          <p:nvPr/>
        </p:nvSpPr>
        <p:spPr>
          <a:xfrm>
            <a:off x="8433928" y="3724777"/>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3600" b="1" i="0" u="none" strike="noStrike" kern="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72" name="TextBox 139"/>
          <p:cNvSpPr txBox="1"/>
          <p:nvPr/>
        </p:nvSpPr>
        <p:spPr>
          <a:xfrm>
            <a:off x="8433884" y="3671004"/>
            <a:ext cx="86351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3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AZ</a:t>
            </a:r>
          </a:p>
        </p:txBody>
      </p:sp>
      <p:sp>
        <p:nvSpPr>
          <p:cNvPr id="73" name="Oval 132"/>
          <p:cNvSpPr/>
          <p:nvPr/>
        </p:nvSpPr>
        <p:spPr>
          <a:xfrm>
            <a:off x="9876865" y="3729037"/>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3600" b="1" i="0" u="none" strike="noStrike" kern="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74" name="TextBox 139"/>
          <p:cNvSpPr txBox="1"/>
          <p:nvPr/>
        </p:nvSpPr>
        <p:spPr>
          <a:xfrm>
            <a:off x="9876821" y="3675264"/>
            <a:ext cx="86351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3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AZ</a:t>
            </a:r>
          </a:p>
        </p:txBody>
      </p:sp>
      <p:sp>
        <p:nvSpPr>
          <p:cNvPr id="14" name="Oval 128"/>
          <p:cNvSpPr/>
          <p:nvPr/>
        </p:nvSpPr>
        <p:spPr>
          <a:xfrm>
            <a:off x="7218263" y="2701401"/>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20" name="TextBox 135"/>
          <p:cNvSpPr txBox="1"/>
          <p:nvPr/>
        </p:nvSpPr>
        <p:spPr>
          <a:xfrm>
            <a:off x="7263817" y="2798075"/>
            <a:ext cx="863513"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solidFill>
                  <a:srgbClr val="FFFFFF"/>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Transit</a:t>
            </a:r>
          </a:p>
        </p:txBody>
      </p:sp>
      <p:sp>
        <p:nvSpPr>
          <p:cNvPr id="15" name="Oval 130"/>
          <p:cNvSpPr/>
          <p:nvPr/>
        </p:nvSpPr>
        <p:spPr>
          <a:xfrm>
            <a:off x="7218263" y="4708240"/>
            <a:ext cx="909111" cy="524637"/>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21" name="TextBox 136"/>
          <p:cNvSpPr txBox="1"/>
          <p:nvPr/>
        </p:nvSpPr>
        <p:spPr>
          <a:xfrm>
            <a:off x="7279858" y="4803338"/>
            <a:ext cx="863513"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solidFill>
                  <a:srgbClr val="FFFFFF"/>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Transit</a:t>
            </a:r>
          </a:p>
        </p:txBody>
      </p:sp>
      <p:sp>
        <p:nvSpPr>
          <p:cNvPr id="3" name="Oval 2"/>
          <p:cNvSpPr/>
          <p:nvPr/>
        </p:nvSpPr>
        <p:spPr>
          <a:xfrm>
            <a:off x="3554810" y="5568698"/>
            <a:ext cx="266700" cy="266700"/>
          </a:xfrm>
          <a:prstGeom prst="ellipse">
            <a:avLst/>
          </a:prstGeom>
          <a:solidFill>
            <a:schemeClr val="tx1"/>
          </a:solidFill>
          <a:ln w="57150">
            <a:solidFill>
              <a:srgbClr val="E8732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Oval 67"/>
          <p:cNvSpPr/>
          <p:nvPr/>
        </p:nvSpPr>
        <p:spPr>
          <a:xfrm>
            <a:off x="617912" y="5568698"/>
            <a:ext cx="266700" cy="266700"/>
          </a:xfrm>
          <a:prstGeom prst="ellipse">
            <a:avLst/>
          </a:prstGeom>
          <a:solidFill>
            <a:schemeClr val="tx1"/>
          </a:solidFill>
          <a:ln w="57150">
            <a:solidFill>
              <a:srgbClr val="1385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385BF"/>
                </a:solidFill>
              </a:rPr>
              <a:t>#</a:t>
            </a:r>
            <a:endParaRPr lang="en-US" dirty="0">
              <a:solidFill>
                <a:srgbClr val="1385BF"/>
              </a:solidFill>
            </a:endParaRPr>
          </a:p>
        </p:txBody>
      </p:sp>
      <p:pic>
        <p:nvPicPr>
          <p:cNvPr id="2" name="Picture 1"/>
          <p:cNvPicPr>
            <a:picLocks noChangeAspect="1"/>
          </p:cNvPicPr>
          <p:nvPr/>
        </p:nvPicPr>
        <p:blipFill>
          <a:blip r:embed="rId4"/>
          <a:stretch>
            <a:fillRect/>
          </a:stretch>
        </p:blipFill>
        <p:spPr>
          <a:xfrm>
            <a:off x="606055" y="1817560"/>
            <a:ext cx="6413222" cy="3464989"/>
          </a:xfrm>
          <a:prstGeom prst="rect">
            <a:avLst/>
          </a:prstGeom>
        </p:spPr>
      </p:pic>
      <p:sp>
        <p:nvSpPr>
          <p:cNvPr id="66" name="TextBox 65">
            <a:extLst>
              <a:ext uri="{FF2B5EF4-FFF2-40B4-BE49-F238E27FC236}">
                <a16:creationId xmlns:a16="http://schemas.microsoft.com/office/drawing/2014/main" id="{D54F28AA-7AB4-884A-9811-74A4D1E7E544}"/>
              </a:ext>
            </a:extLst>
          </p:cNvPr>
          <p:cNvSpPr txBox="1"/>
          <p:nvPr/>
        </p:nvSpPr>
        <p:spPr>
          <a:xfrm>
            <a:off x="675511" y="6389859"/>
            <a:ext cx="3298399"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2F3F3"/>
                </a:solidFill>
                <a:effectLst/>
                <a:uLnTx/>
                <a:uFillTx/>
                <a:latin typeface="Amazon Ember"/>
                <a:ea typeface="Amazon Ember"/>
                <a:cs typeface="Amazon Ember"/>
                <a:sym typeface="Amazon Ember"/>
              </a:rPr>
              <a:t>24 </a:t>
            </a:r>
            <a:r>
              <a:rPr kumimoji="0" lang="en-US" sz="2400" b="0" i="0" u="none" strike="noStrike" kern="0" cap="none" spc="0" normalizeH="0" baseline="0" noProof="0" dirty="0">
                <a:ln>
                  <a:noFill/>
                </a:ln>
                <a:solidFill>
                  <a:srgbClr val="F2F3F3"/>
                </a:solidFill>
                <a:effectLst/>
                <a:uLnTx/>
                <a:uFillTx/>
                <a:latin typeface="Amazon Ember"/>
                <a:ea typeface="Amazon Ember"/>
                <a:cs typeface="Amazon Ember"/>
                <a:sym typeface="Amazon Ember"/>
              </a:rPr>
              <a:t>Regions</a:t>
            </a:r>
          </a:p>
          <a:p>
            <a:pPr marL="0" marR="0" lvl="0" indent="0" algn="l" defTabSz="731519" rtl="0" eaLnBrk="1" fontAlgn="auto" latinLnBrk="0" hangingPunct="0">
              <a:lnSpc>
                <a:spcPct val="100000"/>
              </a:lnSpc>
              <a:spcBef>
                <a:spcPts val="0"/>
              </a:spcBef>
              <a:spcAft>
                <a:spcPts val="0"/>
              </a:spcAft>
              <a:buClrTx/>
              <a:buSzTx/>
              <a:buFontTx/>
              <a:buNone/>
              <a:tabLst/>
              <a:defRPr/>
            </a:pPr>
            <a:r>
              <a:rPr lang="en-US" sz="2400" kern="0" dirty="0" smtClean="0">
                <a:solidFill>
                  <a:srgbClr val="F2F3F3"/>
                </a:solidFill>
                <a:latin typeface="Amazon Ember"/>
                <a:ea typeface="Amazon Ember"/>
                <a:cs typeface="Amazon Ember"/>
                <a:sym typeface="Amazon Ember"/>
              </a:rPr>
              <a:t>77</a:t>
            </a:r>
            <a:r>
              <a:rPr kumimoji="0" lang="en-US" sz="2400" b="0" i="0" u="none" strike="noStrike" kern="0" cap="none" spc="0" normalizeH="0" baseline="0" noProof="0" dirty="0" smtClean="0">
                <a:ln>
                  <a:noFill/>
                </a:ln>
                <a:solidFill>
                  <a:srgbClr val="F2F3F3"/>
                </a:solidFill>
                <a:effectLst/>
                <a:uLnTx/>
                <a:uFillTx/>
                <a:latin typeface="Amazon Ember"/>
                <a:ea typeface="Amazon Ember"/>
                <a:cs typeface="Amazon Ember"/>
                <a:sym typeface="Amazon Ember"/>
              </a:rPr>
              <a:t> </a:t>
            </a:r>
            <a:r>
              <a:rPr kumimoji="0" lang="en-US" sz="2400" b="0" i="0" u="none" strike="noStrike" kern="0" cap="none" spc="0" normalizeH="0" baseline="0" noProof="0" dirty="0">
                <a:ln>
                  <a:noFill/>
                </a:ln>
                <a:solidFill>
                  <a:srgbClr val="F2F3F3"/>
                </a:solidFill>
                <a:effectLst/>
                <a:uLnTx/>
                <a:uFillTx/>
                <a:latin typeface="Amazon Ember"/>
                <a:ea typeface="Amazon Ember"/>
                <a:cs typeface="Amazon Ember"/>
                <a:sym typeface="Amazon Ember"/>
              </a:rPr>
              <a:t>Availability Zones</a:t>
            </a:r>
          </a:p>
          <a:p>
            <a:pPr marL="0" marR="0" lvl="0" indent="0" algn="l" defTabSz="731519" rtl="0" eaLnBrk="1" fontAlgn="auto" latinLnBrk="0" hangingPunct="0">
              <a:lnSpc>
                <a:spcPct val="100000"/>
              </a:lnSpc>
              <a:spcBef>
                <a:spcPts val="0"/>
              </a:spcBef>
              <a:spcAft>
                <a:spcPts val="0"/>
              </a:spcAft>
              <a:buClrTx/>
              <a:buSzTx/>
              <a:buFontTx/>
              <a:buNone/>
              <a:tabLst/>
              <a:defRPr/>
            </a:pPr>
            <a:r>
              <a:rPr lang="en-US" sz="2400" kern="0" dirty="0" smtClean="0">
                <a:solidFill>
                  <a:srgbClr val="F2F3F3"/>
                </a:solidFill>
                <a:latin typeface="Amazon Ember"/>
                <a:ea typeface="Amazon Ember"/>
                <a:cs typeface="Amazon Ember"/>
                <a:sym typeface="Amazon Ember"/>
              </a:rPr>
              <a:t>220 </a:t>
            </a:r>
            <a:r>
              <a:rPr lang="en-US" sz="2400" kern="0" dirty="0">
                <a:solidFill>
                  <a:srgbClr val="F2F3F3"/>
                </a:solidFill>
                <a:latin typeface="Amazon Ember"/>
                <a:ea typeface="Amazon Ember"/>
                <a:cs typeface="Amazon Ember"/>
                <a:sym typeface="Amazon Ember"/>
              </a:rPr>
              <a:t>Points of Presence</a:t>
            </a:r>
            <a:endParaRPr kumimoji="0" lang="en-US" sz="2400" b="0" i="0" u="none" strike="noStrike" kern="0" cap="none" spc="0" normalizeH="0" baseline="0" noProof="0" dirty="0">
              <a:ln>
                <a:noFill/>
              </a:ln>
              <a:solidFill>
                <a:srgbClr val="F2F3F3"/>
              </a:solidFill>
              <a:effectLst/>
              <a:uLnTx/>
              <a:uFillTx/>
              <a:latin typeface="Amazon Ember"/>
              <a:ea typeface="Amazon Ember"/>
              <a:cs typeface="Amazon Ember"/>
              <a:sym typeface="Amazon Ember"/>
            </a:endParaRPr>
          </a:p>
        </p:txBody>
      </p:sp>
    </p:spTree>
    <p:extLst>
      <p:ext uri="{BB962C8B-B14F-4D97-AF65-F5344CB8AC3E}">
        <p14:creationId xmlns:p14="http://schemas.microsoft.com/office/powerpoint/2010/main" val="134800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nodeType="withEffect">
                                  <p:stCondLst>
                                    <p:cond delay="50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nodeType="withEffect">
                                  <p:stCondLst>
                                    <p:cond delay="25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par>
                                <p:cTn id="14" presetID="22" presetClass="entr" presetSubtype="8" fill="hold" nodeType="withEffect">
                                  <p:stCondLst>
                                    <p:cond delay="50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par>
                                <p:cTn id="17" presetID="22" presetClass="entr" presetSubtype="8" fill="hold" nodeType="withEffect">
                                  <p:stCondLst>
                                    <p:cond delay="50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par>
                                <p:cTn id="20" presetID="22" presetClass="entr" presetSubtype="8" fill="hold" nodeType="withEffect">
                                  <p:stCondLst>
                                    <p:cond delay="50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par>
                                <p:cTn id="23" presetID="22" presetClass="entr" presetSubtype="8" fill="hold" nodeType="withEffect">
                                  <p:stCondLst>
                                    <p:cond delay="5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nodeType="withEffect">
                                  <p:stCondLst>
                                    <p:cond delay="50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22" presetClass="entr" presetSubtype="8" fill="hold" nodeType="withEffect">
                                  <p:stCondLst>
                                    <p:cond delay="50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nodeType="withEffect">
                                  <p:stCondLst>
                                    <p:cond delay="50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nodeType="withEffect">
                                  <p:stCondLst>
                                    <p:cond delay="50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nodeType="withEffect">
                                  <p:stCondLst>
                                    <p:cond delay="50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par>
                                <p:cTn id="41" presetID="22" presetClass="entr" presetSubtype="8" fill="hold" nodeType="withEffect">
                                  <p:stCondLst>
                                    <p:cond delay="500"/>
                                  </p:stCondLst>
                                  <p:childTnLst>
                                    <p:set>
                                      <p:cBhvr>
                                        <p:cTn id="42" dur="1" fill="hold">
                                          <p:stCondLst>
                                            <p:cond delay="0"/>
                                          </p:stCondLst>
                                        </p:cTn>
                                        <p:tgtEl>
                                          <p:spTgt spid="40"/>
                                        </p:tgtEl>
                                        <p:attrNameLst>
                                          <p:attrName>style.visibility</p:attrName>
                                        </p:attrNameLst>
                                      </p:cBhvr>
                                      <p:to>
                                        <p:strVal val="visible"/>
                                      </p:to>
                                    </p:set>
                                    <p:animEffect transition="in" filter="wipe(left)">
                                      <p:cBhvr>
                                        <p:cTn id="43" dur="500"/>
                                        <p:tgtEl>
                                          <p:spTgt spid="4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wipe(left)">
                                      <p:cBhvr>
                                        <p:cTn id="46" dur="500"/>
                                        <p:tgtEl>
                                          <p:spTgt spid="6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par>
                                <p:cTn id="56" presetID="22" presetClass="entr" presetSubtype="8" fill="hold" grpId="0" nodeType="withEffect">
                                  <p:stCondLst>
                                    <p:cond delay="500"/>
                                  </p:stCondLst>
                                  <p:childTnLst>
                                    <p:set>
                                      <p:cBhvr>
                                        <p:cTn id="57" dur="1" fill="hold">
                                          <p:stCondLst>
                                            <p:cond delay="0"/>
                                          </p:stCondLst>
                                        </p:cTn>
                                        <p:tgtEl>
                                          <p:spTgt spid="69"/>
                                        </p:tgtEl>
                                        <p:attrNameLst>
                                          <p:attrName>style.visibility</p:attrName>
                                        </p:attrNameLst>
                                      </p:cBhvr>
                                      <p:to>
                                        <p:strVal val="visible"/>
                                      </p:to>
                                    </p:set>
                                    <p:animEffect transition="in" filter="wipe(left)">
                                      <p:cBhvr>
                                        <p:cTn id="58" dur="500"/>
                                        <p:tgtEl>
                                          <p:spTgt spid="69"/>
                                        </p:tgtEl>
                                      </p:cBhvr>
                                    </p:animEffect>
                                  </p:childTnLst>
                                </p:cTn>
                              </p:par>
                              <p:par>
                                <p:cTn id="59" presetID="22" presetClass="entr" presetSubtype="8" fill="hold" grpId="0" nodeType="withEffect">
                                  <p:stCondLst>
                                    <p:cond delay="500"/>
                                  </p:stCondLst>
                                  <p:childTnLst>
                                    <p:set>
                                      <p:cBhvr>
                                        <p:cTn id="60" dur="1" fill="hold">
                                          <p:stCondLst>
                                            <p:cond delay="0"/>
                                          </p:stCondLst>
                                        </p:cTn>
                                        <p:tgtEl>
                                          <p:spTgt spid="70"/>
                                        </p:tgtEl>
                                        <p:attrNameLst>
                                          <p:attrName>style.visibility</p:attrName>
                                        </p:attrNameLst>
                                      </p:cBhvr>
                                      <p:to>
                                        <p:strVal val="visible"/>
                                      </p:to>
                                    </p:set>
                                    <p:animEffect transition="in" filter="wipe(left)">
                                      <p:cBhvr>
                                        <p:cTn id="61" dur="500"/>
                                        <p:tgtEl>
                                          <p:spTgt spid="70"/>
                                        </p:tgtEl>
                                      </p:cBhvr>
                                    </p:animEffect>
                                  </p:childTnLst>
                                </p:cTn>
                              </p:par>
                              <p:par>
                                <p:cTn id="62" presetID="22" presetClass="entr" presetSubtype="8" fill="hold" grpId="0" nodeType="withEffect">
                                  <p:stCondLst>
                                    <p:cond delay="500"/>
                                  </p:stCondLst>
                                  <p:childTnLst>
                                    <p:set>
                                      <p:cBhvr>
                                        <p:cTn id="63" dur="1" fill="hold">
                                          <p:stCondLst>
                                            <p:cond delay="0"/>
                                          </p:stCondLst>
                                        </p:cTn>
                                        <p:tgtEl>
                                          <p:spTgt spid="71"/>
                                        </p:tgtEl>
                                        <p:attrNameLst>
                                          <p:attrName>style.visibility</p:attrName>
                                        </p:attrNameLst>
                                      </p:cBhvr>
                                      <p:to>
                                        <p:strVal val="visible"/>
                                      </p:to>
                                    </p:set>
                                    <p:animEffect transition="in" filter="wipe(left)">
                                      <p:cBhvr>
                                        <p:cTn id="64" dur="500"/>
                                        <p:tgtEl>
                                          <p:spTgt spid="71"/>
                                        </p:tgtEl>
                                      </p:cBhvr>
                                    </p:animEffect>
                                  </p:childTnLst>
                                </p:cTn>
                              </p:par>
                              <p:par>
                                <p:cTn id="65" presetID="22" presetClass="entr" presetSubtype="8" fill="hold" grpId="0" nodeType="withEffect">
                                  <p:stCondLst>
                                    <p:cond delay="50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par>
                                <p:cTn id="68" presetID="22" presetClass="entr" presetSubtype="8" fill="hold" grpId="0" nodeType="withEffect">
                                  <p:stCondLst>
                                    <p:cond delay="500"/>
                                  </p:stCondLst>
                                  <p:childTnLst>
                                    <p:set>
                                      <p:cBhvr>
                                        <p:cTn id="69" dur="1" fill="hold">
                                          <p:stCondLst>
                                            <p:cond delay="0"/>
                                          </p:stCondLst>
                                        </p:cTn>
                                        <p:tgtEl>
                                          <p:spTgt spid="73"/>
                                        </p:tgtEl>
                                        <p:attrNameLst>
                                          <p:attrName>style.visibility</p:attrName>
                                        </p:attrNameLst>
                                      </p:cBhvr>
                                      <p:to>
                                        <p:strVal val="visible"/>
                                      </p:to>
                                    </p:set>
                                    <p:animEffect transition="in" filter="wipe(left)">
                                      <p:cBhvr>
                                        <p:cTn id="70" dur="500"/>
                                        <p:tgtEl>
                                          <p:spTgt spid="73"/>
                                        </p:tgtEl>
                                      </p:cBhvr>
                                    </p:animEffect>
                                  </p:childTnLst>
                                </p:cTn>
                              </p:par>
                              <p:par>
                                <p:cTn id="71" presetID="22" presetClass="entr" presetSubtype="8" fill="hold" grpId="0" nodeType="withEffect">
                                  <p:stCondLst>
                                    <p:cond delay="500"/>
                                  </p:stCondLst>
                                  <p:childTnLst>
                                    <p:set>
                                      <p:cBhvr>
                                        <p:cTn id="72" dur="1" fill="hold">
                                          <p:stCondLst>
                                            <p:cond delay="0"/>
                                          </p:stCondLst>
                                        </p:cTn>
                                        <p:tgtEl>
                                          <p:spTgt spid="74"/>
                                        </p:tgtEl>
                                        <p:attrNameLst>
                                          <p:attrName>style.visibility</p:attrName>
                                        </p:attrNameLst>
                                      </p:cBhvr>
                                      <p:to>
                                        <p:strVal val="visible"/>
                                      </p:to>
                                    </p:set>
                                    <p:animEffect transition="in" filter="wipe(left)">
                                      <p:cBhvr>
                                        <p:cTn id="73" dur="500"/>
                                        <p:tgtEl>
                                          <p:spTgt spid="74"/>
                                        </p:tgtEl>
                                      </p:cBhvr>
                                    </p:animEffect>
                                  </p:childTnLst>
                                </p:cTn>
                              </p:par>
                              <p:par>
                                <p:cTn id="74" presetID="22" presetClass="entr" presetSubtype="8" fill="hold" grpId="0" nodeType="withEffect">
                                  <p:stCondLst>
                                    <p:cond delay="25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2" presetClass="entr" presetSubtype="8" fill="hold" grpId="0" nodeType="withEffect">
                                  <p:stCondLst>
                                    <p:cond delay="25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500"/>
                                        <p:tgtEl>
                                          <p:spTgt spid="20"/>
                                        </p:tgtEl>
                                      </p:cBhvr>
                                    </p:animEffect>
                                  </p:childTnLst>
                                </p:cTn>
                              </p:par>
                              <p:par>
                                <p:cTn id="80" presetID="22" presetClass="entr" presetSubtype="8" fill="hold" grpId="0" nodeType="withEffect">
                                  <p:stCondLst>
                                    <p:cond delay="25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par>
                                <p:cTn id="83" presetID="22" presetClass="entr" presetSubtype="8" fill="hold" grpId="0" nodeType="withEffect">
                                  <p:stCondLst>
                                    <p:cond delay="250"/>
                                  </p:stCondLst>
                                  <p:childTnLst>
                                    <p:set>
                                      <p:cBhvr>
                                        <p:cTn id="84" dur="1" fill="hold">
                                          <p:stCondLst>
                                            <p:cond delay="0"/>
                                          </p:stCondLst>
                                        </p:cTn>
                                        <p:tgtEl>
                                          <p:spTgt spid="21"/>
                                        </p:tgtEl>
                                        <p:attrNameLst>
                                          <p:attrName>style.visibility</p:attrName>
                                        </p:attrNameLst>
                                      </p:cBhvr>
                                      <p:to>
                                        <p:strVal val="visible"/>
                                      </p:to>
                                    </p:set>
                                    <p:animEffect transition="in" filter="wipe(left)">
                                      <p:cBhvr>
                                        <p:cTn id="85" dur="500"/>
                                        <p:tgtEl>
                                          <p:spTgt spid="21"/>
                                        </p:tgtEl>
                                      </p:cBhvr>
                                    </p:animEffect>
                                  </p:childTnLst>
                                </p:cTn>
                              </p:par>
                              <p:par>
                                <p:cTn id="86" presetID="22" presetClass="entr" presetSubtype="8" fill="hold" grpId="0" nodeType="withEffect">
                                  <p:stCondLst>
                                    <p:cond delay="250"/>
                                  </p:stCondLst>
                                  <p:childTnLst>
                                    <p:set>
                                      <p:cBhvr>
                                        <p:cTn id="87" dur="1" fill="hold">
                                          <p:stCondLst>
                                            <p:cond delay="0"/>
                                          </p:stCondLst>
                                        </p:cTn>
                                        <p:tgtEl>
                                          <p:spTgt spid="11"/>
                                        </p:tgtEl>
                                        <p:attrNameLst>
                                          <p:attrName>style.visibility</p:attrName>
                                        </p:attrNameLst>
                                      </p:cBhvr>
                                      <p:to>
                                        <p:strVal val="visible"/>
                                      </p:to>
                                    </p:set>
                                    <p:animEffect transition="in" filter="wipe(left)">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wipe(left)">
                                      <p:cBhvr>
                                        <p:cTn id="93" dur="500"/>
                                        <p:tgtEl>
                                          <p:spTgt spid="43"/>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wipe(left)">
                                      <p:cBhvr>
                                        <p:cTn id="96" dur="500"/>
                                        <p:tgtEl>
                                          <p:spTgt spid="10"/>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wipe(left)">
                                      <p:cBhvr>
                                        <p:cTn id="99" dur="500"/>
                                        <p:tgtEl>
                                          <p:spTgt spid="13"/>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wipe(left)">
                                      <p:cBhvr>
                                        <p:cTn id="102" dur="500"/>
                                        <p:tgtEl>
                                          <p:spTgt spid="26"/>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wipe(left)">
                                      <p:cBhvr>
                                        <p:cTn id="105" dur="500"/>
                                        <p:tgtEl>
                                          <p:spTgt spid="27"/>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wipe(left)">
                                      <p:cBhvr>
                                        <p:cTn id="108" dur="500"/>
                                        <p:tgtEl>
                                          <p:spTgt spid="28"/>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wipe(left)">
                                      <p:cBhvr>
                                        <p:cTn id="111" dur="500"/>
                                        <p:tgtEl>
                                          <p:spTgt spid="41"/>
                                        </p:tgtEl>
                                      </p:cBhvr>
                                    </p:animEffect>
                                  </p:childTnLst>
                                </p:cTn>
                              </p:par>
                              <p:par>
                                <p:cTn id="112" presetID="22" presetClass="entr" presetSubtype="8" fill="hold"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wipe(left)">
                                      <p:cBhvr>
                                        <p:cTn id="114" dur="500"/>
                                        <p:tgtEl>
                                          <p:spTgt spid="44"/>
                                        </p:tgtEl>
                                      </p:cBhvr>
                                    </p:animEffect>
                                  </p:childTnLst>
                                </p:cTn>
                              </p:par>
                              <p:par>
                                <p:cTn id="115" presetID="22" presetClass="entr" presetSubtype="8"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left)">
                                      <p:cBhvr>
                                        <p:cTn id="117" dur="500"/>
                                        <p:tgtEl>
                                          <p:spTgt spid="50"/>
                                        </p:tgtEl>
                                      </p:cBhvr>
                                    </p:animEffect>
                                  </p:childTnLst>
                                </p:cTn>
                              </p:par>
                              <p:par>
                                <p:cTn id="118" presetID="22" presetClass="entr" presetSubtype="8" fill="hold" nodeType="with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26" grpId="0" animBg="1"/>
      <p:bldP spid="27" grpId="0" animBg="1"/>
      <p:bldP spid="28" grpId="0" animBg="1"/>
      <p:bldP spid="41" grpId="0" animBg="1"/>
      <p:bldP spid="63" grpId="0" animBg="1"/>
      <p:bldP spid="64" grpId="0" animBg="1"/>
      <p:bldP spid="17" grpId="0" animBg="1"/>
      <p:bldP spid="24" grpId="0"/>
      <p:bldP spid="69" grpId="0" animBg="1"/>
      <p:bldP spid="70" grpId="0" animBg="1"/>
      <p:bldP spid="71" grpId="0" animBg="1"/>
      <p:bldP spid="72" grpId="0" animBg="1"/>
      <p:bldP spid="73" grpId="0" animBg="1"/>
      <p:bldP spid="74" grpId="0" animBg="1"/>
      <p:bldP spid="14" grpId="0" animBg="1"/>
      <p:bldP spid="20" grpId="0" animBg="1"/>
      <p:bldP spid="15"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and Deep Functionality</a:t>
            </a:r>
            <a:endParaRPr lang="en-US" dirty="0"/>
          </a:p>
        </p:txBody>
      </p:sp>
      <p:graphicFrame>
        <p:nvGraphicFramePr>
          <p:cNvPr id="5" name="Diagram 4"/>
          <p:cNvGraphicFramePr/>
          <p:nvPr>
            <p:extLst>
              <p:ext uri="{D42A27DB-BD31-4B8C-83A1-F6EECF244321}">
                <p14:modId xmlns:p14="http://schemas.microsoft.com/office/powerpoint/2010/main" val="896401647"/>
              </p:ext>
            </p:extLst>
          </p:nvPr>
        </p:nvGraphicFramePr>
        <p:xfrm>
          <a:off x="548639" y="863599"/>
          <a:ext cx="13239931" cy="6509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622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3" name="Title 1">
            <a:extLst>
              <a:ext uri="{FF2B5EF4-FFF2-40B4-BE49-F238E27FC236}">
                <a16:creationId xmlns:a16="http://schemas.microsoft.com/office/drawing/2014/main" id="{E84E5F15-09D2-474E-9EEC-535E87EDC99D}"/>
              </a:ext>
            </a:extLst>
          </p:cNvPr>
          <p:cNvSpPr>
            <a:spLocks noGrp="1"/>
          </p:cNvSpPr>
          <p:nvPr>
            <p:ph type="title"/>
          </p:nvPr>
        </p:nvSpPr>
        <p:spPr/>
        <p:txBody>
          <a:bodyPr/>
          <a:lstStyle/>
          <a:p>
            <a:r>
              <a:rPr lang="en-US" dirty="0"/>
              <a:t>An Expansive </a:t>
            </a:r>
            <a:r>
              <a:rPr lang="en-US" dirty="0">
                <a:solidFill>
                  <a:srgbClr val="FAA634"/>
                </a:solidFill>
              </a:rPr>
              <a:t>Ecosystem</a:t>
            </a:r>
          </a:p>
        </p:txBody>
      </p:sp>
      <p:cxnSp>
        <p:nvCxnSpPr>
          <p:cNvPr id="4" name="Straight Connector 3">
            <a:extLst>
              <a:ext uri="{FF2B5EF4-FFF2-40B4-BE49-F238E27FC236}">
                <a16:creationId xmlns:a16="http://schemas.microsoft.com/office/drawing/2014/main" id="{C000F121-5C37-A348-BF12-2CB6534F5FE6}"/>
              </a:ext>
            </a:extLst>
          </p:cNvPr>
          <p:cNvCxnSpPr/>
          <p:nvPr/>
        </p:nvCxnSpPr>
        <p:spPr>
          <a:xfrm flipH="1">
            <a:off x="7223278" y="1794556"/>
            <a:ext cx="42718" cy="5741336"/>
          </a:xfrm>
          <a:prstGeom prst="line">
            <a:avLst/>
          </a:prstGeom>
          <a:ln>
            <a:solidFill>
              <a:srgbClr val="B1B3B6"/>
            </a:solidFill>
            <a:prstDash val="dash"/>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B9DB699D-5343-A64D-8F49-FD205BBD4859}"/>
              </a:ext>
            </a:extLst>
          </p:cNvPr>
          <p:cNvSpPr txBox="1"/>
          <p:nvPr/>
        </p:nvSpPr>
        <p:spPr>
          <a:xfrm>
            <a:off x="731520" y="2918973"/>
            <a:ext cx="5621574" cy="2160591"/>
          </a:xfrm>
          <a:prstGeom prst="rect">
            <a:avLst/>
          </a:prstGeom>
          <a:noFill/>
        </p:spPr>
        <p:txBody>
          <a:bodyPr wrap="square" rtlCol="0">
            <a:sp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Thousands of the world’s largest technology and consulting companies</a:t>
            </a:r>
          </a:p>
          <a:p>
            <a:pPr marL="0" marR="0" lvl="0" indent="0" algn="l" defTabSz="731519" rtl="0" eaLnBrk="1" fontAlgn="auto" latinLnBrk="0" hangingPunct="0">
              <a:lnSpc>
                <a:spcPct val="100000"/>
              </a:lnSpc>
              <a:spcBef>
                <a:spcPts val="0"/>
              </a:spcBef>
              <a:spcAft>
                <a:spcPts val="0"/>
              </a:spcAft>
              <a:buClrTx/>
              <a:buSzTx/>
              <a:buFontTx/>
              <a:buNone/>
              <a:tabLst/>
              <a:defRPr/>
            </a:pPr>
            <a:endPar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endParaRPr>
          </a:p>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48+ Global Premier Consulting partners</a:t>
            </a:r>
          </a:p>
          <a:p>
            <a:pPr marL="0" marR="0" lvl="0" indent="0" algn="l" defTabSz="731519" rtl="0" eaLnBrk="1" fontAlgn="auto" latinLnBrk="0" hangingPunct="0">
              <a:lnSpc>
                <a:spcPct val="100000"/>
              </a:lnSpc>
              <a:spcBef>
                <a:spcPts val="0"/>
              </a:spcBef>
              <a:spcAft>
                <a:spcPts val="0"/>
              </a:spcAft>
              <a:buClrTx/>
              <a:buSzTx/>
              <a:buFontTx/>
              <a:buNone/>
              <a:tabLst/>
              <a:defRPr/>
            </a:pPr>
            <a:endPar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endParaRPr>
          </a:p>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12+ Enterprise-focused competencies</a:t>
            </a:r>
          </a:p>
        </p:txBody>
      </p:sp>
      <p:sp>
        <p:nvSpPr>
          <p:cNvPr id="6" name="TextBox 5">
            <a:extLst>
              <a:ext uri="{FF2B5EF4-FFF2-40B4-BE49-F238E27FC236}">
                <a16:creationId xmlns:a16="http://schemas.microsoft.com/office/drawing/2014/main" id="{938328B2-6C24-C84C-A8E6-00FBBB0B670B}"/>
              </a:ext>
            </a:extLst>
          </p:cNvPr>
          <p:cNvSpPr txBox="1"/>
          <p:nvPr/>
        </p:nvSpPr>
        <p:spPr>
          <a:xfrm>
            <a:off x="8031531" y="2918973"/>
            <a:ext cx="5621574" cy="2160591"/>
          </a:xfrm>
          <a:prstGeom prst="rect">
            <a:avLst/>
          </a:prstGeom>
          <a:noFill/>
        </p:spPr>
        <p:txBody>
          <a:bodyPr wrap="square" rtlCol="0">
            <a:sp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2,200+ products available for 1-click deployment across 35 distinct product categories</a:t>
            </a:r>
          </a:p>
          <a:p>
            <a:pPr marL="0" marR="0" lvl="0" indent="0" algn="l" defTabSz="731519" rtl="0" eaLnBrk="1" fontAlgn="auto" latinLnBrk="0" hangingPunct="0">
              <a:lnSpc>
                <a:spcPct val="100000"/>
              </a:lnSpc>
              <a:spcBef>
                <a:spcPts val="0"/>
              </a:spcBef>
              <a:spcAft>
                <a:spcPts val="0"/>
              </a:spcAft>
              <a:buClrTx/>
              <a:buSzTx/>
              <a:buFontTx/>
              <a:buNone/>
              <a:tabLst/>
              <a:defRPr/>
            </a:pPr>
            <a:endPar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endParaRPr>
          </a:p>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Customers run over 143M hours of software per month</a:t>
            </a:r>
          </a:p>
        </p:txBody>
      </p:sp>
      <p:pic>
        <p:nvPicPr>
          <p:cNvPr id="7" name="AWS Marketplace.png">
            <a:extLst>
              <a:ext uri="{FF2B5EF4-FFF2-40B4-BE49-F238E27FC236}">
                <a16:creationId xmlns:a16="http://schemas.microsoft.com/office/drawing/2014/main" id="{0C616CF8-7C7F-054B-8774-FF2127DAA115}"/>
              </a:ext>
            </a:extLst>
          </p:cNvPr>
          <p:cNvPicPr/>
          <p:nvPr/>
        </p:nvPicPr>
        <p:blipFill>
          <a:blip r:embed="rId4" cstate="screen">
            <a:extLst>
              <a:ext uri="{28A0092B-C50C-407E-A947-70E740481C1C}">
                <a14:useLocalDpi xmlns:a14="http://schemas.microsoft.com/office/drawing/2010/main"/>
              </a:ext>
            </a:extLst>
          </a:blip>
          <a:stretch>
            <a:fillRect/>
          </a:stretch>
        </p:blipFill>
        <p:spPr>
          <a:xfrm>
            <a:off x="8136178" y="1756667"/>
            <a:ext cx="4876800" cy="817078"/>
          </a:xfrm>
          <a:prstGeom prst="rect">
            <a:avLst/>
          </a:prstGeom>
          <a:ln w="3175">
            <a:miter lim="400000"/>
          </a:ln>
        </p:spPr>
      </p:pic>
      <p:cxnSp>
        <p:nvCxnSpPr>
          <p:cNvPr id="13" name="Straight Connector 12">
            <a:extLst>
              <a:ext uri="{FF2B5EF4-FFF2-40B4-BE49-F238E27FC236}">
                <a16:creationId xmlns:a16="http://schemas.microsoft.com/office/drawing/2014/main" id="{143AD4A7-AD08-C74D-BAE8-BC6AE3440934}"/>
              </a:ext>
            </a:extLst>
          </p:cNvPr>
          <p:cNvCxnSpPr/>
          <p:nvPr/>
        </p:nvCxnSpPr>
        <p:spPr>
          <a:xfrm flipV="1">
            <a:off x="1386535" y="5370755"/>
            <a:ext cx="4712290" cy="2829"/>
          </a:xfrm>
          <a:prstGeom prst="line">
            <a:avLst/>
          </a:prstGeom>
          <a:ln>
            <a:solidFill>
              <a:srgbClr val="B1B3B6"/>
            </a:solidFill>
            <a:prstDash val="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8CE63DF-8003-0F41-9828-1687D4E2DD1C}"/>
              </a:ext>
            </a:extLst>
          </p:cNvPr>
          <p:cNvCxnSpPr/>
          <p:nvPr/>
        </p:nvCxnSpPr>
        <p:spPr>
          <a:xfrm flipV="1">
            <a:off x="8486173" y="5370755"/>
            <a:ext cx="4712290" cy="2829"/>
          </a:xfrm>
          <a:prstGeom prst="line">
            <a:avLst/>
          </a:prstGeom>
          <a:ln>
            <a:solidFill>
              <a:srgbClr val="B1B3B6"/>
            </a:solidFill>
            <a:prstDash val="dash"/>
          </a:ln>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DF67B4F8-14D0-3240-A036-F9F8F8FCFF7A}"/>
              </a:ext>
            </a:extLst>
          </p:cNvPr>
          <p:cNvPicPr>
            <a:picLocks noChangeAspect="1"/>
          </p:cNvPicPr>
          <p:nvPr/>
        </p:nvPicPr>
        <p:blipFill>
          <a:blip r:embed="rId5"/>
          <a:stretch>
            <a:fillRect/>
          </a:stretch>
        </p:blipFill>
        <p:spPr>
          <a:xfrm>
            <a:off x="2098689" y="1923239"/>
            <a:ext cx="2572091" cy="697109"/>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9915" y="5658932"/>
            <a:ext cx="2404625" cy="622744"/>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114" y="6432809"/>
            <a:ext cx="1526381" cy="777233"/>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78324" y="5626515"/>
            <a:ext cx="2042165" cy="554734"/>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34462" y="6566400"/>
            <a:ext cx="1240616" cy="657010"/>
          </a:xfrm>
          <a:prstGeom prst="rect">
            <a:avLst/>
          </a:prstGeom>
        </p:spPr>
      </p:pic>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9753" y="5787974"/>
            <a:ext cx="2219392" cy="361266"/>
          </a:xfrm>
          <a:prstGeom prst="rect">
            <a:avLst/>
          </a:prstGeom>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16982" y="5602746"/>
            <a:ext cx="1940908" cy="731722"/>
          </a:xfrm>
          <a:prstGeom prst="rect">
            <a:avLst/>
          </a:prstGeom>
        </p:spPr>
      </p:pic>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70592" y="6563630"/>
            <a:ext cx="1739795" cy="497085"/>
          </a:xfrm>
          <a:prstGeom prst="rect">
            <a:avLst/>
          </a:prstGeom>
        </p:spPr>
      </p:pic>
      <p:pic>
        <p:nvPicPr>
          <p:cNvPr id="5440" name="Picture 54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05901" y="6509993"/>
            <a:ext cx="2062023" cy="695314"/>
          </a:xfrm>
          <a:prstGeom prst="rect">
            <a:avLst/>
          </a:prstGeom>
        </p:spPr>
      </p:pic>
      <p:pic>
        <p:nvPicPr>
          <p:cNvPr id="5442" name="Picture 544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7643" y="5400030"/>
            <a:ext cx="1860452" cy="930226"/>
          </a:xfrm>
          <a:prstGeom prst="rect">
            <a:avLst/>
          </a:prstGeom>
        </p:spPr>
      </p:pic>
      <p:pic>
        <p:nvPicPr>
          <p:cNvPr id="5444" name="Picture 544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504" y="6281676"/>
            <a:ext cx="1236383" cy="494553"/>
          </a:xfrm>
          <a:prstGeom prst="rect">
            <a:avLst/>
          </a:prstGeom>
        </p:spPr>
      </p:pic>
      <p:pic>
        <p:nvPicPr>
          <p:cNvPr id="8" name="Picture 7"/>
          <p:cNvPicPr>
            <a:picLocks noChangeAspect="1"/>
          </p:cNvPicPr>
          <p:nvPr/>
        </p:nvPicPr>
        <p:blipFill>
          <a:blip r:embed="rId16"/>
          <a:stretch>
            <a:fillRect/>
          </a:stretch>
        </p:blipFill>
        <p:spPr>
          <a:xfrm>
            <a:off x="548639" y="6594127"/>
            <a:ext cx="1929899" cy="500055"/>
          </a:xfrm>
          <a:prstGeom prst="rect">
            <a:avLst/>
          </a:prstGeom>
        </p:spPr>
      </p:pic>
    </p:spTree>
    <p:extLst>
      <p:ext uri="{BB962C8B-B14F-4D97-AF65-F5344CB8AC3E}">
        <p14:creationId xmlns:p14="http://schemas.microsoft.com/office/powerpoint/2010/main" val="147836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40833</TotalTime>
  <Words>3462</Words>
  <Application>Microsoft Office PowerPoint</Application>
  <PresentationFormat>Custom</PresentationFormat>
  <Paragraphs>452</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Amazon Ember</vt:lpstr>
      <vt:lpstr>Amazon Ember Cd RC</vt:lpstr>
      <vt:lpstr>Amazon Ember Cd RC Regular</vt:lpstr>
      <vt:lpstr>Amazon Ember Light</vt:lpstr>
      <vt:lpstr>Amazon Ember Regular</vt:lpstr>
      <vt:lpstr>Arial</vt:lpstr>
      <vt:lpstr>Calibri</vt:lpstr>
      <vt:lpstr>Helvetica</vt:lpstr>
      <vt:lpstr>DeckTemplate-AWS</vt:lpstr>
      <vt:lpstr>Purpose of the AWSome Builder I Deck </vt:lpstr>
      <vt:lpstr>PowerPoint Presentation</vt:lpstr>
      <vt:lpstr>Agenda</vt:lpstr>
      <vt:lpstr>PowerPoint Presentation</vt:lpstr>
      <vt:lpstr>Getting started in your cloud journey </vt:lpstr>
      <vt:lpstr>What are the advantages of moving to the cloud? </vt:lpstr>
      <vt:lpstr>PowerPoint Presentation</vt:lpstr>
      <vt:lpstr>Broad and Deep Functionality</vt:lpstr>
      <vt:lpstr>An Expansive Ecosystem</vt:lpstr>
      <vt:lpstr>Share your security responsibility with AWS</vt:lpstr>
      <vt:lpstr>Inherit global security and compliance controls  </vt:lpstr>
      <vt:lpstr>Industry leaders are building on AWS </vt:lpstr>
      <vt:lpstr>Next steps </vt:lpstr>
      <vt:lpstr>PowerPoint Presentation</vt:lpstr>
      <vt:lpstr>PowerPoint Presentation</vt:lpstr>
      <vt:lpstr>Broad and Deep Functionality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Bachmeier, Nate</cp:lastModifiedBy>
  <cp:revision>303</cp:revision>
  <dcterms:created xsi:type="dcterms:W3CDTF">2016-06-17T18:22:10Z</dcterms:created>
  <dcterms:modified xsi:type="dcterms:W3CDTF">2021-01-21T00:10:17Z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