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4" r:id="rId5"/>
  </p:sldMasterIdLst>
  <p:notesMasterIdLst>
    <p:notesMasterId r:id="rId29"/>
  </p:notesMasterIdLst>
  <p:sldIdLst>
    <p:sldId id="350" r:id="rId6"/>
    <p:sldId id="265" r:id="rId7"/>
    <p:sldId id="278" r:id="rId8"/>
    <p:sldId id="351" r:id="rId9"/>
    <p:sldId id="352" r:id="rId10"/>
    <p:sldId id="353" r:id="rId11"/>
    <p:sldId id="354" r:id="rId12"/>
    <p:sldId id="355" r:id="rId13"/>
    <p:sldId id="356" r:id="rId14"/>
    <p:sldId id="358" r:id="rId15"/>
    <p:sldId id="370" r:id="rId16"/>
    <p:sldId id="371" r:id="rId17"/>
    <p:sldId id="359" r:id="rId18"/>
    <p:sldId id="372" r:id="rId19"/>
    <p:sldId id="360" r:id="rId20"/>
    <p:sldId id="361" r:id="rId21"/>
    <p:sldId id="362" r:id="rId22"/>
    <p:sldId id="369" r:id="rId23"/>
    <p:sldId id="368" r:id="rId24"/>
    <p:sldId id="367" r:id="rId25"/>
    <p:sldId id="366" r:id="rId26"/>
    <p:sldId id="365" r:id="rId27"/>
    <p:sldId id="3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0" userDrawn="1">
          <p15:clr>
            <a:srgbClr val="A4A3A4"/>
          </p15:clr>
        </p15:guide>
        <p15:guide id="3" orient="horz" pos="744" userDrawn="1">
          <p15:clr>
            <a:srgbClr val="A4A3A4"/>
          </p15:clr>
        </p15:guide>
        <p15:guide id="4" pos="456" userDrawn="1">
          <p15:clr>
            <a:srgbClr val="A4A3A4"/>
          </p15:clr>
        </p15:guide>
        <p15:guide id="5" orient="horz" pos="17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53F"/>
    <a:srgbClr val="4D4D4C"/>
    <a:srgbClr val="FDA31B"/>
    <a:srgbClr val="222222"/>
    <a:srgbClr val="6B002A"/>
    <a:srgbClr val="761426"/>
    <a:srgbClr val="00A3AF"/>
    <a:srgbClr val="F05181"/>
    <a:srgbClr val="06A3AE"/>
    <a:srgbClr val="0B25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57538" autoAdjust="0"/>
  </p:normalViewPr>
  <p:slideViewPr>
    <p:cSldViewPr snapToGrid="0" snapToObjects="1">
      <p:cViewPr varScale="1">
        <p:scale>
          <a:sx n="91" d="100"/>
          <a:sy n="91" d="100"/>
        </p:scale>
        <p:origin x="5670" y="102"/>
      </p:cViewPr>
      <p:guideLst>
        <p:guide orient="horz" pos="600"/>
        <p:guide orient="horz" pos="744"/>
        <p:guide pos="456"/>
        <p:guide orient="horz" pos="17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79AB74-3AA3-44D0-A5E3-EE6277DE523A}"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57B0CF3F-2468-4C10-9C07-D6E24C7BC48E}">
      <dgm:prSet/>
      <dgm:spPr/>
      <dgm:t>
        <a:bodyPr/>
        <a:lstStyle/>
        <a:p>
          <a:r>
            <a:rPr lang="en-US"/>
            <a:t>People live longer, have fewer children, and medical costs are increasing</a:t>
          </a:r>
          <a:br>
            <a:rPr lang="en-US"/>
          </a:br>
          <a:endParaRPr lang="en-US"/>
        </a:p>
      </dgm:t>
    </dgm:pt>
    <dgm:pt modelId="{81A1DCC3-4F5F-447A-BBB9-AE43A51838D0}" type="parTrans" cxnId="{9647A610-D3DA-4D45-8F30-E26FD4A30EDD}">
      <dgm:prSet/>
      <dgm:spPr/>
      <dgm:t>
        <a:bodyPr/>
        <a:lstStyle/>
        <a:p>
          <a:endParaRPr lang="en-US"/>
        </a:p>
      </dgm:t>
    </dgm:pt>
    <dgm:pt modelId="{D5FC7D50-7D1F-4565-92E6-4766DFB732C6}" type="sibTrans" cxnId="{9647A610-D3DA-4D45-8F30-E26FD4A30EDD}">
      <dgm:prSet/>
      <dgm:spPr/>
      <dgm:t>
        <a:bodyPr/>
        <a:lstStyle/>
        <a:p>
          <a:endParaRPr lang="en-US"/>
        </a:p>
      </dgm:t>
    </dgm:pt>
    <dgm:pt modelId="{EEC9594F-62A1-4EC0-A90B-0DA96EED5E75}">
      <dgm:prSet/>
      <dgm:spPr/>
      <dgm:t>
        <a:bodyPr/>
        <a:lstStyle/>
        <a:p>
          <a:r>
            <a:rPr lang="en-US"/>
            <a:t>Nearly 80% of global elderly population will be low/middle income</a:t>
          </a:r>
          <a:br>
            <a:rPr lang="en-US"/>
          </a:br>
          <a:endParaRPr lang="en-US"/>
        </a:p>
      </dgm:t>
    </dgm:pt>
    <dgm:pt modelId="{59743064-B3BE-4689-A09F-B6F3934D1592}" type="parTrans" cxnId="{26787122-D05E-46B3-90EA-F714EC51C480}">
      <dgm:prSet/>
      <dgm:spPr/>
      <dgm:t>
        <a:bodyPr/>
        <a:lstStyle/>
        <a:p>
          <a:endParaRPr lang="en-US"/>
        </a:p>
      </dgm:t>
    </dgm:pt>
    <dgm:pt modelId="{D41FE385-328F-48CE-A194-4816341D5E62}" type="sibTrans" cxnId="{26787122-D05E-46B3-90EA-F714EC51C480}">
      <dgm:prSet/>
      <dgm:spPr/>
      <dgm:t>
        <a:bodyPr/>
        <a:lstStyle/>
        <a:p>
          <a:endParaRPr lang="en-US"/>
        </a:p>
      </dgm:t>
    </dgm:pt>
    <dgm:pt modelId="{ACB152F5-A915-43B2-9907-F21B40A68794}">
      <dgm:prSet/>
      <dgm:spPr/>
      <dgm:t>
        <a:bodyPr/>
        <a:lstStyle/>
        <a:p>
          <a:r>
            <a:rPr lang="en-US"/>
            <a:t>Can we reduce need for long-term care facilities</a:t>
          </a:r>
          <a:br>
            <a:rPr lang="en-US"/>
          </a:br>
          <a:endParaRPr lang="en-US"/>
        </a:p>
      </dgm:t>
    </dgm:pt>
    <dgm:pt modelId="{3EF72641-775B-437E-8530-20CB2CE386B2}" type="parTrans" cxnId="{2F1BAAFA-A6D7-499F-87B4-9C6A7C6AED23}">
      <dgm:prSet/>
      <dgm:spPr/>
      <dgm:t>
        <a:bodyPr/>
        <a:lstStyle/>
        <a:p>
          <a:endParaRPr lang="en-US"/>
        </a:p>
      </dgm:t>
    </dgm:pt>
    <dgm:pt modelId="{33900D1B-9BB5-4682-86D3-E1451AB74237}" type="sibTrans" cxnId="{2F1BAAFA-A6D7-499F-87B4-9C6A7C6AED23}">
      <dgm:prSet/>
      <dgm:spPr/>
      <dgm:t>
        <a:bodyPr/>
        <a:lstStyle/>
        <a:p>
          <a:endParaRPr lang="en-US"/>
        </a:p>
      </dgm:t>
    </dgm:pt>
    <dgm:pt modelId="{090367A0-D700-4868-BDE5-09ACA55E7026}">
      <dgm:prSet/>
      <dgm:spPr/>
      <dgm:t>
        <a:bodyPr/>
        <a:lstStyle/>
        <a:p>
          <a:r>
            <a:rPr lang="en-US"/>
            <a:t>How would we build those products</a:t>
          </a:r>
        </a:p>
      </dgm:t>
    </dgm:pt>
    <dgm:pt modelId="{30E6B5DF-B837-43EA-A418-DE89B2B22700}" type="parTrans" cxnId="{002EE582-6C28-48E7-803A-CC2CBD473785}">
      <dgm:prSet/>
      <dgm:spPr/>
      <dgm:t>
        <a:bodyPr/>
        <a:lstStyle/>
        <a:p>
          <a:endParaRPr lang="en-US"/>
        </a:p>
      </dgm:t>
    </dgm:pt>
    <dgm:pt modelId="{9E2EA273-9D75-449A-8CA2-745A8F18E59D}" type="sibTrans" cxnId="{002EE582-6C28-48E7-803A-CC2CBD473785}">
      <dgm:prSet/>
      <dgm:spPr/>
      <dgm:t>
        <a:bodyPr/>
        <a:lstStyle/>
        <a:p>
          <a:endParaRPr lang="en-US"/>
        </a:p>
      </dgm:t>
    </dgm:pt>
    <dgm:pt modelId="{1460CC0C-458F-48FF-B811-6D19B997A45F}" type="pres">
      <dgm:prSet presAssocID="{A579AB74-3AA3-44D0-A5E3-EE6277DE523A}" presName="outerComposite" presStyleCnt="0">
        <dgm:presLayoutVars>
          <dgm:chMax val="5"/>
          <dgm:dir/>
          <dgm:resizeHandles val="exact"/>
        </dgm:presLayoutVars>
      </dgm:prSet>
      <dgm:spPr/>
    </dgm:pt>
    <dgm:pt modelId="{F3CE5E7E-F47D-4F3A-87C8-DBDDDE447C3B}" type="pres">
      <dgm:prSet presAssocID="{A579AB74-3AA3-44D0-A5E3-EE6277DE523A}" presName="dummyMaxCanvas" presStyleCnt="0">
        <dgm:presLayoutVars/>
      </dgm:prSet>
      <dgm:spPr/>
    </dgm:pt>
    <dgm:pt modelId="{AF5C8693-D1B8-452F-B66D-B5C75605C0E1}" type="pres">
      <dgm:prSet presAssocID="{A579AB74-3AA3-44D0-A5E3-EE6277DE523A}" presName="FourNodes_1" presStyleLbl="node1" presStyleIdx="0" presStyleCnt="4">
        <dgm:presLayoutVars>
          <dgm:bulletEnabled val="1"/>
        </dgm:presLayoutVars>
      </dgm:prSet>
      <dgm:spPr/>
    </dgm:pt>
    <dgm:pt modelId="{95D4002F-2AA9-4BFA-8ED4-4E8500348615}" type="pres">
      <dgm:prSet presAssocID="{A579AB74-3AA3-44D0-A5E3-EE6277DE523A}" presName="FourNodes_2" presStyleLbl="node1" presStyleIdx="1" presStyleCnt="4">
        <dgm:presLayoutVars>
          <dgm:bulletEnabled val="1"/>
        </dgm:presLayoutVars>
      </dgm:prSet>
      <dgm:spPr/>
    </dgm:pt>
    <dgm:pt modelId="{67EBB8A4-15C8-4261-B2D7-A2E8E229721D}" type="pres">
      <dgm:prSet presAssocID="{A579AB74-3AA3-44D0-A5E3-EE6277DE523A}" presName="FourNodes_3" presStyleLbl="node1" presStyleIdx="2" presStyleCnt="4">
        <dgm:presLayoutVars>
          <dgm:bulletEnabled val="1"/>
        </dgm:presLayoutVars>
      </dgm:prSet>
      <dgm:spPr/>
    </dgm:pt>
    <dgm:pt modelId="{55A42183-1BA6-4D04-BE9E-33584B7FBA14}" type="pres">
      <dgm:prSet presAssocID="{A579AB74-3AA3-44D0-A5E3-EE6277DE523A}" presName="FourNodes_4" presStyleLbl="node1" presStyleIdx="3" presStyleCnt="4">
        <dgm:presLayoutVars>
          <dgm:bulletEnabled val="1"/>
        </dgm:presLayoutVars>
      </dgm:prSet>
      <dgm:spPr/>
    </dgm:pt>
    <dgm:pt modelId="{B26F510C-E5BA-4ED2-BB70-99B96D316F52}" type="pres">
      <dgm:prSet presAssocID="{A579AB74-3AA3-44D0-A5E3-EE6277DE523A}" presName="FourConn_1-2" presStyleLbl="fgAccFollowNode1" presStyleIdx="0" presStyleCnt="3">
        <dgm:presLayoutVars>
          <dgm:bulletEnabled val="1"/>
        </dgm:presLayoutVars>
      </dgm:prSet>
      <dgm:spPr/>
    </dgm:pt>
    <dgm:pt modelId="{6AA7E0B7-4086-4E99-B580-FA07FCF67B7E}" type="pres">
      <dgm:prSet presAssocID="{A579AB74-3AA3-44D0-A5E3-EE6277DE523A}" presName="FourConn_2-3" presStyleLbl="fgAccFollowNode1" presStyleIdx="1" presStyleCnt="3">
        <dgm:presLayoutVars>
          <dgm:bulletEnabled val="1"/>
        </dgm:presLayoutVars>
      </dgm:prSet>
      <dgm:spPr/>
    </dgm:pt>
    <dgm:pt modelId="{E2A6093B-0209-4D20-9225-A1DBF9A9603B}" type="pres">
      <dgm:prSet presAssocID="{A579AB74-3AA3-44D0-A5E3-EE6277DE523A}" presName="FourConn_3-4" presStyleLbl="fgAccFollowNode1" presStyleIdx="2" presStyleCnt="3">
        <dgm:presLayoutVars>
          <dgm:bulletEnabled val="1"/>
        </dgm:presLayoutVars>
      </dgm:prSet>
      <dgm:spPr/>
    </dgm:pt>
    <dgm:pt modelId="{39DE334D-1823-4025-BA4C-C5B8D775AD57}" type="pres">
      <dgm:prSet presAssocID="{A579AB74-3AA3-44D0-A5E3-EE6277DE523A}" presName="FourNodes_1_text" presStyleLbl="node1" presStyleIdx="3" presStyleCnt="4">
        <dgm:presLayoutVars>
          <dgm:bulletEnabled val="1"/>
        </dgm:presLayoutVars>
      </dgm:prSet>
      <dgm:spPr/>
    </dgm:pt>
    <dgm:pt modelId="{E76F7944-C863-4F3D-BDF7-E2B1C7931C32}" type="pres">
      <dgm:prSet presAssocID="{A579AB74-3AA3-44D0-A5E3-EE6277DE523A}" presName="FourNodes_2_text" presStyleLbl="node1" presStyleIdx="3" presStyleCnt="4">
        <dgm:presLayoutVars>
          <dgm:bulletEnabled val="1"/>
        </dgm:presLayoutVars>
      </dgm:prSet>
      <dgm:spPr/>
    </dgm:pt>
    <dgm:pt modelId="{FF61D0DD-B950-466C-BFFE-B5DFD004CEE9}" type="pres">
      <dgm:prSet presAssocID="{A579AB74-3AA3-44D0-A5E3-EE6277DE523A}" presName="FourNodes_3_text" presStyleLbl="node1" presStyleIdx="3" presStyleCnt="4">
        <dgm:presLayoutVars>
          <dgm:bulletEnabled val="1"/>
        </dgm:presLayoutVars>
      </dgm:prSet>
      <dgm:spPr/>
    </dgm:pt>
    <dgm:pt modelId="{F047E72F-4E4B-46C9-B015-2FA8F3457736}" type="pres">
      <dgm:prSet presAssocID="{A579AB74-3AA3-44D0-A5E3-EE6277DE523A}" presName="FourNodes_4_text" presStyleLbl="node1" presStyleIdx="3" presStyleCnt="4">
        <dgm:presLayoutVars>
          <dgm:bulletEnabled val="1"/>
        </dgm:presLayoutVars>
      </dgm:prSet>
      <dgm:spPr/>
    </dgm:pt>
  </dgm:ptLst>
  <dgm:cxnLst>
    <dgm:cxn modelId="{05B9EE07-1EA6-447E-A649-5E03AFB26FFA}" type="presOf" srcId="{ACB152F5-A915-43B2-9907-F21B40A68794}" destId="{67EBB8A4-15C8-4261-B2D7-A2E8E229721D}" srcOrd="0" destOrd="0" presId="urn:microsoft.com/office/officeart/2005/8/layout/vProcess5"/>
    <dgm:cxn modelId="{9647A610-D3DA-4D45-8F30-E26FD4A30EDD}" srcId="{A579AB74-3AA3-44D0-A5E3-EE6277DE523A}" destId="{57B0CF3F-2468-4C10-9C07-D6E24C7BC48E}" srcOrd="0" destOrd="0" parTransId="{81A1DCC3-4F5F-447A-BBB9-AE43A51838D0}" sibTransId="{D5FC7D50-7D1F-4565-92E6-4766DFB732C6}"/>
    <dgm:cxn modelId="{85B5521C-38A2-4219-B041-76D45F3A3600}" type="presOf" srcId="{090367A0-D700-4868-BDE5-09ACA55E7026}" destId="{55A42183-1BA6-4D04-BE9E-33584B7FBA14}" srcOrd="0" destOrd="0" presId="urn:microsoft.com/office/officeart/2005/8/layout/vProcess5"/>
    <dgm:cxn modelId="{26787122-D05E-46B3-90EA-F714EC51C480}" srcId="{A579AB74-3AA3-44D0-A5E3-EE6277DE523A}" destId="{EEC9594F-62A1-4EC0-A90B-0DA96EED5E75}" srcOrd="1" destOrd="0" parTransId="{59743064-B3BE-4689-A09F-B6F3934D1592}" sibTransId="{D41FE385-328F-48CE-A194-4816341D5E62}"/>
    <dgm:cxn modelId="{CD454627-DF1B-4476-9CE9-E40176EBA6E0}" type="presOf" srcId="{57B0CF3F-2468-4C10-9C07-D6E24C7BC48E}" destId="{AF5C8693-D1B8-452F-B66D-B5C75605C0E1}" srcOrd="0" destOrd="0" presId="urn:microsoft.com/office/officeart/2005/8/layout/vProcess5"/>
    <dgm:cxn modelId="{CCAF9564-EB8C-405E-BCCF-1C7F85BC9FD1}" type="presOf" srcId="{D5FC7D50-7D1F-4565-92E6-4766DFB732C6}" destId="{B26F510C-E5BA-4ED2-BB70-99B96D316F52}" srcOrd="0" destOrd="0" presId="urn:microsoft.com/office/officeart/2005/8/layout/vProcess5"/>
    <dgm:cxn modelId="{42E1044F-8925-4121-877A-50BD470427D4}" type="presOf" srcId="{33900D1B-9BB5-4682-86D3-E1451AB74237}" destId="{E2A6093B-0209-4D20-9225-A1DBF9A9603B}" srcOrd="0" destOrd="0" presId="urn:microsoft.com/office/officeart/2005/8/layout/vProcess5"/>
    <dgm:cxn modelId="{002EE582-6C28-48E7-803A-CC2CBD473785}" srcId="{A579AB74-3AA3-44D0-A5E3-EE6277DE523A}" destId="{090367A0-D700-4868-BDE5-09ACA55E7026}" srcOrd="3" destOrd="0" parTransId="{30E6B5DF-B837-43EA-A418-DE89B2B22700}" sibTransId="{9E2EA273-9D75-449A-8CA2-745A8F18E59D}"/>
    <dgm:cxn modelId="{B5369985-A445-4FD9-B0E3-7EBF8C154B5C}" type="presOf" srcId="{EEC9594F-62A1-4EC0-A90B-0DA96EED5E75}" destId="{E76F7944-C863-4F3D-BDF7-E2B1C7931C32}" srcOrd="1" destOrd="0" presId="urn:microsoft.com/office/officeart/2005/8/layout/vProcess5"/>
    <dgm:cxn modelId="{13EA4887-1353-4305-ACF6-C1CF93D161C9}" type="presOf" srcId="{57B0CF3F-2468-4C10-9C07-D6E24C7BC48E}" destId="{39DE334D-1823-4025-BA4C-C5B8D775AD57}" srcOrd="1" destOrd="0" presId="urn:microsoft.com/office/officeart/2005/8/layout/vProcess5"/>
    <dgm:cxn modelId="{0172DA9E-0BEA-4120-BCCB-866A980D027C}" type="presOf" srcId="{D41FE385-328F-48CE-A194-4816341D5E62}" destId="{6AA7E0B7-4086-4E99-B580-FA07FCF67B7E}" srcOrd="0" destOrd="0" presId="urn:microsoft.com/office/officeart/2005/8/layout/vProcess5"/>
    <dgm:cxn modelId="{A62FC5A3-0BF0-41EB-9434-01F592713BCB}" type="presOf" srcId="{ACB152F5-A915-43B2-9907-F21B40A68794}" destId="{FF61D0DD-B950-466C-BFFE-B5DFD004CEE9}" srcOrd="1" destOrd="0" presId="urn:microsoft.com/office/officeart/2005/8/layout/vProcess5"/>
    <dgm:cxn modelId="{0E0501AB-87FD-454D-856F-B644E38A1566}" type="presOf" srcId="{EEC9594F-62A1-4EC0-A90B-0DA96EED5E75}" destId="{95D4002F-2AA9-4BFA-8ED4-4E8500348615}" srcOrd="0" destOrd="0" presId="urn:microsoft.com/office/officeart/2005/8/layout/vProcess5"/>
    <dgm:cxn modelId="{4F0DDFAC-2FC1-4247-8456-835C3C0A77F5}" type="presOf" srcId="{090367A0-D700-4868-BDE5-09ACA55E7026}" destId="{F047E72F-4E4B-46C9-B015-2FA8F3457736}" srcOrd="1" destOrd="0" presId="urn:microsoft.com/office/officeart/2005/8/layout/vProcess5"/>
    <dgm:cxn modelId="{4E3435E9-CA0E-45DA-A09F-C44F08BBFB39}" type="presOf" srcId="{A579AB74-3AA3-44D0-A5E3-EE6277DE523A}" destId="{1460CC0C-458F-48FF-B811-6D19B997A45F}" srcOrd="0" destOrd="0" presId="urn:microsoft.com/office/officeart/2005/8/layout/vProcess5"/>
    <dgm:cxn modelId="{2F1BAAFA-A6D7-499F-87B4-9C6A7C6AED23}" srcId="{A579AB74-3AA3-44D0-A5E3-EE6277DE523A}" destId="{ACB152F5-A915-43B2-9907-F21B40A68794}" srcOrd="2" destOrd="0" parTransId="{3EF72641-775B-437E-8530-20CB2CE386B2}" sibTransId="{33900D1B-9BB5-4682-86D3-E1451AB74237}"/>
    <dgm:cxn modelId="{08B778EE-5FB6-44F7-A6BB-4BEA9B675716}" type="presParOf" srcId="{1460CC0C-458F-48FF-B811-6D19B997A45F}" destId="{F3CE5E7E-F47D-4F3A-87C8-DBDDDE447C3B}" srcOrd="0" destOrd="0" presId="urn:microsoft.com/office/officeart/2005/8/layout/vProcess5"/>
    <dgm:cxn modelId="{65C759E1-1B6C-4780-BC62-3EF41A568E9F}" type="presParOf" srcId="{1460CC0C-458F-48FF-B811-6D19B997A45F}" destId="{AF5C8693-D1B8-452F-B66D-B5C75605C0E1}" srcOrd="1" destOrd="0" presId="urn:microsoft.com/office/officeart/2005/8/layout/vProcess5"/>
    <dgm:cxn modelId="{56F4015A-422D-4AB4-8979-005F90B6D12E}" type="presParOf" srcId="{1460CC0C-458F-48FF-B811-6D19B997A45F}" destId="{95D4002F-2AA9-4BFA-8ED4-4E8500348615}" srcOrd="2" destOrd="0" presId="urn:microsoft.com/office/officeart/2005/8/layout/vProcess5"/>
    <dgm:cxn modelId="{B671B6D6-70BC-42E9-961A-3EA13FA3D299}" type="presParOf" srcId="{1460CC0C-458F-48FF-B811-6D19B997A45F}" destId="{67EBB8A4-15C8-4261-B2D7-A2E8E229721D}" srcOrd="3" destOrd="0" presId="urn:microsoft.com/office/officeart/2005/8/layout/vProcess5"/>
    <dgm:cxn modelId="{BE05967E-1649-4272-B6E2-D4C1A60745E1}" type="presParOf" srcId="{1460CC0C-458F-48FF-B811-6D19B997A45F}" destId="{55A42183-1BA6-4D04-BE9E-33584B7FBA14}" srcOrd="4" destOrd="0" presId="urn:microsoft.com/office/officeart/2005/8/layout/vProcess5"/>
    <dgm:cxn modelId="{BB23FFDC-C252-4A2A-B35F-40E6ABF73A02}" type="presParOf" srcId="{1460CC0C-458F-48FF-B811-6D19B997A45F}" destId="{B26F510C-E5BA-4ED2-BB70-99B96D316F52}" srcOrd="5" destOrd="0" presId="urn:microsoft.com/office/officeart/2005/8/layout/vProcess5"/>
    <dgm:cxn modelId="{AA481650-CB25-4459-BACB-AFDDB91D9D14}" type="presParOf" srcId="{1460CC0C-458F-48FF-B811-6D19B997A45F}" destId="{6AA7E0B7-4086-4E99-B580-FA07FCF67B7E}" srcOrd="6" destOrd="0" presId="urn:microsoft.com/office/officeart/2005/8/layout/vProcess5"/>
    <dgm:cxn modelId="{883B5EF0-3173-4C81-9608-DE04BC5E307D}" type="presParOf" srcId="{1460CC0C-458F-48FF-B811-6D19B997A45F}" destId="{E2A6093B-0209-4D20-9225-A1DBF9A9603B}" srcOrd="7" destOrd="0" presId="urn:microsoft.com/office/officeart/2005/8/layout/vProcess5"/>
    <dgm:cxn modelId="{845A6648-4567-4394-B917-A53725101618}" type="presParOf" srcId="{1460CC0C-458F-48FF-B811-6D19B997A45F}" destId="{39DE334D-1823-4025-BA4C-C5B8D775AD57}" srcOrd="8" destOrd="0" presId="urn:microsoft.com/office/officeart/2005/8/layout/vProcess5"/>
    <dgm:cxn modelId="{8B98CDD5-4EFE-4608-935C-F485F3CA7E00}" type="presParOf" srcId="{1460CC0C-458F-48FF-B811-6D19B997A45F}" destId="{E76F7944-C863-4F3D-BDF7-E2B1C7931C32}" srcOrd="9" destOrd="0" presId="urn:microsoft.com/office/officeart/2005/8/layout/vProcess5"/>
    <dgm:cxn modelId="{09CC1A44-E088-4D30-A002-4EB7BD1ABBFA}" type="presParOf" srcId="{1460CC0C-458F-48FF-B811-6D19B997A45F}" destId="{FF61D0DD-B950-466C-BFFE-B5DFD004CEE9}" srcOrd="10" destOrd="0" presId="urn:microsoft.com/office/officeart/2005/8/layout/vProcess5"/>
    <dgm:cxn modelId="{631A50DD-77F9-4E8C-BB3A-501715FECDDF}" type="presParOf" srcId="{1460CC0C-458F-48FF-B811-6D19B997A45F}" destId="{F047E72F-4E4B-46C9-B015-2FA8F345773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7BA0D3-4219-4E38-B8CC-AF7D6998C8A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34CD62E-F36A-4971-82EE-F2DAC4870A1C}">
      <dgm:prSet/>
      <dgm:spPr/>
      <dgm:t>
        <a:bodyPr/>
        <a:lstStyle/>
        <a:p>
          <a:pPr>
            <a:lnSpc>
              <a:spcPct val="100000"/>
            </a:lnSpc>
          </a:pPr>
          <a:r>
            <a:rPr lang="en-US" dirty="0"/>
            <a:t>The problem to be addressed in this study is the inability of elderly and special needs care organizations to capitalize on the effectiveness and efficiency of autonomous assistants (</a:t>
          </a:r>
          <a:r>
            <a:rPr lang="en-US" dirty="0" err="1"/>
            <a:t>Blackhurn</a:t>
          </a:r>
          <a:r>
            <a:rPr lang="en-US" dirty="0"/>
            <a:t>, 2021; Kim &amp; Kim, 2021).</a:t>
          </a:r>
        </a:p>
      </dgm:t>
    </dgm:pt>
    <dgm:pt modelId="{0B8711CF-E822-4281-97DF-FF71189CA249}" type="parTrans" cxnId="{AEE93913-37A1-4584-AFB0-AA1F0FC7D650}">
      <dgm:prSet/>
      <dgm:spPr/>
      <dgm:t>
        <a:bodyPr/>
        <a:lstStyle/>
        <a:p>
          <a:endParaRPr lang="en-US"/>
        </a:p>
      </dgm:t>
    </dgm:pt>
    <dgm:pt modelId="{52C16EDC-FA1F-44BC-9FCC-0242AFE4FB15}" type="sibTrans" cxnId="{AEE93913-37A1-4584-AFB0-AA1F0FC7D650}">
      <dgm:prSet/>
      <dgm:spPr/>
      <dgm:t>
        <a:bodyPr/>
        <a:lstStyle/>
        <a:p>
          <a:endParaRPr lang="en-US"/>
        </a:p>
      </dgm:t>
    </dgm:pt>
    <dgm:pt modelId="{5AA15A27-E15F-48A4-955B-E426CA66D279}">
      <dgm:prSet/>
      <dgm:spPr/>
      <dgm:t>
        <a:bodyPr/>
        <a:lstStyle/>
        <a:p>
          <a:pPr>
            <a:lnSpc>
              <a:spcPct val="100000"/>
            </a:lnSpc>
          </a:pPr>
          <a:r>
            <a:rPr lang="en-US"/>
            <a:t>The purpose of this constructive research design is to study the effectiveness and efficiency of autonomous assistants detecting and responding to patient behaviors to reduce cost while improving consistency and quality for elderly and special needs care organizations. These organizations need human activity recognition models for numerous scenarios, such as handling patient falls (Shirai et al., 2021). </a:t>
          </a:r>
        </a:p>
      </dgm:t>
    </dgm:pt>
    <dgm:pt modelId="{A262490C-BEA6-47EF-BDC4-21C444A31232}" type="parTrans" cxnId="{BD6E9D64-8030-44FC-BC6B-41A907C0F3FF}">
      <dgm:prSet/>
      <dgm:spPr/>
      <dgm:t>
        <a:bodyPr/>
        <a:lstStyle/>
        <a:p>
          <a:endParaRPr lang="en-US"/>
        </a:p>
      </dgm:t>
    </dgm:pt>
    <dgm:pt modelId="{0E9E3C4B-5978-468D-B454-1FCAF89A3333}" type="sibTrans" cxnId="{BD6E9D64-8030-44FC-BC6B-41A907C0F3FF}">
      <dgm:prSet/>
      <dgm:spPr/>
      <dgm:t>
        <a:bodyPr/>
        <a:lstStyle/>
        <a:p>
          <a:endParaRPr lang="en-US"/>
        </a:p>
      </dgm:t>
    </dgm:pt>
    <dgm:pt modelId="{CA464A6D-0A32-4F0B-8BEC-EB4CE5CF948A}" type="pres">
      <dgm:prSet presAssocID="{9A7BA0D3-4219-4E38-B8CC-AF7D6998C8A7}" presName="root" presStyleCnt="0">
        <dgm:presLayoutVars>
          <dgm:dir/>
          <dgm:resizeHandles val="exact"/>
        </dgm:presLayoutVars>
      </dgm:prSet>
      <dgm:spPr/>
    </dgm:pt>
    <dgm:pt modelId="{883FB201-21E8-4675-9E6E-11B780573F30}" type="pres">
      <dgm:prSet presAssocID="{F34CD62E-F36A-4971-82EE-F2DAC4870A1C}" presName="compNode" presStyleCnt="0"/>
      <dgm:spPr/>
    </dgm:pt>
    <dgm:pt modelId="{D392B4F1-18B0-497B-8921-ADC6C0B14E1A}" type="pres">
      <dgm:prSet presAssocID="{F34CD62E-F36A-4971-82EE-F2DAC4870A1C}" presName="bgRect" presStyleLbl="bgShp" presStyleIdx="0" presStyleCnt="2"/>
      <dgm:spPr/>
    </dgm:pt>
    <dgm:pt modelId="{B01FAAA2-DB75-4395-AD07-13341DCF59F7}" type="pres">
      <dgm:prSet presAssocID="{F34CD62E-F36A-4971-82EE-F2DAC4870A1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rson with Cane"/>
        </a:ext>
      </dgm:extLst>
    </dgm:pt>
    <dgm:pt modelId="{AE7E54E4-A8DA-4635-9130-8CE38AB08B83}" type="pres">
      <dgm:prSet presAssocID="{F34CD62E-F36A-4971-82EE-F2DAC4870A1C}" presName="spaceRect" presStyleCnt="0"/>
      <dgm:spPr/>
    </dgm:pt>
    <dgm:pt modelId="{39E4AD67-58F5-414C-8D01-7446EA945D37}" type="pres">
      <dgm:prSet presAssocID="{F34CD62E-F36A-4971-82EE-F2DAC4870A1C}" presName="parTx" presStyleLbl="revTx" presStyleIdx="0" presStyleCnt="2" custScaleX="99246">
        <dgm:presLayoutVars>
          <dgm:chMax val="0"/>
          <dgm:chPref val="0"/>
        </dgm:presLayoutVars>
      </dgm:prSet>
      <dgm:spPr/>
    </dgm:pt>
    <dgm:pt modelId="{932A3AB2-79A3-47AD-A1EE-E1B66030F280}" type="pres">
      <dgm:prSet presAssocID="{52C16EDC-FA1F-44BC-9FCC-0242AFE4FB15}" presName="sibTrans" presStyleCnt="0"/>
      <dgm:spPr/>
    </dgm:pt>
    <dgm:pt modelId="{B716CC68-6EC8-4D57-877C-5F5C545FC1C0}" type="pres">
      <dgm:prSet presAssocID="{5AA15A27-E15F-48A4-955B-E426CA66D279}" presName="compNode" presStyleCnt="0"/>
      <dgm:spPr/>
    </dgm:pt>
    <dgm:pt modelId="{F7030EBE-BC3B-4E9B-9ADD-11709ACA11E8}" type="pres">
      <dgm:prSet presAssocID="{5AA15A27-E15F-48A4-955B-E426CA66D279}" presName="bgRect" presStyleLbl="bgShp" presStyleIdx="1" presStyleCnt="2"/>
      <dgm:spPr/>
    </dgm:pt>
    <dgm:pt modelId="{9F1ECFFA-5BAF-4DFD-B336-3F5792F4B5CF}" type="pres">
      <dgm:prSet presAssocID="{5AA15A27-E15F-48A4-955B-E426CA66D27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7511A678-8CE6-4ACF-9780-0552AFE4F41B}" type="pres">
      <dgm:prSet presAssocID="{5AA15A27-E15F-48A4-955B-E426CA66D279}" presName="spaceRect" presStyleCnt="0"/>
      <dgm:spPr/>
    </dgm:pt>
    <dgm:pt modelId="{25CF31BD-8A85-480F-BE39-0B3A20CF9698}" type="pres">
      <dgm:prSet presAssocID="{5AA15A27-E15F-48A4-955B-E426CA66D279}" presName="parTx" presStyleLbl="revTx" presStyleIdx="1" presStyleCnt="2">
        <dgm:presLayoutVars>
          <dgm:chMax val="0"/>
          <dgm:chPref val="0"/>
        </dgm:presLayoutVars>
      </dgm:prSet>
      <dgm:spPr/>
    </dgm:pt>
  </dgm:ptLst>
  <dgm:cxnLst>
    <dgm:cxn modelId="{AEE93913-37A1-4584-AFB0-AA1F0FC7D650}" srcId="{9A7BA0D3-4219-4E38-B8CC-AF7D6998C8A7}" destId="{F34CD62E-F36A-4971-82EE-F2DAC4870A1C}" srcOrd="0" destOrd="0" parTransId="{0B8711CF-E822-4281-97DF-FF71189CA249}" sibTransId="{52C16EDC-FA1F-44BC-9FCC-0242AFE4FB15}"/>
    <dgm:cxn modelId="{136ACA33-98DB-46E1-BC27-63850B531769}" type="presOf" srcId="{9A7BA0D3-4219-4E38-B8CC-AF7D6998C8A7}" destId="{CA464A6D-0A32-4F0B-8BEC-EB4CE5CF948A}" srcOrd="0" destOrd="0" presId="urn:microsoft.com/office/officeart/2018/2/layout/IconVerticalSolidList"/>
    <dgm:cxn modelId="{BD6E9D64-8030-44FC-BC6B-41A907C0F3FF}" srcId="{9A7BA0D3-4219-4E38-B8CC-AF7D6998C8A7}" destId="{5AA15A27-E15F-48A4-955B-E426CA66D279}" srcOrd="1" destOrd="0" parTransId="{A262490C-BEA6-47EF-BDC4-21C444A31232}" sibTransId="{0E9E3C4B-5978-468D-B454-1FCAF89A3333}"/>
    <dgm:cxn modelId="{AA698D47-FBB4-483E-AB18-B0F401766D74}" type="presOf" srcId="{F34CD62E-F36A-4971-82EE-F2DAC4870A1C}" destId="{39E4AD67-58F5-414C-8D01-7446EA945D37}" srcOrd="0" destOrd="0" presId="urn:microsoft.com/office/officeart/2018/2/layout/IconVerticalSolidList"/>
    <dgm:cxn modelId="{CABAB2C1-8B62-4413-BF3E-B37DBB3C085A}" type="presOf" srcId="{5AA15A27-E15F-48A4-955B-E426CA66D279}" destId="{25CF31BD-8A85-480F-BE39-0B3A20CF9698}" srcOrd="0" destOrd="0" presId="urn:microsoft.com/office/officeart/2018/2/layout/IconVerticalSolidList"/>
    <dgm:cxn modelId="{926D23C7-05EC-43B0-8CBE-CBC98D2FE4AC}" type="presParOf" srcId="{CA464A6D-0A32-4F0B-8BEC-EB4CE5CF948A}" destId="{883FB201-21E8-4675-9E6E-11B780573F30}" srcOrd="0" destOrd="0" presId="urn:microsoft.com/office/officeart/2018/2/layout/IconVerticalSolidList"/>
    <dgm:cxn modelId="{CABE084F-1777-4C9E-8A13-986E21455760}" type="presParOf" srcId="{883FB201-21E8-4675-9E6E-11B780573F30}" destId="{D392B4F1-18B0-497B-8921-ADC6C0B14E1A}" srcOrd="0" destOrd="0" presId="urn:microsoft.com/office/officeart/2018/2/layout/IconVerticalSolidList"/>
    <dgm:cxn modelId="{3FB54C48-2B85-48B0-BAD5-CCBAC115FE05}" type="presParOf" srcId="{883FB201-21E8-4675-9E6E-11B780573F30}" destId="{B01FAAA2-DB75-4395-AD07-13341DCF59F7}" srcOrd="1" destOrd="0" presId="urn:microsoft.com/office/officeart/2018/2/layout/IconVerticalSolidList"/>
    <dgm:cxn modelId="{F00E321C-65DF-4836-9A19-77FBC75B804D}" type="presParOf" srcId="{883FB201-21E8-4675-9E6E-11B780573F30}" destId="{AE7E54E4-A8DA-4635-9130-8CE38AB08B83}" srcOrd="2" destOrd="0" presId="urn:microsoft.com/office/officeart/2018/2/layout/IconVerticalSolidList"/>
    <dgm:cxn modelId="{7E42D157-FE45-41BF-B22A-8B915C4AB676}" type="presParOf" srcId="{883FB201-21E8-4675-9E6E-11B780573F30}" destId="{39E4AD67-58F5-414C-8D01-7446EA945D37}" srcOrd="3" destOrd="0" presId="urn:microsoft.com/office/officeart/2018/2/layout/IconVerticalSolidList"/>
    <dgm:cxn modelId="{77FCB92A-5340-44F3-85E3-1B7132383423}" type="presParOf" srcId="{CA464A6D-0A32-4F0B-8BEC-EB4CE5CF948A}" destId="{932A3AB2-79A3-47AD-A1EE-E1B66030F280}" srcOrd="1" destOrd="0" presId="urn:microsoft.com/office/officeart/2018/2/layout/IconVerticalSolidList"/>
    <dgm:cxn modelId="{7DCB30F5-2532-429A-B6E2-17D0AE6F9D64}" type="presParOf" srcId="{CA464A6D-0A32-4F0B-8BEC-EB4CE5CF948A}" destId="{B716CC68-6EC8-4D57-877C-5F5C545FC1C0}" srcOrd="2" destOrd="0" presId="urn:microsoft.com/office/officeart/2018/2/layout/IconVerticalSolidList"/>
    <dgm:cxn modelId="{7F799238-D36A-4C17-B99D-4A5DEE85196B}" type="presParOf" srcId="{B716CC68-6EC8-4D57-877C-5F5C545FC1C0}" destId="{F7030EBE-BC3B-4E9B-9ADD-11709ACA11E8}" srcOrd="0" destOrd="0" presId="urn:microsoft.com/office/officeart/2018/2/layout/IconVerticalSolidList"/>
    <dgm:cxn modelId="{B1604323-7FB5-4A3B-8063-7E0FF24B03DA}" type="presParOf" srcId="{B716CC68-6EC8-4D57-877C-5F5C545FC1C0}" destId="{9F1ECFFA-5BAF-4DFD-B336-3F5792F4B5CF}" srcOrd="1" destOrd="0" presId="urn:microsoft.com/office/officeart/2018/2/layout/IconVerticalSolidList"/>
    <dgm:cxn modelId="{31E4A3B5-133B-4028-9CC9-762676369501}" type="presParOf" srcId="{B716CC68-6EC8-4D57-877C-5F5C545FC1C0}" destId="{7511A678-8CE6-4ACF-9780-0552AFE4F41B}" srcOrd="2" destOrd="0" presId="urn:microsoft.com/office/officeart/2018/2/layout/IconVerticalSolidList"/>
    <dgm:cxn modelId="{9A79FF4C-761B-4495-9144-BB06D310C928}" type="presParOf" srcId="{B716CC68-6EC8-4D57-877C-5F5C545FC1C0}" destId="{25CF31BD-8A85-480F-BE39-0B3A20CF969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A9D9E2-946F-45FC-9B84-4C2C0FDC59B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2DBEB2E6-84FF-4BF3-AC54-5033AFDB56E8}">
      <dgm:prSet/>
      <dgm:spPr/>
      <dgm:t>
        <a:bodyPr/>
        <a:lstStyle/>
        <a:p>
          <a:r>
            <a:rPr lang="en-US"/>
            <a:t>What is the effectiveness of autonomous assistance for classifying behaviors of elderly and special needs patients for care organizations?</a:t>
          </a:r>
          <a:br>
            <a:rPr lang="en-US"/>
          </a:br>
          <a:br>
            <a:rPr lang="en-US"/>
          </a:br>
          <a:endParaRPr lang="en-US"/>
        </a:p>
      </dgm:t>
    </dgm:pt>
    <dgm:pt modelId="{F3318F94-234A-4E44-9AA1-403E5DAB6415}" type="parTrans" cxnId="{AF8690FD-BED4-4E68-9F80-A2D058326C2E}">
      <dgm:prSet/>
      <dgm:spPr/>
      <dgm:t>
        <a:bodyPr/>
        <a:lstStyle/>
        <a:p>
          <a:endParaRPr lang="en-US"/>
        </a:p>
      </dgm:t>
    </dgm:pt>
    <dgm:pt modelId="{12F27C11-C723-4687-B93D-BDEBC9C16BC3}" type="sibTrans" cxnId="{AF8690FD-BED4-4E68-9F80-A2D058326C2E}">
      <dgm:prSet/>
      <dgm:spPr/>
      <dgm:t>
        <a:bodyPr/>
        <a:lstStyle/>
        <a:p>
          <a:endParaRPr lang="en-US"/>
        </a:p>
      </dgm:t>
    </dgm:pt>
    <dgm:pt modelId="{6B354D25-0A07-4CBD-81EF-9BA41517CE15}">
      <dgm:prSet/>
      <dgm:spPr/>
      <dgm:t>
        <a:bodyPr/>
        <a:lstStyle/>
        <a:p>
          <a:r>
            <a:rPr lang="en-US"/>
            <a:t>What is the efficiency of autonomous assistance for classifying behaviors of elderly and special needs patients for care organizations?</a:t>
          </a:r>
        </a:p>
      </dgm:t>
    </dgm:pt>
    <dgm:pt modelId="{6721536C-A84C-4F31-B4BE-B492530155E2}" type="parTrans" cxnId="{536EB9AF-30FA-4DBA-B1ED-8F661449F542}">
      <dgm:prSet/>
      <dgm:spPr/>
      <dgm:t>
        <a:bodyPr/>
        <a:lstStyle/>
        <a:p>
          <a:endParaRPr lang="en-US"/>
        </a:p>
      </dgm:t>
    </dgm:pt>
    <dgm:pt modelId="{E94E9B3A-B9FF-43B3-BDEA-CAED5EA35A5E}" type="sibTrans" cxnId="{536EB9AF-30FA-4DBA-B1ED-8F661449F542}">
      <dgm:prSet/>
      <dgm:spPr/>
      <dgm:t>
        <a:bodyPr/>
        <a:lstStyle/>
        <a:p>
          <a:endParaRPr lang="en-US"/>
        </a:p>
      </dgm:t>
    </dgm:pt>
    <dgm:pt modelId="{FD6150FE-09F5-45A1-B352-3B589160AA71}" type="pres">
      <dgm:prSet presAssocID="{D7A9D9E2-946F-45FC-9B84-4C2C0FDC59B7}" presName="outerComposite" presStyleCnt="0">
        <dgm:presLayoutVars>
          <dgm:chMax val="5"/>
          <dgm:dir/>
          <dgm:resizeHandles val="exact"/>
        </dgm:presLayoutVars>
      </dgm:prSet>
      <dgm:spPr/>
    </dgm:pt>
    <dgm:pt modelId="{EAE94560-771C-44AD-B25B-342ACA3D2522}" type="pres">
      <dgm:prSet presAssocID="{D7A9D9E2-946F-45FC-9B84-4C2C0FDC59B7}" presName="dummyMaxCanvas" presStyleCnt="0">
        <dgm:presLayoutVars/>
      </dgm:prSet>
      <dgm:spPr/>
    </dgm:pt>
    <dgm:pt modelId="{DDA36301-A553-4B62-8F78-8662DBE5C1E9}" type="pres">
      <dgm:prSet presAssocID="{D7A9D9E2-946F-45FC-9B84-4C2C0FDC59B7}" presName="TwoNodes_1" presStyleLbl="node1" presStyleIdx="0" presStyleCnt="2">
        <dgm:presLayoutVars>
          <dgm:bulletEnabled val="1"/>
        </dgm:presLayoutVars>
      </dgm:prSet>
      <dgm:spPr/>
    </dgm:pt>
    <dgm:pt modelId="{6ACF410E-FF91-4E2F-819F-5618FC874779}" type="pres">
      <dgm:prSet presAssocID="{D7A9D9E2-946F-45FC-9B84-4C2C0FDC59B7}" presName="TwoNodes_2" presStyleLbl="node1" presStyleIdx="1" presStyleCnt="2">
        <dgm:presLayoutVars>
          <dgm:bulletEnabled val="1"/>
        </dgm:presLayoutVars>
      </dgm:prSet>
      <dgm:spPr/>
    </dgm:pt>
    <dgm:pt modelId="{174655EB-6733-46FA-9E46-EFF0FAC11767}" type="pres">
      <dgm:prSet presAssocID="{D7A9D9E2-946F-45FC-9B84-4C2C0FDC59B7}" presName="TwoConn_1-2" presStyleLbl="fgAccFollowNode1" presStyleIdx="0" presStyleCnt="1">
        <dgm:presLayoutVars>
          <dgm:bulletEnabled val="1"/>
        </dgm:presLayoutVars>
      </dgm:prSet>
      <dgm:spPr/>
    </dgm:pt>
    <dgm:pt modelId="{0CDEBE41-D63B-4560-B95F-EB3E8C2D2E53}" type="pres">
      <dgm:prSet presAssocID="{D7A9D9E2-946F-45FC-9B84-4C2C0FDC59B7}" presName="TwoNodes_1_text" presStyleLbl="node1" presStyleIdx="1" presStyleCnt="2">
        <dgm:presLayoutVars>
          <dgm:bulletEnabled val="1"/>
        </dgm:presLayoutVars>
      </dgm:prSet>
      <dgm:spPr/>
    </dgm:pt>
    <dgm:pt modelId="{0841948A-BC29-4C87-9F0C-F947FB1ECF9E}" type="pres">
      <dgm:prSet presAssocID="{D7A9D9E2-946F-45FC-9B84-4C2C0FDC59B7}" presName="TwoNodes_2_text" presStyleLbl="node1" presStyleIdx="1" presStyleCnt="2">
        <dgm:presLayoutVars>
          <dgm:bulletEnabled val="1"/>
        </dgm:presLayoutVars>
      </dgm:prSet>
      <dgm:spPr/>
    </dgm:pt>
  </dgm:ptLst>
  <dgm:cxnLst>
    <dgm:cxn modelId="{E144360B-8FFF-48CD-96C1-B1EACB277ED3}" type="presOf" srcId="{6B354D25-0A07-4CBD-81EF-9BA41517CE15}" destId="{0841948A-BC29-4C87-9F0C-F947FB1ECF9E}" srcOrd="1" destOrd="0" presId="urn:microsoft.com/office/officeart/2005/8/layout/vProcess5"/>
    <dgm:cxn modelId="{52BD7F5B-ABE1-4C6B-84E8-23F00327BED4}" type="presOf" srcId="{6B354D25-0A07-4CBD-81EF-9BA41517CE15}" destId="{6ACF410E-FF91-4E2F-819F-5618FC874779}" srcOrd="0" destOrd="0" presId="urn:microsoft.com/office/officeart/2005/8/layout/vProcess5"/>
    <dgm:cxn modelId="{D7B5764A-D506-4DA8-986D-2EAF2DEC150B}" type="presOf" srcId="{2DBEB2E6-84FF-4BF3-AC54-5033AFDB56E8}" destId="{DDA36301-A553-4B62-8F78-8662DBE5C1E9}" srcOrd="0" destOrd="0" presId="urn:microsoft.com/office/officeart/2005/8/layout/vProcess5"/>
    <dgm:cxn modelId="{21196C8F-D937-4301-A082-02434B5C25B4}" type="presOf" srcId="{2DBEB2E6-84FF-4BF3-AC54-5033AFDB56E8}" destId="{0CDEBE41-D63B-4560-B95F-EB3E8C2D2E53}" srcOrd="1" destOrd="0" presId="urn:microsoft.com/office/officeart/2005/8/layout/vProcess5"/>
    <dgm:cxn modelId="{090CEBAD-AAEB-4EE9-9841-25F87B828E51}" type="presOf" srcId="{D7A9D9E2-946F-45FC-9B84-4C2C0FDC59B7}" destId="{FD6150FE-09F5-45A1-B352-3B589160AA71}" srcOrd="0" destOrd="0" presId="urn:microsoft.com/office/officeart/2005/8/layout/vProcess5"/>
    <dgm:cxn modelId="{536EB9AF-30FA-4DBA-B1ED-8F661449F542}" srcId="{D7A9D9E2-946F-45FC-9B84-4C2C0FDC59B7}" destId="{6B354D25-0A07-4CBD-81EF-9BA41517CE15}" srcOrd="1" destOrd="0" parTransId="{6721536C-A84C-4F31-B4BE-B492530155E2}" sibTransId="{E94E9B3A-B9FF-43B3-BDEA-CAED5EA35A5E}"/>
    <dgm:cxn modelId="{775D27EC-1904-45DD-8DCA-9C8A5C2FAF9D}" type="presOf" srcId="{12F27C11-C723-4687-B93D-BDEBC9C16BC3}" destId="{174655EB-6733-46FA-9E46-EFF0FAC11767}" srcOrd="0" destOrd="0" presId="urn:microsoft.com/office/officeart/2005/8/layout/vProcess5"/>
    <dgm:cxn modelId="{AF8690FD-BED4-4E68-9F80-A2D058326C2E}" srcId="{D7A9D9E2-946F-45FC-9B84-4C2C0FDC59B7}" destId="{2DBEB2E6-84FF-4BF3-AC54-5033AFDB56E8}" srcOrd="0" destOrd="0" parTransId="{F3318F94-234A-4E44-9AA1-403E5DAB6415}" sibTransId="{12F27C11-C723-4687-B93D-BDEBC9C16BC3}"/>
    <dgm:cxn modelId="{D3B39A9A-E302-4BA2-9494-D303D548E404}" type="presParOf" srcId="{FD6150FE-09F5-45A1-B352-3B589160AA71}" destId="{EAE94560-771C-44AD-B25B-342ACA3D2522}" srcOrd="0" destOrd="0" presId="urn:microsoft.com/office/officeart/2005/8/layout/vProcess5"/>
    <dgm:cxn modelId="{DCF2C7EC-8922-4189-9DF4-5D0450E542D5}" type="presParOf" srcId="{FD6150FE-09F5-45A1-B352-3B589160AA71}" destId="{DDA36301-A553-4B62-8F78-8662DBE5C1E9}" srcOrd="1" destOrd="0" presId="urn:microsoft.com/office/officeart/2005/8/layout/vProcess5"/>
    <dgm:cxn modelId="{D4A15EED-30FF-4CA5-9DF3-494E6BB9AFE9}" type="presParOf" srcId="{FD6150FE-09F5-45A1-B352-3B589160AA71}" destId="{6ACF410E-FF91-4E2F-819F-5618FC874779}" srcOrd="2" destOrd="0" presId="urn:microsoft.com/office/officeart/2005/8/layout/vProcess5"/>
    <dgm:cxn modelId="{A016FCFD-B795-415A-A3F0-AD234C2ADB7D}" type="presParOf" srcId="{FD6150FE-09F5-45A1-B352-3B589160AA71}" destId="{174655EB-6733-46FA-9E46-EFF0FAC11767}" srcOrd="3" destOrd="0" presId="urn:microsoft.com/office/officeart/2005/8/layout/vProcess5"/>
    <dgm:cxn modelId="{DA764C62-3D60-4759-A208-D06776FAF6C1}" type="presParOf" srcId="{FD6150FE-09F5-45A1-B352-3B589160AA71}" destId="{0CDEBE41-D63B-4560-B95F-EB3E8C2D2E53}" srcOrd="4" destOrd="0" presId="urn:microsoft.com/office/officeart/2005/8/layout/vProcess5"/>
    <dgm:cxn modelId="{DDF2BC70-F69B-44FF-AF27-34683A14030C}" type="presParOf" srcId="{FD6150FE-09F5-45A1-B352-3B589160AA71}" destId="{0841948A-BC29-4C87-9F0C-F947FB1ECF9E}"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BFF887-C980-487E-B7F4-56AD6F22014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551B61-568B-497D-892E-5F28713AA50E}">
      <dgm:prSet/>
      <dgm:spPr/>
      <dgm:t>
        <a:bodyPr/>
        <a:lstStyle/>
        <a:p>
          <a:r>
            <a:rPr lang="en-US"/>
            <a:t>Evolution of Computer vision</a:t>
          </a:r>
          <a:br>
            <a:rPr lang="en-US"/>
          </a:br>
          <a:endParaRPr lang="en-US"/>
        </a:p>
      </dgm:t>
    </dgm:pt>
    <dgm:pt modelId="{5621FA09-CD73-4AEC-B798-0525EF907709}" type="parTrans" cxnId="{F38E30C0-FB44-4FB7-BCC0-F8681974C02E}">
      <dgm:prSet/>
      <dgm:spPr/>
      <dgm:t>
        <a:bodyPr/>
        <a:lstStyle/>
        <a:p>
          <a:endParaRPr lang="en-US"/>
        </a:p>
      </dgm:t>
    </dgm:pt>
    <dgm:pt modelId="{2D8A6F39-415F-44A1-B882-1CE3E8B68CE4}" type="sibTrans" cxnId="{F38E30C0-FB44-4FB7-BCC0-F8681974C02E}">
      <dgm:prSet/>
      <dgm:spPr/>
      <dgm:t>
        <a:bodyPr/>
        <a:lstStyle/>
        <a:p>
          <a:endParaRPr lang="en-US"/>
        </a:p>
      </dgm:t>
    </dgm:pt>
    <dgm:pt modelId="{8285C0CB-BA2F-4C4F-9282-8A30CC499480}">
      <dgm:prSet/>
      <dgm:spPr/>
      <dgm:t>
        <a:bodyPr/>
        <a:lstStyle/>
        <a:p>
          <a:r>
            <a:rPr lang="en-US"/>
            <a:t>Evolution of Neural Networks</a:t>
          </a:r>
          <a:br>
            <a:rPr lang="en-US"/>
          </a:br>
          <a:endParaRPr lang="en-US"/>
        </a:p>
      </dgm:t>
    </dgm:pt>
    <dgm:pt modelId="{034E34AA-8F66-4175-9769-9B8520CE6874}" type="parTrans" cxnId="{719FA9F2-5014-41C6-86A3-B2686C42578A}">
      <dgm:prSet/>
      <dgm:spPr/>
      <dgm:t>
        <a:bodyPr/>
        <a:lstStyle/>
        <a:p>
          <a:endParaRPr lang="en-US"/>
        </a:p>
      </dgm:t>
    </dgm:pt>
    <dgm:pt modelId="{2A4D4468-C619-481B-998B-75AA04E6CF78}" type="sibTrans" cxnId="{719FA9F2-5014-41C6-86A3-B2686C42578A}">
      <dgm:prSet/>
      <dgm:spPr/>
      <dgm:t>
        <a:bodyPr/>
        <a:lstStyle/>
        <a:p>
          <a:endParaRPr lang="en-US"/>
        </a:p>
      </dgm:t>
    </dgm:pt>
    <dgm:pt modelId="{73C34003-94C8-4A88-9442-4B2D86280EF4}">
      <dgm:prSet/>
      <dgm:spPr/>
      <dgm:t>
        <a:bodyPr/>
        <a:lstStyle/>
        <a:p>
          <a:r>
            <a:rPr lang="en-US"/>
            <a:t>Human activity recognition challenges/limitations</a:t>
          </a:r>
          <a:br>
            <a:rPr lang="en-US"/>
          </a:br>
          <a:endParaRPr lang="en-US"/>
        </a:p>
      </dgm:t>
    </dgm:pt>
    <dgm:pt modelId="{75A466E7-F658-4504-B983-5421BF0BEF0A}" type="parTrans" cxnId="{5F8FC182-9463-4C74-B2EA-4019596E0D77}">
      <dgm:prSet/>
      <dgm:spPr/>
      <dgm:t>
        <a:bodyPr/>
        <a:lstStyle/>
        <a:p>
          <a:endParaRPr lang="en-US"/>
        </a:p>
      </dgm:t>
    </dgm:pt>
    <dgm:pt modelId="{86F5030A-5AE8-4BAC-8116-25AF5FFC3A3B}" type="sibTrans" cxnId="{5F8FC182-9463-4C74-B2EA-4019596E0D77}">
      <dgm:prSet/>
      <dgm:spPr/>
      <dgm:t>
        <a:bodyPr/>
        <a:lstStyle/>
        <a:p>
          <a:endParaRPr lang="en-US"/>
        </a:p>
      </dgm:t>
    </dgm:pt>
    <dgm:pt modelId="{FB31ECB5-CB23-46F8-86C5-8CF5944C8CC6}">
      <dgm:prSet/>
      <dgm:spPr/>
      <dgm:t>
        <a:bodyPr/>
        <a:lstStyle/>
        <a:p>
          <a:r>
            <a:rPr lang="en-US"/>
            <a:t>Influence of transformers and auto-encoders</a:t>
          </a:r>
          <a:br>
            <a:rPr lang="en-US"/>
          </a:br>
          <a:endParaRPr lang="en-US"/>
        </a:p>
      </dgm:t>
    </dgm:pt>
    <dgm:pt modelId="{276F2375-A161-4B1E-A9D5-C1565BD6FFA4}" type="parTrans" cxnId="{4C110B6E-B1A9-49E2-901D-3418E6CFC5A2}">
      <dgm:prSet/>
      <dgm:spPr/>
      <dgm:t>
        <a:bodyPr/>
        <a:lstStyle/>
        <a:p>
          <a:endParaRPr lang="en-US"/>
        </a:p>
      </dgm:t>
    </dgm:pt>
    <dgm:pt modelId="{204A8D2D-2451-42F1-91D2-15788AA34F9D}" type="sibTrans" cxnId="{4C110B6E-B1A9-49E2-901D-3418E6CFC5A2}">
      <dgm:prSet/>
      <dgm:spPr/>
      <dgm:t>
        <a:bodyPr/>
        <a:lstStyle/>
        <a:p>
          <a:endParaRPr lang="en-US"/>
        </a:p>
      </dgm:t>
    </dgm:pt>
    <dgm:pt modelId="{79228107-01C1-422A-869B-A6AB859A542D}">
      <dgm:prSet/>
      <dgm:spPr/>
      <dgm:t>
        <a:bodyPr/>
        <a:lstStyle/>
        <a:p>
          <a:r>
            <a:rPr lang="en-US"/>
            <a:t>Challenges from the reproducibility crisis</a:t>
          </a:r>
        </a:p>
      </dgm:t>
    </dgm:pt>
    <dgm:pt modelId="{16AD64F1-2308-45BD-85EA-E52D09AC3F54}" type="parTrans" cxnId="{6B2600B8-DDC5-434D-8C3E-1F6C40D5626B}">
      <dgm:prSet/>
      <dgm:spPr/>
      <dgm:t>
        <a:bodyPr/>
        <a:lstStyle/>
        <a:p>
          <a:endParaRPr lang="en-US"/>
        </a:p>
      </dgm:t>
    </dgm:pt>
    <dgm:pt modelId="{A3277581-BDEE-4BDE-8776-2FB6133F45A2}" type="sibTrans" cxnId="{6B2600B8-DDC5-434D-8C3E-1F6C40D5626B}">
      <dgm:prSet/>
      <dgm:spPr/>
      <dgm:t>
        <a:bodyPr/>
        <a:lstStyle/>
        <a:p>
          <a:endParaRPr lang="en-US"/>
        </a:p>
      </dgm:t>
    </dgm:pt>
    <dgm:pt modelId="{D1058412-59AA-422E-87AB-BD4E238A4F9C}" type="pres">
      <dgm:prSet presAssocID="{1FBFF887-C980-487E-B7F4-56AD6F220146}" presName="root" presStyleCnt="0">
        <dgm:presLayoutVars>
          <dgm:dir/>
          <dgm:resizeHandles val="exact"/>
        </dgm:presLayoutVars>
      </dgm:prSet>
      <dgm:spPr/>
    </dgm:pt>
    <dgm:pt modelId="{6792DC3E-711B-4821-B3C6-9688C2A2BDB2}" type="pres">
      <dgm:prSet presAssocID="{17551B61-568B-497D-892E-5F28713AA50E}" presName="compNode" presStyleCnt="0"/>
      <dgm:spPr/>
    </dgm:pt>
    <dgm:pt modelId="{1D352297-B319-4E3B-B02A-4AA2F9A35B0D}" type="pres">
      <dgm:prSet presAssocID="{17551B61-568B-497D-892E-5F28713AA50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C1E3154-3560-4452-ADCA-D64E7807DBC8}" type="pres">
      <dgm:prSet presAssocID="{17551B61-568B-497D-892E-5F28713AA50E}" presName="spaceRect" presStyleCnt="0"/>
      <dgm:spPr/>
    </dgm:pt>
    <dgm:pt modelId="{D94DAD2F-9116-42D4-A8C8-58520BF9E975}" type="pres">
      <dgm:prSet presAssocID="{17551B61-568B-497D-892E-5F28713AA50E}" presName="textRect" presStyleLbl="revTx" presStyleIdx="0" presStyleCnt="5">
        <dgm:presLayoutVars>
          <dgm:chMax val="1"/>
          <dgm:chPref val="1"/>
        </dgm:presLayoutVars>
      </dgm:prSet>
      <dgm:spPr/>
    </dgm:pt>
    <dgm:pt modelId="{EFB1B707-A7EC-4FC9-BDB0-C9F7EA2D83F0}" type="pres">
      <dgm:prSet presAssocID="{2D8A6F39-415F-44A1-B882-1CE3E8B68CE4}" presName="sibTrans" presStyleCnt="0"/>
      <dgm:spPr/>
    </dgm:pt>
    <dgm:pt modelId="{E7BC4DF3-A749-4F7B-8595-3C4B3117C18F}" type="pres">
      <dgm:prSet presAssocID="{8285C0CB-BA2F-4C4F-9282-8A30CC499480}" presName="compNode" presStyleCnt="0"/>
      <dgm:spPr/>
    </dgm:pt>
    <dgm:pt modelId="{241BB317-6F86-49B3-82D8-D1739D9581B2}" type="pres">
      <dgm:prSet presAssocID="{8285C0CB-BA2F-4C4F-9282-8A30CC49948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06376316-0F55-46AE-B55B-B7BEC8DDD1D6}" type="pres">
      <dgm:prSet presAssocID="{8285C0CB-BA2F-4C4F-9282-8A30CC499480}" presName="spaceRect" presStyleCnt="0"/>
      <dgm:spPr/>
    </dgm:pt>
    <dgm:pt modelId="{06E43A9C-602E-4A06-A13E-3BAD7E858FB7}" type="pres">
      <dgm:prSet presAssocID="{8285C0CB-BA2F-4C4F-9282-8A30CC499480}" presName="textRect" presStyleLbl="revTx" presStyleIdx="1" presStyleCnt="5">
        <dgm:presLayoutVars>
          <dgm:chMax val="1"/>
          <dgm:chPref val="1"/>
        </dgm:presLayoutVars>
      </dgm:prSet>
      <dgm:spPr/>
    </dgm:pt>
    <dgm:pt modelId="{661D4F06-3C31-4D2F-8C16-0888810CD838}" type="pres">
      <dgm:prSet presAssocID="{2A4D4468-C619-481B-998B-75AA04E6CF78}" presName="sibTrans" presStyleCnt="0"/>
      <dgm:spPr/>
    </dgm:pt>
    <dgm:pt modelId="{10EEAC7C-2E8C-46A3-8B6B-A85504F0BE1E}" type="pres">
      <dgm:prSet presAssocID="{73C34003-94C8-4A88-9442-4B2D86280EF4}" presName="compNode" presStyleCnt="0"/>
      <dgm:spPr/>
    </dgm:pt>
    <dgm:pt modelId="{762CE29F-88FD-4C39-B2F7-EB9F8BD29B81}" type="pres">
      <dgm:prSet presAssocID="{73C34003-94C8-4A88-9442-4B2D86280EF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a:ext>
      </dgm:extLst>
    </dgm:pt>
    <dgm:pt modelId="{8C16A9E5-B832-42DA-8BC2-CA9634423079}" type="pres">
      <dgm:prSet presAssocID="{73C34003-94C8-4A88-9442-4B2D86280EF4}" presName="spaceRect" presStyleCnt="0"/>
      <dgm:spPr/>
    </dgm:pt>
    <dgm:pt modelId="{0B14BC90-5F18-4154-AA3E-8BDEC422654B}" type="pres">
      <dgm:prSet presAssocID="{73C34003-94C8-4A88-9442-4B2D86280EF4}" presName="textRect" presStyleLbl="revTx" presStyleIdx="2" presStyleCnt="5">
        <dgm:presLayoutVars>
          <dgm:chMax val="1"/>
          <dgm:chPref val="1"/>
        </dgm:presLayoutVars>
      </dgm:prSet>
      <dgm:spPr/>
    </dgm:pt>
    <dgm:pt modelId="{9934F309-756C-45E6-A4B2-6F029CB152A0}" type="pres">
      <dgm:prSet presAssocID="{86F5030A-5AE8-4BAC-8116-25AF5FFC3A3B}" presName="sibTrans" presStyleCnt="0"/>
      <dgm:spPr/>
    </dgm:pt>
    <dgm:pt modelId="{A6A97426-7A24-4034-8399-1341E0263AE0}" type="pres">
      <dgm:prSet presAssocID="{FB31ECB5-CB23-46F8-86C5-8CF5944C8CC6}" presName="compNode" presStyleCnt="0"/>
      <dgm:spPr/>
    </dgm:pt>
    <dgm:pt modelId="{A8093D32-37E0-4DB3-AA17-64B6571BFD6D}" type="pres">
      <dgm:prSet presAssocID="{FB31ECB5-CB23-46F8-86C5-8CF5944C8CC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gh Voltage"/>
        </a:ext>
      </dgm:extLst>
    </dgm:pt>
    <dgm:pt modelId="{E132251C-EBB1-4E34-A39E-C67BC5E05FF3}" type="pres">
      <dgm:prSet presAssocID="{FB31ECB5-CB23-46F8-86C5-8CF5944C8CC6}" presName="spaceRect" presStyleCnt="0"/>
      <dgm:spPr/>
    </dgm:pt>
    <dgm:pt modelId="{E9A2145B-C056-46B5-8A0A-9F20265C8FF0}" type="pres">
      <dgm:prSet presAssocID="{FB31ECB5-CB23-46F8-86C5-8CF5944C8CC6}" presName="textRect" presStyleLbl="revTx" presStyleIdx="3" presStyleCnt="5">
        <dgm:presLayoutVars>
          <dgm:chMax val="1"/>
          <dgm:chPref val="1"/>
        </dgm:presLayoutVars>
      </dgm:prSet>
      <dgm:spPr/>
    </dgm:pt>
    <dgm:pt modelId="{2BBA0775-BB0E-48F8-91B6-D1B5CF38D940}" type="pres">
      <dgm:prSet presAssocID="{204A8D2D-2451-42F1-91D2-15788AA34F9D}" presName="sibTrans" presStyleCnt="0"/>
      <dgm:spPr/>
    </dgm:pt>
    <dgm:pt modelId="{1C313D9B-1284-436F-99BC-E1B9B2CE23E3}" type="pres">
      <dgm:prSet presAssocID="{79228107-01C1-422A-869B-A6AB859A542D}" presName="compNode" presStyleCnt="0"/>
      <dgm:spPr/>
    </dgm:pt>
    <dgm:pt modelId="{FDA08154-13B5-497E-AA9C-6E6E0068E317}" type="pres">
      <dgm:prSet presAssocID="{79228107-01C1-422A-869B-A6AB859A542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CFC10993-FB43-425A-BB62-638D5520FBAA}" type="pres">
      <dgm:prSet presAssocID="{79228107-01C1-422A-869B-A6AB859A542D}" presName="spaceRect" presStyleCnt="0"/>
      <dgm:spPr/>
    </dgm:pt>
    <dgm:pt modelId="{3D5AFD59-097F-4130-9422-E83B20256FAE}" type="pres">
      <dgm:prSet presAssocID="{79228107-01C1-422A-869B-A6AB859A542D}" presName="textRect" presStyleLbl="revTx" presStyleIdx="4" presStyleCnt="5">
        <dgm:presLayoutVars>
          <dgm:chMax val="1"/>
          <dgm:chPref val="1"/>
        </dgm:presLayoutVars>
      </dgm:prSet>
      <dgm:spPr/>
    </dgm:pt>
  </dgm:ptLst>
  <dgm:cxnLst>
    <dgm:cxn modelId="{505FB10D-817F-4B5E-83A6-0AA2A1116135}" type="presOf" srcId="{17551B61-568B-497D-892E-5F28713AA50E}" destId="{D94DAD2F-9116-42D4-A8C8-58520BF9E975}" srcOrd="0" destOrd="0" presId="urn:microsoft.com/office/officeart/2018/2/layout/IconLabelList"/>
    <dgm:cxn modelId="{29038F0F-A00D-4319-BABD-AE2DFB203CD7}" type="presOf" srcId="{1FBFF887-C980-487E-B7F4-56AD6F220146}" destId="{D1058412-59AA-422E-87AB-BD4E238A4F9C}" srcOrd="0" destOrd="0" presId="urn:microsoft.com/office/officeart/2018/2/layout/IconLabelList"/>
    <dgm:cxn modelId="{EB659248-30F3-4C63-B912-7FF85687D3F8}" type="presOf" srcId="{8285C0CB-BA2F-4C4F-9282-8A30CC499480}" destId="{06E43A9C-602E-4A06-A13E-3BAD7E858FB7}" srcOrd="0" destOrd="0" presId="urn:microsoft.com/office/officeart/2018/2/layout/IconLabelList"/>
    <dgm:cxn modelId="{4C110B6E-B1A9-49E2-901D-3418E6CFC5A2}" srcId="{1FBFF887-C980-487E-B7F4-56AD6F220146}" destId="{FB31ECB5-CB23-46F8-86C5-8CF5944C8CC6}" srcOrd="3" destOrd="0" parTransId="{276F2375-A161-4B1E-A9D5-C1565BD6FFA4}" sibTransId="{204A8D2D-2451-42F1-91D2-15788AA34F9D}"/>
    <dgm:cxn modelId="{E07C1376-D61F-42D9-9944-EC9A7C9B5A78}" type="presOf" srcId="{FB31ECB5-CB23-46F8-86C5-8CF5944C8CC6}" destId="{E9A2145B-C056-46B5-8A0A-9F20265C8FF0}" srcOrd="0" destOrd="0" presId="urn:microsoft.com/office/officeart/2018/2/layout/IconLabelList"/>
    <dgm:cxn modelId="{40438C58-5697-46D5-8EB3-7E9C89529DB2}" type="presOf" srcId="{73C34003-94C8-4A88-9442-4B2D86280EF4}" destId="{0B14BC90-5F18-4154-AA3E-8BDEC422654B}" srcOrd="0" destOrd="0" presId="urn:microsoft.com/office/officeart/2018/2/layout/IconLabelList"/>
    <dgm:cxn modelId="{5F8FC182-9463-4C74-B2EA-4019596E0D77}" srcId="{1FBFF887-C980-487E-B7F4-56AD6F220146}" destId="{73C34003-94C8-4A88-9442-4B2D86280EF4}" srcOrd="2" destOrd="0" parTransId="{75A466E7-F658-4504-B983-5421BF0BEF0A}" sibTransId="{86F5030A-5AE8-4BAC-8116-25AF5FFC3A3B}"/>
    <dgm:cxn modelId="{6B2600B8-DDC5-434D-8C3E-1F6C40D5626B}" srcId="{1FBFF887-C980-487E-B7F4-56AD6F220146}" destId="{79228107-01C1-422A-869B-A6AB859A542D}" srcOrd="4" destOrd="0" parTransId="{16AD64F1-2308-45BD-85EA-E52D09AC3F54}" sibTransId="{A3277581-BDEE-4BDE-8776-2FB6133F45A2}"/>
    <dgm:cxn modelId="{F38E30C0-FB44-4FB7-BCC0-F8681974C02E}" srcId="{1FBFF887-C980-487E-B7F4-56AD6F220146}" destId="{17551B61-568B-497D-892E-5F28713AA50E}" srcOrd="0" destOrd="0" parTransId="{5621FA09-CD73-4AEC-B798-0525EF907709}" sibTransId="{2D8A6F39-415F-44A1-B882-1CE3E8B68CE4}"/>
    <dgm:cxn modelId="{21AB4BD2-7DB1-4692-AA61-E0F5D716C70E}" type="presOf" srcId="{79228107-01C1-422A-869B-A6AB859A542D}" destId="{3D5AFD59-097F-4130-9422-E83B20256FAE}" srcOrd="0" destOrd="0" presId="urn:microsoft.com/office/officeart/2018/2/layout/IconLabelList"/>
    <dgm:cxn modelId="{719FA9F2-5014-41C6-86A3-B2686C42578A}" srcId="{1FBFF887-C980-487E-B7F4-56AD6F220146}" destId="{8285C0CB-BA2F-4C4F-9282-8A30CC499480}" srcOrd="1" destOrd="0" parTransId="{034E34AA-8F66-4175-9769-9B8520CE6874}" sibTransId="{2A4D4468-C619-481B-998B-75AA04E6CF78}"/>
    <dgm:cxn modelId="{4F018A3E-C182-4D5A-BFB8-07A4D4DF3CD9}" type="presParOf" srcId="{D1058412-59AA-422E-87AB-BD4E238A4F9C}" destId="{6792DC3E-711B-4821-B3C6-9688C2A2BDB2}" srcOrd="0" destOrd="0" presId="urn:microsoft.com/office/officeart/2018/2/layout/IconLabelList"/>
    <dgm:cxn modelId="{51F8049F-7453-45B1-BB13-CAA15AD926EB}" type="presParOf" srcId="{6792DC3E-711B-4821-B3C6-9688C2A2BDB2}" destId="{1D352297-B319-4E3B-B02A-4AA2F9A35B0D}" srcOrd="0" destOrd="0" presId="urn:microsoft.com/office/officeart/2018/2/layout/IconLabelList"/>
    <dgm:cxn modelId="{88D1A53D-B76A-41C5-AC2A-16ACB062151A}" type="presParOf" srcId="{6792DC3E-711B-4821-B3C6-9688C2A2BDB2}" destId="{0C1E3154-3560-4452-ADCA-D64E7807DBC8}" srcOrd="1" destOrd="0" presId="urn:microsoft.com/office/officeart/2018/2/layout/IconLabelList"/>
    <dgm:cxn modelId="{01E7E8EC-9D0F-4103-A3EC-2DE4ED0D6C85}" type="presParOf" srcId="{6792DC3E-711B-4821-B3C6-9688C2A2BDB2}" destId="{D94DAD2F-9116-42D4-A8C8-58520BF9E975}" srcOrd="2" destOrd="0" presId="urn:microsoft.com/office/officeart/2018/2/layout/IconLabelList"/>
    <dgm:cxn modelId="{D0D93488-6F49-43B4-8A1C-784AE4E26417}" type="presParOf" srcId="{D1058412-59AA-422E-87AB-BD4E238A4F9C}" destId="{EFB1B707-A7EC-4FC9-BDB0-C9F7EA2D83F0}" srcOrd="1" destOrd="0" presId="urn:microsoft.com/office/officeart/2018/2/layout/IconLabelList"/>
    <dgm:cxn modelId="{72E538E5-4FDD-49E7-9C29-9520C3103AF5}" type="presParOf" srcId="{D1058412-59AA-422E-87AB-BD4E238A4F9C}" destId="{E7BC4DF3-A749-4F7B-8595-3C4B3117C18F}" srcOrd="2" destOrd="0" presId="urn:microsoft.com/office/officeart/2018/2/layout/IconLabelList"/>
    <dgm:cxn modelId="{9B273D55-F73A-4D9B-86B7-1BC518703995}" type="presParOf" srcId="{E7BC4DF3-A749-4F7B-8595-3C4B3117C18F}" destId="{241BB317-6F86-49B3-82D8-D1739D9581B2}" srcOrd="0" destOrd="0" presId="urn:microsoft.com/office/officeart/2018/2/layout/IconLabelList"/>
    <dgm:cxn modelId="{B712C989-37D4-4F4E-BB27-188AD06C7230}" type="presParOf" srcId="{E7BC4DF3-A749-4F7B-8595-3C4B3117C18F}" destId="{06376316-0F55-46AE-B55B-B7BEC8DDD1D6}" srcOrd="1" destOrd="0" presId="urn:microsoft.com/office/officeart/2018/2/layout/IconLabelList"/>
    <dgm:cxn modelId="{7FFEB5B5-FFE6-4267-B9E8-AE7D2ED48D80}" type="presParOf" srcId="{E7BC4DF3-A749-4F7B-8595-3C4B3117C18F}" destId="{06E43A9C-602E-4A06-A13E-3BAD7E858FB7}" srcOrd="2" destOrd="0" presId="urn:microsoft.com/office/officeart/2018/2/layout/IconLabelList"/>
    <dgm:cxn modelId="{4BD745F3-8E0D-48CD-A15B-49A9694A503F}" type="presParOf" srcId="{D1058412-59AA-422E-87AB-BD4E238A4F9C}" destId="{661D4F06-3C31-4D2F-8C16-0888810CD838}" srcOrd="3" destOrd="0" presId="urn:microsoft.com/office/officeart/2018/2/layout/IconLabelList"/>
    <dgm:cxn modelId="{6A80EDF3-17AD-40C5-8F17-E7A197567643}" type="presParOf" srcId="{D1058412-59AA-422E-87AB-BD4E238A4F9C}" destId="{10EEAC7C-2E8C-46A3-8B6B-A85504F0BE1E}" srcOrd="4" destOrd="0" presId="urn:microsoft.com/office/officeart/2018/2/layout/IconLabelList"/>
    <dgm:cxn modelId="{AA3A7AF8-E9F8-4358-9E7A-D374F1820DCE}" type="presParOf" srcId="{10EEAC7C-2E8C-46A3-8B6B-A85504F0BE1E}" destId="{762CE29F-88FD-4C39-B2F7-EB9F8BD29B81}" srcOrd="0" destOrd="0" presId="urn:microsoft.com/office/officeart/2018/2/layout/IconLabelList"/>
    <dgm:cxn modelId="{B46C0273-2021-45FD-9282-7CBF4FF06102}" type="presParOf" srcId="{10EEAC7C-2E8C-46A3-8B6B-A85504F0BE1E}" destId="{8C16A9E5-B832-42DA-8BC2-CA9634423079}" srcOrd="1" destOrd="0" presId="urn:microsoft.com/office/officeart/2018/2/layout/IconLabelList"/>
    <dgm:cxn modelId="{ED7EBE56-8AE1-45A2-AF21-F3D2328DAC87}" type="presParOf" srcId="{10EEAC7C-2E8C-46A3-8B6B-A85504F0BE1E}" destId="{0B14BC90-5F18-4154-AA3E-8BDEC422654B}" srcOrd="2" destOrd="0" presId="urn:microsoft.com/office/officeart/2018/2/layout/IconLabelList"/>
    <dgm:cxn modelId="{4EC9527B-047A-4502-A315-18006BD67F1F}" type="presParOf" srcId="{D1058412-59AA-422E-87AB-BD4E238A4F9C}" destId="{9934F309-756C-45E6-A4B2-6F029CB152A0}" srcOrd="5" destOrd="0" presId="urn:microsoft.com/office/officeart/2018/2/layout/IconLabelList"/>
    <dgm:cxn modelId="{0EB7026F-1F87-401D-9C1A-A46C6B7D00D8}" type="presParOf" srcId="{D1058412-59AA-422E-87AB-BD4E238A4F9C}" destId="{A6A97426-7A24-4034-8399-1341E0263AE0}" srcOrd="6" destOrd="0" presId="urn:microsoft.com/office/officeart/2018/2/layout/IconLabelList"/>
    <dgm:cxn modelId="{258E6208-991F-4E27-B286-EA24155DE117}" type="presParOf" srcId="{A6A97426-7A24-4034-8399-1341E0263AE0}" destId="{A8093D32-37E0-4DB3-AA17-64B6571BFD6D}" srcOrd="0" destOrd="0" presId="urn:microsoft.com/office/officeart/2018/2/layout/IconLabelList"/>
    <dgm:cxn modelId="{AB59AB0B-07DC-42A7-9ADF-58D2AD23E684}" type="presParOf" srcId="{A6A97426-7A24-4034-8399-1341E0263AE0}" destId="{E132251C-EBB1-4E34-A39E-C67BC5E05FF3}" srcOrd="1" destOrd="0" presId="urn:microsoft.com/office/officeart/2018/2/layout/IconLabelList"/>
    <dgm:cxn modelId="{53C56CBC-CB5B-4E67-9AF3-124B14DFC4E1}" type="presParOf" srcId="{A6A97426-7A24-4034-8399-1341E0263AE0}" destId="{E9A2145B-C056-46B5-8A0A-9F20265C8FF0}" srcOrd="2" destOrd="0" presId="urn:microsoft.com/office/officeart/2018/2/layout/IconLabelList"/>
    <dgm:cxn modelId="{654DDC93-B58B-460C-BCC4-228F641F4224}" type="presParOf" srcId="{D1058412-59AA-422E-87AB-BD4E238A4F9C}" destId="{2BBA0775-BB0E-48F8-91B6-D1B5CF38D940}" srcOrd="7" destOrd="0" presId="urn:microsoft.com/office/officeart/2018/2/layout/IconLabelList"/>
    <dgm:cxn modelId="{4E886FED-2E5F-4AF0-B3C3-3D93DBC47F26}" type="presParOf" srcId="{D1058412-59AA-422E-87AB-BD4E238A4F9C}" destId="{1C313D9B-1284-436F-99BC-E1B9B2CE23E3}" srcOrd="8" destOrd="0" presId="urn:microsoft.com/office/officeart/2018/2/layout/IconLabelList"/>
    <dgm:cxn modelId="{F180A527-8C29-4165-859B-532A5F644482}" type="presParOf" srcId="{1C313D9B-1284-436F-99BC-E1B9B2CE23E3}" destId="{FDA08154-13B5-497E-AA9C-6E6E0068E317}" srcOrd="0" destOrd="0" presId="urn:microsoft.com/office/officeart/2018/2/layout/IconLabelList"/>
    <dgm:cxn modelId="{8B2E7C51-6C0D-4C15-8606-22B74B467D2C}" type="presParOf" srcId="{1C313D9B-1284-436F-99BC-E1B9B2CE23E3}" destId="{CFC10993-FB43-425A-BB62-638D5520FBAA}" srcOrd="1" destOrd="0" presId="urn:microsoft.com/office/officeart/2018/2/layout/IconLabelList"/>
    <dgm:cxn modelId="{4A967C94-3D84-4735-8769-A7C1D8C2A11C}" type="presParOf" srcId="{1C313D9B-1284-436F-99BC-E1B9B2CE23E3}" destId="{3D5AFD59-097F-4130-9422-E83B20256FA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EE2242-E38D-4DB8-BD94-FD1F8E6ABD32}" type="doc">
      <dgm:prSet loTypeId="urn:microsoft.com/office/officeart/2005/8/layout/process1" loCatId="process" qsTypeId="urn:microsoft.com/office/officeart/2005/8/quickstyle/simple1" qsCatId="simple" csTypeId="urn:microsoft.com/office/officeart/2005/8/colors/accent1_2" csCatId="accent1" phldr="1"/>
      <dgm:spPr/>
    </dgm:pt>
    <dgm:pt modelId="{C280FE73-3202-4E6C-BBB2-E54F3DA6B881}">
      <dgm:prSet phldrT="[Text]"/>
      <dgm:spPr/>
      <dgm:t>
        <a:bodyPr/>
        <a:lstStyle/>
        <a:p>
          <a:r>
            <a:rPr lang="en-US" dirty="0"/>
            <a:t>Identify Challenge</a:t>
          </a:r>
        </a:p>
      </dgm:t>
    </dgm:pt>
    <dgm:pt modelId="{4F61B770-937A-4E1A-8D05-3A2D11C827E6}" type="parTrans" cxnId="{648047BF-1343-49E4-88B1-4E010EDD1AC7}">
      <dgm:prSet/>
      <dgm:spPr/>
      <dgm:t>
        <a:bodyPr/>
        <a:lstStyle/>
        <a:p>
          <a:endParaRPr lang="en-US"/>
        </a:p>
      </dgm:t>
    </dgm:pt>
    <dgm:pt modelId="{5082DE84-41EB-4C9D-9E19-6DFDFA43C2FB}" type="sibTrans" cxnId="{648047BF-1343-49E4-88B1-4E010EDD1AC7}">
      <dgm:prSet/>
      <dgm:spPr/>
      <dgm:t>
        <a:bodyPr/>
        <a:lstStyle/>
        <a:p>
          <a:endParaRPr lang="en-US"/>
        </a:p>
      </dgm:t>
    </dgm:pt>
    <dgm:pt modelId="{03F24453-619F-4485-8783-13C0EA8D11A8}">
      <dgm:prSet phldrT="[Text]"/>
      <dgm:spPr/>
      <dgm:t>
        <a:bodyPr/>
        <a:lstStyle/>
        <a:p>
          <a:r>
            <a:rPr lang="en-US" dirty="0"/>
            <a:t>Create Artifacts</a:t>
          </a:r>
        </a:p>
      </dgm:t>
    </dgm:pt>
    <dgm:pt modelId="{1270E7DD-026E-4C17-B20F-69E433559153}" type="parTrans" cxnId="{4C1DC6AA-2CAB-4E29-8672-B2A3E0D5AC45}">
      <dgm:prSet/>
      <dgm:spPr/>
      <dgm:t>
        <a:bodyPr/>
        <a:lstStyle/>
        <a:p>
          <a:endParaRPr lang="en-US"/>
        </a:p>
      </dgm:t>
    </dgm:pt>
    <dgm:pt modelId="{479DA06D-27F3-4EE6-B62A-9FFB598F2ECE}" type="sibTrans" cxnId="{4C1DC6AA-2CAB-4E29-8672-B2A3E0D5AC45}">
      <dgm:prSet/>
      <dgm:spPr/>
      <dgm:t>
        <a:bodyPr/>
        <a:lstStyle/>
        <a:p>
          <a:endParaRPr lang="en-US"/>
        </a:p>
      </dgm:t>
    </dgm:pt>
    <dgm:pt modelId="{4551BD80-E9E0-4252-87AE-113B68F2FB45}">
      <dgm:prSet phldrT="[Text]"/>
      <dgm:spPr/>
      <dgm:t>
        <a:bodyPr/>
        <a:lstStyle/>
        <a:p>
          <a:r>
            <a:rPr lang="en-US" dirty="0"/>
            <a:t>Use Artifacts</a:t>
          </a:r>
        </a:p>
      </dgm:t>
    </dgm:pt>
    <dgm:pt modelId="{4AE684B9-3178-4CBC-9383-4496123CBF0D}" type="parTrans" cxnId="{7067A851-797E-4F30-AA90-034BDED102FF}">
      <dgm:prSet/>
      <dgm:spPr/>
      <dgm:t>
        <a:bodyPr/>
        <a:lstStyle/>
        <a:p>
          <a:endParaRPr lang="en-US"/>
        </a:p>
      </dgm:t>
    </dgm:pt>
    <dgm:pt modelId="{BFADDCA3-BC5B-4069-AD46-74791A0F113D}" type="sibTrans" cxnId="{7067A851-797E-4F30-AA90-034BDED102FF}">
      <dgm:prSet/>
      <dgm:spPr/>
      <dgm:t>
        <a:bodyPr/>
        <a:lstStyle/>
        <a:p>
          <a:endParaRPr lang="en-US"/>
        </a:p>
      </dgm:t>
    </dgm:pt>
    <dgm:pt modelId="{D5A8B049-C25E-47FA-B16F-BC2E69CF1B14}">
      <dgm:prSet phldrT="[Text]"/>
      <dgm:spPr/>
      <dgm:t>
        <a:bodyPr/>
        <a:lstStyle/>
        <a:p>
          <a:r>
            <a:rPr lang="en-US" dirty="0"/>
            <a:t>Answer Questions</a:t>
          </a:r>
        </a:p>
      </dgm:t>
    </dgm:pt>
    <dgm:pt modelId="{FFCC2B61-82D6-4224-86BC-D17FC1872B8D}" type="parTrans" cxnId="{EA8D7380-6C62-44EE-90A4-A32796D4E384}">
      <dgm:prSet/>
      <dgm:spPr/>
      <dgm:t>
        <a:bodyPr/>
        <a:lstStyle/>
        <a:p>
          <a:endParaRPr lang="en-US"/>
        </a:p>
      </dgm:t>
    </dgm:pt>
    <dgm:pt modelId="{DC1190D9-8B5C-4868-9F7F-4A08C9806A3C}" type="sibTrans" cxnId="{EA8D7380-6C62-44EE-90A4-A32796D4E384}">
      <dgm:prSet/>
      <dgm:spPr/>
      <dgm:t>
        <a:bodyPr/>
        <a:lstStyle/>
        <a:p>
          <a:endParaRPr lang="en-US"/>
        </a:p>
      </dgm:t>
    </dgm:pt>
    <dgm:pt modelId="{E8747F78-F449-4753-A0C5-56B875D53DB0}" type="pres">
      <dgm:prSet presAssocID="{13EE2242-E38D-4DB8-BD94-FD1F8E6ABD32}" presName="Name0" presStyleCnt="0">
        <dgm:presLayoutVars>
          <dgm:dir/>
          <dgm:resizeHandles val="exact"/>
        </dgm:presLayoutVars>
      </dgm:prSet>
      <dgm:spPr/>
    </dgm:pt>
    <dgm:pt modelId="{7A6F9450-C83F-40DA-8AB8-93AAFBD468AB}" type="pres">
      <dgm:prSet presAssocID="{C280FE73-3202-4E6C-BBB2-E54F3DA6B881}" presName="node" presStyleLbl="node1" presStyleIdx="0" presStyleCnt="4">
        <dgm:presLayoutVars>
          <dgm:bulletEnabled val="1"/>
        </dgm:presLayoutVars>
      </dgm:prSet>
      <dgm:spPr/>
    </dgm:pt>
    <dgm:pt modelId="{1E546522-4290-4566-9D93-DF82E29AE503}" type="pres">
      <dgm:prSet presAssocID="{5082DE84-41EB-4C9D-9E19-6DFDFA43C2FB}" presName="sibTrans" presStyleLbl="sibTrans2D1" presStyleIdx="0" presStyleCnt="3"/>
      <dgm:spPr/>
    </dgm:pt>
    <dgm:pt modelId="{183CE983-0179-4C9A-92B5-7543451B5B38}" type="pres">
      <dgm:prSet presAssocID="{5082DE84-41EB-4C9D-9E19-6DFDFA43C2FB}" presName="connectorText" presStyleLbl="sibTrans2D1" presStyleIdx="0" presStyleCnt="3"/>
      <dgm:spPr/>
    </dgm:pt>
    <dgm:pt modelId="{9C8764A6-0A71-4B29-A7C1-5A9D08190440}" type="pres">
      <dgm:prSet presAssocID="{03F24453-619F-4485-8783-13C0EA8D11A8}" presName="node" presStyleLbl="node1" presStyleIdx="1" presStyleCnt="4">
        <dgm:presLayoutVars>
          <dgm:bulletEnabled val="1"/>
        </dgm:presLayoutVars>
      </dgm:prSet>
      <dgm:spPr/>
    </dgm:pt>
    <dgm:pt modelId="{71536006-50E8-4EF4-9AC0-077250BCA1E7}" type="pres">
      <dgm:prSet presAssocID="{479DA06D-27F3-4EE6-B62A-9FFB598F2ECE}" presName="sibTrans" presStyleLbl="sibTrans2D1" presStyleIdx="1" presStyleCnt="3"/>
      <dgm:spPr/>
    </dgm:pt>
    <dgm:pt modelId="{9B074C7C-4362-46AC-9550-0D94EF933F25}" type="pres">
      <dgm:prSet presAssocID="{479DA06D-27F3-4EE6-B62A-9FFB598F2ECE}" presName="connectorText" presStyleLbl="sibTrans2D1" presStyleIdx="1" presStyleCnt="3"/>
      <dgm:spPr/>
    </dgm:pt>
    <dgm:pt modelId="{EAEB790E-7CD2-4BA2-9932-6B587ACEBC1B}" type="pres">
      <dgm:prSet presAssocID="{4551BD80-E9E0-4252-87AE-113B68F2FB45}" presName="node" presStyleLbl="node1" presStyleIdx="2" presStyleCnt="4">
        <dgm:presLayoutVars>
          <dgm:bulletEnabled val="1"/>
        </dgm:presLayoutVars>
      </dgm:prSet>
      <dgm:spPr/>
    </dgm:pt>
    <dgm:pt modelId="{5CBE04AD-C0D0-43C0-AD26-E29D9613AB30}" type="pres">
      <dgm:prSet presAssocID="{BFADDCA3-BC5B-4069-AD46-74791A0F113D}" presName="sibTrans" presStyleLbl="sibTrans2D1" presStyleIdx="2" presStyleCnt="3"/>
      <dgm:spPr/>
    </dgm:pt>
    <dgm:pt modelId="{903B1624-AE3B-45FC-A89F-721B35F12EB1}" type="pres">
      <dgm:prSet presAssocID="{BFADDCA3-BC5B-4069-AD46-74791A0F113D}" presName="connectorText" presStyleLbl="sibTrans2D1" presStyleIdx="2" presStyleCnt="3"/>
      <dgm:spPr/>
    </dgm:pt>
    <dgm:pt modelId="{351C7E92-3948-4AAE-9F38-9143B6017891}" type="pres">
      <dgm:prSet presAssocID="{D5A8B049-C25E-47FA-B16F-BC2E69CF1B14}" presName="node" presStyleLbl="node1" presStyleIdx="3" presStyleCnt="4">
        <dgm:presLayoutVars>
          <dgm:bulletEnabled val="1"/>
        </dgm:presLayoutVars>
      </dgm:prSet>
      <dgm:spPr/>
    </dgm:pt>
  </dgm:ptLst>
  <dgm:cxnLst>
    <dgm:cxn modelId="{C4AE4131-0894-4E7F-A30C-557FE6EE8F78}" type="presOf" srcId="{03F24453-619F-4485-8783-13C0EA8D11A8}" destId="{9C8764A6-0A71-4B29-A7C1-5A9D08190440}" srcOrd="0" destOrd="0" presId="urn:microsoft.com/office/officeart/2005/8/layout/process1"/>
    <dgm:cxn modelId="{A5C58C36-285E-437C-B6F1-68015631F295}" type="presOf" srcId="{5082DE84-41EB-4C9D-9E19-6DFDFA43C2FB}" destId="{1E546522-4290-4566-9D93-DF82E29AE503}" srcOrd="0" destOrd="0" presId="urn:microsoft.com/office/officeart/2005/8/layout/process1"/>
    <dgm:cxn modelId="{95D72E3B-2162-42E5-8283-8A7D42DACB70}" type="presOf" srcId="{D5A8B049-C25E-47FA-B16F-BC2E69CF1B14}" destId="{351C7E92-3948-4AAE-9F38-9143B6017891}" srcOrd="0" destOrd="0" presId="urn:microsoft.com/office/officeart/2005/8/layout/process1"/>
    <dgm:cxn modelId="{EBF0DF3E-9EDB-43D8-ABC8-E3864CF5891E}" type="presOf" srcId="{BFADDCA3-BC5B-4069-AD46-74791A0F113D}" destId="{903B1624-AE3B-45FC-A89F-721B35F12EB1}" srcOrd="1" destOrd="0" presId="urn:microsoft.com/office/officeart/2005/8/layout/process1"/>
    <dgm:cxn modelId="{C4D3694F-A43A-40D0-95B7-000A82E3E1B2}" type="presOf" srcId="{479DA06D-27F3-4EE6-B62A-9FFB598F2ECE}" destId="{9B074C7C-4362-46AC-9550-0D94EF933F25}" srcOrd="1" destOrd="0" presId="urn:microsoft.com/office/officeart/2005/8/layout/process1"/>
    <dgm:cxn modelId="{7067A851-797E-4F30-AA90-034BDED102FF}" srcId="{13EE2242-E38D-4DB8-BD94-FD1F8E6ABD32}" destId="{4551BD80-E9E0-4252-87AE-113B68F2FB45}" srcOrd="2" destOrd="0" parTransId="{4AE684B9-3178-4CBC-9383-4496123CBF0D}" sibTransId="{BFADDCA3-BC5B-4069-AD46-74791A0F113D}"/>
    <dgm:cxn modelId="{09B3B355-0F7F-499F-9A12-DE8D4CDDBDD1}" type="presOf" srcId="{4551BD80-E9E0-4252-87AE-113B68F2FB45}" destId="{EAEB790E-7CD2-4BA2-9932-6B587ACEBC1B}" srcOrd="0" destOrd="0" presId="urn:microsoft.com/office/officeart/2005/8/layout/process1"/>
    <dgm:cxn modelId="{EA8D7380-6C62-44EE-90A4-A32796D4E384}" srcId="{13EE2242-E38D-4DB8-BD94-FD1F8E6ABD32}" destId="{D5A8B049-C25E-47FA-B16F-BC2E69CF1B14}" srcOrd="3" destOrd="0" parTransId="{FFCC2B61-82D6-4224-86BC-D17FC1872B8D}" sibTransId="{DC1190D9-8B5C-4868-9F7F-4A08C9806A3C}"/>
    <dgm:cxn modelId="{ECA0EA90-1231-40FF-BF0A-2E651041E84F}" type="presOf" srcId="{5082DE84-41EB-4C9D-9E19-6DFDFA43C2FB}" destId="{183CE983-0179-4C9A-92B5-7543451B5B38}" srcOrd="1" destOrd="0" presId="urn:microsoft.com/office/officeart/2005/8/layout/process1"/>
    <dgm:cxn modelId="{72F0C9A4-7684-4800-9E8D-65E27FD5C15B}" type="presOf" srcId="{BFADDCA3-BC5B-4069-AD46-74791A0F113D}" destId="{5CBE04AD-C0D0-43C0-AD26-E29D9613AB30}" srcOrd="0" destOrd="0" presId="urn:microsoft.com/office/officeart/2005/8/layout/process1"/>
    <dgm:cxn modelId="{4C1DC6AA-2CAB-4E29-8672-B2A3E0D5AC45}" srcId="{13EE2242-E38D-4DB8-BD94-FD1F8E6ABD32}" destId="{03F24453-619F-4485-8783-13C0EA8D11A8}" srcOrd="1" destOrd="0" parTransId="{1270E7DD-026E-4C17-B20F-69E433559153}" sibTransId="{479DA06D-27F3-4EE6-B62A-9FFB598F2ECE}"/>
    <dgm:cxn modelId="{242279B2-B1DA-4952-856A-9D7A99EB8AAE}" type="presOf" srcId="{C280FE73-3202-4E6C-BBB2-E54F3DA6B881}" destId="{7A6F9450-C83F-40DA-8AB8-93AAFBD468AB}" srcOrd="0" destOrd="0" presId="urn:microsoft.com/office/officeart/2005/8/layout/process1"/>
    <dgm:cxn modelId="{648047BF-1343-49E4-88B1-4E010EDD1AC7}" srcId="{13EE2242-E38D-4DB8-BD94-FD1F8E6ABD32}" destId="{C280FE73-3202-4E6C-BBB2-E54F3DA6B881}" srcOrd="0" destOrd="0" parTransId="{4F61B770-937A-4E1A-8D05-3A2D11C827E6}" sibTransId="{5082DE84-41EB-4C9D-9E19-6DFDFA43C2FB}"/>
    <dgm:cxn modelId="{9A9E43DB-3026-46D7-981D-C679493BD0F9}" type="presOf" srcId="{13EE2242-E38D-4DB8-BD94-FD1F8E6ABD32}" destId="{E8747F78-F449-4753-A0C5-56B875D53DB0}" srcOrd="0" destOrd="0" presId="urn:microsoft.com/office/officeart/2005/8/layout/process1"/>
    <dgm:cxn modelId="{896A71ED-CF71-4261-BC92-2FF52FBAC5CC}" type="presOf" srcId="{479DA06D-27F3-4EE6-B62A-9FFB598F2ECE}" destId="{71536006-50E8-4EF4-9AC0-077250BCA1E7}" srcOrd="0" destOrd="0" presId="urn:microsoft.com/office/officeart/2005/8/layout/process1"/>
    <dgm:cxn modelId="{0D281BED-AE90-41FD-B7CC-FBBE26D603F7}" type="presParOf" srcId="{E8747F78-F449-4753-A0C5-56B875D53DB0}" destId="{7A6F9450-C83F-40DA-8AB8-93AAFBD468AB}" srcOrd="0" destOrd="0" presId="urn:microsoft.com/office/officeart/2005/8/layout/process1"/>
    <dgm:cxn modelId="{13A73E36-90B6-47F4-96DA-C0F918055872}" type="presParOf" srcId="{E8747F78-F449-4753-A0C5-56B875D53DB0}" destId="{1E546522-4290-4566-9D93-DF82E29AE503}" srcOrd="1" destOrd="0" presId="urn:microsoft.com/office/officeart/2005/8/layout/process1"/>
    <dgm:cxn modelId="{44D93293-7DAB-4519-ACF6-51BB4E7490F6}" type="presParOf" srcId="{1E546522-4290-4566-9D93-DF82E29AE503}" destId="{183CE983-0179-4C9A-92B5-7543451B5B38}" srcOrd="0" destOrd="0" presId="urn:microsoft.com/office/officeart/2005/8/layout/process1"/>
    <dgm:cxn modelId="{894C9177-2897-48D5-818D-E5CC264A6DA9}" type="presParOf" srcId="{E8747F78-F449-4753-A0C5-56B875D53DB0}" destId="{9C8764A6-0A71-4B29-A7C1-5A9D08190440}" srcOrd="2" destOrd="0" presId="urn:microsoft.com/office/officeart/2005/8/layout/process1"/>
    <dgm:cxn modelId="{6FFFA8EE-125A-422C-98ED-FB6367378498}" type="presParOf" srcId="{E8747F78-F449-4753-A0C5-56B875D53DB0}" destId="{71536006-50E8-4EF4-9AC0-077250BCA1E7}" srcOrd="3" destOrd="0" presId="urn:microsoft.com/office/officeart/2005/8/layout/process1"/>
    <dgm:cxn modelId="{741C3CDC-17E2-4689-B331-0CAE42D5DC1D}" type="presParOf" srcId="{71536006-50E8-4EF4-9AC0-077250BCA1E7}" destId="{9B074C7C-4362-46AC-9550-0D94EF933F25}" srcOrd="0" destOrd="0" presId="urn:microsoft.com/office/officeart/2005/8/layout/process1"/>
    <dgm:cxn modelId="{51CFB401-B1FC-4828-89C7-3BA7FD607015}" type="presParOf" srcId="{E8747F78-F449-4753-A0C5-56B875D53DB0}" destId="{EAEB790E-7CD2-4BA2-9932-6B587ACEBC1B}" srcOrd="4" destOrd="0" presId="urn:microsoft.com/office/officeart/2005/8/layout/process1"/>
    <dgm:cxn modelId="{CA0FEC5B-D389-4649-8508-23B35CCBFBDC}" type="presParOf" srcId="{E8747F78-F449-4753-A0C5-56B875D53DB0}" destId="{5CBE04AD-C0D0-43C0-AD26-E29D9613AB30}" srcOrd="5" destOrd="0" presId="urn:microsoft.com/office/officeart/2005/8/layout/process1"/>
    <dgm:cxn modelId="{753ED0A2-79F2-46B5-8043-A137F3F778C1}" type="presParOf" srcId="{5CBE04AD-C0D0-43C0-AD26-E29D9613AB30}" destId="{903B1624-AE3B-45FC-A89F-721B35F12EB1}" srcOrd="0" destOrd="0" presId="urn:microsoft.com/office/officeart/2005/8/layout/process1"/>
    <dgm:cxn modelId="{BEFFFCC0-97D5-4FB0-8564-880A2210481C}" type="presParOf" srcId="{E8747F78-F449-4753-A0C5-56B875D53DB0}" destId="{351C7E92-3948-4AAE-9F38-9143B6017891}"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FA773B-32B8-4480-A38D-D965FF707560}" type="doc">
      <dgm:prSet loTypeId="urn:microsoft.com/office/officeart/2005/8/layout/process1" loCatId="process" qsTypeId="urn:microsoft.com/office/officeart/2005/8/quickstyle/simple1" qsCatId="simple" csTypeId="urn:microsoft.com/office/officeart/2005/8/colors/accent0_3" csCatId="mainScheme" phldr="1"/>
      <dgm:spPr/>
    </dgm:pt>
    <dgm:pt modelId="{CA65A4D8-FA02-44B1-AAAC-BCA72203245D}">
      <dgm:prSet phldrT="[Text]"/>
      <dgm:spPr/>
      <dgm:t>
        <a:bodyPr/>
        <a:lstStyle/>
        <a:p>
          <a:r>
            <a:rPr lang="en-US"/>
            <a:t>Download Video</a:t>
          </a:r>
        </a:p>
      </dgm:t>
    </dgm:pt>
    <dgm:pt modelId="{93434068-9202-4A5A-8914-0E50E05A8825}" type="parTrans" cxnId="{39D0AA97-11E5-4328-AF49-43396FA069B1}">
      <dgm:prSet/>
      <dgm:spPr/>
      <dgm:t>
        <a:bodyPr/>
        <a:lstStyle/>
        <a:p>
          <a:endParaRPr lang="en-US"/>
        </a:p>
      </dgm:t>
    </dgm:pt>
    <dgm:pt modelId="{FE241410-B6AC-40F8-B2EB-49FFD5FB1564}" type="sibTrans" cxnId="{39D0AA97-11E5-4328-AF49-43396FA069B1}">
      <dgm:prSet/>
      <dgm:spPr/>
      <dgm:t>
        <a:bodyPr/>
        <a:lstStyle/>
        <a:p>
          <a:endParaRPr lang="en-US"/>
        </a:p>
      </dgm:t>
    </dgm:pt>
    <dgm:pt modelId="{7B6D0F8B-0BF8-425F-920F-1603A2AD83E3}">
      <dgm:prSet phldrT="[Text]"/>
      <dgm:spPr/>
      <dgm:t>
        <a:bodyPr/>
        <a:lstStyle/>
        <a:p>
          <a:r>
            <a:rPr lang="en-US"/>
            <a:t>Sample Frames</a:t>
          </a:r>
        </a:p>
      </dgm:t>
    </dgm:pt>
    <dgm:pt modelId="{53EC3687-EFD6-4C8A-AD1D-6012E67421CA}" type="parTrans" cxnId="{6CDC60F6-59C2-478B-B7B6-815725BFB706}">
      <dgm:prSet/>
      <dgm:spPr/>
      <dgm:t>
        <a:bodyPr/>
        <a:lstStyle/>
        <a:p>
          <a:endParaRPr lang="en-US"/>
        </a:p>
      </dgm:t>
    </dgm:pt>
    <dgm:pt modelId="{E6D8D042-9D12-440E-B7DD-B5BCBF8D65B5}" type="sibTrans" cxnId="{6CDC60F6-59C2-478B-B7B6-815725BFB706}">
      <dgm:prSet/>
      <dgm:spPr/>
      <dgm:t>
        <a:bodyPr/>
        <a:lstStyle/>
        <a:p>
          <a:endParaRPr lang="en-US"/>
        </a:p>
      </dgm:t>
    </dgm:pt>
    <dgm:pt modelId="{2256AE61-440A-4FFB-8F78-9613C67723E5}">
      <dgm:prSet phldrT="[Text]"/>
      <dgm:spPr/>
      <dgm:t>
        <a:bodyPr/>
        <a:lstStyle/>
        <a:p>
          <a:r>
            <a:rPr lang="en-US"/>
            <a:t>Detect Skeletons</a:t>
          </a:r>
        </a:p>
      </dgm:t>
    </dgm:pt>
    <dgm:pt modelId="{5BBF7000-5BBD-48F4-B707-5D2FDBD333BE}" type="parTrans" cxnId="{CA593C97-685E-4923-879F-238049C6A614}">
      <dgm:prSet/>
      <dgm:spPr/>
      <dgm:t>
        <a:bodyPr/>
        <a:lstStyle/>
        <a:p>
          <a:endParaRPr lang="en-US"/>
        </a:p>
      </dgm:t>
    </dgm:pt>
    <dgm:pt modelId="{193D7957-9E5C-46E2-BBBA-4287DE590E98}" type="sibTrans" cxnId="{CA593C97-685E-4923-879F-238049C6A614}">
      <dgm:prSet/>
      <dgm:spPr/>
      <dgm:t>
        <a:bodyPr/>
        <a:lstStyle/>
        <a:p>
          <a:endParaRPr lang="en-US"/>
        </a:p>
      </dgm:t>
    </dgm:pt>
    <dgm:pt modelId="{8154F311-1EA2-478A-887F-D34408C1E9A4}">
      <dgm:prSet phldrT="[Text]"/>
      <dgm:spPr/>
      <dgm:t>
        <a:bodyPr/>
        <a:lstStyle/>
        <a:p>
          <a:r>
            <a:rPr lang="en-US"/>
            <a:t>Process Motion</a:t>
          </a:r>
        </a:p>
      </dgm:t>
    </dgm:pt>
    <dgm:pt modelId="{CAF19BE5-7FA1-493A-A05B-61CA2A7B2E15}" type="parTrans" cxnId="{C367E831-A23C-4665-B0BC-70E10745FE97}">
      <dgm:prSet/>
      <dgm:spPr/>
      <dgm:t>
        <a:bodyPr/>
        <a:lstStyle/>
        <a:p>
          <a:endParaRPr lang="en-US"/>
        </a:p>
      </dgm:t>
    </dgm:pt>
    <dgm:pt modelId="{6932D391-7182-4571-9B4F-692ABEFC8632}" type="sibTrans" cxnId="{C367E831-A23C-4665-B0BC-70E10745FE97}">
      <dgm:prSet/>
      <dgm:spPr/>
      <dgm:t>
        <a:bodyPr/>
        <a:lstStyle/>
        <a:p>
          <a:endParaRPr lang="en-US"/>
        </a:p>
      </dgm:t>
    </dgm:pt>
    <dgm:pt modelId="{8F8A5FEE-8FEF-4E79-B2A5-71A1ED032D4C}">
      <dgm:prSet phldrT="[Text]"/>
      <dgm:spPr/>
      <dgm:t>
        <a:bodyPr/>
        <a:lstStyle/>
        <a:p>
          <a:r>
            <a:rPr lang="en-US"/>
            <a:t>Annotate</a:t>
          </a:r>
        </a:p>
      </dgm:t>
    </dgm:pt>
    <dgm:pt modelId="{27E37D71-7D36-435A-B6AD-69C3B52EE8FE}" type="parTrans" cxnId="{D1D28EAA-816A-4244-A2E4-2D3BFAC23056}">
      <dgm:prSet/>
      <dgm:spPr/>
      <dgm:t>
        <a:bodyPr/>
        <a:lstStyle/>
        <a:p>
          <a:endParaRPr lang="en-US"/>
        </a:p>
      </dgm:t>
    </dgm:pt>
    <dgm:pt modelId="{57D2FB04-201C-4783-88A1-9CB0B40EE21B}" type="sibTrans" cxnId="{D1D28EAA-816A-4244-A2E4-2D3BFAC23056}">
      <dgm:prSet/>
      <dgm:spPr/>
      <dgm:t>
        <a:bodyPr/>
        <a:lstStyle/>
        <a:p>
          <a:endParaRPr lang="en-US"/>
        </a:p>
      </dgm:t>
    </dgm:pt>
    <dgm:pt modelId="{F68C1D1A-D432-4088-83DA-70B3846F3788}">
      <dgm:prSet phldrT="[Text]"/>
      <dgm:spPr/>
      <dgm:t>
        <a:bodyPr/>
        <a:lstStyle/>
        <a:p>
          <a:r>
            <a:rPr lang="en-US"/>
            <a:t>Aggregate</a:t>
          </a:r>
        </a:p>
      </dgm:t>
    </dgm:pt>
    <dgm:pt modelId="{24F6C0AD-C74C-4AD1-A9B4-47C415F242DC}" type="parTrans" cxnId="{69B58AC6-3A0F-4321-A1AE-D5C16F4AC413}">
      <dgm:prSet/>
      <dgm:spPr/>
      <dgm:t>
        <a:bodyPr/>
        <a:lstStyle/>
        <a:p>
          <a:endParaRPr lang="en-US"/>
        </a:p>
      </dgm:t>
    </dgm:pt>
    <dgm:pt modelId="{2494F4A2-E88A-4D7C-B576-B3DC294F50B3}" type="sibTrans" cxnId="{69B58AC6-3A0F-4321-A1AE-D5C16F4AC413}">
      <dgm:prSet/>
      <dgm:spPr/>
      <dgm:t>
        <a:bodyPr/>
        <a:lstStyle/>
        <a:p>
          <a:endParaRPr lang="en-US"/>
        </a:p>
      </dgm:t>
    </dgm:pt>
    <dgm:pt modelId="{699C72E7-2890-4B06-937B-29D73329577E}" type="pres">
      <dgm:prSet presAssocID="{FDFA773B-32B8-4480-A38D-D965FF707560}" presName="Name0" presStyleCnt="0">
        <dgm:presLayoutVars>
          <dgm:dir/>
          <dgm:resizeHandles val="exact"/>
        </dgm:presLayoutVars>
      </dgm:prSet>
      <dgm:spPr/>
    </dgm:pt>
    <dgm:pt modelId="{F23B48B6-D02F-47DB-A6A4-8E0F35AA77F9}" type="pres">
      <dgm:prSet presAssocID="{CA65A4D8-FA02-44B1-AAAC-BCA72203245D}" presName="node" presStyleLbl="node1" presStyleIdx="0" presStyleCnt="6">
        <dgm:presLayoutVars>
          <dgm:bulletEnabled val="1"/>
        </dgm:presLayoutVars>
      </dgm:prSet>
      <dgm:spPr/>
    </dgm:pt>
    <dgm:pt modelId="{E01980EB-8049-4114-B86D-FBC79DEAA4E2}" type="pres">
      <dgm:prSet presAssocID="{FE241410-B6AC-40F8-B2EB-49FFD5FB1564}" presName="sibTrans" presStyleLbl="sibTrans2D1" presStyleIdx="0" presStyleCnt="5"/>
      <dgm:spPr/>
    </dgm:pt>
    <dgm:pt modelId="{7EF8A6DD-6861-4162-86A3-09A77AAC69AD}" type="pres">
      <dgm:prSet presAssocID="{FE241410-B6AC-40F8-B2EB-49FFD5FB1564}" presName="connectorText" presStyleLbl="sibTrans2D1" presStyleIdx="0" presStyleCnt="5"/>
      <dgm:spPr/>
    </dgm:pt>
    <dgm:pt modelId="{C9DB48FB-0976-4189-8390-9ADAA24F8B12}" type="pres">
      <dgm:prSet presAssocID="{7B6D0F8B-0BF8-425F-920F-1603A2AD83E3}" presName="node" presStyleLbl="node1" presStyleIdx="1" presStyleCnt="6">
        <dgm:presLayoutVars>
          <dgm:bulletEnabled val="1"/>
        </dgm:presLayoutVars>
      </dgm:prSet>
      <dgm:spPr/>
    </dgm:pt>
    <dgm:pt modelId="{35F44C8B-AB28-4EC4-B3ED-90DE52221FB9}" type="pres">
      <dgm:prSet presAssocID="{E6D8D042-9D12-440E-B7DD-B5BCBF8D65B5}" presName="sibTrans" presStyleLbl="sibTrans2D1" presStyleIdx="1" presStyleCnt="5"/>
      <dgm:spPr/>
    </dgm:pt>
    <dgm:pt modelId="{2C2E0B65-5CD7-439D-87F7-46390AB436AA}" type="pres">
      <dgm:prSet presAssocID="{E6D8D042-9D12-440E-B7DD-B5BCBF8D65B5}" presName="connectorText" presStyleLbl="sibTrans2D1" presStyleIdx="1" presStyleCnt="5"/>
      <dgm:spPr/>
    </dgm:pt>
    <dgm:pt modelId="{066995C1-D185-4DDC-8015-9CEF64CFF068}" type="pres">
      <dgm:prSet presAssocID="{2256AE61-440A-4FFB-8F78-9613C67723E5}" presName="node" presStyleLbl="node1" presStyleIdx="2" presStyleCnt="6">
        <dgm:presLayoutVars>
          <dgm:bulletEnabled val="1"/>
        </dgm:presLayoutVars>
      </dgm:prSet>
      <dgm:spPr/>
    </dgm:pt>
    <dgm:pt modelId="{17944AD9-90F3-4A64-AB95-8EEF00DADBF9}" type="pres">
      <dgm:prSet presAssocID="{193D7957-9E5C-46E2-BBBA-4287DE590E98}" presName="sibTrans" presStyleLbl="sibTrans2D1" presStyleIdx="2" presStyleCnt="5"/>
      <dgm:spPr/>
    </dgm:pt>
    <dgm:pt modelId="{B77F4940-ACE2-4BD2-9BE3-BEF11D53E613}" type="pres">
      <dgm:prSet presAssocID="{193D7957-9E5C-46E2-BBBA-4287DE590E98}" presName="connectorText" presStyleLbl="sibTrans2D1" presStyleIdx="2" presStyleCnt="5"/>
      <dgm:spPr/>
    </dgm:pt>
    <dgm:pt modelId="{43DAEF3E-2E90-47E4-9AE8-AF4FDF6C91F0}" type="pres">
      <dgm:prSet presAssocID="{8154F311-1EA2-478A-887F-D34408C1E9A4}" presName="node" presStyleLbl="node1" presStyleIdx="3" presStyleCnt="6">
        <dgm:presLayoutVars>
          <dgm:bulletEnabled val="1"/>
        </dgm:presLayoutVars>
      </dgm:prSet>
      <dgm:spPr/>
    </dgm:pt>
    <dgm:pt modelId="{AE49541F-17AE-4F61-9054-9DB587A91631}" type="pres">
      <dgm:prSet presAssocID="{6932D391-7182-4571-9B4F-692ABEFC8632}" presName="sibTrans" presStyleLbl="sibTrans2D1" presStyleIdx="3" presStyleCnt="5"/>
      <dgm:spPr/>
    </dgm:pt>
    <dgm:pt modelId="{72940CD4-64CE-466D-9BEA-9BF6041D6A07}" type="pres">
      <dgm:prSet presAssocID="{6932D391-7182-4571-9B4F-692ABEFC8632}" presName="connectorText" presStyleLbl="sibTrans2D1" presStyleIdx="3" presStyleCnt="5"/>
      <dgm:spPr/>
    </dgm:pt>
    <dgm:pt modelId="{853CC948-6364-4037-8B59-806CAD40E1C7}" type="pres">
      <dgm:prSet presAssocID="{8F8A5FEE-8FEF-4E79-B2A5-71A1ED032D4C}" presName="node" presStyleLbl="node1" presStyleIdx="4" presStyleCnt="6">
        <dgm:presLayoutVars>
          <dgm:bulletEnabled val="1"/>
        </dgm:presLayoutVars>
      </dgm:prSet>
      <dgm:spPr/>
    </dgm:pt>
    <dgm:pt modelId="{888584DD-8AFE-4BBC-9A28-F349F986965A}" type="pres">
      <dgm:prSet presAssocID="{57D2FB04-201C-4783-88A1-9CB0B40EE21B}" presName="sibTrans" presStyleLbl="sibTrans2D1" presStyleIdx="4" presStyleCnt="5"/>
      <dgm:spPr/>
    </dgm:pt>
    <dgm:pt modelId="{FDA258D4-C124-4ADB-834A-4D6291237378}" type="pres">
      <dgm:prSet presAssocID="{57D2FB04-201C-4783-88A1-9CB0B40EE21B}" presName="connectorText" presStyleLbl="sibTrans2D1" presStyleIdx="4" presStyleCnt="5"/>
      <dgm:spPr/>
    </dgm:pt>
    <dgm:pt modelId="{BBA132C9-C787-4468-9709-2C2907CA97E9}" type="pres">
      <dgm:prSet presAssocID="{F68C1D1A-D432-4088-83DA-70B3846F3788}" presName="node" presStyleLbl="node1" presStyleIdx="5" presStyleCnt="6">
        <dgm:presLayoutVars>
          <dgm:bulletEnabled val="1"/>
        </dgm:presLayoutVars>
      </dgm:prSet>
      <dgm:spPr/>
    </dgm:pt>
  </dgm:ptLst>
  <dgm:cxnLst>
    <dgm:cxn modelId="{ADE44101-A3E1-4596-9BAB-7738A1B6A094}" type="presOf" srcId="{7B6D0F8B-0BF8-425F-920F-1603A2AD83E3}" destId="{C9DB48FB-0976-4189-8390-9ADAA24F8B12}" srcOrd="0" destOrd="0" presId="urn:microsoft.com/office/officeart/2005/8/layout/process1"/>
    <dgm:cxn modelId="{C2424107-8BAB-4EF7-8D96-1E42FD650179}" type="presOf" srcId="{57D2FB04-201C-4783-88A1-9CB0B40EE21B}" destId="{888584DD-8AFE-4BBC-9A28-F349F986965A}" srcOrd="0" destOrd="0" presId="urn:microsoft.com/office/officeart/2005/8/layout/process1"/>
    <dgm:cxn modelId="{C367E831-A23C-4665-B0BC-70E10745FE97}" srcId="{FDFA773B-32B8-4480-A38D-D965FF707560}" destId="{8154F311-1EA2-478A-887F-D34408C1E9A4}" srcOrd="3" destOrd="0" parTransId="{CAF19BE5-7FA1-493A-A05B-61CA2A7B2E15}" sibTransId="{6932D391-7182-4571-9B4F-692ABEFC8632}"/>
    <dgm:cxn modelId="{1E129563-773D-4BE0-A929-38546E1106F2}" type="presOf" srcId="{8154F311-1EA2-478A-887F-D34408C1E9A4}" destId="{43DAEF3E-2E90-47E4-9AE8-AF4FDF6C91F0}" srcOrd="0" destOrd="0" presId="urn:microsoft.com/office/officeart/2005/8/layout/process1"/>
    <dgm:cxn modelId="{A6163C6D-8EA1-4691-99FD-B214D336DD5C}" type="presOf" srcId="{E6D8D042-9D12-440E-B7DD-B5BCBF8D65B5}" destId="{35F44C8B-AB28-4EC4-B3ED-90DE52221FB9}" srcOrd="0" destOrd="0" presId="urn:microsoft.com/office/officeart/2005/8/layout/process1"/>
    <dgm:cxn modelId="{025BD650-68C4-458D-8515-9BC1C18A65FB}" type="presOf" srcId="{6932D391-7182-4571-9B4F-692ABEFC8632}" destId="{72940CD4-64CE-466D-9BEA-9BF6041D6A07}" srcOrd="1" destOrd="0" presId="urn:microsoft.com/office/officeart/2005/8/layout/process1"/>
    <dgm:cxn modelId="{23D5FB53-EE65-458F-847C-B939DB89E232}" type="presOf" srcId="{57D2FB04-201C-4783-88A1-9CB0B40EE21B}" destId="{FDA258D4-C124-4ADB-834A-4D6291237378}" srcOrd="1" destOrd="0" presId="urn:microsoft.com/office/officeart/2005/8/layout/process1"/>
    <dgm:cxn modelId="{122A3E7A-6447-48C4-847F-BCCECE7C66B6}" type="presOf" srcId="{6932D391-7182-4571-9B4F-692ABEFC8632}" destId="{AE49541F-17AE-4F61-9054-9DB587A91631}" srcOrd="0" destOrd="0" presId="urn:microsoft.com/office/officeart/2005/8/layout/process1"/>
    <dgm:cxn modelId="{8892F380-8A3F-48E7-A7C5-73BE5D191158}" type="presOf" srcId="{FE241410-B6AC-40F8-B2EB-49FFD5FB1564}" destId="{E01980EB-8049-4114-B86D-FBC79DEAA4E2}" srcOrd="0" destOrd="0" presId="urn:microsoft.com/office/officeart/2005/8/layout/process1"/>
    <dgm:cxn modelId="{6DD5F18A-C300-455A-953D-E9217658490D}" type="presOf" srcId="{E6D8D042-9D12-440E-B7DD-B5BCBF8D65B5}" destId="{2C2E0B65-5CD7-439D-87F7-46390AB436AA}" srcOrd="1" destOrd="0" presId="urn:microsoft.com/office/officeart/2005/8/layout/process1"/>
    <dgm:cxn modelId="{CA593C97-685E-4923-879F-238049C6A614}" srcId="{FDFA773B-32B8-4480-A38D-D965FF707560}" destId="{2256AE61-440A-4FFB-8F78-9613C67723E5}" srcOrd="2" destOrd="0" parTransId="{5BBF7000-5BBD-48F4-B707-5D2FDBD333BE}" sibTransId="{193D7957-9E5C-46E2-BBBA-4287DE590E98}"/>
    <dgm:cxn modelId="{39D0AA97-11E5-4328-AF49-43396FA069B1}" srcId="{FDFA773B-32B8-4480-A38D-D965FF707560}" destId="{CA65A4D8-FA02-44B1-AAAC-BCA72203245D}" srcOrd="0" destOrd="0" parTransId="{93434068-9202-4A5A-8914-0E50E05A8825}" sibTransId="{FE241410-B6AC-40F8-B2EB-49FFD5FB1564}"/>
    <dgm:cxn modelId="{C7A633A8-4F82-4D6E-9AE9-DEB06FD64B56}" type="presOf" srcId="{FE241410-B6AC-40F8-B2EB-49FFD5FB1564}" destId="{7EF8A6DD-6861-4162-86A3-09A77AAC69AD}" srcOrd="1" destOrd="0" presId="urn:microsoft.com/office/officeart/2005/8/layout/process1"/>
    <dgm:cxn modelId="{D1D28EAA-816A-4244-A2E4-2D3BFAC23056}" srcId="{FDFA773B-32B8-4480-A38D-D965FF707560}" destId="{8F8A5FEE-8FEF-4E79-B2A5-71A1ED032D4C}" srcOrd="4" destOrd="0" parTransId="{27E37D71-7D36-435A-B6AD-69C3B52EE8FE}" sibTransId="{57D2FB04-201C-4783-88A1-9CB0B40EE21B}"/>
    <dgm:cxn modelId="{F4976CB8-5A41-4783-9BE5-4B97BB5A3F6F}" type="presOf" srcId="{FDFA773B-32B8-4480-A38D-D965FF707560}" destId="{699C72E7-2890-4B06-937B-29D73329577E}" srcOrd="0" destOrd="0" presId="urn:microsoft.com/office/officeart/2005/8/layout/process1"/>
    <dgm:cxn modelId="{7C6E56C1-003C-4A7D-8A7F-BF8E00B8F598}" type="presOf" srcId="{193D7957-9E5C-46E2-BBBA-4287DE590E98}" destId="{17944AD9-90F3-4A64-AB95-8EEF00DADBF9}" srcOrd="0" destOrd="0" presId="urn:microsoft.com/office/officeart/2005/8/layout/process1"/>
    <dgm:cxn modelId="{F33F9AC5-3B69-41F1-A064-F07E9577A3F0}" type="presOf" srcId="{CA65A4D8-FA02-44B1-AAAC-BCA72203245D}" destId="{F23B48B6-D02F-47DB-A6A4-8E0F35AA77F9}" srcOrd="0" destOrd="0" presId="urn:microsoft.com/office/officeart/2005/8/layout/process1"/>
    <dgm:cxn modelId="{69B58AC6-3A0F-4321-A1AE-D5C16F4AC413}" srcId="{FDFA773B-32B8-4480-A38D-D965FF707560}" destId="{F68C1D1A-D432-4088-83DA-70B3846F3788}" srcOrd="5" destOrd="0" parTransId="{24F6C0AD-C74C-4AD1-A9B4-47C415F242DC}" sibTransId="{2494F4A2-E88A-4D7C-B576-B3DC294F50B3}"/>
    <dgm:cxn modelId="{D87F23D2-32D6-4F75-AC77-F96AE4FB247F}" type="presOf" srcId="{8F8A5FEE-8FEF-4E79-B2A5-71A1ED032D4C}" destId="{853CC948-6364-4037-8B59-806CAD40E1C7}" srcOrd="0" destOrd="0" presId="urn:microsoft.com/office/officeart/2005/8/layout/process1"/>
    <dgm:cxn modelId="{DEFC18D4-4A1E-4540-B906-B5A0E47678CE}" type="presOf" srcId="{F68C1D1A-D432-4088-83DA-70B3846F3788}" destId="{BBA132C9-C787-4468-9709-2C2907CA97E9}" srcOrd="0" destOrd="0" presId="urn:microsoft.com/office/officeart/2005/8/layout/process1"/>
    <dgm:cxn modelId="{71F91DDC-DDBB-4E91-A7D2-6E46E0F4B5D2}" type="presOf" srcId="{2256AE61-440A-4FFB-8F78-9613C67723E5}" destId="{066995C1-D185-4DDC-8015-9CEF64CFF068}" srcOrd="0" destOrd="0" presId="urn:microsoft.com/office/officeart/2005/8/layout/process1"/>
    <dgm:cxn modelId="{2BE346F3-BF6B-4154-8780-63457736C195}" type="presOf" srcId="{193D7957-9E5C-46E2-BBBA-4287DE590E98}" destId="{B77F4940-ACE2-4BD2-9BE3-BEF11D53E613}" srcOrd="1" destOrd="0" presId="urn:microsoft.com/office/officeart/2005/8/layout/process1"/>
    <dgm:cxn modelId="{6CDC60F6-59C2-478B-B7B6-815725BFB706}" srcId="{FDFA773B-32B8-4480-A38D-D965FF707560}" destId="{7B6D0F8B-0BF8-425F-920F-1603A2AD83E3}" srcOrd="1" destOrd="0" parTransId="{53EC3687-EFD6-4C8A-AD1D-6012E67421CA}" sibTransId="{E6D8D042-9D12-440E-B7DD-B5BCBF8D65B5}"/>
    <dgm:cxn modelId="{9B89A317-3E31-43C7-93B4-57E8B1E501AC}" type="presParOf" srcId="{699C72E7-2890-4B06-937B-29D73329577E}" destId="{F23B48B6-D02F-47DB-A6A4-8E0F35AA77F9}" srcOrd="0" destOrd="0" presId="urn:microsoft.com/office/officeart/2005/8/layout/process1"/>
    <dgm:cxn modelId="{930D1871-0781-4C13-A925-DD54EDC0D419}" type="presParOf" srcId="{699C72E7-2890-4B06-937B-29D73329577E}" destId="{E01980EB-8049-4114-B86D-FBC79DEAA4E2}" srcOrd="1" destOrd="0" presId="urn:microsoft.com/office/officeart/2005/8/layout/process1"/>
    <dgm:cxn modelId="{F75CEDB1-7E08-4DC7-8819-B97A10CB7F44}" type="presParOf" srcId="{E01980EB-8049-4114-B86D-FBC79DEAA4E2}" destId="{7EF8A6DD-6861-4162-86A3-09A77AAC69AD}" srcOrd="0" destOrd="0" presId="urn:microsoft.com/office/officeart/2005/8/layout/process1"/>
    <dgm:cxn modelId="{D7D17A40-EACC-4582-BAFF-74DF7A755B8B}" type="presParOf" srcId="{699C72E7-2890-4B06-937B-29D73329577E}" destId="{C9DB48FB-0976-4189-8390-9ADAA24F8B12}" srcOrd="2" destOrd="0" presId="urn:microsoft.com/office/officeart/2005/8/layout/process1"/>
    <dgm:cxn modelId="{EE16CECE-5D6D-4164-8422-151CFB7023C8}" type="presParOf" srcId="{699C72E7-2890-4B06-937B-29D73329577E}" destId="{35F44C8B-AB28-4EC4-B3ED-90DE52221FB9}" srcOrd="3" destOrd="0" presId="urn:microsoft.com/office/officeart/2005/8/layout/process1"/>
    <dgm:cxn modelId="{E748D5B2-FC52-46DB-9A50-C7931422F361}" type="presParOf" srcId="{35F44C8B-AB28-4EC4-B3ED-90DE52221FB9}" destId="{2C2E0B65-5CD7-439D-87F7-46390AB436AA}" srcOrd="0" destOrd="0" presId="urn:microsoft.com/office/officeart/2005/8/layout/process1"/>
    <dgm:cxn modelId="{B4D79022-28E7-444C-A288-CA4554111293}" type="presParOf" srcId="{699C72E7-2890-4B06-937B-29D73329577E}" destId="{066995C1-D185-4DDC-8015-9CEF64CFF068}" srcOrd="4" destOrd="0" presId="urn:microsoft.com/office/officeart/2005/8/layout/process1"/>
    <dgm:cxn modelId="{D180678B-AA13-408C-B4FE-258E38B20FB9}" type="presParOf" srcId="{699C72E7-2890-4B06-937B-29D73329577E}" destId="{17944AD9-90F3-4A64-AB95-8EEF00DADBF9}" srcOrd="5" destOrd="0" presId="urn:microsoft.com/office/officeart/2005/8/layout/process1"/>
    <dgm:cxn modelId="{B89EEAFB-A044-41B6-B365-97F4595E94E3}" type="presParOf" srcId="{17944AD9-90F3-4A64-AB95-8EEF00DADBF9}" destId="{B77F4940-ACE2-4BD2-9BE3-BEF11D53E613}" srcOrd="0" destOrd="0" presId="urn:microsoft.com/office/officeart/2005/8/layout/process1"/>
    <dgm:cxn modelId="{8B10D945-F4FB-4FA7-B737-4DE7A583ACE6}" type="presParOf" srcId="{699C72E7-2890-4B06-937B-29D73329577E}" destId="{43DAEF3E-2E90-47E4-9AE8-AF4FDF6C91F0}" srcOrd="6" destOrd="0" presId="urn:microsoft.com/office/officeart/2005/8/layout/process1"/>
    <dgm:cxn modelId="{DDC37CFB-CA58-485F-A927-D90485C5F463}" type="presParOf" srcId="{699C72E7-2890-4B06-937B-29D73329577E}" destId="{AE49541F-17AE-4F61-9054-9DB587A91631}" srcOrd="7" destOrd="0" presId="urn:microsoft.com/office/officeart/2005/8/layout/process1"/>
    <dgm:cxn modelId="{F7D69B57-B696-4B10-91C9-7253E3DF6754}" type="presParOf" srcId="{AE49541F-17AE-4F61-9054-9DB587A91631}" destId="{72940CD4-64CE-466D-9BEA-9BF6041D6A07}" srcOrd="0" destOrd="0" presId="urn:microsoft.com/office/officeart/2005/8/layout/process1"/>
    <dgm:cxn modelId="{0EB8C256-43BC-42F1-BC51-925C2F22F6F3}" type="presParOf" srcId="{699C72E7-2890-4B06-937B-29D73329577E}" destId="{853CC948-6364-4037-8B59-806CAD40E1C7}" srcOrd="8" destOrd="0" presId="urn:microsoft.com/office/officeart/2005/8/layout/process1"/>
    <dgm:cxn modelId="{7979B7BC-9959-4304-A7D7-00069CB49EE9}" type="presParOf" srcId="{699C72E7-2890-4B06-937B-29D73329577E}" destId="{888584DD-8AFE-4BBC-9A28-F349F986965A}" srcOrd="9" destOrd="0" presId="urn:microsoft.com/office/officeart/2005/8/layout/process1"/>
    <dgm:cxn modelId="{2F3DFEAA-9142-40E1-84C2-6B2049A5546E}" type="presParOf" srcId="{888584DD-8AFE-4BBC-9A28-F349F986965A}" destId="{FDA258D4-C124-4ADB-834A-4D6291237378}" srcOrd="0" destOrd="0" presId="urn:microsoft.com/office/officeart/2005/8/layout/process1"/>
    <dgm:cxn modelId="{58ECCA90-A438-47F4-A9D5-85678392460E}" type="presParOf" srcId="{699C72E7-2890-4B06-937B-29D73329577E}" destId="{BBA132C9-C787-4468-9709-2C2907CA97E9}"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C0A20F3-8FE3-41D0-A7D7-E9DAE4EDF5B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DBBC826-578F-4450-B45B-465DB30603F5}">
      <dgm:prSet/>
      <dgm:spPr/>
      <dgm:t>
        <a:bodyPr/>
        <a:lstStyle/>
        <a:p>
          <a:pPr>
            <a:defRPr cap="all"/>
          </a:pPr>
          <a:r>
            <a:rPr lang="en-US" b="0" i="0" baseline="0" dirty="0"/>
            <a:t>All results based on the </a:t>
          </a:r>
          <a:br>
            <a:rPr lang="en-US" b="0" i="0" baseline="0" dirty="0"/>
          </a:br>
          <a:r>
            <a:rPr lang="en-US" b="1" i="0" baseline="0" dirty="0"/>
            <a:t>kinetic-700 data set</a:t>
          </a:r>
          <a:br>
            <a:rPr lang="en-US" b="1" i="0" baseline="0" dirty="0"/>
          </a:br>
          <a:endParaRPr lang="en-US" dirty="0"/>
        </a:p>
      </dgm:t>
    </dgm:pt>
    <dgm:pt modelId="{5192679B-3FC7-4EA8-9E90-6AD31732DBC7}" type="parTrans" cxnId="{125BF73E-C189-47D5-BF90-32FA4CC8E412}">
      <dgm:prSet/>
      <dgm:spPr/>
      <dgm:t>
        <a:bodyPr/>
        <a:lstStyle/>
        <a:p>
          <a:endParaRPr lang="en-US"/>
        </a:p>
      </dgm:t>
    </dgm:pt>
    <dgm:pt modelId="{7405ECEE-E01C-4507-B41B-03189ADBCCAF}" type="sibTrans" cxnId="{125BF73E-C189-47D5-BF90-32FA4CC8E412}">
      <dgm:prSet/>
      <dgm:spPr/>
      <dgm:t>
        <a:bodyPr/>
        <a:lstStyle/>
        <a:p>
          <a:endParaRPr lang="en-US"/>
        </a:p>
      </dgm:t>
    </dgm:pt>
    <dgm:pt modelId="{51FBD3C9-AAB4-4BA0-8939-550B4C92173A}">
      <dgm:prSet/>
      <dgm:spPr/>
      <dgm:t>
        <a:bodyPr/>
        <a:lstStyle/>
        <a:p>
          <a:pPr>
            <a:defRPr cap="all"/>
          </a:pPr>
          <a:r>
            <a:rPr lang="en-US" b="1" i="0" baseline="0"/>
            <a:t>Human Activity Recognition</a:t>
          </a:r>
          <a:r>
            <a:rPr lang="en-US" b="0" i="0" baseline="0"/>
            <a:t> is vast with unlimited permutations </a:t>
          </a:r>
          <a:endParaRPr lang="en-US"/>
        </a:p>
      </dgm:t>
    </dgm:pt>
    <dgm:pt modelId="{9BFD5E5D-815C-467F-AE8A-D5591E8A41A4}" type="parTrans" cxnId="{B0AB541A-23AD-4C64-BD29-9A815BE01025}">
      <dgm:prSet/>
      <dgm:spPr/>
      <dgm:t>
        <a:bodyPr/>
        <a:lstStyle/>
        <a:p>
          <a:endParaRPr lang="en-US"/>
        </a:p>
      </dgm:t>
    </dgm:pt>
    <dgm:pt modelId="{B55348D2-8980-45DF-9F64-FE155468B290}" type="sibTrans" cxnId="{B0AB541A-23AD-4C64-BD29-9A815BE01025}">
      <dgm:prSet/>
      <dgm:spPr/>
      <dgm:t>
        <a:bodyPr/>
        <a:lstStyle/>
        <a:p>
          <a:endParaRPr lang="en-US"/>
        </a:p>
      </dgm:t>
    </dgm:pt>
    <dgm:pt modelId="{970F2697-3DF4-47C6-A059-6508161D0991}" type="pres">
      <dgm:prSet presAssocID="{AC0A20F3-8FE3-41D0-A7D7-E9DAE4EDF5BE}" presName="root" presStyleCnt="0">
        <dgm:presLayoutVars>
          <dgm:dir/>
          <dgm:resizeHandles val="exact"/>
        </dgm:presLayoutVars>
      </dgm:prSet>
      <dgm:spPr/>
    </dgm:pt>
    <dgm:pt modelId="{CC7820B0-2E5D-4BED-A0F7-CA9C3D04E659}" type="pres">
      <dgm:prSet presAssocID="{0DBBC826-578F-4450-B45B-465DB30603F5}" presName="compNode" presStyleCnt="0"/>
      <dgm:spPr/>
    </dgm:pt>
    <dgm:pt modelId="{9304F266-A4B9-4202-99EE-081E33AAE6CE}" type="pres">
      <dgm:prSet presAssocID="{0DBBC826-578F-4450-B45B-465DB30603F5}" presName="iconBgRect" presStyleLbl="bgShp" presStyleIdx="0" presStyleCnt="2"/>
      <dgm:spPr/>
    </dgm:pt>
    <dgm:pt modelId="{A7E1A4CF-EC00-4551-85BE-66C8A83FBE53}" type="pres">
      <dgm:prSet presAssocID="{0DBBC826-578F-4450-B45B-465DB30603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bine"/>
        </a:ext>
      </dgm:extLst>
    </dgm:pt>
    <dgm:pt modelId="{D68F741E-FB35-416C-BFA4-AC8479931223}" type="pres">
      <dgm:prSet presAssocID="{0DBBC826-578F-4450-B45B-465DB30603F5}" presName="spaceRect" presStyleCnt="0"/>
      <dgm:spPr/>
    </dgm:pt>
    <dgm:pt modelId="{87B5B99D-5504-4DAF-917F-5DAC9F286490}" type="pres">
      <dgm:prSet presAssocID="{0DBBC826-578F-4450-B45B-465DB30603F5}" presName="textRect" presStyleLbl="revTx" presStyleIdx="0" presStyleCnt="2">
        <dgm:presLayoutVars>
          <dgm:chMax val="1"/>
          <dgm:chPref val="1"/>
        </dgm:presLayoutVars>
      </dgm:prSet>
      <dgm:spPr/>
    </dgm:pt>
    <dgm:pt modelId="{2CC6CCA1-60C3-4F83-AE56-C896E1257FEC}" type="pres">
      <dgm:prSet presAssocID="{7405ECEE-E01C-4507-B41B-03189ADBCCAF}" presName="sibTrans" presStyleCnt="0"/>
      <dgm:spPr/>
    </dgm:pt>
    <dgm:pt modelId="{3F97112D-EC27-46EF-BFDF-071C6FD63827}" type="pres">
      <dgm:prSet presAssocID="{51FBD3C9-AAB4-4BA0-8939-550B4C92173A}" presName="compNode" presStyleCnt="0"/>
      <dgm:spPr/>
    </dgm:pt>
    <dgm:pt modelId="{69ABAE4B-B320-4B15-8BED-E84F09B49987}" type="pres">
      <dgm:prSet presAssocID="{51FBD3C9-AAB4-4BA0-8939-550B4C92173A}" presName="iconBgRect" presStyleLbl="bgShp" presStyleIdx="1" presStyleCnt="2"/>
      <dgm:spPr/>
    </dgm:pt>
    <dgm:pt modelId="{A5284415-E69D-4E48-A0B3-12DDD01272E8}" type="pres">
      <dgm:prSet presAssocID="{51FBD3C9-AAB4-4BA0-8939-550B4C9217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EAAD0377-280D-42FB-B1CB-770165B2E42A}" type="pres">
      <dgm:prSet presAssocID="{51FBD3C9-AAB4-4BA0-8939-550B4C92173A}" presName="spaceRect" presStyleCnt="0"/>
      <dgm:spPr/>
    </dgm:pt>
    <dgm:pt modelId="{571231C8-3F31-4293-839C-5E5A35752092}" type="pres">
      <dgm:prSet presAssocID="{51FBD3C9-AAB4-4BA0-8939-550B4C92173A}" presName="textRect" presStyleLbl="revTx" presStyleIdx="1" presStyleCnt="2">
        <dgm:presLayoutVars>
          <dgm:chMax val="1"/>
          <dgm:chPref val="1"/>
        </dgm:presLayoutVars>
      </dgm:prSet>
      <dgm:spPr/>
    </dgm:pt>
  </dgm:ptLst>
  <dgm:cxnLst>
    <dgm:cxn modelId="{B0AB541A-23AD-4C64-BD29-9A815BE01025}" srcId="{AC0A20F3-8FE3-41D0-A7D7-E9DAE4EDF5BE}" destId="{51FBD3C9-AAB4-4BA0-8939-550B4C92173A}" srcOrd="1" destOrd="0" parTransId="{9BFD5E5D-815C-467F-AE8A-D5591E8A41A4}" sibTransId="{B55348D2-8980-45DF-9F64-FE155468B290}"/>
    <dgm:cxn modelId="{125BF73E-C189-47D5-BF90-32FA4CC8E412}" srcId="{AC0A20F3-8FE3-41D0-A7D7-E9DAE4EDF5BE}" destId="{0DBBC826-578F-4450-B45B-465DB30603F5}" srcOrd="0" destOrd="0" parTransId="{5192679B-3FC7-4EA8-9E90-6AD31732DBC7}" sibTransId="{7405ECEE-E01C-4507-B41B-03189ADBCCAF}"/>
    <dgm:cxn modelId="{1867899A-E368-428B-AFB6-85FC0D21114D}" type="presOf" srcId="{AC0A20F3-8FE3-41D0-A7D7-E9DAE4EDF5BE}" destId="{970F2697-3DF4-47C6-A059-6508161D0991}" srcOrd="0" destOrd="0" presId="urn:microsoft.com/office/officeart/2018/5/layout/IconCircleLabelList"/>
    <dgm:cxn modelId="{0CF44CB5-BD56-494E-85E3-770E174BD00A}" type="presOf" srcId="{51FBD3C9-AAB4-4BA0-8939-550B4C92173A}" destId="{571231C8-3F31-4293-839C-5E5A35752092}" srcOrd="0" destOrd="0" presId="urn:microsoft.com/office/officeart/2018/5/layout/IconCircleLabelList"/>
    <dgm:cxn modelId="{F04C83E1-4676-4086-B3F1-22C739C5A3AF}" type="presOf" srcId="{0DBBC826-578F-4450-B45B-465DB30603F5}" destId="{87B5B99D-5504-4DAF-917F-5DAC9F286490}" srcOrd="0" destOrd="0" presId="urn:microsoft.com/office/officeart/2018/5/layout/IconCircleLabelList"/>
    <dgm:cxn modelId="{109518D5-61AE-40D1-B204-6AE52C02FDE6}" type="presParOf" srcId="{970F2697-3DF4-47C6-A059-6508161D0991}" destId="{CC7820B0-2E5D-4BED-A0F7-CA9C3D04E659}" srcOrd="0" destOrd="0" presId="urn:microsoft.com/office/officeart/2018/5/layout/IconCircleLabelList"/>
    <dgm:cxn modelId="{C0D44A2E-4A40-4C17-A04C-64AC181385F4}" type="presParOf" srcId="{CC7820B0-2E5D-4BED-A0F7-CA9C3D04E659}" destId="{9304F266-A4B9-4202-99EE-081E33AAE6CE}" srcOrd="0" destOrd="0" presId="urn:microsoft.com/office/officeart/2018/5/layout/IconCircleLabelList"/>
    <dgm:cxn modelId="{4864FFC4-2262-422B-8437-301B0722D66E}" type="presParOf" srcId="{CC7820B0-2E5D-4BED-A0F7-CA9C3D04E659}" destId="{A7E1A4CF-EC00-4551-85BE-66C8A83FBE53}" srcOrd="1" destOrd="0" presId="urn:microsoft.com/office/officeart/2018/5/layout/IconCircleLabelList"/>
    <dgm:cxn modelId="{0F1D2E91-94BD-4875-9B7C-555D69116C1E}" type="presParOf" srcId="{CC7820B0-2E5D-4BED-A0F7-CA9C3D04E659}" destId="{D68F741E-FB35-416C-BFA4-AC8479931223}" srcOrd="2" destOrd="0" presId="urn:microsoft.com/office/officeart/2018/5/layout/IconCircleLabelList"/>
    <dgm:cxn modelId="{5529B7FF-DA0F-4637-BD22-DC6D1D7B2A05}" type="presParOf" srcId="{CC7820B0-2E5D-4BED-A0F7-CA9C3D04E659}" destId="{87B5B99D-5504-4DAF-917F-5DAC9F286490}" srcOrd="3" destOrd="0" presId="urn:microsoft.com/office/officeart/2018/5/layout/IconCircleLabelList"/>
    <dgm:cxn modelId="{9C663E8E-99DD-478A-9E93-5737FC116FE9}" type="presParOf" srcId="{970F2697-3DF4-47C6-A059-6508161D0991}" destId="{2CC6CCA1-60C3-4F83-AE56-C896E1257FEC}" srcOrd="1" destOrd="0" presId="urn:microsoft.com/office/officeart/2018/5/layout/IconCircleLabelList"/>
    <dgm:cxn modelId="{E882A317-C7AF-43AC-A639-41E131EC3DDD}" type="presParOf" srcId="{970F2697-3DF4-47C6-A059-6508161D0991}" destId="{3F97112D-EC27-46EF-BFDF-071C6FD63827}" srcOrd="2" destOrd="0" presId="urn:microsoft.com/office/officeart/2018/5/layout/IconCircleLabelList"/>
    <dgm:cxn modelId="{452DF67C-FB90-414D-A0DF-6B98F3FC8D74}" type="presParOf" srcId="{3F97112D-EC27-46EF-BFDF-071C6FD63827}" destId="{69ABAE4B-B320-4B15-8BED-E84F09B49987}" srcOrd="0" destOrd="0" presId="urn:microsoft.com/office/officeart/2018/5/layout/IconCircleLabelList"/>
    <dgm:cxn modelId="{D4BE5D71-85D8-41DA-AD41-4838AFA5DA06}" type="presParOf" srcId="{3F97112D-EC27-46EF-BFDF-071C6FD63827}" destId="{A5284415-E69D-4E48-A0B3-12DDD01272E8}" srcOrd="1" destOrd="0" presId="urn:microsoft.com/office/officeart/2018/5/layout/IconCircleLabelList"/>
    <dgm:cxn modelId="{9CD3303E-AEF8-4E50-BF20-009DAE8371F9}" type="presParOf" srcId="{3F97112D-EC27-46EF-BFDF-071C6FD63827}" destId="{EAAD0377-280D-42FB-B1CB-770165B2E42A}" srcOrd="2" destOrd="0" presId="urn:microsoft.com/office/officeart/2018/5/layout/IconCircleLabelList"/>
    <dgm:cxn modelId="{FE4BEDA4-0DBA-498B-AD55-64D0B1E11790}" type="presParOf" srcId="{3F97112D-EC27-46EF-BFDF-071C6FD63827}" destId="{571231C8-3F31-4293-839C-5E5A3575209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B5201E-7B5B-43FF-AD79-25504F75D8A6}"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D920D9E4-F6E8-4E72-83F4-FE5362620FB6}">
      <dgm:prSet/>
      <dgm:spPr/>
      <dgm:t>
        <a:bodyPr/>
        <a:lstStyle/>
        <a:p>
          <a:r>
            <a:rPr lang="en-US" b="0" i="0" baseline="0"/>
            <a:t>Childcare</a:t>
          </a:r>
          <a:endParaRPr lang="en-US"/>
        </a:p>
      </dgm:t>
    </dgm:pt>
    <dgm:pt modelId="{A491FE22-23ED-4791-A1DC-D3E8089FAA45}" type="parTrans" cxnId="{92E97C03-D1E9-4191-9B76-4269B0BBCC2C}">
      <dgm:prSet/>
      <dgm:spPr/>
      <dgm:t>
        <a:bodyPr/>
        <a:lstStyle/>
        <a:p>
          <a:endParaRPr lang="en-US"/>
        </a:p>
      </dgm:t>
    </dgm:pt>
    <dgm:pt modelId="{41DFD5B8-2C8A-4AD9-9AF2-B1D79751A033}" type="sibTrans" cxnId="{92E97C03-D1E9-4191-9B76-4269B0BBCC2C}">
      <dgm:prSet/>
      <dgm:spPr/>
      <dgm:t>
        <a:bodyPr/>
        <a:lstStyle/>
        <a:p>
          <a:endParaRPr lang="en-US"/>
        </a:p>
      </dgm:t>
    </dgm:pt>
    <dgm:pt modelId="{734AAA06-5400-42A4-B8DA-A1AC50642C57}">
      <dgm:prSet/>
      <dgm:spPr/>
      <dgm:t>
        <a:bodyPr/>
        <a:lstStyle/>
        <a:p>
          <a:r>
            <a:rPr lang="en-US"/>
            <a:t>Sports</a:t>
          </a:r>
        </a:p>
      </dgm:t>
    </dgm:pt>
    <dgm:pt modelId="{DF459C05-FF47-48AC-8B4E-AA2BAB656CFF}" type="parTrans" cxnId="{052C2257-D463-4742-881B-85F328BA3878}">
      <dgm:prSet/>
      <dgm:spPr/>
      <dgm:t>
        <a:bodyPr/>
        <a:lstStyle/>
        <a:p>
          <a:endParaRPr lang="en-US"/>
        </a:p>
      </dgm:t>
    </dgm:pt>
    <dgm:pt modelId="{F62C2C19-8AFD-48FA-802B-AFD0FF4ACD56}" type="sibTrans" cxnId="{052C2257-D463-4742-881B-85F328BA3878}">
      <dgm:prSet/>
      <dgm:spPr/>
      <dgm:t>
        <a:bodyPr/>
        <a:lstStyle/>
        <a:p>
          <a:endParaRPr lang="en-US"/>
        </a:p>
      </dgm:t>
    </dgm:pt>
    <dgm:pt modelId="{199819F9-F963-4154-BFD1-0983B94D671D}">
      <dgm:prSet/>
      <dgm:spPr/>
      <dgm:t>
        <a:bodyPr/>
        <a:lstStyle/>
        <a:p>
          <a:r>
            <a:rPr lang="en-US" b="0" i="0" baseline="0"/>
            <a:t>Prisons</a:t>
          </a:r>
          <a:endParaRPr lang="en-US"/>
        </a:p>
      </dgm:t>
    </dgm:pt>
    <dgm:pt modelId="{04F54B3B-B990-48AC-9716-3B68091279B1}" type="parTrans" cxnId="{F5E97A37-E1F3-446B-ABE4-268B5C309FB9}">
      <dgm:prSet/>
      <dgm:spPr/>
      <dgm:t>
        <a:bodyPr/>
        <a:lstStyle/>
        <a:p>
          <a:endParaRPr lang="en-US"/>
        </a:p>
      </dgm:t>
    </dgm:pt>
    <dgm:pt modelId="{4483836E-999D-43F2-AD9C-5738C8D28744}" type="sibTrans" cxnId="{F5E97A37-E1F3-446B-ABE4-268B5C309FB9}">
      <dgm:prSet/>
      <dgm:spPr/>
      <dgm:t>
        <a:bodyPr/>
        <a:lstStyle/>
        <a:p>
          <a:endParaRPr lang="en-US"/>
        </a:p>
      </dgm:t>
    </dgm:pt>
    <dgm:pt modelId="{8D75A4F2-3465-4251-A204-26441C6BE6BA}">
      <dgm:prSet/>
      <dgm:spPr/>
      <dgm:t>
        <a:bodyPr/>
        <a:lstStyle/>
        <a:p>
          <a:r>
            <a:rPr lang="en-US"/>
            <a:t>Public/worker safety</a:t>
          </a:r>
        </a:p>
      </dgm:t>
    </dgm:pt>
    <dgm:pt modelId="{4458BF01-61DC-4941-B646-A0F7CFD8EF51}" type="parTrans" cxnId="{63E1912B-1508-4829-8886-48C2C6EDAFCD}">
      <dgm:prSet/>
      <dgm:spPr/>
      <dgm:t>
        <a:bodyPr/>
        <a:lstStyle/>
        <a:p>
          <a:endParaRPr lang="en-US"/>
        </a:p>
      </dgm:t>
    </dgm:pt>
    <dgm:pt modelId="{8EA7E2E0-B46E-40AF-BBCB-884F4A160D36}" type="sibTrans" cxnId="{63E1912B-1508-4829-8886-48C2C6EDAFCD}">
      <dgm:prSet/>
      <dgm:spPr/>
      <dgm:t>
        <a:bodyPr/>
        <a:lstStyle/>
        <a:p>
          <a:endParaRPr lang="en-US"/>
        </a:p>
      </dgm:t>
    </dgm:pt>
    <dgm:pt modelId="{7C1E439D-A217-492F-A027-8709ECB439D6}">
      <dgm:prSet/>
      <dgm:spPr/>
      <dgm:t>
        <a:bodyPr/>
        <a:lstStyle/>
        <a:p>
          <a:r>
            <a:rPr lang="en-US" b="0" i="0" baseline="0"/>
            <a:t>Manufacturing</a:t>
          </a:r>
          <a:endParaRPr lang="en-US"/>
        </a:p>
      </dgm:t>
    </dgm:pt>
    <dgm:pt modelId="{2EE9EC66-E9B1-4FC6-8558-81B603D06DB4}" type="parTrans" cxnId="{78287E4B-19B2-44A0-8A31-90DFD4F28FB4}">
      <dgm:prSet/>
      <dgm:spPr/>
      <dgm:t>
        <a:bodyPr/>
        <a:lstStyle/>
        <a:p>
          <a:endParaRPr lang="en-US"/>
        </a:p>
      </dgm:t>
    </dgm:pt>
    <dgm:pt modelId="{16630839-634A-4586-B74F-807A910404E2}" type="sibTrans" cxnId="{78287E4B-19B2-44A0-8A31-90DFD4F28FB4}">
      <dgm:prSet/>
      <dgm:spPr/>
      <dgm:t>
        <a:bodyPr/>
        <a:lstStyle/>
        <a:p>
          <a:endParaRPr lang="en-US"/>
        </a:p>
      </dgm:t>
    </dgm:pt>
    <dgm:pt modelId="{57930035-C9F6-4C76-A34C-A8B5030C25F2}" type="pres">
      <dgm:prSet presAssocID="{7AB5201E-7B5B-43FF-AD79-25504F75D8A6}" presName="linear" presStyleCnt="0">
        <dgm:presLayoutVars>
          <dgm:dir/>
          <dgm:animLvl val="lvl"/>
          <dgm:resizeHandles val="exact"/>
        </dgm:presLayoutVars>
      </dgm:prSet>
      <dgm:spPr/>
    </dgm:pt>
    <dgm:pt modelId="{B2EC0D33-46C3-4F53-B9F1-0FA8314F83DC}" type="pres">
      <dgm:prSet presAssocID="{D920D9E4-F6E8-4E72-83F4-FE5362620FB6}" presName="parentLin" presStyleCnt="0"/>
      <dgm:spPr/>
    </dgm:pt>
    <dgm:pt modelId="{E8F28B27-18B7-412A-A64E-0229BECA78BE}" type="pres">
      <dgm:prSet presAssocID="{D920D9E4-F6E8-4E72-83F4-FE5362620FB6}" presName="parentLeftMargin" presStyleLbl="node1" presStyleIdx="0" presStyleCnt="5"/>
      <dgm:spPr/>
    </dgm:pt>
    <dgm:pt modelId="{6C7E224A-10B4-4769-9125-EDD9131FBB50}" type="pres">
      <dgm:prSet presAssocID="{D920D9E4-F6E8-4E72-83F4-FE5362620FB6}" presName="parentText" presStyleLbl="node1" presStyleIdx="0" presStyleCnt="5">
        <dgm:presLayoutVars>
          <dgm:chMax val="0"/>
          <dgm:bulletEnabled val="1"/>
        </dgm:presLayoutVars>
      </dgm:prSet>
      <dgm:spPr/>
    </dgm:pt>
    <dgm:pt modelId="{E891899D-BC82-42A3-919E-1899A1C9BB64}" type="pres">
      <dgm:prSet presAssocID="{D920D9E4-F6E8-4E72-83F4-FE5362620FB6}" presName="negativeSpace" presStyleCnt="0"/>
      <dgm:spPr/>
    </dgm:pt>
    <dgm:pt modelId="{8EA86C76-E2E6-438E-ABC8-C21279DE80A7}" type="pres">
      <dgm:prSet presAssocID="{D920D9E4-F6E8-4E72-83F4-FE5362620FB6}" presName="childText" presStyleLbl="conFgAcc1" presStyleIdx="0" presStyleCnt="5">
        <dgm:presLayoutVars>
          <dgm:bulletEnabled val="1"/>
        </dgm:presLayoutVars>
      </dgm:prSet>
      <dgm:spPr/>
    </dgm:pt>
    <dgm:pt modelId="{1DCFAA93-2AA4-417F-8F3A-746E8D6B26E9}" type="pres">
      <dgm:prSet presAssocID="{41DFD5B8-2C8A-4AD9-9AF2-B1D79751A033}" presName="spaceBetweenRectangles" presStyleCnt="0"/>
      <dgm:spPr/>
    </dgm:pt>
    <dgm:pt modelId="{41D27185-DB0F-463A-A00A-8189EC824B2F}" type="pres">
      <dgm:prSet presAssocID="{734AAA06-5400-42A4-B8DA-A1AC50642C57}" presName="parentLin" presStyleCnt="0"/>
      <dgm:spPr/>
    </dgm:pt>
    <dgm:pt modelId="{0E025765-9D7A-4595-8A43-6F9A32AABA6F}" type="pres">
      <dgm:prSet presAssocID="{734AAA06-5400-42A4-B8DA-A1AC50642C57}" presName="parentLeftMargin" presStyleLbl="node1" presStyleIdx="0" presStyleCnt="5"/>
      <dgm:spPr/>
    </dgm:pt>
    <dgm:pt modelId="{4844B891-7D60-488E-909C-5B07A68EE9A7}" type="pres">
      <dgm:prSet presAssocID="{734AAA06-5400-42A4-B8DA-A1AC50642C57}" presName="parentText" presStyleLbl="node1" presStyleIdx="1" presStyleCnt="5">
        <dgm:presLayoutVars>
          <dgm:chMax val="0"/>
          <dgm:bulletEnabled val="1"/>
        </dgm:presLayoutVars>
      </dgm:prSet>
      <dgm:spPr/>
    </dgm:pt>
    <dgm:pt modelId="{E7E27D58-E058-45A2-B62E-43E7903AC7DF}" type="pres">
      <dgm:prSet presAssocID="{734AAA06-5400-42A4-B8DA-A1AC50642C57}" presName="negativeSpace" presStyleCnt="0"/>
      <dgm:spPr/>
    </dgm:pt>
    <dgm:pt modelId="{4FFB6642-77DF-4546-98A5-1A82E4FD9D80}" type="pres">
      <dgm:prSet presAssocID="{734AAA06-5400-42A4-B8DA-A1AC50642C57}" presName="childText" presStyleLbl="conFgAcc1" presStyleIdx="1" presStyleCnt="5">
        <dgm:presLayoutVars>
          <dgm:bulletEnabled val="1"/>
        </dgm:presLayoutVars>
      </dgm:prSet>
      <dgm:spPr/>
    </dgm:pt>
    <dgm:pt modelId="{879702F4-A841-448E-BFDA-50B7CE688D19}" type="pres">
      <dgm:prSet presAssocID="{F62C2C19-8AFD-48FA-802B-AFD0FF4ACD56}" presName="spaceBetweenRectangles" presStyleCnt="0"/>
      <dgm:spPr/>
    </dgm:pt>
    <dgm:pt modelId="{3C77095A-15B8-439A-A071-DE30BB546000}" type="pres">
      <dgm:prSet presAssocID="{199819F9-F963-4154-BFD1-0983B94D671D}" presName="parentLin" presStyleCnt="0"/>
      <dgm:spPr/>
    </dgm:pt>
    <dgm:pt modelId="{F993EC2E-7CA2-40F9-A6EB-7FAFDB16A26A}" type="pres">
      <dgm:prSet presAssocID="{199819F9-F963-4154-BFD1-0983B94D671D}" presName="parentLeftMargin" presStyleLbl="node1" presStyleIdx="1" presStyleCnt="5"/>
      <dgm:spPr/>
    </dgm:pt>
    <dgm:pt modelId="{F758964E-EB9B-48B7-A17C-A90701A8CFDB}" type="pres">
      <dgm:prSet presAssocID="{199819F9-F963-4154-BFD1-0983B94D671D}" presName="parentText" presStyleLbl="node1" presStyleIdx="2" presStyleCnt="5">
        <dgm:presLayoutVars>
          <dgm:chMax val="0"/>
          <dgm:bulletEnabled val="1"/>
        </dgm:presLayoutVars>
      </dgm:prSet>
      <dgm:spPr/>
    </dgm:pt>
    <dgm:pt modelId="{77EF829A-97CF-4C8B-B624-28F389A32448}" type="pres">
      <dgm:prSet presAssocID="{199819F9-F963-4154-BFD1-0983B94D671D}" presName="negativeSpace" presStyleCnt="0"/>
      <dgm:spPr/>
    </dgm:pt>
    <dgm:pt modelId="{7380657A-7A18-418B-BF49-DD095CF69A3D}" type="pres">
      <dgm:prSet presAssocID="{199819F9-F963-4154-BFD1-0983B94D671D}" presName="childText" presStyleLbl="conFgAcc1" presStyleIdx="2" presStyleCnt="5">
        <dgm:presLayoutVars>
          <dgm:bulletEnabled val="1"/>
        </dgm:presLayoutVars>
      </dgm:prSet>
      <dgm:spPr/>
    </dgm:pt>
    <dgm:pt modelId="{DF1A68B6-CDE5-41C0-8D13-00B9CF318350}" type="pres">
      <dgm:prSet presAssocID="{4483836E-999D-43F2-AD9C-5738C8D28744}" presName="spaceBetweenRectangles" presStyleCnt="0"/>
      <dgm:spPr/>
    </dgm:pt>
    <dgm:pt modelId="{2C8AD08E-1C17-4312-B8F7-BAB2C8225DAB}" type="pres">
      <dgm:prSet presAssocID="{8D75A4F2-3465-4251-A204-26441C6BE6BA}" presName="parentLin" presStyleCnt="0"/>
      <dgm:spPr/>
    </dgm:pt>
    <dgm:pt modelId="{CCD83F5A-E92A-4925-A92F-737F434ECA05}" type="pres">
      <dgm:prSet presAssocID="{8D75A4F2-3465-4251-A204-26441C6BE6BA}" presName="parentLeftMargin" presStyleLbl="node1" presStyleIdx="2" presStyleCnt="5"/>
      <dgm:spPr/>
    </dgm:pt>
    <dgm:pt modelId="{2446B29E-4138-4EEB-A12A-BACB263BC38F}" type="pres">
      <dgm:prSet presAssocID="{8D75A4F2-3465-4251-A204-26441C6BE6BA}" presName="parentText" presStyleLbl="node1" presStyleIdx="3" presStyleCnt="5">
        <dgm:presLayoutVars>
          <dgm:chMax val="0"/>
          <dgm:bulletEnabled val="1"/>
        </dgm:presLayoutVars>
      </dgm:prSet>
      <dgm:spPr/>
    </dgm:pt>
    <dgm:pt modelId="{5A119F32-D67D-4C1D-8641-47957BD0E3D3}" type="pres">
      <dgm:prSet presAssocID="{8D75A4F2-3465-4251-A204-26441C6BE6BA}" presName="negativeSpace" presStyleCnt="0"/>
      <dgm:spPr/>
    </dgm:pt>
    <dgm:pt modelId="{735B4EFA-19B5-4729-ABFD-92E96E3E97AC}" type="pres">
      <dgm:prSet presAssocID="{8D75A4F2-3465-4251-A204-26441C6BE6BA}" presName="childText" presStyleLbl="conFgAcc1" presStyleIdx="3" presStyleCnt="5">
        <dgm:presLayoutVars>
          <dgm:bulletEnabled val="1"/>
        </dgm:presLayoutVars>
      </dgm:prSet>
      <dgm:spPr/>
    </dgm:pt>
    <dgm:pt modelId="{54E28750-1086-47D4-9089-9868AC0B34B3}" type="pres">
      <dgm:prSet presAssocID="{8EA7E2E0-B46E-40AF-BBCB-884F4A160D36}" presName="spaceBetweenRectangles" presStyleCnt="0"/>
      <dgm:spPr/>
    </dgm:pt>
    <dgm:pt modelId="{5F60C886-1B1A-406A-9A4F-183F1FD1A473}" type="pres">
      <dgm:prSet presAssocID="{7C1E439D-A217-492F-A027-8709ECB439D6}" presName="parentLin" presStyleCnt="0"/>
      <dgm:spPr/>
    </dgm:pt>
    <dgm:pt modelId="{D07CA280-8FAA-4315-91F2-8E4563343684}" type="pres">
      <dgm:prSet presAssocID="{7C1E439D-A217-492F-A027-8709ECB439D6}" presName="parentLeftMargin" presStyleLbl="node1" presStyleIdx="3" presStyleCnt="5"/>
      <dgm:spPr/>
    </dgm:pt>
    <dgm:pt modelId="{F898E15C-6BB2-46B7-B426-87FFFB488A86}" type="pres">
      <dgm:prSet presAssocID="{7C1E439D-A217-492F-A027-8709ECB439D6}" presName="parentText" presStyleLbl="node1" presStyleIdx="4" presStyleCnt="5">
        <dgm:presLayoutVars>
          <dgm:chMax val="0"/>
          <dgm:bulletEnabled val="1"/>
        </dgm:presLayoutVars>
      </dgm:prSet>
      <dgm:spPr/>
    </dgm:pt>
    <dgm:pt modelId="{3C2F3A77-C149-441D-98F7-7FC29F67F127}" type="pres">
      <dgm:prSet presAssocID="{7C1E439D-A217-492F-A027-8709ECB439D6}" presName="negativeSpace" presStyleCnt="0"/>
      <dgm:spPr/>
    </dgm:pt>
    <dgm:pt modelId="{009F78C3-41C1-4CBB-9155-B8EEE54C9914}" type="pres">
      <dgm:prSet presAssocID="{7C1E439D-A217-492F-A027-8709ECB439D6}" presName="childText" presStyleLbl="conFgAcc1" presStyleIdx="4" presStyleCnt="5">
        <dgm:presLayoutVars>
          <dgm:bulletEnabled val="1"/>
        </dgm:presLayoutVars>
      </dgm:prSet>
      <dgm:spPr/>
    </dgm:pt>
  </dgm:ptLst>
  <dgm:cxnLst>
    <dgm:cxn modelId="{92E97C03-D1E9-4191-9B76-4269B0BBCC2C}" srcId="{7AB5201E-7B5B-43FF-AD79-25504F75D8A6}" destId="{D920D9E4-F6E8-4E72-83F4-FE5362620FB6}" srcOrd="0" destOrd="0" parTransId="{A491FE22-23ED-4791-A1DC-D3E8089FAA45}" sibTransId="{41DFD5B8-2C8A-4AD9-9AF2-B1D79751A033}"/>
    <dgm:cxn modelId="{7C04F715-FDB4-41B4-81EC-05EFE529840E}" type="presOf" srcId="{734AAA06-5400-42A4-B8DA-A1AC50642C57}" destId="{0E025765-9D7A-4595-8A43-6F9A32AABA6F}" srcOrd="0" destOrd="0" presId="urn:microsoft.com/office/officeart/2005/8/layout/list1"/>
    <dgm:cxn modelId="{430B2818-BF3F-4383-B77F-CAAEE0F63757}" type="presOf" srcId="{7AB5201E-7B5B-43FF-AD79-25504F75D8A6}" destId="{57930035-C9F6-4C76-A34C-A8B5030C25F2}" srcOrd="0" destOrd="0" presId="urn:microsoft.com/office/officeart/2005/8/layout/list1"/>
    <dgm:cxn modelId="{B16B581B-E31D-4934-BE5B-FEB9CBA281AD}" type="presOf" srcId="{199819F9-F963-4154-BFD1-0983B94D671D}" destId="{F758964E-EB9B-48B7-A17C-A90701A8CFDB}" srcOrd="1" destOrd="0" presId="urn:microsoft.com/office/officeart/2005/8/layout/list1"/>
    <dgm:cxn modelId="{EE56D922-C7EB-4984-9C75-D2AE258648E1}" type="presOf" srcId="{734AAA06-5400-42A4-B8DA-A1AC50642C57}" destId="{4844B891-7D60-488E-909C-5B07A68EE9A7}" srcOrd="1" destOrd="0" presId="urn:microsoft.com/office/officeart/2005/8/layout/list1"/>
    <dgm:cxn modelId="{7AA03829-2EB0-4333-A89C-BBFA750D5E92}" type="presOf" srcId="{199819F9-F963-4154-BFD1-0983B94D671D}" destId="{F993EC2E-7CA2-40F9-A6EB-7FAFDB16A26A}" srcOrd="0" destOrd="0" presId="urn:microsoft.com/office/officeart/2005/8/layout/list1"/>
    <dgm:cxn modelId="{63E1912B-1508-4829-8886-48C2C6EDAFCD}" srcId="{7AB5201E-7B5B-43FF-AD79-25504F75D8A6}" destId="{8D75A4F2-3465-4251-A204-26441C6BE6BA}" srcOrd="3" destOrd="0" parTransId="{4458BF01-61DC-4941-B646-A0F7CFD8EF51}" sibTransId="{8EA7E2E0-B46E-40AF-BBCB-884F4A160D36}"/>
    <dgm:cxn modelId="{67C5AD2E-672E-45A8-910F-E7BF919ADD0E}" type="presOf" srcId="{8D75A4F2-3465-4251-A204-26441C6BE6BA}" destId="{2446B29E-4138-4EEB-A12A-BACB263BC38F}" srcOrd="1" destOrd="0" presId="urn:microsoft.com/office/officeart/2005/8/layout/list1"/>
    <dgm:cxn modelId="{F5E97A37-E1F3-446B-ABE4-268B5C309FB9}" srcId="{7AB5201E-7B5B-43FF-AD79-25504F75D8A6}" destId="{199819F9-F963-4154-BFD1-0983B94D671D}" srcOrd="2" destOrd="0" parTransId="{04F54B3B-B990-48AC-9716-3B68091279B1}" sibTransId="{4483836E-999D-43F2-AD9C-5738C8D28744}"/>
    <dgm:cxn modelId="{BA9C9149-805B-4EB2-91F8-AA3B4CDAC052}" type="presOf" srcId="{8D75A4F2-3465-4251-A204-26441C6BE6BA}" destId="{CCD83F5A-E92A-4925-A92F-737F434ECA05}" srcOrd="0" destOrd="0" presId="urn:microsoft.com/office/officeart/2005/8/layout/list1"/>
    <dgm:cxn modelId="{78287E4B-19B2-44A0-8A31-90DFD4F28FB4}" srcId="{7AB5201E-7B5B-43FF-AD79-25504F75D8A6}" destId="{7C1E439D-A217-492F-A027-8709ECB439D6}" srcOrd="4" destOrd="0" parTransId="{2EE9EC66-E9B1-4FC6-8558-81B603D06DB4}" sibTransId="{16630839-634A-4586-B74F-807A910404E2}"/>
    <dgm:cxn modelId="{C497DB56-D539-49E0-83CE-769A7CCE7349}" type="presOf" srcId="{7C1E439D-A217-492F-A027-8709ECB439D6}" destId="{F898E15C-6BB2-46B7-B426-87FFFB488A86}" srcOrd="1" destOrd="0" presId="urn:microsoft.com/office/officeart/2005/8/layout/list1"/>
    <dgm:cxn modelId="{052C2257-D463-4742-881B-85F328BA3878}" srcId="{7AB5201E-7B5B-43FF-AD79-25504F75D8A6}" destId="{734AAA06-5400-42A4-B8DA-A1AC50642C57}" srcOrd="1" destOrd="0" parTransId="{DF459C05-FF47-48AC-8B4E-AA2BAB656CFF}" sibTransId="{F62C2C19-8AFD-48FA-802B-AFD0FF4ACD56}"/>
    <dgm:cxn modelId="{48FF2293-BAE4-424D-8C88-37B504C4299C}" type="presOf" srcId="{D920D9E4-F6E8-4E72-83F4-FE5362620FB6}" destId="{6C7E224A-10B4-4769-9125-EDD9131FBB50}" srcOrd="1" destOrd="0" presId="urn:microsoft.com/office/officeart/2005/8/layout/list1"/>
    <dgm:cxn modelId="{32C0F0D6-DD3D-4FA2-97C0-6B839AECC47C}" type="presOf" srcId="{D920D9E4-F6E8-4E72-83F4-FE5362620FB6}" destId="{E8F28B27-18B7-412A-A64E-0229BECA78BE}" srcOrd="0" destOrd="0" presId="urn:microsoft.com/office/officeart/2005/8/layout/list1"/>
    <dgm:cxn modelId="{C0FAC3DD-A8C5-4B9A-B926-31B6C653A51B}" type="presOf" srcId="{7C1E439D-A217-492F-A027-8709ECB439D6}" destId="{D07CA280-8FAA-4315-91F2-8E4563343684}" srcOrd="0" destOrd="0" presId="urn:microsoft.com/office/officeart/2005/8/layout/list1"/>
    <dgm:cxn modelId="{2F886451-A589-4F04-B6CD-D8B6CC2BFC10}" type="presParOf" srcId="{57930035-C9F6-4C76-A34C-A8B5030C25F2}" destId="{B2EC0D33-46C3-4F53-B9F1-0FA8314F83DC}" srcOrd="0" destOrd="0" presId="urn:microsoft.com/office/officeart/2005/8/layout/list1"/>
    <dgm:cxn modelId="{45AD6314-9195-45C4-99E6-B1160B2D418C}" type="presParOf" srcId="{B2EC0D33-46C3-4F53-B9F1-0FA8314F83DC}" destId="{E8F28B27-18B7-412A-A64E-0229BECA78BE}" srcOrd="0" destOrd="0" presId="urn:microsoft.com/office/officeart/2005/8/layout/list1"/>
    <dgm:cxn modelId="{67DE224B-BD31-43FE-9B94-58D6587F4153}" type="presParOf" srcId="{B2EC0D33-46C3-4F53-B9F1-0FA8314F83DC}" destId="{6C7E224A-10B4-4769-9125-EDD9131FBB50}" srcOrd="1" destOrd="0" presId="urn:microsoft.com/office/officeart/2005/8/layout/list1"/>
    <dgm:cxn modelId="{8A2AA96F-C811-4784-A4C6-9CF5051AEFA7}" type="presParOf" srcId="{57930035-C9F6-4C76-A34C-A8B5030C25F2}" destId="{E891899D-BC82-42A3-919E-1899A1C9BB64}" srcOrd="1" destOrd="0" presId="urn:microsoft.com/office/officeart/2005/8/layout/list1"/>
    <dgm:cxn modelId="{DD5A7481-E669-4344-83F2-5A0B9037C26C}" type="presParOf" srcId="{57930035-C9F6-4C76-A34C-A8B5030C25F2}" destId="{8EA86C76-E2E6-438E-ABC8-C21279DE80A7}" srcOrd="2" destOrd="0" presId="urn:microsoft.com/office/officeart/2005/8/layout/list1"/>
    <dgm:cxn modelId="{3A44AC24-8171-4D8F-8E9B-82E0D541D1CE}" type="presParOf" srcId="{57930035-C9F6-4C76-A34C-A8B5030C25F2}" destId="{1DCFAA93-2AA4-417F-8F3A-746E8D6B26E9}" srcOrd="3" destOrd="0" presId="urn:microsoft.com/office/officeart/2005/8/layout/list1"/>
    <dgm:cxn modelId="{1EE1B3A0-0650-4F86-9325-FDB9C2088281}" type="presParOf" srcId="{57930035-C9F6-4C76-A34C-A8B5030C25F2}" destId="{41D27185-DB0F-463A-A00A-8189EC824B2F}" srcOrd="4" destOrd="0" presId="urn:microsoft.com/office/officeart/2005/8/layout/list1"/>
    <dgm:cxn modelId="{DED5F4BC-73E7-4832-97E0-E05F5EAC29BA}" type="presParOf" srcId="{41D27185-DB0F-463A-A00A-8189EC824B2F}" destId="{0E025765-9D7A-4595-8A43-6F9A32AABA6F}" srcOrd="0" destOrd="0" presId="urn:microsoft.com/office/officeart/2005/8/layout/list1"/>
    <dgm:cxn modelId="{A50948DE-988F-4DE7-A2C8-D008CE3B8D9F}" type="presParOf" srcId="{41D27185-DB0F-463A-A00A-8189EC824B2F}" destId="{4844B891-7D60-488E-909C-5B07A68EE9A7}" srcOrd="1" destOrd="0" presId="urn:microsoft.com/office/officeart/2005/8/layout/list1"/>
    <dgm:cxn modelId="{D0D8A112-E6E3-4C46-86B8-65DF173C6FA3}" type="presParOf" srcId="{57930035-C9F6-4C76-A34C-A8B5030C25F2}" destId="{E7E27D58-E058-45A2-B62E-43E7903AC7DF}" srcOrd="5" destOrd="0" presId="urn:microsoft.com/office/officeart/2005/8/layout/list1"/>
    <dgm:cxn modelId="{B12BB368-7B4F-4D73-BBFE-3A4899E5CC3C}" type="presParOf" srcId="{57930035-C9F6-4C76-A34C-A8B5030C25F2}" destId="{4FFB6642-77DF-4546-98A5-1A82E4FD9D80}" srcOrd="6" destOrd="0" presId="urn:microsoft.com/office/officeart/2005/8/layout/list1"/>
    <dgm:cxn modelId="{6460C81B-7F94-47B8-A7F2-ED42AFB96251}" type="presParOf" srcId="{57930035-C9F6-4C76-A34C-A8B5030C25F2}" destId="{879702F4-A841-448E-BFDA-50B7CE688D19}" srcOrd="7" destOrd="0" presId="urn:microsoft.com/office/officeart/2005/8/layout/list1"/>
    <dgm:cxn modelId="{45BC4EF6-F26C-4012-9B8F-75C0AAAA45B9}" type="presParOf" srcId="{57930035-C9F6-4C76-A34C-A8B5030C25F2}" destId="{3C77095A-15B8-439A-A071-DE30BB546000}" srcOrd="8" destOrd="0" presId="urn:microsoft.com/office/officeart/2005/8/layout/list1"/>
    <dgm:cxn modelId="{D0F50B49-EFAA-4CFA-A103-1D2A39365295}" type="presParOf" srcId="{3C77095A-15B8-439A-A071-DE30BB546000}" destId="{F993EC2E-7CA2-40F9-A6EB-7FAFDB16A26A}" srcOrd="0" destOrd="0" presId="urn:microsoft.com/office/officeart/2005/8/layout/list1"/>
    <dgm:cxn modelId="{97AB7208-BEC3-41D6-A087-1693FC133D51}" type="presParOf" srcId="{3C77095A-15B8-439A-A071-DE30BB546000}" destId="{F758964E-EB9B-48B7-A17C-A90701A8CFDB}" srcOrd="1" destOrd="0" presId="urn:microsoft.com/office/officeart/2005/8/layout/list1"/>
    <dgm:cxn modelId="{5842BCF7-4D54-40D4-B3C2-71B89254A89F}" type="presParOf" srcId="{57930035-C9F6-4C76-A34C-A8B5030C25F2}" destId="{77EF829A-97CF-4C8B-B624-28F389A32448}" srcOrd="9" destOrd="0" presId="urn:microsoft.com/office/officeart/2005/8/layout/list1"/>
    <dgm:cxn modelId="{87DF9DFC-725D-4D8C-A0C2-39D42D01F2D9}" type="presParOf" srcId="{57930035-C9F6-4C76-A34C-A8B5030C25F2}" destId="{7380657A-7A18-418B-BF49-DD095CF69A3D}" srcOrd="10" destOrd="0" presId="urn:microsoft.com/office/officeart/2005/8/layout/list1"/>
    <dgm:cxn modelId="{1E5EB85C-59E2-4C8C-846C-675E469E5DB0}" type="presParOf" srcId="{57930035-C9F6-4C76-A34C-A8B5030C25F2}" destId="{DF1A68B6-CDE5-41C0-8D13-00B9CF318350}" srcOrd="11" destOrd="0" presId="urn:microsoft.com/office/officeart/2005/8/layout/list1"/>
    <dgm:cxn modelId="{A45440FD-5961-4319-84DC-6DA417403D65}" type="presParOf" srcId="{57930035-C9F6-4C76-A34C-A8B5030C25F2}" destId="{2C8AD08E-1C17-4312-B8F7-BAB2C8225DAB}" srcOrd="12" destOrd="0" presId="urn:microsoft.com/office/officeart/2005/8/layout/list1"/>
    <dgm:cxn modelId="{A5D97068-FD96-45A7-96FC-EB32924E8D4E}" type="presParOf" srcId="{2C8AD08E-1C17-4312-B8F7-BAB2C8225DAB}" destId="{CCD83F5A-E92A-4925-A92F-737F434ECA05}" srcOrd="0" destOrd="0" presId="urn:microsoft.com/office/officeart/2005/8/layout/list1"/>
    <dgm:cxn modelId="{1F4745B4-3780-482A-93C0-AA5DEE8D8765}" type="presParOf" srcId="{2C8AD08E-1C17-4312-B8F7-BAB2C8225DAB}" destId="{2446B29E-4138-4EEB-A12A-BACB263BC38F}" srcOrd="1" destOrd="0" presId="urn:microsoft.com/office/officeart/2005/8/layout/list1"/>
    <dgm:cxn modelId="{0EE5CCF0-25BE-4A7D-B6FC-CE98683A26E6}" type="presParOf" srcId="{57930035-C9F6-4C76-A34C-A8B5030C25F2}" destId="{5A119F32-D67D-4C1D-8641-47957BD0E3D3}" srcOrd="13" destOrd="0" presId="urn:microsoft.com/office/officeart/2005/8/layout/list1"/>
    <dgm:cxn modelId="{84155F2A-0D44-40D9-B11E-BAA4979BC592}" type="presParOf" srcId="{57930035-C9F6-4C76-A34C-A8B5030C25F2}" destId="{735B4EFA-19B5-4729-ABFD-92E96E3E97AC}" srcOrd="14" destOrd="0" presId="urn:microsoft.com/office/officeart/2005/8/layout/list1"/>
    <dgm:cxn modelId="{7150467D-384D-401F-83E1-FD4A89B0C331}" type="presParOf" srcId="{57930035-C9F6-4C76-A34C-A8B5030C25F2}" destId="{54E28750-1086-47D4-9089-9868AC0B34B3}" srcOrd="15" destOrd="0" presId="urn:microsoft.com/office/officeart/2005/8/layout/list1"/>
    <dgm:cxn modelId="{3CE4EA0B-222A-4E05-B857-279F7F6DA012}" type="presParOf" srcId="{57930035-C9F6-4C76-A34C-A8B5030C25F2}" destId="{5F60C886-1B1A-406A-9A4F-183F1FD1A473}" srcOrd="16" destOrd="0" presId="urn:microsoft.com/office/officeart/2005/8/layout/list1"/>
    <dgm:cxn modelId="{D00767CC-5802-4492-A7D0-0F8CBD07560E}" type="presParOf" srcId="{5F60C886-1B1A-406A-9A4F-183F1FD1A473}" destId="{D07CA280-8FAA-4315-91F2-8E4563343684}" srcOrd="0" destOrd="0" presId="urn:microsoft.com/office/officeart/2005/8/layout/list1"/>
    <dgm:cxn modelId="{101625F9-BC57-4D28-B133-E7C581CE7C65}" type="presParOf" srcId="{5F60C886-1B1A-406A-9A4F-183F1FD1A473}" destId="{F898E15C-6BB2-46B7-B426-87FFFB488A86}" srcOrd="1" destOrd="0" presId="urn:microsoft.com/office/officeart/2005/8/layout/list1"/>
    <dgm:cxn modelId="{04CDEF80-3707-43BA-B994-7177D3C3B1EE}" type="presParOf" srcId="{57930035-C9F6-4C76-A34C-A8B5030C25F2}" destId="{3C2F3A77-C149-441D-98F7-7FC29F67F127}" srcOrd="17" destOrd="0" presId="urn:microsoft.com/office/officeart/2005/8/layout/list1"/>
    <dgm:cxn modelId="{9B423F2D-6701-491C-848E-FEB8A18EFE18}" type="presParOf" srcId="{57930035-C9F6-4C76-A34C-A8B5030C25F2}" destId="{009F78C3-41C1-4CBB-9155-B8EEE54C9914}"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C8693-D1B8-452F-B66D-B5C75605C0E1}">
      <dsp:nvSpPr>
        <dsp:cNvPr id="0" name=""/>
        <dsp:cNvSpPr/>
      </dsp:nvSpPr>
      <dsp:spPr>
        <a:xfrm>
          <a:off x="0" y="0"/>
          <a:ext cx="8895425" cy="1039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People live longer, have fewer children, and medical costs are increasing</a:t>
          </a:r>
          <a:br>
            <a:rPr lang="en-US" sz="2000" kern="1200"/>
          </a:br>
          <a:endParaRPr lang="en-US" sz="2000" kern="1200"/>
        </a:p>
      </dsp:txBody>
      <dsp:txXfrm>
        <a:off x="30448" y="30448"/>
        <a:ext cx="7685795" cy="978682"/>
      </dsp:txXfrm>
    </dsp:sp>
    <dsp:sp modelId="{95D4002F-2AA9-4BFA-8ED4-4E8500348615}">
      <dsp:nvSpPr>
        <dsp:cNvPr id="0" name=""/>
        <dsp:cNvSpPr/>
      </dsp:nvSpPr>
      <dsp:spPr>
        <a:xfrm>
          <a:off x="744991" y="1228592"/>
          <a:ext cx="8895425" cy="1039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Nearly 80% of global elderly population will be low/middle income</a:t>
          </a:r>
          <a:br>
            <a:rPr lang="en-US" sz="2000" kern="1200"/>
          </a:br>
          <a:endParaRPr lang="en-US" sz="2000" kern="1200"/>
        </a:p>
      </dsp:txBody>
      <dsp:txXfrm>
        <a:off x="775439" y="1259040"/>
        <a:ext cx="7413811" cy="978682"/>
      </dsp:txXfrm>
    </dsp:sp>
    <dsp:sp modelId="{67EBB8A4-15C8-4261-B2D7-A2E8E229721D}">
      <dsp:nvSpPr>
        <dsp:cNvPr id="0" name=""/>
        <dsp:cNvSpPr/>
      </dsp:nvSpPr>
      <dsp:spPr>
        <a:xfrm>
          <a:off x="1478864" y="2457184"/>
          <a:ext cx="8895425" cy="1039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Can we reduce need for long-term care facilities</a:t>
          </a:r>
          <a:br>
            <a:rPr lang="en-US" sz="2000" kern="1200"/>
          </a:br>
          <a:endParaRPr lang="en-US" sz="2000" kern="1200"/>
        </a:p>
      </dsp:txBody>
      <dsp:txXfrm>
        <a:off x="1509312" y="2487632"/>
        <a:ext cx="7424931" cy="978682"/>
      </dsp:txXfrm>
    </dsp:sp>
    <dsp:sp modelId="{55A42183-1BA6-4D04-BE9E-33584B7FBA14}">
      <dsp:nvSpPr>
        <dsp:cNvPr id="0" name=""/>
        <dsp:cNvSpPr/>
      </dsp:nvSpPr>
      <dsp:spPr>
        <a:xfrm>
          <a:off x="2223856" y="3685776"/>
          <a:ext cx="8895425" cy="1039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How would we build those products</a:t>
          </a:r>
        </a:p>
      </dsp:txBody>
      <dsp:txXfrm>
        <a:off x="2254304" y="3716224"/>
        <a:ext cx="7413811" cy="978682"/>
      </dsp:txXfrm>
    </dsp:sp>
    <dsp:sp modelId="{B26F510C-E5BA-4ED2-BB70-99B96D316F52}">
      <dsp:nvSpPr>
        <dsp:cNvPr id="0" name=""/>
        <dsp:cNvSpPr/>
      </dsp:nvSpPr>
      <dsp:spPr>
        <a:xfrm>
          <a:off x="8219699" y="796222"/>
          <a:ext cx="675725" cy="67572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371737" y="796222"/>
        <a:ext cx="371649" cy="508483"/>
      </dsp:txXfrm>
    </dsp:sp>
    <dsp:sp modelId="{6AA7E0B7-4086-4E99-B580-FA07FCF67B7E}">
      <dsp:nvSpPr>
        <dsp:cNvPr id="0" name=""/>
        <dsp:cNvSpPr/>
      </dsp:nvSpPr>
      <dsp:spPr>
        <a:xfrm>
          <a:off x="8964691" y="2024814"/>
          <a:ext cx="675725" cy="67572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116729" y="2024814"/>
        <a:ext cx="371649" cy="508483"/>
      </dsp:txXfrm>
    </dsp:sp>
    <dsp:sp modelId="{E2A6093B-0209-4D20-9225-A1DBF9A9603B}">
      <dsp:nvSpPr>
        <dsp:cNvPr id="0" name=""/>
        <dsp:cNvSpPr/>
      </dsp:nvSpPr>
      <dsp:spPr>
        <a:xfrm>
          <a:off x="9698564" y="3253406"/>
          <a:ext cx="675725" cy="67572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850602" y="3253406"/>
        <a:ext cx="371649" cy="5084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2B4F1-18B0-497B-8921-ADC6C0B14E1A}">
      <dsp:nvSpPr>
        <dsp:cNvPr id="0" name=""/>
        <dsp:cNvSpPr/>
      </dsp:nvSpPr>
      <dsp:spPr>
        <a:xfrm>
          <a:off x="0" y="795430"/>
          <a:ext cx="11255075" cy="14684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1FAAA2-DB75-4395-AD07-13341DCF59F7}">
      <dsp:nvSpPr>
        <dsp:cNvPr id="0" name=""/>
        <dsp:cNvSpPr/>
      </dsp:nvSpPr>
      <dsp:spPr>
        <a:xfrm>
          <a:off x="444217" y="1125839"/>
          <a:ext cx="807667" cy="8076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E4AD67-58F5-414C-8D01-7446EA945D37}">
      <dsp:nvSpPr>
        <dsp:cNvPr id="0" name=""/>
        <dsp:cNvSpPr/>
      </dsp:nvSpPr>
      <dsp:spPr>
        <a:xfrm>
          <a:off x="1732138" y="795430"/>
          <a:ext cx="9486898" cy="1468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15" tIns="155415" rIns="155415" bIns="155415" numCol="1" spcCol="1270" anchor="ctr" anchorCtr="0">
          <a:noAutofit/>
        </a:bodyPr>
        <a:lstStyle/>
        <a:p>
          <a:pPr marL="0" lvl="0" indent="0" algn="l" defTabSz="711200">
            <a:lnSpc>
              <a:spcPct val="100000"/>
            </a:lnSpc>
            <a:spcBef>
              <a:spcPct val="0"/>
            </a:spcBef>
            <a:spcAft>
              <a:spcPct val="35000"/>
            </a:spcAft>
            <a:buNone/>
          </a:pPr>
          <a:r>
            <a:rPr lang="en-US" sz="1600" kern="1200" dirty="0"/>
            <a:t>The problem to be addressed in this study is the inability of elderly and special needs care organizations to capitalize on the effectiveness and efficiency of autonomous assistants (</a:t>
          </a:r>
          <a:r>
            <a:rPr lang="en-US" sz="1600" kern="1200" dirty="0" err="1"/>
            <a:t>Blackhurn</a:t>
          </a:r>
          <a:r>
            <a:rPr lang="en-US" sz="1600" kern="1200" dirty="0"/>
            <a:t>, 2021; Kim &amp; Kim, 2021).</a:t>
          </a:r>
        </a:p>
      </dsp:txBody>
      <dsp:txXfrm>
        <a:off x="1732138" y="795430"/>
        <a:ext cx="9486898" cy="1468486"/>
      </dsp:txXfrm>
    </dsp:sp>
    <dsp:sp modelId="{F7030EBE-BC3B-4E9B-9ADD-11709ACA11E8}">
      <dsp:nvSpPr>
        <dsp:cNvPr id="0" name=""/>
        <dsp:cNvSpPr/>
      </dsp:nvSpPr>
      <dsp:spPr>
        <a:xfrm>
          <a:off x="0" y="2631037"/>
          <a:ext cx="11255075" cy="14684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ECFFA-5BAF-4DFD-B336-3F5792F4B5CF}">
      <dsp:nvSpPr>
        <dsp:cNvPr id="0" name=""/>
        <dsp:cNvSpPr/>
      </dsp:nvSpPr>
      <dsp:spPr>
        <a:xfrm>
          <a:off x="444217" y="2961447"/>
          <a:ext cx="807667" cy="8076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CF31BD-8A85-480F-BE39-0B3A20CF9698}">
      <dsp:nvSpPr>
        <dsp:cNvPr id="0" name=""/>
        <dsp:cNvSpPr/>
      </dsp:nvSpPr>
      <dsp:spPr>
        <a:xfrm>
          <a:off x="1696101" y="2631037"/>
          <a:ext cx="9558973" cy="1468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15" tIns="155415" rIns="155415" bIns="155415" numCol="1" spcCol="1270" anchor="ctr" anchorCtr="0">
          <a:noAutofit/>
        </a:bodyPr>
        <a:lstStyle/>
        <a:p>
          <a:pPr marL="0" lvl="0" indent="0" algn="l" defTabSz="711200">
            <a:lnSpc>
              <a:spcPct val="100000"/>
            </a:lnSpc>
            <a:spcBef>
              <a:spcPct val="0"/>
            </a:spcBef>
            <a:spcAft>
              <a:spcPct val="35000"/>
            </a:spcAft>
            <a:buNone/>
          </a:pPr>
          <a:r>
            <a:rPr lang="en-US" sz="1600" kern="1200"/>
            <a:t>The purpose of this constructive research design is to study the effectiveness and efficiency of autonomous assistants detecting and responding to patient behaviors to reduce cost while improving consistency and quality for elderly and special needs care organizations. These organizations need human activity recognition models for numerous scenarios, such as handling patient falls (Shirai et al., 2021). </a:t>
          </a:r>
        </a:p>
      </dsp:txBody>
      <dsp:txXfrm>
        <a:off x="1696101" y="2631037"/>
        <a:ext cx="9558973" cy="14684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36301-A553-4B62-8F78-8662DBE5C1E9}">
      <dsp:nvSpPr>
        <dsp:cNvPr id="0" name=""/>
        <dsp:cNvSpPr/>
      </dsp:nvSpPr>
      <dsp:spPr>
        <a:xfrm>
          <a:off x="0" y="0"/>
          <a:ext cx="9288654" cy="18867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What is the effectiveness of autonomous assistance for classifying behaviors of elderly and special needs patients for care organizations?</a:t>
          </a:r>
          <a:br>
            <a:rPr lang="en-US" sz="2200" kern="1200"/>
          </a:br>
          <a:br>
            <a:rPr lang="en-US" sz="2200" kern="1200"/>
          </a:br>
          <a:endParaRPr lang="en-US" sz="2200" kern="1200"/>
        </a:p>
      </dsp:txBody>
      <dsp:txXfrm>
        <a:off x="55261" y="55261"/>
        <a:ext cx="7338539" cy="1776240"/>
      </dsp:txXfrm>
    </dsp:sp>
    <dsp:sp modelId="{6ACF410E-FF91-4E2F-819F-5618FC874779}">
      <dsp:nvSpPr>
        <dsp:cNvPr id="0" name=""/>
        <dsp:cNvSpPr/>
      </dsp:nvSpPr>
      <dsp:spPr>
        <a:xfrm>
          <a:off x="1639174" y="2306042"/>
          <a:ext cx="9288654" cy="188676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What is the efficiency of autonomous assistance for classifying behaviors of elderly and special needs patients for care organizations?</a:t>
          </a:r>
        </a:p>
      </dsp:txBody>
      <dsp:txXfrm>
        <a:off x="1694435" y="2361303"/>
        <a:ext cx="6312562" cy="1776240"/>
      </dsp:txXfrm>
    </dsp:sp>
    <dsp:sp modelId="{174655EB-6733-46FA-9E46-EFF0FAC11767}">
      <dsp:nvSpPr>
        <dsp:cNvPr id="0" name=""/>
        <dsp:cNvSpPr/>
      </dsp:nvSpPr>
      <dsp:spPr>
        <a:xfrm>
          <a:off x="8062259" y="1483204"/>
          <a:ext cx="1226395" cy="122639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38198" y="1483204"/>
        <a:ext cx="674517" cy="9228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52297-B319-4E3B-B02A-4AA2F9A35B0D}">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4DAD2F-9116-42D4-A8C8-58520BF9E975}">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Evolution of Computer vision</a:t>
          </a:r>
          <a:br>
            <a:rPr lang="en-US" sz="1200" kern="1200"/>
          </a:br>
          <a:endParaRPr lang="en-US" sz="1200" kern="1200"/>
        </a:p>
      </dsp:txBody>
      <dsp:txXfrm>
        <a:off x="333914" y="2276522"/>
        <a:ext cx="1800000" cy="720000"/>
      </dsp:txXfrm>
    </dsp:sp>
    <dsp:sp modelId="{241BB317-6F86-49B3-82D8-D1739D9581B2}">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E43A9C-602E-4A06-A13E-3BAD7E858FB7}">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Evolution of Neural Networks</a:t>
          </a:r>
          <a:br>
            <a:rPr lang="en-US" sz="1200" kern="1200"/>
          </a:br>
          <a:endParaRPr lang="en-US" sz="1200" kern="1200"/>
        </a:p>
      </dsp:txBody>
      <dsp:txXfrm>
        <a:off x="2448914" y="2276522"/>
        <a:ext cx="1800000" cy="720000"/>
      </dsp:txXfrm>
    </dsp:sp>
    <dsp:sp modelId="{762CE29F-88FD-4C39-B2F7-EB9F8BD29B81}">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14BC90-5F18-4154-AA3E-8BDEC422654B}">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Human activity recognition challenges/limitations</a:t>
          </a:r>
          <a:br>
            <a:rPr lang="en-US" sz="1200" kern="1200"/>
          </a:br>
          <a:endParaRPr lang="en-US" sz="1200" kern="1200"/>
        </a:p>
      </dsp:txBody>
      <dsp:txXfrm>
        <a:off x="4563914" y="2276522"/>
        <a:ext cx="1800000" cy="720000"/>
      </dsp:txXfrm>
    </dsp:sp>
    <dsp:sp modelId="{A8093D32-37E0-4DB3-AA17-64B6571BFD6D}">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2145B-C056-46B5-8A0A-9F20265C8FF0}">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Influence of transformers and auto-encoders</a:t>
          </a:r>
          <a:br>
            <a:rPr lang="en-US" sz="1200" kern="1200"/>
          </a:br>
          <a:endParaRPr lang="en-US" sz="1200" kern="1200"/>
        </a:p>
      </dsp:txBody>
      <dsp:txXfrm>
        <a:off x="6678914" y="2276522"/>
        <a:ext cx="1800000" cy="720000"/>
      </dsp:txXfrm>
    </dsp:sp>
    <dsp:sp modelId="{FDA08154-13B5-497E-AA9C-6E6E0068E317}">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5AFD59-097F-4130-9422-E83B20256FAE}">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Challenges from the reproducibility crisis</a:t>
          </a:r>
        </a:p>
      </dsp:txBody>
      <dsp:txXfrm>
        <a:off x="8793914" y="2276522"/>
        <a:ext cx="18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F9450-C83F-40DA-8AB8-93AAFBD468AB}">
      <dsp:nvSpPr>
        <dsp:cNvPr id="0" name=""/>
        <dsp:cNvSpPr/>
      </dsp:nvSpPr>
      <dsp:spPr>
        <a:xfrm>
          <a:off x="4811" y="1300953"/>
          <a:ext cx="2103682" cy="12622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Identify Challenge</a:t>
          </a:r>
        </a:p>
      </dsp:txBody>
      <dsp:txXfrm>
        <a:off x="41780" y="1337922"/>
        <a:ext cx="2029744" cy="1188271"/>
      </dsp:txXfrm>
    </dsp:sp>
    <dsp:sp modelId="{1E546522-4290-4566-9D93-DF82E29AE503}">
      <dsp:nvSpPr>
        <dsp:cNvPr id="0" name=""/>
        <dsp:cNvSpPr/>
      </dsp:nvSpPr>
      <dsp:spPr>
        <a:xfrm>
          <a:off x="2318862" y="1671201"/>
          <a:ext cx="445980" cy="521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318862" y="1775544"/>
        <a:ext cx="312186" cy="313027"/>
      </dsp:txXfrm>
    </dsp:sp>
    <dsp:sp modelId="{9C8764A6-0A71-4B29-A7C1-5A9D08190440}">
      <dsp:nvSpPr>
        <dsp:cNvPr id="0" name=""/>
        <dsp:cNvSpPr/>
      </dsp:nvSpPr>
      <dsp:spPr>
        <a:xfrm>
          <a:off x="2949967" y="1300953"/>
          <a:ext cx="2103682" cy="12622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Create Artifacts</a:t>
          </a:r>
        </a:p>
      </dsp:txBody>
      <dsp:txXfrm>
        <a:off x="2986936" y="1337922"/>
        <a:ext cx="2029744" cy="1188271"/>
      </dsp:txXfrm>
    </dsp:sp>
    <dsp:sp modelId="{71536006-50E8-4EF4-9AC0-077250BCA1E7}">
      <dsp:nvSpPr>
        <dsp:cNvPr id="0" name=""/>
        <dsp:cNvSpPr/>
      </dsp:nvSpPr>
      <dsp:spPr>
        <a:xfrm>
          <a:off x="5264018" y="1671201"/>
          <a:ext cx="445980" cy="521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264018" y="1775544"/>
        <a:ext cx="312186" cy="313027"/>
      </dsp:txXfrm>
    </dsp:sp>
    <dsp:sp modelId="{EAEB790E-7CD2-4BA2-9932-6B587ACEBC1B}">
      <dsp:nvSpPr>
        <dsp:cNvPr id="0" name=""/>
        <dsp:cNvSpPr/>
      </dsp:nvSpPr>
      <dsp:spPr>
        <a:xfrm>
          <a:off x="5895123" y="1300953"/>
          <a:ext cx="2103682" cy="12622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Use Artifacts</a:t>
          </a:r>
        </a:p>
      </dsp:txBody>
      <dsp:txXfrm>
        <a:off x="5932092" y="1337922"/>
        <a:ext cx="2029744" cy="1188271"/>
      </dsp:txXfrm>
    </dsp:sp>
    <dsp:sp modelId="{5CBE04AD-C0D0-43C0-AD26-E29D9613AB30}">
      <dsp:nvSpPr>
        <dsp:cNvPr id="0" name=""/>
        <dsp:cNvSpPr/>
      </dsp:nvSpPr>
      <dsp:spPr>
        <a:xfrm>
          <a:off x="8209174" y="1671201"/>
          <a:ext cx="445980" cy="521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209174" y="1775544"/>
        <a:ext cx="312186" cy="313027"/>
      </dsp:txXfrm>
    </dsp:sp>
    <dsp:sp modelId="{351C7E92-3948-4AAE-9F38-9143B6017891}">
      <dsp:nvSpPr>
        <dsp:cNvPr id="0" name=""/>
        <dsp:cNvSpPr/>
      </dsp:nvSpPr>
      <dsp:spPr>
        <a:xfrm>
          <a:off x="8840279" y="1300953"/>
          <a:ext cx="2103682" cy="12622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Answer Questions</a:t>
          </a:r>
        </a:p>
      </dsp:txBody>
      <dsp:txXfrm>
        <a:off x="8877248" y="1337922"/>
        <a:ext cx="2029744" cy="11882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B48B6-D02F-47DB-A6A4-8E0F35AA77F9}">
      <dsp:nvSpPr>
        <dsp:cNvPr id="0" name=""/>
        <dsp:cNvSpPr/>
      </dsp:nvSpPr>
      <dsp:spPr>
        <a:xfrm>
          <a:off x="0" y="1184849"/>
          <a:ext cx="1418088" cy="85085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Download Video</a:t>
          </a:r>
        </a:p>
      </dsp:txBody>
      <dsp:txXfrm>
        <a:off x="24921" y="1209770"/>
        <a:ext cx="1368246" cy="801010"/>
      </dsp:txXfrm>
    </dsp:sp>
    <dsp:sp modelId="{E01980EB-8049-4114-B86D-FBC79DEAA4E2}">
      <dsp:nvSpPr>
        <dsp:cNvPr id="0" name=""/>
        <dsp:cNvSpPr/>
      </dsp:nvSpPr>
      <dsp:spPr>
        <a:xfrm>
          <a:off x="1559896" y="1434433"/>
          <a:ext cx="300634" cy="3516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559896" y="1504770"/>
        <a:ext cx="210444" cy="211011"/>
      </dsp:txXfrm>
    </dsp:sp>
    <dsp:sp modelId="{C9DB48FB-0976-4189-8390-9ADAA24F8B12}">
      <dsp:nvSpPr>
        <dsp:cNvPr id="0" name=""/>
        <dsp:cNvSpPr/>
      </dsp:nvSpPr>
      <dsp:spPr>
        <a:xfrm>
          <a:off x="1985323" y="1184849"/>
          <a:ext cx="1418088" cy="85085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Sample Frames</a:t>
          </a:r>
        </a:p>
      </dsp:txBody>
      <dsp:txXfrm>
        <a:off x="2010244" y="1209770"/>
        <a:ext cx="1368246" cy="801010"/>
      </dsp:txXfrm>
    </dsp:sp>
    <dsp:sp modelId="{35F44C8B-AB28-4EC4-B3ED-90DE52221FB9}">
      <dsp:nvSpPr>
        <dsp:cNvPr id="0" name=""/>
        <dsp:cNvSpPr/>
      </dsp:nvSpPr>
      <dsp:spPr>
        <a:xfrm>
          <a:off x="3545220" y="1434433"/>
          <a:ext cx="300634" cy="3516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545220" y="1504770"/>
        <a:ext cx="210444" cy="211011"/>
      </dsp:txXfrm>
    </dsp:sp>
    <dsp:sp modelId="{066995C1-D185-4DDC-8015-9CEF64CFF068}">
      <dsp:nvSpPr>
        <dsp:cNvPr id="0" name=""/>
        <dsp:cNvSpPr/>
      </dsp:nvSpPr>
      <dsp:spPr>
        <a:xfrm>
          <a:off x="3970646" y="1184849"/>
          <a:ext cx="1418088" cy="85085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Detect Skeletons</a:t>
          </a:r>
        </a:p>
      </dsp:txBody>
      <dsp:txXfrm>
        <a:off x="3995567" y="1209770"/>
        <a:ext cx="1368246" cy="801010"/>
      </dsp:txXfrm>
    </dsp:sp>
    <dsp:sp modelId="{17944AD9-90F3-4A64-AB95-8EEF00DADBF9}">
      <dsp:nvSpPr>
        <dsp:cNvPr id="0" name=""/>
        <dsp:cNvSpPr/>
      </dsp:nvSpPr>
      <dsp:spPr>
        <a:xfrm>
          <a:off x="5530543" y="1434433"/>
          <a:ext cx="300634" cy="3516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530543" y="1504770"/>
        <a:ext cx="210444" cy="211011"/>
      </dsp:txXfrm>
    </dsp:sp>
    <dsp:sp modelId="{43DAEF3E-2E90-47E4-9AE8-AF4FDF6C91F0}">
      <dsp:nvSpPr>
        <dsp:cNvPr id="0" name=""/>
        <dsp:cNvSpPr/>
      </dsp:nvSpPr>
      <dsp:spPr>
        <a:xfrm>
          <a:off x="5955970" y="1184849"/>
          <a:ext cx="1418088" cy="85085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Process Motion</a:t>
          </a:r>
        </a:p>
      </dsp:txBody>
      <dsp:txXfrm>
        <a:off x="5980891" y="1209770"/>
        <a:ext cx="1368246" cy="801010"/>
      </dsp:txXfrm>
    </dsp:sp>
    <dsp:sp modelId="{AE49541F-17AE-4F61-9054-9DB587A91631}">
      <dsp:nvSpPr>
        <dsp:cNvPr id="0" name=""/>
        <dsp:cNvSpPr/>
      </dsp:nvSpPr>
      <dsp:spPr>
        <a:xfrm>
          <a:off x="7515867" y="1434433"/>
          <a:ext cx="300634" cy="3516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515867" y="1504770"/>
        <a:ext cx="210444" cy="211011"/>
      </dsp:txXfrm>
    </dsp:sp>
    <dsp:sp modelId="{853CC948-6364-4037-8B59-806CAD40E1C7}">
      <dsp:nvSpPr>
        <dsp:cNvPr id="0" name=""/>
        <dsp:cNvSpPr/>
      </dsp:nvSpPr>
      <dsp:spPr>
        <a:xfrm>
          <a:off x="7941293" y="1184849"/>
          <a:ext cx="1418088" cy="85085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Annotate</a:t>
          </a:r>
        </a:p>
      </dsp:txBody>
      <dsp:txXfrm>
        <a:off x="7966214" y="1209770"/>
        <a:ext cx="1368246" cy="801010"/>
      </dsp:txXfrm>
    </dsp:sp>
    <dsp:sp modelId="{888584DD-8AFE-4BBC-9A28-F349F986965A}">
      <dsp:nvSpPr>
        <dsp:cNvPr id="0" name=""/>
        <dsp:cNvSpPr/>
      </dsp:nvSpPr>
      <dsp:spPr>
        <a:xfrm>
          <a:off x="9501190" y="1434433"/>
          <a:ext cx="300634" cy="3516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9501190" y="1504770"/>
        <a:ext cx="210444" cy="211011"/>
      </dsp:txXfrm>
    </dsp:sp>
    <dsp:sp modelId="{BBA132C9-C787-4468-9709-2C2907CA97E9}">
      <dsp:nvSpPr>
        <dsp:cNvPr id="0" name=""/>
        <dsp:cNvSpPr/>
      </dsp:nvSpPr>
      <dsp:spPr>
        <a:xfrm>
          <a:off x="9926616" y="1184849"/>
          <a:ext cx="1418088" cy="85085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Aggregate</a:t>
          </a:r>
        </a:p>
      </dsp:txBody>
      <dsp:txXfrm>
        <a:off x="9951537" y="1209770"/>
        <a:ext cx="1368246" cy="8010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4F266-A4B9-4202-99EE-081E33AAE6CE}">
      <dsp:nvSpPr>
        <dsp:cNvPr id="0" name=""/>
        <dsp:cNvSpPr/>
      </dsp:nvSpPr>
      <dsp:spPr>
        <a:xfrm>
          <a:off x="2250914" y="296402"/>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E1A4CF-EC00-4551-85BE-66C8A83FBE53}">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B5B99D-5504-4DAF-917F-5DAC9F286490}">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baseline="0" dirty="0"/>
            <a:t>All results based on the </a:t>
          </a:r>
          <a:br>
            <a:rPr lang="en-US" sz="1700" b="0" i="0" kern="1200" baseline="0" dirty="0"/>
          </a:br>
          <a:r>
            <a:rPr lang="en-US" sz="1700" b="1" i="0" kern="1200" baseline="0" dirty="0"/>
            <a:t>kinetic-700 data set</a:t>
          </a:r>
          <a:br>
            <a:rPr lang="en-US" sz="1700" b="1" i="0" kern="1200" baseline="0" dirty="0"/>
          </a:br>
          <a:endParaRPr lang="en-US" sz="1700" kern="1200" dirty="0"/>
        </a:p>
      </dsp:txBody>
      <dsp:txXfrm>
        <a:off x="1548914" y="3176402"/>
        <a:ext cx="3600000" cy="720000"/>
      </dsp:txXfrm>
    </dsp:sp>
    <dsp:sp modelId="{69ABAE4B-B320-4B15-8BED-E84F09B49987}">
      <dsp:nvSpPr>
        <dsp:cNvPr id="0" name=""/>
        <dsp:cNvSpPr/>
      </dsp:nvSpPr>
      <dsp:spPr>
        <a:xfrm>
          <a:off x="6480914" y="296402"/>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284415-E69D-4E48-A0B3-12DDD01272E8}">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1231C8-3F31-4293-839C-5E5A35752092}">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i="0" kern="1200" baseline="0"/>
            <a:t>Human Activity Recognition</a:t>
          </a:r>
          <a:r>
            <a:rPr lang="en-US" sz="1700" b="0" i="0" kern="1200" baseline="0"/>
            <a:t> is vast with unlimited permutations </a:t>
          </a:r>
          <a:endParaRPr lang="en-US" sz="1700" kern="1200"/>
        </a:p>
      </dsp:txBody>
      <dsp:txXfrm>
        <a:off x="5778914" y="3176402"/>
        <a:ext cx="36000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86C76-E2E6-438E-ABC8-C21279DE80A7}">
      <dsp:nvSpPr>
        <dsp:cNvPr id="0" name=""/>
        <dsp:cNvSpPr/>
      </dsp:nvSpPr>
      <dsp:spPr>
        <a:xfrm>
          <a:off x="0" y="424400"/>
          <a:ext cx="6666833" cy="604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C7E224A-10B4-4769-9125-EDD9131FBB50}">
      <dsp:nvSpPr>
        <dsp:cNvPr id="0" name=""/>
        <dsp:cNvSpPr/>
      </dsp:nvSpPr>
      <dsp:spPr>
        <a:xfrm>
          <a:off x="333341" y="70160"/>
          <a:ext cx="4666783" cy="7084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a:t>Childcare</a:t>
          </a:r>
          <a:endParaRPr lang="en-US" sz="2400" kern="1200"/>
        </a:p>
      </dsp:txBody>
      <dsp:txXfrm>
        <a:off x="367926" y="104745"/>
        <a:ext cx="4597613" cy="639310"/>
      </dsp:txXfrm>
    </dsp:sp>
    <dsp:sp modelId="{4FFB6642-77DF-4546-98A5-1A82E4FD9D80}">
      <dsp:nvSpPr>
        <dsp:cNvPr id="0" name=""/>
        <dsp:cNvSpPr/>
      </dsp:nvSpPr>
      <dsp:spPr>
        <a:xfrm>
          <a:off x="0" y="1513040"/>
          <a:ext cx="6666833" cy="6048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844B891-7D60-488E-909C-5B07A68EE9A7}">
      <dsp:nvSpPr>
        <dsp:cNvPr id="0" name=""/>
        <dsp:cNvSpPr/>
      </dsp:nvSpPr>
      <dsp:spPr>
        <a:xfrm>
          <a:off x="333341" y="1158800"/>
          <a:ext cx="4666783" cy="7084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Sports</a:t>
          </a:r>
        </a:p>
      </dsp:txBody>
      <dsp:txXfrm>
        <a:off x="367926" y="1193385"/>
        <a:ext cx="4597613" cy="639310"/>
      </dsp:txXfrm>
    </dsp:sp>
    <dsp:sp modelId="{7380657A-7A18-418B-BF49-DD095CF69A3D}">
      <dsp:nvSpPr>
        <dsp:cNvPr id="0" name=""/>
        <dsp:cNvSpPr/>
      </dsp:nvSpPr>
      <dsp:spPr>
        <a:xfrm>
          <a:off x="0" y="2601680"/>
          <a:ext cx="6666833" cy="6048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758964E-EB9B-48B7-A17C-A90701A8CFDB}">
      <dsp:nvSpPr>
        <dsp:cNvPr id="0" name=""/>
        <dsp:cNvSpPr/>
      </dsp:nvSpPr>
      <dsp:spPr>
        <a:xfrm>
          <a:off x="333341" y="2247440"/>
          <a:ext cx="4666783" cy="70848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a:t>Prisons</a:t>
          </a:r>
          <a:endParaRPr lang="en-US" sz="2400" kern="1200"/>
        </a:p>
      </dsp:txBody>
      <dsp:txXfrm>
        <a:off x="367926" y="2282025"/>
        <a:ext cx="4597613" cy="639310"/>
      </dsp:txXfrm>
    </dsp:sp>
    <dsp:sp modelId="{735B4EFA-19B5-4729-ABFD-92E96E3E97AC}">
      <dsp:nvSpPr>
        <dsp:cNvPr id="0" name=""/>
        <dsp:cNvSpPr/>
      </dsp:nvSpPr>
      <dsp:spPr>
        <a:xfrm>
          <a:off x="0" y="3690319"/>
          <a:ext cx="6666833" cy="6048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446B29E-4138-4EEB-A12A-BACB263BC38F}">
      <dsp:nvSpPr>
        <dsp:cNvPr id="0" name=""/>
        <dsp:cNvSpPr/>
      </dsp:nvSpPr>
      <dsp:spPr>
        <a:xfrm>
          <a:off x="333341" y="3336080"/>
          <a:ext cx="4666783" cy="7084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Public/worker safety</a:t>
          </a:r>
        </a:p>
      </dsp:txBody>
      <dsp:txXfrm>
        <a:off x="367926" y="3370665"/>
        <a:ext cx="4597613" cy="639310"/>
      </dsp:txXfrm>
    </dsp:sp>
    <dsp:sp modelId="{009F78C3-41C1-4CBB-9155-B8EEE54C9914}">
      <dsp:nvSpPr>
        <dsp:cNvPr id="0" name=""/>
        <dsp:cNvSpPr/>
      </dsp:nvSpPr>
      <dsp:spPr>
        <a:xfrm>
          <a:off x="0" y="4778959"/>
          <a:ext cx="6666833" cy="6048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898E15C-6BB2-46B7-B426-87FFFB488A86}">
      <dsp:nvSpPr>
        <dsp:cNvPr id="0" name=""/>
        <dsp:cNvSpPr/>
      </dsp:nvSpPr>
      <dsp:spPr>
        <a:xfrm>
          <a:off x="333341" y="4424719"/>
          <a:ext cx="4666783" cy="70848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a:t>Manufacturing</a:t>
          </a:r>
          <a:endParaRPr lang="en-US" sz="2400" kern="1200"/>
        </a:p>
      </dsp:txBody>
      <dsp:txXfrm>
        <a:off x="367926" y="4459304"/>
        <a:ext cx="4597613"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C16B3-D8EC-264D-8EF0-1321CDFD04ED}"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DDFAF-7DD9-8E40-9CC4-B7911C011FBD}" type="slidenum">
              <a:rPr lang="en-US" smtClean="0"/>
              <a:t>‹#›</a:t>
            </a:fld>
            <a:endParaRPr lang="en-US"/>
          </a:p>
        </p:txBody>
      </p:sp>
    </p:spTree>
    <p:extLst>
      <p:ext uri="{BB962C8B-B14F-4D97-AF65-F5344CB8AC3E}">
        <p14:creationId xmlns:p14="http://schemas.microsoft.com/office/powerpoint/2010/main" val="1674245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mn-lt"/>
              </a:rPr>
              <a:t>SLIDE INSTRUCTIONS:</a:t>
            </a:r>
          </a:p>
          <a:p>
            <a:endParaRPr lang="en-US" sz="1200" b="1" dirty="0">
              <a:latin typeface="+mn-lt"/>
            </a:endParaRPr>
          </a:p>
          <a:p>
            <a:r>
              <a:rPr lang="en-US" sz="1200" b="1" dirty="0">
                <a:latin typeface="+mn-lt"/>
              </a:rPr>
              <a:t>During this slide you should provide a brief introduction of yourself in the notes that you will share with the audience.</a:t>
            </a:r>
          </a:p>
          <a:p>
            <a:endParaRPr lang="en-US" sz="1200" b="1"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latin typeface="+mn-lt"/>
              </a:rPr>
              <a:t>Your presentation should be between 30-40 minutes. </a:t>
            </a:r>
            <a:r>
              <a:rPr lang="en-US" sz="1200" dirty="0">
                <a:latin typeface="+mn-lt"/>
              </a:rPr>
              <a:t> Each slide will be around 1-2 minutes of discussion. A slide takes approximately 1-2 minutes to share depending on the content, so consider this length when planning the slides.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0" indent="0">
              <a:buNone/>
            </a:pPr>
            <a:r>
              <a:rPr lang="en-US" sz="1200" baseline="0" dirty="0">
                <a:latin typeface="+mn-lt"/>
              </a:rPr>
              <a:t>Depending on your study, you may need to add additional slides or remove slides. However, the basic setup should be the same and mirror the sections in the Dissertation Manuscript, </a:t>
            </a:r>
            <a:r>
              <a:rPr lang="en-US" sz="1200" i="1" baseline="0" dirty="0">
                <a:latin typeface="+mn-lt"/>
              </a:rPr>
              <a:t>so use your DM to complete the slides. </a:t>
            </a:r>
          </a:p>
          <a:p>
            <a:pPr marL="0" indent="0">
              <a:buNone/>
            </a:pPr>
            <a:endParaRPr lang="en-US" sz="1200" i="1" baseline="0" dirty="0">
              <a:latin typeface="+mn-lt"/>
            </a:endParaRPr>
          </a:p>
          <a:p>
            <a:pPr marL="0" indent="0">
              <a:buNone/>
            </a:pPr>
            <a:r>
              <a:rPr lang="en-US" sz="1200" baseline="0" dirty="0">
                <a:latin typeface="+mn-lt"/>
              </a:rPr>
              <a:t>Your Chair needs to review your presentation draft and offer suggestions prior to your actual presentation.</a:t>
            </a:r>
          </a:p>
          <a:p>
            <a:endParaRPr lang="en-US" sz="1200" baseline="0" dirty="0">
              <a:latin typeface="+mn-lt"/>
            </a:endParaRPr>
          </a:p>
          <a:p>
            <a:r>
              <a:rPr lang="en-US" sz="1200" baseline="0" dirty="0">
                <a:latin typeface="+mn-lt"/>
              </a:rPr>
              <a:t>You may keep your presentation simple or add graphics as appropriate. If you add graphics, you need to consider their purpose as your committee, or the audience may ask why they were used. In other words, do </a:t>
            </a:r>
            <a:r>
              <a:rPr lang="en-US" sz="1200" u="sng" baseline="0" dirty="0">
                <a:latin typeface="+mn-lt"/>
              </a:rPr>
              <a:t>not</a:t>
            </a:r>
            <a:r>
              <a:rPr lang="en-US" sz="1200" baseline="0" dirty="0">
                <a:latin typeface="+mn-lt"/>
              </a:rPr>
              <a:t> use graphics simply for aesthetic purposes. </a:t>
            </a:r>
          </a:p>
          <a:p>
            <a:endParaRPr lang="en-US" sz="1200" b="1" dirty="0">
              <a:latin typeface="+mn-lt"/>
            </a:endParaRPr>
          </a:p>
          <a:p>
            <a:endParaRPr lang="en-US" sz="1200" b="1" u="sng" dirty="0">
              <a:latin typeface="+mn-lt"/>
            </a:endParaRPr>
          </a:p>
          <a:p>
            <a:r>
              <a:rPr lang="en-US" sz="1200" b="1" u="sng" dirty="0">
                <a:latin typeface="+mn-lt"/>
              </a:rPr>
              <a:t>POWERPOINT PRESENTATION INSTRUCTIONS FOR ALL SLIDES:</a:t>
            </a:r>
            <a:endParaRPr lang="en-US" sz="1200" u="sng"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Avoid smaller than 18-point font and larger than 40-point font on slides. Be consistent in font usage.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Be consistent in font color – black works best.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Short bulleted points on slide. 3-6 bullets per slide. 3-6 words per bullet point. NOTE: The bullets are your talking points.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Use the Notes section below the slide for further information addressing the bullet points on the slide.  You can read these notes as no one will see you doing so since your camera will be off when you start presenting.</a:t>
            </a:r>
            <a:br>
              <a:rPr lang="en-US" sz="1200" dirty="0">
                <a:latin typeface="+mn-lt"/>
              </a:rPr>
            </a:br>
            <a:endParaRPr lang="en-US" sz="1200" dirty="0">
              <a:latin typeface="+mn-lt"/>
            </a:endParaRP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a:t>
            </a:fld>
            <a:endParaRPr lang="en-US"/>
          </a:p>
        </p:txBody>
      </p:sp>
    </p:spTree>
    <p:extLst>
      <p:ext uri="{BB962C8B-B14F-4D97-AF65-F5344CB8AC3E}">
        <p14:creationId xmlns:p14="http://schemas.microsoft.com/office/powerpoint/2010/main" val="1558314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10</a:t>
            </a:fld>
            <a:endParaRPr lang="en-US"/>
          </a:p>
        </p:txBody>
      </p:sp>
    </p:spTree>
    <p:extLst>
      <p:ext uri="{BB962C8B-B14F-4D97-AF65-F5344CB8AC3E}">
        <p14:creationId xmlns:p14="http://schemas.microsoft.com/office/powerpoint/2010/main" val="1806376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11</a:t>
            </a:fld>
            <a:endParaRPr lang="en-US"/>
          </a:p>
        </p:txBody>
      </p:sp>
    </p:spTree>
    <p:extLst>
      <p:ext uri="{BB962C8B-B14F-4D97-AF65-F5344CB8AC3E}">
        <p14:creationId xmlns:p14="http://schemas.microsoft.com/office/powerpoint/2010/main" val="1701281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12</a:t>
            </a:fld>
            <a:endParaRPr lang="en-US"/>
          </a:p>
        </p:txBody>
      </p:sp>
    </p:spTree>
    <p:extLst>
      <p:ext uri="{BB962C8B-B14F-4D97-AF65-F5344CB8AC3E}">
        <p14:creationId xmlns:p14="http://schemas.microsoft.com/office/powerpoint/2010/main" val="4216870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0" cap="none" spc="0" normalizeH="0" baseline="0" noProof="0" dirty="0">
                <a:ln>
                  <a:noFill/>
                </a:ln>
                <a:solidFill>
                  <a:srgbClr val="262626"/>
                </a:solidFill>
                <a:effectLst/>
                <a:uLnTx/>
                <a:uFillTx/>
                <a:latin typeface="Calibri"/>
                <a:cs typeface="Calibri"/>
                <a:sym typeface="Calibri"/>
              </a:rPr>
              <a:t>Describe the analysis used to test each hypothesis</a:t>
            </a:r>
            <a:r>
              <a:rPr kumimoji="0" lang="en-US" b="0" i="0" u="none" strike="noStrike" kern="0" cap="none" spc="0" normalizeH="0" baseline="0" noProof="0" dirty="0">
                <a:ln>
                  <a:noFill/>
                </a:ln>
                <a:solidFill>
                  <a:srgbClr val="262626"/>
                </a:solidFill>
                <a:effectLst/>
                <a:uLnTx/>
                <a:uFillTx/>
                <a:latin typeface="Calibri"/>
                <a:cs typeface="Calibri"/>
                <a:sym typeface="Calibri"/>
              </a:rPr>
              <a:t>. </a:t>
            </a:r>
            <a:r>
              <a:rPr kumimoji="0" lang="en-US" sz="1200" b="0" i="0" u="none" strike="noStrike" kern="0" cap="none" spc="0" normalizeH="0" baseline="0" noProof="0" dirty="0">
                <a:ln>
                  <a:noFill/>
                </a:ln>
                <a:solidFill>
                  <a:srgbClr val="262626"/>
                </a:solidFill>
                <a:effectLst/>
                <a:uLnTx/>
                <a:uFillTx/>
                <a:latin typeface="Calibri"/>
                <a:cs typeface="Calibri"/>
                <a:sym typeface="Calibri"/>
              </a:rPr>
              <a:t>Provide evidence that the statistical test that was chosen is appropriate to test the hypotheses and that the data meet the assumptions of the statistical tests. </a:t>
            </a:r>
            <a:endParaRPr kumimoji="0" lang="en-US" b="0" i="0" u="none" strike="noStrike" kern="0" cap="none" spc="0" normalizeH="0" baseline="0" noProof="0" dirty="0">
              <a:ln>
                <a:noFill/>
              </a:ln>
              <a:solidFill>
                <a:srgbClr val="262626"/>
              </a:solidFill>
              <a:effectLst/>
              <a:uLnTx/>
              <a:uFillTx/>
              <a:latin typeface="Calibri"/>
              <a:cs typeface="Calibri"/>
              <a:sym typeface="Calibri"/>
            </a:endParaRPr>
          </a:p>
          <a:p>
            <a:endParaRPr lang="en-US" dirty="0"/>
          </a:p>
          <a:p>
            <a:r>
              <a:rPr lang="en-US" b="1" i="1" dirty="0"/>
              <a:t>NOTE 1: </a:t>
            </a:r>
            <a:r>
              <a:rPr lang="en-US" b="0" i="0" dirty="0"/>
              <a:t>Discuss any software used.</a:t>
            </a:r>
          </a:p>
          <a:p>
            <a:endParaRPr lang="en-US" b="1" i="1" dirty="0"/>
          </a:p>
          <a:p>
            <a:r>
              <a:rPr lang="en-US" b="1" i="1" dirty="0"/>
              <a:t>NOTE 2: </a:t>
            </a:r>
            <a:r>
              <a:rPr lang="en-US" dirty="0"/>
              <a:t>Use proper terminology in association with each design/analysis.</a:t>
            </a:r>
          </a:p>
          <a:p>
            <a:endParaRPr lang="en-US" dirty="0"/>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b="0" i="0" u="none" strike="noStrike" kern="0" cap="none" spc="0" normalizeH="0" baseline="0" noProof="0" dirty="0">
                <a:ln>
                  <a:noFill/>
                </a:ln>
                <a:solidFill>
                  <a:srgbClr val="262626"/>
                </a:solidFill>
                <a:effectLst/>
                <a:uLnTx/>
                <a:uFillTx/>
                <a:latin typeface="Calibri"/>
                <a:cs typeface="Calibri"/>
                <a:sym typeface="Calibri"/>
              </a:rPr>
              <a:t> </a:t>
            </a:r>
            <a:r>
              <a:rPr kumimoji="0" lang="en-US" b="0" i="0" u="none" strike="noStrike" kern="0" cap="none" spc="0" normalizeH="0" baseline="0" noProof="0" dirty="0">
                <a:ln>
                  <a:noFill/>
                </a:ln>
                <a:solidFill>
                  <a:srgbClr val="262626"/>
                </a:solidFill>
                <a:effectLst/>
                <a:uLnTx/>
                <a:uFillTx/>
                <a:latin typeface="+mn-lt"/>
                <a:cs typeface="Calibri"/>
                <a:sym typeface="Calibri"/>
              </a:rPr>
              <a:t>Describe the analysis used to test each hypothesis.</a:t>
            </a:r>
          </a:p>
          <a:p>
            <a:pPr marL="571500" marR="0" lvl="1" indent="-165100" algn="l" defTabSz="914400" rtl="0" eaLnBrk="1" fontAlgn="auto" latinLnBrk="0" hangingPunct="1">
              <a:lnSpc>
                <a:spcPct val="100000"/>
              </a:lnSpc>
              <a:spcBef>
                <a:spcPts val="400"/>
              </a:spcBef>
              <a:spcAft>
                <a:spcPts val="0"/>
              </a:spcAft>
              <a:buClr>
                <a:srgbClr val="262626"/>
              </a:buClr>
              <a:buSzPct val="100000"/>
              <a:buFont typeface="Noto Sans Symbols"/>
              <a:buChar char="→"/>
              <a:tabLst/>
              <a:defRPr/>
            </a:pPr>
            <a:r>
              <a:rPr kumimoji="0" lang="en-US" sz="2400" b="0" i="0" u="none" strike="noStrike" kern="0" cap="none" spc="0" normalizeH="0" baseline="0" noProof="0" dirty="0">
                <a:ln>
                  <a:noFill/>
                </a:ln>
                <a:solidFill>
                  <a:srgbClr val="262626"/>
                </a:solidFill>
                <a:effectLst/>
                <a:uLnTx/>
                <a:uFillTx/>
                <a:latin typeface="+mn-lt"/>
                <a:cs typeface="Calibri"/>
                <a:sym typeface="Calibri"/>
              </a:rPr>
              <a:t> Provide evidence that the statistical test that was chosen is appropriate to test the hypotheses and that the data meet the assumptions of the statistical tests. </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b="0" i="0" u="none" strike="noStrike" kern="0" cap="none" spc="0" normalizeH="0" baseline="0" noProof="0" dirty="0">
                <a:ln>
                  <a:noFill/>
                </a:ln>
                <a:solidFill>
                  <a:srgbClr val="262626"/>
                </a:solidFill>
                <a:effectLst/>
                <a:uLnTx/>
                <a:uFillTx/>
                <a:latin typeface="+mn-lt"/>
                <a:cs typeface="Calibri"/>
                <a:sym typeface="Calibri"/>
              </a:rPr>
              <a:t> Note any software used.</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lang="en-US" kern="0" dirty="0">
                <a:latin typeface="+mn-lt"/>
              </a:rPr>
              <a:t> </a:t>
            </a:r>
            <a:r>
              <a:rPr kumimoji="0" lang="en-US" b="0" i="0" u="none" strike="noStrike" kern="0" cap="none" spc="0" normalizeH="0" baseline="0" noProof="0" dirty="0">
                <a:ln>
                  <a:noFill/>
                </a:ln>
                <a:solidFill>
                  <a:srgbClr val="262626"/>
                </a:solidFill>
                <a:effectLst/>
                <a:uLnTx/>
                <a:uFillTx/>
                <a:latin typeface="+mn-lt"/>
                <a:cs typeface="Calibri"/>
                <a:sym typeface="Calibri"/>
              </a:rPr>
              <a:t>Use proper terminology in association with each design/analysis (e.g., independent variable and dependent variable for an experimental design, predictor and criterion variables for regression).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13</a:t>
            </a:fld>
            <a:endParaRPr lang="en-US"/>
          </a:p>
        </p:txBody>
      </p:sp>
    </p:spTree>
    <p:extLst>
      <p:ext uri="{BB962C8B-B14F-4D97-AF65-F5344CB8AC3E}">
        <p14:creationId xmlns:p14="http://schemas.microsoft.com/office/powerpoint/2010/main" val="2022738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indent="0">
              <a:buNone/>
            </a:pPr>
            <a:r>
              <a:rPr lang="en-US" sz="1200" dirty="0"/>
              <a:t>1. Describe the study limitations.</a:t>
            </a:r>
          </a:p>
          <a:p>
            <a:pPr marL="457200" indent="-457200">
              <a:buAutoNum type="arabicPeriod"/>
            </a:pPr>
            <a:endParaRPr lang="en-US" sz="1200" dirty="0"/>
          </a:p>
          <a:p>
            <a:pPr marL="0" indent="0">
              <a:buNone/>
            </a:pPr>
            <a:r>
              <a:rPr lang="en-US" sz="1600" b="1" i="1" dirty="0"/>
              <a:t>NOTE : </a:t>
            </a:r>
            <a:r>
              <a:rPr lang="en-US" sz="1200" dirty="0"/>
              <a:t>Remember to indicate what you did to mitigate these limitations, if possible.</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15</a:t>
            </a:fld>
            <a:endParaRPr lang="en-US"/>
          </a:p>
        </p:txBody>
      </p:sp>
    </p:spTree>
    <p:extLst>
      <p:ext uri="{BB962C8B-B14F-4D97-AF65-F5344CB8AC3E}">
        <p14:creationId xmlns:p14="http://schemas.microsoft.com/office/powerpoint/2010/main" val="3177958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1. Confirm your study received IRB approval. </a:t>
            </a:r>
            <a:r>
              <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You might want to just indicate the date you received approval on this bullet point.</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2. If your study had more than minimal risk to participants, discuss the relevant ethical issues and how they were addressed.  </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3. Explain how you kept participants anonymous (if you did) and information confidential.</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4. Note how you have securely stored your data.</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5. Discuss relevant issues you faced as a researcher, including biases as well as personal and professional experiences with the topic, problem, or context. </a:t>
            </a:r>
            <a:r>
              <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Present any strategies you used to prevent these biases and experiences from influencing the analysis or results.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16</a:t>
            </a:fld>
            <a:endParaRPr lang="en-US"/>
          </a:p>
        </p:txBody>
      </p:sp>
    </p:spTree>
    <p:extLst>
      <p:ext uri="{BB962C8B-B14F-4D97-AF65-F5344CB8AC3E}">
        <p14:creationId xmlns:p14="http://schemas.microsoft.com/office/powerpoint/2010/main" val="4160715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Address each research question. </a:t>
            </a:r>
            <a:r>
              <a:rPr lang="en-US" dirty="0"/>
              <a:t>It is recommended you only address one research question per slide.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dirty="0"/>
              <a:t>2. For each </a:t>
            </a:r>
            <a:r>
              <a:rPr lang="en-US" i="1" dirty="0"/>
              <a:t>quantitative</a:t>
            </a:r>
            <a:r>
              <a:rPr lang="en-US" dirty="0"/>
              <a:t> research question:</a:t>
            </a:r>
          </a:p>
          <a:p>
            <a:r>
              <a:rPr lang="en-US" dirty="0"/>
              <a:t>    A. Note the formula(s) used and  the results </a:t>
            </a:r>
          </a:p>
          <a:p>
            <a:r>
              <a:rPr lang="en-US" dirty="0"/>
              <a:t>    B. Note whether the results supported the null or alternative hypothesis</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17</a:t>
            </a:fld>
            <a:endParaRPr lang="en-US"/>
          </a:p>
        </p:txBody>
      </p:sp>
    </p:spTree>
    <p:extLst>
      <p:ext uri="{BB962C8B-B14F-4D97-AF65-F5344CB8AC3E}">
        <p14:creationId xmlns:p14="http://schemas.microsoft.com/office/powerpoint/2010/main" val="1669484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Address each research question. It is recommended you address one research question per slide.</a:t>
            </a:r>
          </a:p>
          <a:p>
            <a:r>
              <a:rPr lang="en-US" dirty="0"/>
              <a:t>      A. Present the implications/conclusions per research question. </a:t>
            </a:r>
            <a:r>
              <a:rPr lang="en-US" i="1" dirty="0"/>
              <a:t>For a quantitative study</a:t>
            </a:r>
            <a:r>
              <a:rPr lang="en-US" dirty="0"/>
              <a:t>, connect to the hypotheses. </a:t>
            </a:r>
          </a:p>
          <a:p>
            <a:pPr marL="0" indent="0">
              <a:buNone/>
            </a:pPr>
            <a:r>
              <a:rPr lang="en-US" dirty="0"/>
              <a:t>      B. Discuss any factors that might have influenced the interpretation of the results. </a:t>
            </a:r>
          </a:p>
          <a:p>
            <a:pPr marL="0" indent="0">
              <a:buNone/>
            </a:pPr>
            <a:r>
              <a:rPr lang="en-US" dirty="0"/>
              <a:t>      C. Describe the extent to which the results are consistent with existing literature and your conceptual or theoretical framework and provide potential explanations for unexpected or divergent results.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18</a:t>
            </a:fld>
            <a:endParaRPr lang="en-US"/>
          </a:p>
        </p:txBody>
      </p:sp>
    </p:spTree>
    <p:extLst>
      <p:ext uri="{BB962C8B-B14F-4D97-AF65-F5344CB8AC3E}">
        <p14:creationId xmlns:p14="http://schemas.microsoft.com/office/powerpoint/2010/main" val="3373979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Discuss recommendations for how the findings of the study can be applied to educational practice and/or theory.</a:t>
            </a:r>
          </a:p>
          <a:p>
            <a:pPr marL="228600" indent="-228600">
              <a:buAutoNum type="arabicPeriod"/>
            </a:pPr>
            <a:endParaRPr lang="en-US" dirty="0"/>
          </a:p>
          <a:p>
            <a:pPr marL="228600" indent="-228600">
              <a:buAutoNum type="arabicPeriod"/>
            </a:pPr>
            <a:r>
              <a:rPr lang="en-US" dirty="0"/>
              <a:t>Support all the recommendations with at least one finding from the study and the literature from Chapter 2. </a:t>
            </a:r>
          </a:p>
          <a:p>
            <a:r>
              <a:rPr lang="en-US" dirty="0"/>
              <a:t> </a:t>
            </a:r>
          </a:p>
          <a:p>
            <a:r>
              <a:rPr lang="en-US" b="1" i="1" dirty="0"/>
              <a:t>NOTE: </a:t>
            </a:r>
            <a:r>
              <a:rPr lang="en-US" dirty="0"/>
              <a:t>Be careful to avoid overstating the applicability of the findings.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19</a:t>
            </a:fld>
            <a:endParaRPr lang="en-US"/>
          </a:p>
        </p:txBody>
      </p:sp>
    </p:spTree>
    <p:extLst>
      <p:ext uri="{BB962C8B-B14F-4D97-AF65-F5344CB8AC3E}">
        <p14:creationId xmlns:p14="http://schemas.microsoft.com/office/powerpoint/2010/main" val="3527085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indent="0">
              <a:buNone/>
            </a:pPr>
            <a:r>
              <a:rPr lang="en-US" dirty="0"/>
              <a:t>1. Based on the framework, results, and implications, explain what future researchers might do to learn from and build upon this study. Justify these explanations.</a:t>
            </a:r>
          </a:p>
          <a:p>
            <a:pPr marL="228600" indent="-228600">
              <a:buAutoNum type="arabicPeriod"/>
            </a:pPr>
            <a:endParaRPr lang="en-US" dirty="0"/>
          </a:p>
          <a:p>
            <a:r>
              <a:rPr lang="en-US" dirty="0"/>
              <a:t>2. Discuss how future researchers can improve upon this study, given its limitations as discussed in Chapter 3. </a:t>
            </a:r>
          </a:p>
          <a:p>
            <a:endParaRPr lang="en-US" dirty="0"/>
          </a:p>
          <a:p>
            <a:r>
              <a:rPr lang="en-US" dirty="0"/>
              <a:t>3. Explain what the next logical step is in this line of research.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20</a:t>
            </a:fld>
            <a:endParaRPr lang="en-US"/>
          </a:p>
        </p:txBody>
      </p:sp>
    </p:spTree>
    <p:extLst>
      <p:ext uri="{BB962C8B-B14F-4D97-AF65-F5344CB8AC3E}">
        <p14:creationId xmlns:p14="http://schemas.microsoft.com/office/powerpoint/2010/main" val="435940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endParaRPr lang="en-US" dirty="0"/>
          </a:p>
          <a:p>
            <a:r>
              <a:rPr lang="en-US" dirty="0"/>
              <a:t> 1. Brief introductory remarks from the Introduction of Chapter 1 should include:</a:t>
            </a:r>
          </a:p>
          <a:p>
            <a:r>
              <a:rPr lang="en-US" dirty="0"/>
              <a:t>     A. You want to provide an overview of your topic.</a:t>
            </a:r>
          </a:p>
          <a:p>
            <a:r>
              <a:rPr lang="en-US" dirty="0"/>
              <a:t>     B. Provide the larger context in which the problem exists, with citations.</a:t>
            </a:r>
          </a:p>
          <a:p>
            <a:r>
              <a:rPr lang="en-US" dirty="0"/>
              <a:t>     C. </a:t>
            </a:r>
            <a:r>
              <a:rPr lang="en-US" sz="1200" dirty="0"/>
              <a:t>Present an overview of why this research topic is relevant and warranted, with citations. </a:t>
            </a:r>
          </a:p>
          <a:p>
            <a:r>
              <a:rPr lang="en-US" sz="1200" dirty="0"/>
              <a:t>     D. Briefly explain what research has been done on the topic, with citations.</a:t>
            </a:r>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a:t>
            </a:fld>
            <a:endParaRPr lang="en-US"/>
          </a:p>
        </p:txBody>
      </p:sp>
    </p:spTree>
    <p:extLst>
      <p:ext uri="{BB962C8B-B14F-4D97-AF65-F5344CB8AC3E}">
        <p14:creationId xmlns:p14="http://schemas.microsoft.com/office/powerpoint/2010/main" val="4171956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Provide strong, concise overarching conclusions as a summary focusing on the problem, purpose, and research questions. </a:t>
            </a:r>
          </a:p>
          <a:p>
            <a:pPr marL="228600" indent="-228600">
              <a:buAutoNum type="arabicPeriod"/>
            </a:pPr>
            <a:endParaRPr lang="en-US" dirty="0"/>
          </a:p>
          <a:p>
            <a:pPr marL="228600" indent="-228600">
              <a:buAutoNum type="arabicPeriod"/>
            </a:pPr>
            <a:r>
              <a:rPr lang="en-US" dirty="0"/>
              <a:t>From the evaluation and implications of the study results, emphasize specifically how the results of the study connect to your framework, practice, and to the literature; considering specifically the gap in the literature. </a:t>
            </a:r>
          </a:p>
          <a:p>
            <a:pPr marL="228600" indent="-228600">
              <a:buAutoNum type="arabicPeriod"/>
            </a:pPr>
            <a:endParaRPr lang="en-US" dirty="0"/>
          </a:p>
          <a:p>
            <a:pPr marL="228600" indent="-228600">
              <a:buAutoNum type="arabicPeriod"/>
            </a:pPr>
            <a:r>
              <a:rPr lang="en-US" dirty="0"/>
              <a:t>Present the main message of the entire study and concisely summarize the recommendations for future research.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21</a:t>
            </a:fld>
            <a:endParaRPr lang="en-US"/>
          </a:p>
        </p:txBody>
      </p:sp>
    </p:spTree>
    <p:extLst>
      <p:ext uri="{BB962C8B-B14F-4D97-AF65-F5344CB8AC3E}">
        <p14:creationId xmlns:p14="http://schemas.microsoft.com/office/powerpoint/2010/main" val="3918733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will copy/paste your sentence that states,</a:t>
            </a:r>
            <a:r>
              <a:rPr lang="en-US" sz="1200" b="0" i="0" u="none" strike="noStrike" kern="1200" cap="none" dirty="0">
                <a:solidFill>
                  <a:schemeClr val="dk1"/>
                </a:solidFill>
                <a:effectLst/>
                <a:latin typeface="Calibri"/>
                <a:ea typeface="Calibri"/>
                <a:cs typeface="Calibri"/>
                <a:sym typeface="Calibri"/>
              </a:rPr>
              <a:t> “The problem is…” and the purpose sentence that states, “The purpose  of this…”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sz="1200" b="0" i="0" u="none" strike="noStrike" kern="1200" cap="none" dirty="0">
              <a:solidFill>
                <a:schemeClr val="dk1"/>
              </a:solidFill>
              <a:effectLst/>
              <a:latin typeface="Calibri"/>
              <a:cs typeface="Calibri"/>
              <a:sym typeface="Calibri"/>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While you are presenting your problem and purpose statement on the slide exactly as it appears in your manuscript, you will want to paraphrase , rather than read it word for word in your actual Defense.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should have notes to further elaborate on the problem.</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22</a:t>
            </a:fld>
            <a:endParaRPr lang="en-US"/>
          </a:p>
        </p:txBody>
      </p:sp>
    </p:spTree>
    <p:extLst>
      <p:ext uri="{BB962C8B-B14F-4D97-AF65-F5344CB8AC3E}">
        <p14:creationId xmlns:p14="http://schemas.microsoft.com/office/powerpoint/2010/main" val="2105088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228600" indent="-228600">
              <a:buAutoNum type="arabicPeriod"/>
            </a:pPr>
            <a:r>
              <a:rPr lang="en-US" b="0" dirty="0"/>
              <a:t>Put your references in alphabetical order on the slides. Will require more than one slide.</a:t>
            </a:r>
          </a:p>
          <a:p>
            <a:pPr marL="228600" indent="-228600">
              <a:buAutoNum type="arabicPeriod"/>
            </a:pPr>
            <a:endParaRPr lang="en-US" b="0" dirty="0"/>
          </a:p>
          <a:p>
            <a:pPr marL="0" indent="0">
              <a:buNone/>
            </a:pPr>
            <a:r>
              <a:rPr lang="en-US" b="1" i="1" dirty="0"/>
              <a:t>NOTE: </a:t>
            </a:r>
            <a:r>
              <a:rPr lang="en-US" b="0" dirty="0"/>
              <a:t>You can choose to put the references that only apply to your slides, or you can put all the references from your dissertation on these slides. </a:t>
            </a:r>
          </a:p>
          <a:p>
            <a:endParaRPr lang="en-US" dirty="0"/>
          </a:p>
          <a:p>
            <a:pPr marL="0" marR="0" indent="0" algn="ctr">
              <a:lnSpc>
                <a:spcPct val="200000"/>
              </a:lnSpc>
              <a:spcBef>
                <a:spcPts val="0"/>
              </a:spcBef>
              <a:spcAft>
                <a:spcPts val="0"/>
              </a:spcAft>
            </a:pPr>
            <a:r>
              <a:rPr lang="en-US" sz="1800" b="0" kern="0" dirty="0">
                <a:effectLst/>
                <a:latin typeface="Times New Roman" panose="02020603050405020304" pitchFamily="18" charset="0"/>
                <a:ea typeface="Times New Roman" panose="02020603050405020304" pitchFamily="18" charset="0"/>
                <a:cs typeface="Arial" panose="020B0604020202020204" pitchFamily="34" charset="0"/>
              </a:rPr>
              <a:t>References</a:t>
            </a:r>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Aguida</a:t>
            </a:r>
            <a:r>
              <a:rPr lang="en-US" sz="1800" dirty="0">
                <a:effectLst/>
                <a:latin typeface="Times New Roman" panose="02020603050405020304" pitchFamily="18" charset="0"/>
                <a:ea typeface="Calibri" panose="020F0502020204030204" pitchFamily="34" charset="0"/>
                <a:cs typeface="Arial" panose="020B0604020202020204" pitchFamily="34" charset="0"/>
              </a:rPr>
              <a:t>, 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Ouchani</a:t>
            </a:r>
            <a:r>
              <a:rPr lang="en-US" sz="1800" dirty="0">
                <a:effectLst/>
                <a:latin typeface="Times New Roman" panose="02020603050405020304" pitchFamily="18" charset="0"/>
                <a:ea typeface="Calibri" panose="020F0502020204030204" pitchFamily="34" charset="0"/>
                <a:cs typeface="Arial" panose="020B0604020202020204" pitchFamily="34" charset="0"/>
              </a:rPr>
              <a:t>, S.,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Benmalek</a:t>
            </a:r>
            <a:r>
              <a:rPr lang="en-US" sz="1800" dirty="0">
                <a:effectLst/>
                <a:latin typeface="Times New Roman" panose="02020603050405020304" pitchFamily="18" charset="0"/>
                <a:ea typeface="Calibri" panose="020F0502020204030204" pitchFamily="34" charset="0"/>
                <a:cs typeface="Arial" panose="020B0604020202020204" pitchFamily="34" charset="0"/>
              </a:rPr>
              <a:t>, M. (2020). A review on cyber-physical systems.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Enabling Technologies</a:t>
            </a:r>
            <a:r>
              <a:rPr lang="en-US" sz="1800" dirty="0">
                <a:effectLst/>
                <a:latin typeface="Times New Roman" panose="02020603050405020304" pitchFamily="18" charset="0"/>
                <a:ea typeface="Calibri" panose="020F0502020204030204" pitchFamily="34" charset="0"/>
                <a:cs typeface="Arial" panose="020B0604020202020204" pitchFamily="34" charset="0"/>
              </a:rPr>
              <a:t> (pp. 275-278). Basque Coast, Bayonne; France: IEEE.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://doi.org/10.1109/WETICE49692.2020.00060</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Aihara</a:t>
            </a:r>
            <a:r>
              <a:rPr lang="en-US" sz="1800" dirty="0">
                <a:effectLst/>
                <a:latin typeface="Times New Roman" panose="02020603050405020304" pitchFamily="18" charset="0"/>
                <a:ea typeface="Calibri" panose="020F0502020204030204" pitchFamily="34" charset="0"/>
                <a:cs typeface="Arial" panose="020B0604020202020204" pitchFamily="34" charset="0"/>
              </a:rPr>
              <a:t>, S., Kitamura, S., Dogan, M., Sakata, S., Kondo, K.,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Otaka</a:t>
            </a:r>
            <a:r>
              <a:rPr lang="en-US" sz="1800" dirty="0">
                <a:effectLst/>
                <a:latin typeface="Times New Roman" panose="02020603050405020304" pitchFamily="18" charset="0"/>
                <a:ea typeface="Calibri" panose="020F0502020204030204" pitchFamily="34" charset="0"/>
                <a:cs typeface="Arial" panose="020B0604020202020204" pitchFamily="34" charset="0"/>
              </a:rPr>
              <a:t>, Y. (2021). Patients’ thoughts on their falls in a rehabilitation hospital: a qualitative study of patients with stroke. </a:t>
            </a:r>
            <a:r>
              <a:rPr lang="en-US" sz="1800" i="1" dirty="0">
                <a:effectLst/>
                <a:latin typeface="Times New Roman" panose="02020603050405020304" pitchFamily="18" charset="0"/>
                <a:ea typeface="Calibri" panose="020F0502020204030204" pitchFamily="34" charset="0"/>
                <a:cs typeface="Arial" panose="020B0604020202020204" pitchFamily="34" charset="0"/>
              </a:rPr>
              <a:t>BMC Geriatrics, 21</a:t>
            </a:r>
            <a:r>
              <a:rPr lang="en-US" sz="1800" dirty="0">
                <a:effectLst/>
                <a:latin typeface="Times New Roman" panose="02020603050405020304" pitchFamily="18" charset="0"/>
                <a:ea typeface="Calibri" panose="020F0502020204030204" pitchFamily="34" charset="0"/>
                <a:cs typeface="Arial" panose="020B0604020202020204" pitchFamily="34" charset="0"/>
              </a:rPr>
              <a:t>(1), 1-14. Retrieved from https://search.ebscohost.com/login.aspx?direct=true&amp;AuthType=sso&amp;db=edssjs&amp;AN=edssjs.7A908AA7&amp;site=eds-live&amp;scope=site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Amerineni</a:t>
            </a:r>
            <a:r>
              <a:rPr lang="en-US" sz="1800" dirty="0">
                <a:effectLst/>
                <a:latin typeface="Times New Roman" panose="02020603050405020304" pitchFamily="18" charset="0"/>
                <a:ea typeface="Calibri" panose="020F0502020204030204" pitchFamily="34" charset="0"/>
                <a:cs typeface="Arial" panose="020B0604020202020204" pitchFamily="34" charset="0"/>
              </a:rPr>
              <a:t>, R., Gupta, L., Steadman, 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Annauth</a:t>
            </a:r>
            <a:r>
              <a:rPr lang="en-US" sz="1800" dirty="0">
                <a:effectLst/>
                <a:latin typeface="Times New Roman" panose="02020603050405020304" pitchFamily="18" charset="0"/>
                <a:ea typeface="Calibri" panose="020F0502020204030204" pitchFamily="34" charset="0"/>
                <a:cs typeface="Arial" panose="020B0604020202020204" pitchFamily="34" charset="0"/>
              </a:rPr>
              <a:t>, K., Burr, C., Wilson, S., . . . Vaidyanathan, R. (2021). Fusion models for generalized classification of multi-axial human movement: Validation in sport performance.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Sensors, 24</a:t>
            </a:r>
            <a:r>
              <a:rPr lang="en-US" sz="1800" dirty="0">
                <a:effectLst/>
                <a:latin typeface="Times New Roman" panose="02020603050405020304" pitchFamily="18" charset="0"/>
                <a:ea typeface="Calibri" panose="020F0502020204030204" pitchFamily="34" charset="0"/>
                <a:cs typeface="Arial" panose="020B0604020202020204" pitchFamily="34" charset="0"/>
              </a:rPr>
              <a:t>, 1-10. doi:10.3390/s21248409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Anderson, W.,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Choffin</a:t>
            </a:r>
            <a:r>
              <a:rPr lang="en-US" sz="1800" dirty="0">
                <a:effectLst/>
                <a:latin typeface="Times New Roman" panose="02020603050405020304" pitchFamily="18" charset="0"/>
                <a:ea typeface="Calibri" panose="020F0502020204030204" pitchFamily="34" charset="0"/>
                <a:cs typeface="Arial" panose="020B0604020202020204" pitchFamily="34" charset="0"/>
              </a:rPr>
              <a:t>, Z., Jeong, 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Callibhan</a:t>
            </a:r>
            <a:r>
              <a:rPr lang="en-US" sz="1800" dirty="0">
                <a:effectLst/>
                <a:latin typeface="Times New Roman" panose="02020603050405020304" pitchFamily="18" charset="0"/>
                <a:ea typeface="Calibri" panose="020F0502020204030204" pitchFamily="34" charset="0"/>
                <a:cs typeface="Arial" panose="020B0604020202020204" pitchFamily="34" charset="0"/>
              </a:rPr>
              <a:t>, 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Joeng</a:t>
            </a:r>
            <a:r>
              <a:rPr lang="en-US" sz="1800" dirty="0">
                <a:effectLst/>
                <a:latin typeface="Times New Roman" panose="02020603050405020304" pitchFamily="18" charset="0"/>
                <a:ea typeface="Calibri" panose="020F0502020204030204" pitchFamily="34" charset="0"/>
                <a:cs typeface="Arial" panose="020B0604020202020204" pitchFamily="34" charset="0"/>
              </a:rPr>
              <a:t>, S.,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Sazonav</a:t>
            </a:r>
            <a:r>
              <a:rPr lang="en-US" sz="1800" dirty="0">
                <a:effectLst/>
                <a:latin typeface="Times New Roman" panose="02020603050405020304" pitchFamily="18" charset="0"/>
                <a:ea typeface="Calibri" panose="020F0502020204030204" pitchFamily="34" charset="0"/>
                <a:cs typeface="Arial" panose="020B0604020202020204" pitchFamily="34" charset="0"/>
              </a:rPr>
              <a:t>, E. (2022). Empirical study on human movement classification using insole footwear sensor system and machine learning.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Sensors, 22</a:t>
            </a:r>
            <a:r>
              <a:rPr lang="en-US" sz="1800" dirty="0">
                <a:effectLst/>
                <a:latin typeface="Times New Roman" panose="02020603050405020304" pitchFamily="18" charset="0"/>
                <a:ea typeface="Calibri" panose="020F0502020204030204" pitchFamily="34" charset="0"/>
                <a:cs typeface="Arial" panose="020B0604020202020204" pitchFamily="34" charset="0"/>
              </a:rPr>
              <a:t>(7), 2743-2763. doi:10.3390/s22072743</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Ariely</a:t>
            </a:r>
            <a:r>
              <a:rPr lang="en-US" sz="1800" dirty="0">
                <a:effectLst/>
                <a:latin typeface="Times New Roman" panose="02020603050405020304" pitchFamily="18" charset="0"/>
                <a:ea typeface="Calibri" panose="020F0502020204030204" pitchFamily="34" charset="0"/>
                <a:cs typeface="Arial" panose="020B0604020202020204" pitchFamily="34" charset="0"/>
              </a:rPr>
              <a:t>, D. (2009). </a:t>
            </a:r>
            <a:r>
              <a:rPr lang="en-US" sz="1800" i="1" dirty="0">
                <a:effectLst/>
                <a:latin typeface="Times New Roman" panose="02020603050405020304" pitchFamily="18" charset="0"/>
                <a:ea typeface="Calibri" panose="020F0502020204030204" pitchFamily="34" charset="0"/>
                <a:cs typeface="Arial" panose="020B0604020202020204" pitchFamily="34" charset="0"/>
              </a:rPr>
              <a:t>Predictably irrational: the hidden forces that shape our decisions.</a:t>
            </a:r>
            <a:r>
              <a:rPr lang="en-US" sz="1800" dirty="0">
                <a:effectLst/>
                <a:latin typeface="Times New Roman" panose="02020603050405020304" pitchFamily="18" charset="0"/>
                <a:ea typeface="Calibri" panose="020F0502020204030204" pitchFamily="34" charset="0"/>
                <a:cs typeface="Arial" panose="020B0604020202020204" pitchFamily="34" charset="0"/>
              </a:rPr>
              <a:t> HarperCollins Publishers.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Asimov, I. (1942). </a:t>
            </a:r>
            <a:r>
              <a:rPr lang="en-US" sz="1800" i="1" dirty="0">
                <a:effectLst/>
                <a:latin typeface="Times New Roman" panose="02020603050405020304" pitchFamily="18" charset="0"/>
                <a:ea typeface="Calibri" panose="020F0502020204030204" pitchFamily="34" charset="0"/>
                <a:cs typeface="Arial" panose="020B0604020202020204" pitchFamily="34" charset="0"/>
              </a:rPr>
              <a:t>Runaround.</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Atienza, R. (2018). </a:t>
            </a:r>
            <a:r>
              <a:rPr lang="en-US" sz="1800" i="1" dirty="0">
                <a:effectLst/>
                <a:latin typeface="Times New Roman" panose="02020603050405020304" pitchFamily="18" charset="0"/>
                <a:ea typeface="Calibri" panose="020F0502020204030204" pitchFamily="34" charset="0"/>
                <a:cs typeface="Arial" panose="020B0604020202020204" pitchFamily="34" charset="0"/>
              </a:rPr>
              <a:t>Advanced deep learning with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Tensorflow</a:t>
            </a:r>
            <a:r>
              <a:rPr lang="en-US" sz="1800" i="1" dirty="0">
                <a:effectLst/>
                <a:latin typeface="Times New Roman" panose="02020603050405020304" pitchFamily="18" charset="0"/>
                <a:ea typeface="Calibri" panose="020F0502020204030204" pitchFamily="34" charset="0"/>
                <a:cs typeface="Arial" panose="020B0604020202020204" pitchFamily="34" charset="0"/>
              </a:rPr>
              <a:t> 2 and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Keras</a:t>
            </a:r>
            <a:r>
              <a:rPr lang="en-US" sz="1800" i="1" dirty="0">
                <a:effectLst/>
                <a:latin typeface="Times New Roman" panose="02020603050405020304" pitchFamily="18" charset="0"/>
                <a:ea typeface="Calibri" panose="020F0502020204030204" pitchFamily="34" charset="0"/>
                <a:cs typeface="Arial" panose="020B0604020202020204" pitchFamily="34"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Birminghan</a:t>
            </a:r>
            <a:r>
              <a:rPr lang="en-US" sz="1800" dirty="0">
                <a:effectLst/>
                <a:latin typeface="Times New Roman" panose="02020603050405020304" pitchFamily="18" charset="0"/>
                <a:ea typeface="Calibri" panose="020F0502020204030204" pitchFamily="34" charset="0"/>
                <a:cs typeface="Arial" panose="020B0604020202020204" pitchFamily="34" charset="0"/>
              </a:rPr>
              <a:t>, UK: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Packt</a:t>
            </a:r>
            <a:r>
              <a:rPr lang="en-US" sz="1800" dirty="0">
                <a:effectLst/>
                <a:latin typeface="Times New Roman" panose="02020603050405020304" pitchFamily="18" charset="0"/>
                <a:ea typeface="Calibri" panose="020F0502020204030204" pitchFamily="34" charset="0"/>
                <a:cs typeface="Arial" panose="020B0604020202020204" pitchFamily="34" charset="0"/>
              </a:rPr>
              <a:t> Publishing.</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AWS. (2021). </a:t>
            </a:r>
            <a:r>
              <a:rPr lang="en-US" sz="1800" i="1" dirty="0">
                <a:effectLst/>
                <a:latin typeface="Times New Roman" panose="02020603050405020304" pitchFamily="18" charset="0"/>
                <a:ea typeface="Calibri" panose="020F0502020204030204" pitchFamily="34" charset="0"/>
                <a:cs typeface="Arial" panose="020B0604020202020204" pitchFamily="34" charset="0"/>
              </a:rPr>
              <a:t>AWS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RoboMaker</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Amazon Web Services: https://aws.amazon.com/robomaker/</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AWS. (2023). </a:t>
            </a:r>
            <a:r>
              <a:rPr lang="en-US" sz="1800" i="1" dirty="0">
                <a:effectLst/>
                <a:latin typeface="Times New Roman" panose="02020603050405020304" pitchFamily="18" charset="0"/>
                <a:ea typeface="Calibri" panose="020F0502020204030204" pitchFamily="34" charset="0"/>
                <a:cs typeface="Arial" panose="020B0604020202020204" pitchFamily="34" charset="0"/>
              </a:rPr>
              <a:t>What is Amazon Simple Queue Service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AWS Developer Guide: https://docs.aws.amazon.com/AWSSimpleQueueService/latest/SQSDeveloperGuide/welcome.html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AWS. (n.d.). </a:t>
            </a:r>
            <a:r>
              <a:rPr lang="en-US" sz="1800" i="1" dirty="0">
                <a:effectLst/>
                <a:latin typeface="Times New Roman" panose="02020603050405020304" pitchFamily="18" charset="0"/>
                <a:ea typeface="Calibri" panose="020F0502020204030204" pitchFamily="34" charset="0"/>
                <a:cs typeface="Arial" panose="020B0604020202020204" pitchFamily="34" charset="0"/>
              </a:rPr>
              <a:t>What is AWS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Fargate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AWS Developer Documentation: https://docs.aws.amazon.com/AmazonECS/latest/userguide/what-is-fargate.html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Ballard, D., &amp; Zhang, R. (2021).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hierarchial</a:t>
            </a:r>
            <a:r>
              <a:rPr lang="en-US" sz="1800" dirty="0">
                <a:effectLst/>
                <a:latin typeface="Times New Roman" panose="02020603050405020304" pitchFamily="18" charset="0"/>
                <a:ea typeface="Calibri" panose="020F0502020204030204" pitchFamily="34" charset="0"/>
                <a:cs typeface="Arial" panose="020B0604020202020204" pitchFamily="34" charset="0"/>
              </a:rPr>
              <a:t> evolution in human vision modeling.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Topics in Cognitive Science, 13</a:t>
            </a:r>
            <a:r>
              <a:rPr lang="en-US" sz="1800" dirty="0">
                <a:effectLst/>
                <a:latin typeface="Times New Roman" panose="02020603050405020304" pitchFamily="18" charset="0"/>
                <a:ea typeface="Calibri" panose="020F0502020204030204" pitchFamily="34" charset="0"/>
                <a:cs typeface="Arial" panose="020B0604020202020204" pitchFamily="34" charset="0"/>
              </a:rPr>
              <a:t>(2), 309-328.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://doi.org/10.1111/tops.12527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Barua, H., &amp; Mondal, K. (2019). A comprehensive survey on cloud data mining (CDM) frameworks and algorithms. </a:t>
            </a:r>
            <a:r>
              <a:rPr lang="en-US" sz="1800" i="1" dirty="0">
                <a:effectLst/>
                <a:latin typeface="Times New Roman" panose="02020603050405020304" pitchFamily="18" charset="0"/>
                <a:ea typeface="Calibri" panose="020F0502020204030204" pitchFamily="34" charset="0"/>
                <a:cs typeface="Arial" panose="020B0604020202020204" pitchFamily="34" charset="0"/>
              </a:rPr>
              <a:t>CM Computing Surveys. Sep2019, Vol. 52 Issue 5, p1-62. 62p</a:t>
            </a:r>
            <a:r>
              <a:rPr lang="en-US" sz="1800" dirty="0">
                <a:effectLst/>
                <a:latin typeface="Times New Roman" panose="02020603050405020304" pitchFamily="18" charset="0"/>
                <a:ea typeface="Calibri" panose="020F0502020204030204" pitchFamily="34" charset="0"/>
                <a:cs typeface="Arial" panose="020B0604020202020204" pitchFamily="34" charset="0"/>
              </a:rPr>
              <a:t>, 1-62.</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Bell,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Koren</a:t>
            </a:r>
            <a:r>
              <a:rPr lang="en-US" sz="1800" dirty="0">
                <a:effectLst/>
                <a:latin typeface="Times New Roman" panose="02020603050405020304" pitchFamily="18" charset="0"/>
                <a:ea typeface="Calibri" panose="020F0502020204030204" pitchFamily="34" charset="0"/>
                <a:cs typeface="Arial" panose="020B0604020202020204" pitchFamily="34" charset="0"/>
              </a:rPr>
              <a:t>,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Volinsky</a:t>
            </a:r>
            <a:r>
              <a:rPr lang="en-US" sz="1800" dirty="0">
                <a:effectLst/>
                <a:latin typeface="Times New Roman" panose="02020603050405020304" pitchFamily="18" charset="0"/>
                <a:ea typeface="Calibri" panose="020F0502020204030204" pitchFamily="34" charset="0"/>
                <a:cs typeface="Arial" panose="020B0604020202020204" pitchFamily="34" charset="0"/>
              </a:rPr>
              <a:t>. (2009). </a:t>
            </a:r>
            <a:r>
              <a:rPr lang="en-US" sz="1800" i="1" dirty="0">
                <a:effectLst/>
                <a:latin typeface="Times New Roman" panose="02020603050405020304" pitchFamily="18" charset="0"/>
                <a:ea typeface="Calibri" panose="020F0502020204030204" pitchFamily="34" charset="0"/>
                <a:cs typeface="Arial" panose="020B0604020202020204" pitchFamily="34" charset="0"/>
              </a:rPr>
              <a:t>The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BellKor</a:t>
            </a:r>
            <a:r>
              <a:rPr lang="en-US" sz="1800" i="1" dirty="0">
                <a:effectLst/>
                <a:latin typeface="Times New Roman" panose="02020603050405020304" pitchFamily="18" charset="0"/>
                <a:ea typeface="Calibri" panose="020F0502020204030204" pitchFamily="34" charset="0"/>
                <a:cs typeface="Arial" panose="020B0604020202020204" pitchFamily="34" charset="0"/>
              </a:rPr>
              <a:t> solution to the Netflix Prize.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Netflix Prize: https://netflixprize.com/assets/GrandPrize2009_BPC_BellKor.pdf</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Besada</a:t>
            </a:r>
            <a:r>
              <a:rPr lang="en-US" sz="1800" dirty="0">
                <a:effectLst/>
                <a:latin typeface="Times New Roman" panose="02020603050405020304" pitchFamily="18" charset="0"/>
                <a:ea typeface="Calibri" panose="020F0502020204030204" pitchFamily="34" charset="0"/>
                <a:cs typeface="Arial" panose="020B0604020202020204" pitchFamily="34" charset="0"/>
              </a:rPr>
              <a:t>, D. E. (2020). Resource requirements for community-based care in rural, deep-rural and peri-urban communities in South Africa.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PLoS</a:t>
            </a:r>
            <a:r>
              <a:rPr lang="en-US" sz="1800" i="1" dirty="0">
                <a:effectLst/>
                <a:latin typeface="Times New Roman" panose="02020603050405020304" pitchFamily="18" charset="0"/>
                <a:ea typeface="Calibri" panose="020F0502020204030204" pitchFamily="34" charset="0"/>
                <a:cs typeface="Arial" panose="020B0604020202020204" pitchFamily="34" charset="0"/>
              </a:rPr>
              <a:t> ONE, 15</a:t>
            </a:r>
            <a:r>
              <a:rPr lang="en-US" sz="1800" dirty="0">
                <a:effectLst/>
                <a:latin typeface="Times New Roman" panose="02020603050405020304" pitchFamily="18" charset="0"/>
                <a:ea typeface="Calibri" panose="020F0502020204030204" pitchFamily="34" charset="0"/>
                <a:cs typeface="Arial" panose="020B0604020202020204" pitchFamily="34" charset="0"/>
              </a:rPr>
              <a:t>(1), 1-19.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://doi.org/10.1371/journal.pone.0218682</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Bipin, K. (2018). </a:t>
            </a:r>
            <a:r>
              <a:rPr lang="en-US" sz="1800" i="1" dirty="0">
                <a:effectLst/>
                <a:latin typeface="Times New Roman" panose="02020603050405020304" pitchFamily="18" charset="0"/>
                <a:ea typeface="Calibri" panose="020F0502020204030204" pitchFamily="34" charset="0"/>
                <a:cs typeface="Arial" panose="020B0604020202020204" pitchFamily="34" charset="0"/>
              </a:rPr>
              <a:t>Robot Operating System Cookbook.</a:t>
            </a:r>
            <a:r>
              <a:rPr lang="en-US" sz="1800" dirty="0">
                <a:effectLst/>
                <a:latin typeface="Times New Roman" panose="02020603050405020304" pitchFamily="18" charset="0"/>
                <a:ea typeface="Calibri" panose="020F0502020204030204" pitchFamily="34" charset="0"/>
                <a:cs typeface="Arial" panose="020B0604020202020204" pitchFamily="34" charset="0"/>
              </a:rPr>
              <a:t> Packet Publishing.</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Blackhurn</a:t>
            </a:r>
            <a:r>
              <a:rPr lang="en-US" sz="1800" dirty="0">
                <a:effectLst/>
                <a:latin typeface="Times New Roman" panose="02020603050405020304" pitchFamily="18" charset="0"/>
                <a:ea typeface="Calibri" panose="020F0502020204030204" pitchFamily="34" charset="0"/>
                <a:cs typeface="Arial" panose="020B0604020202020204" pitchFamily="34" charset="0"/>
              </a:rPr>
              <a:t>, B. (2021). Sensitive situations in a nurse residency program: balancing confidentiality with meaningful solutions.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for Nurses in Professional Development, 37</a:t>
            </a:r>
            <a:r>
              <a:rPr lang="en-US" sz="1800" dirty="0">
                <a:effectLst/>
                <a:latin typeface="Times New Roman" panose="02020603050405020304" pitchFamily="18" charset="0"/>
                <a:ea typeface="Calibri" panose="020F0502020204030204" pitchFamily="34" charset="0"/>
                <a:cs typeface="Arial" panose="020B0604020202020204" pitchFamily="34" charset="0"/>
              </a:rPr>
              <a:t>(3), 185-187. doi:10.1097/NND.0000000000000694</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Boorugu</a:t>
            </a:r>
            <a:r>
              <a:rPr lang="en-US" sz="1800" dirty="0">
                <a:effectLst/>
                <a:latin typeface="Times New Roman" panose="02020603050405020304" pitchFamily="18" charset="0"/>
                <a:ea typeface="Calibri" panose="020F0502020204030204" pitchFamily="34" charset="0"/>
                <a:cs typeface="Arial" panose="020B0604020202020204" pitchFamily="34" charset="0"/>
              </a:rPr>
              <a:t>, R., &amp; Ramesh, G. (2020). A survey on NLP based text summarization for summarizing product reviews.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Inventive Research in Computing Applications</a:t>
            </a:r>
            <a:r>
              <a:rPr lang="en-US" sz="1800" dirty="0">
                <a:effectLst/>
                <a:latin typeface="Times New Roman" panose="02020603050405020304" pitchFamily="18" charset="0"/>
                <a:ea typeface="Calibri" panose="020F0502020204030204" pitchFamily="34" charset="0"/>
                <a:cs typeface="Arial" panose="020B0604020202020204" pitchFamily="34" charset="0"/>
              </a:rPr>
              <a:t> (pp. 352-356). Coimbatore, India: IEEE.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://doi-org.proxy1.ncu.edu/10.1109/ICIRCA48905.2020.9183355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Brown, T. (2015). A Primer on data security. </a:t>
            </a:r>
            <a:r>
              <a:rPr lang="en-US" sz="1800" i="1" dirty="0">
                <a:effectLst/>
                <a:latin typeface="Times New Roman" panose="02020603050405020304" pitchFamily="18" charset="0"/>
                <a:ea typeface="Calibri" panose="020F0502020204030204" pitchFamily="34" charset="0"/>
                <a:cs typeface="Arial" panose="020B0604020202020204" pitchFamily="34" charset="0"/>
              </a:rPr>
              <a:t>CPA Journal May Volume 85, Issue 5</a:t>
            </a:r>
            <a:r>
              <a:rPr lang="en-US" sz="1800" dirty="0">
                <a:effectLst/>
                <a:latin typeface="Times New Roman" panose="02020603050405020304" pitchFamily="18" charset="0"/>
                <a:ea typeface="Calibri" panose="020F0502020204030204" pitchFamily="34" charset="0"/>
                <a:cs typeface="Arial" panose="020B0604020202020204" pitchFamily="34" charset="0"/>
              </a:rPr>
              <a:t>, 58-62.</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Bryar</a:t>
            </a:r>
            <a:r>
              <a:rPr lang="en-US" sz="1800" dirty="0">
                <a:effectLst/>
                <a:latin typeface="Times New Roman" panose="02020603050405020304" pitchFamily="18" charset="0"/>
                <a:ea typeface="Calibri" panose="020F0502020204030204" pitchFamily="34" charset="0"/>
                <a:cs typeface="Arial" panose="020B0604020202020204" pitchFamily="34" charset="0"/>
              </a:rPr>
              <a:t>, C.,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Carr</a:t>
            </a:r>
            <a:r>
              <a:rPr lang="en-US" sz="1800" dirty="0">
                <a:effectLst/>
                <a:latin typeface="Times New Roman" panose="02020603050405020304" pitchFamily="18" charset="0"/>
                <a:ea typeface="Calibri" panose="020F0502020204030204" pitchFamily="34" charset="0"/>
                <a:cs typeface="Arial" panose="020B0604020202020204" pitchFamily="34" charset="0"/>
              </a:rPr>
              <a:t>, B. (2021). </a:t>
            </a:r>
            <a:r>
              <a:rPr lang="en-US" sz="1800" i="1" dirty="0">
                <a:effectLst/>
                <a:latin typeface="Times New Roman" panose="02020603050405020304" pitchFamily="18" charset="0"/>
                <a:ea typeface="Calibri" panose="020F0502020204030204" pitchFamily="34" charset="0"/>
                <a:cs typeface="Arial" panose="020B0604020202020204" pitchFamily="34" charset="0"/>
              </a:rPr>
              <a:t>Working backwards: insights, stories, and secrets from inside Amazon.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Buchanan, B. (2005). A very brief history of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artifical</a:t>
            </a:r>
            <a:r>
              <a:rPr lang="en-US" sz="1800" dirty="0">
                <a:effectLst/>
                <a:latin typeface="Times New Roman" panose="02020603050405020304" pitchFamily="18" charset="0"/>
                <a:ea typeface="Calibri" panose="020F0502020204030204" pitchFamily="34" charset="0"/>
                <a:cs typeface="Arial" panose="020B0604020202020204" pitchFamily="34" charset="0"/>
              </a:rPr>
              <a:t> intelligence.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AI Magazine, 26</a:t>
            </a:r>
            <a:r>
              <a:rPr lang="en-US" sz="1800" dirty="0">
                <a:effectLst/>
                <a:latin typeface="Times New Roman" panose="02020603050405020304" pitchFamily="18" charset="0"/>
                <a:ea typeface="Calibri" panose="020F0502020204030204" pitchFamily="34" charset="0"/>
                <a:cs typeface="Arial" panose="020B0604020202020204" pitchFamily="34" charset="0"/>
              </a:rPr>
              <a:t>(4), 53-60. Retrieved from ttps://search-ebscohost-com.proxy1.ncu.edu/login.aspx?direct=true&amp;db=ofs&amp;AN=501189619&amp;site=eds-live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Burr, V. (2015). </a:t>
            </a:r>
            <a:r>
              <a:rPr lang="en-US" sz="1800" i="1" dirty="0">
                <a:effectLst/>
                <a:latin typeface="Times New Roman" panose="02020603050405020304" pitchFamily="18" charset="0"/>
                <a:ea typeface="Calibri" panose="020F0502020204030204" pitchFamily="34" charset="0"/>
                <a:cs typeface="Arial" panose="020B0604020202020204" pitchFamily="34" charset="0"/>
              </a:rPr>
              <a:t>Social constructionism.</a:t>
            </a:r>
            <a:r>
              <a:rPr lang="en-US" sz="1800" dirty="0">
                <a:effectLst/>
                <a:latin typeface="Times New Roman" panose="02020603050405020304" pitchFamily="18" charset="0"/>
                <a:ea typeface="Calibri" panose="020F0502020204030204" pitchFamily="34" charset="0"/>
                <a:cs typeface="Arial" panose="020B0604020202020204" pitchFamily="34" charset="0"/>
              </a:rPr>
              <a:t> Routledge.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Cao, Z., Hidalgo, G., Simon, T., S, W., &amp; Sheikh, Y. (2021).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OpenPose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realtime</a:t>
            </a:r>
            <a:r>
              <a:rPr lang="en-US" sz="1800" dirty="0">
                <a:effectLst/>
                <a:latin typeface="Times New Roman" panose="02020603050405020304" pitchFamily="18" charset="0"/>
                <a:ea typeface="Calibri" panose="020F0502020204030204" pitchFamily="34" charset="0"/>
                <a:cs typeface="Arial" panose="020B0604020202020204" pitchFamily="34" charset="0"/>
              </a:rPr>
              <a:t> multi-person 2D pose estimation using part affinity fields.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IEEE Transactions on Pattern Analysis and Machine Intelligence, 43</a:t>
            </a:r>
            <a:r>
              <a:rPr lang="en-US" sz="1800" dirty="0">
                <a:effectLst/>
                <a:latin typeface="Times New Roman" panose="02020603050405020304" pitchFamily="18" charset="0"/>
                <a:ea typeface="Calibri" panose="020F0502020204030204" pitchFamily="34" charset="0"/>
                <a:cs typeface="Arial" panose="020B0604020202020204" pitchFamily="34" charset="0"/>
              </a:rPr>
              <a:t>(1), 172-186. doi:10.1109/TPAMI.2019.2929257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CDC. (2016, July 6). </a:t>
            </a:r>
            <a:r>
              <a:rPr lang="en-US" sz="1800" i="1" dirty="0">
                <a:effectLst/>
                <a:latin typeface="Times New Roman" panose="02020603050405020304" pitchFamily="18" charset="0"/>
                <a:ea typeface="Calibri" panose="020F0502020204030204" pitchFamily="34" charset="0"/>
                <a:cs typeface="Arial" panose="020B0604020202020204" pitchFamily="34" charset="0"/>
              </a:rPr>
              <a:t>Motor vehicle crash deaths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Centers for Disease Control and Prevention: https://www.cdc.gov/vitalsigns/motor-vehicle-safety/index.html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Centers for Disease Control and Prevention. (2020). </a:t>
            </a:r>
            <a:r>
              <a:rPr lang="en-US" sz="1800" i="1" dirty="0">
                <a:effectLst/>
                <a:latin typeface="Times New Roman" panose="02020603050405020304" pitchFamily="18" charset="0"/>
                <a:ea typeface="Calibri" panose="020F0502020204030204" pitchFamily="34" charset="0"/>
                <a:cs typeface="Arial" panose="020B0604020202020204" pitchFamily="34" charset="0"/>
              </a:rPr>
              <a:t>Centers for disease control and prevention, National Center for Injury Prevention and Control. Web-Based Injury Statistics Query and</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Centers for Disease Control and Prevention: http://www.cdc.gov/injury/wisqars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Chen, B.,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Curtmola</a:t>
            </a:r>
            <a:r>
              <a:rPr lang="en-US" sz="1800" dirty="0">
                <a:effectLst/>
                <a:latin typeface="Times New Roman" panose="02020603050405020304" pitchFamily="18" charset="0"/>
                <a:ea typeface="Calibri" panose="020F0502020204030204" pitchFamily="34" charset="0"/>
                <a:cs typeface="Arial" panose="020B0604020202020204" pitchFamily="34" charset="0"/>
              </a:rPr>
              <a:t>, R. (2017). Remote data integrity checking with server-side repair.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Computer Security 25</a:t>
            </a:r>
            <a:r>
              <a:rPr lang="en-US" sz="1800" dirty="0">
                <a:effectLst/>
                <a:latin typeface="Times New Roman" panose="02020603050405020304" pitchFamily="18" charset="0"/>
                <a:ea typeface="Calibri" panose="020F0502020204030204" pitchFamily="34" charset="0"/>
                <a:cs typeface="Arial" panose="020B0604020202020204" pitchFamily="34" charset="0"/>
              </a:rPr>
              <a:t>, 537-584.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Cheng, Y., Wang, D., Zhou, P., &amp; Zhang, T. (2018, January). Model compression and acceleration for deep neural networks.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IEEE Signal Processing Magazine, 35</a:t>
            </a:r>
            <a:r>
              <a:rPr lang="en-US" sz="1800" dirty="0">
                <a:effectLst/>
                <a:latin typeface="Times New Roman" panose="02020603050405020304" pitchFamily="18" charset="0"/>
                <a:ea typeface="Calibri" panose="020F0502020204030204" pitchFamily="34" charset="0"/>
                <a:cs typeface="Arial" panose="020B0604020202020204" pitchFamily="34" charset="0"/>
              </a:rPr>
              <a:t>(1), 126-136.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://doi-org.proxy1.ncu.edu/10.1109/MSP.2017.2765695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CMU. (2021). </a:t>
            </a:r>
            <a:r>
              <a:rPr lang="en-US" sz="1800" i="1" dirty="0">
                <a:effectLst/>
                <a:latin typeface="Times New Roman" panose="02020603050405020304" pitchFamily="18" charset="0"/>
                <a:ea typeface="Calibri" panose="020F0502020204030204" pitchFamily="34" charset="0"/>
                <a:cs typeface="Arial" panose="020B0604020202020204" pitchFamily="34" charset="0"/>
              </a:rPr>
              <a:t>CMU graphics lab motion capture database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Carnegie Mellon University: http://mocap.cs.cmu.edu/</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Cohen, B. (2013, November 14). </a:t>
            </a:r>
            <a:r>
              <a:rPr lang="en-US" sz="1800" i="1" dirty="0">
                <a:effectLst/>
                <a:latin typeface="Times New Roman" panose="02020603050405020304" pitchFamily="18" charset="0"/>
                <a:ea typeface="Calibri" panose="020F0502020204030204" pitchFamily="34" charset="0"/>
                <a:cs typeface="Arial" panose="020B0604020202020204" pitchFamily="34" charset="0"/>
              </a:rPr>
              <a:t>The 10 smartest cities In North America</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Fast Company: https://www.fastcompany.com/3021592/the-10-smartest-cities-in-north-america</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Commission of the European Communities. (2009).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Internet of Things — an action plan for Europe.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http://eurlex.europa.eu/LexUriServ/site/en/com/2009/com2009_0278en01.pdf</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Darwin, C. (1859). </a:t>
            </a:r>
            <a:r>
              <a:rPr lang="en-US" sz="1800" i="1" dirty="0">
                <a:effectLst/>
                <a:latin typeface="Times New Roman" panose="02020603050405020304" pitchFamily="18" charset="0"/>
                <a:ea typeface="Calibri" panose="020F0502020204030204" pitchFamily="34" charset="0"/>
                <a:cs typeface="Arial" panose="020B0604020202020204" pitchFamily="34" charset="0"/>
              </a:rPr>
              <a:t>On the origin of species.</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 Waal, D., &amp; du Toit, J. (2011). Automation of generalized additive neural networks for predictive data mining.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Applied Artificial Intelligence, 25</a:t>
            </a:r>
            <a:r>
              <a:rPr lang="en-US" sz="1800" dirty="0">
                <a:effectLst/>
                <a:latin typeface="Times New Roman" panose="02020603050405020304" pitchFamily="18" charset="0"/>
                <a:ea typeface="Calibri" panose="020F0502020204030204" pitchFamily="34" charset="0"/>
                <a:cs typeface="Arial" panose="020B0604020202020204" pitchFamily="34" charset="0"/>
              </a:rPr>
              <a:t>(5), 380-425. doi:10.1080/08839514.2011.570156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DeepMind. (2020). </a:t>
            </a:r>
            <a:r>
              <a:rPr lang="en-US" sz="1800" i="1" dirty="0">
                <a:effectLst/>
                <a:latin typeface="Times New Roman" panose="02020603050405020304" pitchFamily="18" charset="0"/>
                <a:ea typeface="Calibri" panose="020F0502020204030204" pitchFamily="34" charset="0"/>
                <a:cs typeface="Arial" panose="020B0604020202020204" pitchFamily="34" charset="0"/>
              </a:rPr>
              <a:t>Kinetics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February 11, 2023, from DeepMind: https://www.deepmind.com/open-source/kinetics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Denis, D. (2015). </a:t>
            </a:r>
            <a:r>
              <a:rPr lang="en-US" sz="1800" i="1" dirty="0">
                <a:effectLst/>
                <a:latin typeface="Times New Roman" panose="02020603050405020304" pitchFamily="18" charset="0"/>
                <a:ea typeface="Calibri" panose="020F0502020204030204" pitchFamily="34" charset="0"/>
                <a:cs typeface="Arial" panose="020B0604020202020204" pitchFamily="34" charset="0"/>
              </a:rPr>
              <a:t>Applied univariate, bivariate, and multivariate Statistics</a:t>
            </a:r>
            <a:r>
              <a:rPr lang="en-US" sz="1800" dirty="0">
                <a:effectLst/>
                <a:latin typeface="Times New Roman" panose="02020603050405020304" pitchFamily="18" charset="0"/>
                <a:ea typeface="Calibri" panose="020F0502020204030204" pitchFamily="34" charset="0"/>
                <a:cs typeface="Arial" panose="020B0604020202020204" pitchFamily="34" charset="0"/>
              </a:rPr>
              <a:t> (1st ed.). John Wiley &amp; Sons, Incorporated.</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Dickson, A., Emad, H.,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Adu-Agyum</a:t>
            </a:r>
            <a:r>
              <a:rPr lang="en-US" sz="1800" dirty="0">
                <a:effectLst/>
                <a:latin typeface="Times New Roman" panose="02020603050405020304" pitchFamily="18" charset="0"/>
                <a:ea typeface="Calibri" panose="020F0502020204030204" pitchFamily="34" charset="0"/>
                <a:cs typeface="Arial" panose="020B0604020202020204" pitchFamily="34" charset="0"/>
              </a:rPr>
              <a:t>, J. (2018).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Theoetical</a:t>
            </a:r>
            <a:r>
              <a:rPr lang="en-US" sz="1800" dirty="0">
                <a:effectLst/>
                <a:latin typeface="Times New Roman" panose="02020603050405020304" pitchFamily="18" charset="0"/>
                <a:ea typeface="Calibri" panose="020F0502020204030204" pitchFamily="34" charset="0"/>
                <a:cs typeface="Arial" panose="020B0604020202020204" pitchFamily="34" charset="0"/>
              </a:rPr>
              <a:t> and conceptual framework: mandatory ingredients of quality research.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Journal of Scientific Research, 7</a:t>
            </a:r>
            <a:r>
              <a:rPr lang="en-US" sz="1800" dirty="0">
                <a:effectLst/>
                <a:latin typeface="Times New Roman" panose="02020603050405020304" pitchFamily="18" charset="0"/>
                <a:ea typeface="Calibri" panose="020F0502020204030204" pitchFamily="34" charset="0"/>
                <a:cs typeface="Arial" panose="020B0604020202020204" pitchFamily="34" charset="0"/>
              </a:rPr>
              <a:t>, 438-441. Retrieved from https://www.researchgate.net/publication/322204158_THEORETICAL_AND_CONCEPTUAL_FRAMEWORK_MANDATORY_INGREDIENTS_OF_A_QUALITY_RESEARCH</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Donovan, C. (2016, August 30). </a:t>
            </a:r>
            <a:r>
              <a:rPr lang="en-US" sz="1800" i="1" dirty="0">
                <a:effectLst/>
                <a:latin typeface="Times New Roman" panose="02020603050405020304" pitchFamily="18" charset="0"/>
                <a:ea typeface="Calibri" panose="020F0502020204030204" pitchFamily="34" charset="0"/>
                <a:cs typeface="Arial" panose="020B0604020202020204" pitchFamily="34" charset="0"/>
              </a:rPr>
              <a:t>Power and effect size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https://www.youtube.com/watch?v=9LVD9oLg1A0</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Edureka</a:t>
            </a:r>
            <a:r>
              <a:rPr lang="en-US" sz="1800" dirty="0">
                <a:effectLst/>
                <a:latin typeface="Times New Roman" panose="02020603050405020304" pitchFamily="18" charset="0"/>
                <a:ea typeface="Calibri" panose="020F0502020204030204" pitchFamily="34" charset="0"/>
                <a:cs typeface="Arial" panose="020B0604020202020204" pitchFamily="34" charset="0"/>
              </a:rPr>
              <a:t>. (2018, October 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Natural language processing in 10 minutes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https://www.youtube.com/watch?v=5ctbvkAMQO4</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Fedus</a:t>
            </a:r>
            <a:r>
              <a:rPr lang="en-US" sz="1800" dirty="0">
                <a:effectLst/>
                <a:latin typeface="Times New Roman" panose="02020603050405020304" pitchFamily="18" charset="0"/>
                <a:ea typeface="Calibri" panose="020F0502020204030204" pitchFamily="34" charset="0"/>
                <a:cs typeface="Arial" panose="020B0604020202020204" pitchFamily="34" charset="0"/>
              </a:rPr>
              <a:t>, W.,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Zoph</a:t>
            </a:r>
            <a:r>
              <a:rPr lang="en-US" sz="1800" dirty="0">
                <a:effectLst/>
                <a:latin typeface="Times New Roman" panose="02020603050405020304" pitchFamily="18" charset="0"/>
                <a:ea typeface="Calibri" panose="020F0502020204030204" pitchFamily="34" charset="0"/>
                <a:cs typeface="Arial" panose="020B0604020202020204" pitchFamily="34" charset="0"/>
              </a:rPr>
              <a:t>, B.,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Shazeer</a:t>
            </a:r>
            <a:r>
              <a:rPr lang="en-US" sz="1800" dirty="0">
                <a:effectLst/>
                <a:latin typeface="Times New Roman" panose="02020603050405020304" pitchFamily="18" charset="0"/>
                <a:ea typeface="Calibri" panose="020F0502020204030204" pitchFamily="34" charset="0"/>
                <a:cs typeface="Arial" panose="020B0604020202020204" pitchFamily="34" charset="0"/>
              </a:rPr>
              <a:t>, N. (2022). Switch transformers: scaling to trillion parameter models. (A. Clark, Ed.)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Machine Learning, 23</a:t>
            </a:r>
            <a:r>
              <a:rPr lang="en-US" sz="1800" dirty="0">
                <a:effectLst/>
                <a:latin typeface="Times New Roman" panose="02020603050405020304" pitchFamily="18" charset="0"/>
                <a:ea typeface="Calibri" panose="020F0502020204030204" pitchFamily="34" charset="0"/>
                <a:cs typeface="Arial" panose="020B0604020202020204" pitchFamily="34" charset="0"/>
              </a:rPr>
              <a:t>, 1-40.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://jmlr.org/papers/v23/21-0998.html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Ford, D. (2012, March 18). </a:t>
            </a:r>
            <a:r>
              <a:rPr lang="en-US" sz="1800" i="1" dirty="0">
                <a:effectLst/>
                <a:latin typeface="Times New Roman" panose="02020603050405020304" pitchFamily="18" charset="0"/>
                <a:ea typeface="Calibri" panose="020F0502020204030204" pitchFamily="34" charset="0"/>
                <a:cs typeface="Arial" panose="020B0604020202020204" pitchFamily="34" charset="0"/>
              </a:rPr>
              <a:t>As cars are kept longer, 200,000 Is the new 100,000</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The New York Times: https://www.nytimes.com/2012/03/18/automobiles/as-cars-are-kept-longer-200000-is-new-100000.html</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Fridman</a:t>
            </a:r>
            <a:r>
              <a:rPr lang="en-US" sz="1800" dirty="0">
                <a:effectLst/>
                <a:latin typeface="Times New Roman" panose="02020603050405020304" pitchFamily="18" charset="0"/>
                <a:ea typeface="Calibri" panose="020F0502020204030204" pitchFamily="34" charset="0"/>
                <a:cs typeface="Arial" panose="020B0604020202020204" pitchFamily="34" charset="0"/>
              </a:rPr>
              <a:t>, L. (2017, January 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MIT 6.S094: Introduction to deep learning and self-driving cars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https://www.youtube.com/watch?v=1L0TKZQcUtA&amp;feature=youtu.be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Fridman</a:t>
            </a:r>
            <a:r>
              <a:rPr lang="en-US" sz="1800" dirty="0">
                <a:effectLst/>
                <a:latin typeface="Times New Roman" panose="02020603050405020304" pitchFamily="18" charset="0"/>
                <a:ea typeface="Calibri" panose="020F0502020204030204" pitchFamily="34" charset="0"/>
                <a:cs typeface="Arial" panose="020B0604020202020204" pitchFamily="34" charset="0"/>
              </a:rPr>
              <a:t>, L. (2020, January). </a:t>
            </a:r>
            <a:r>
              <a:rPr lang="en-US" sz="1800" i="1" dirty="0">
                <a:effectLst/>
                <a:latin typeface="Times New Roman" panose="02020603050405020304" pitchFamily="18" charset="0"/>
                <a:ea typeface="Calibri" panose="020F0502020204030204" pitchFamily="34" charset="0"/>
                <a:cs typeface="Arial" panose="020B0604020202020204" pitchFamily="34" charset="0"/>
              </a:rPr>
              <a:t>Deep Learning state of the art</a:t>
            </a:r>
            <a:r>
              <a:rPr lang="en-US" sz="1800" dirty="0">
                <a:effectLst/>
                <a:latin typeface="Times New Roman" panose="02020603050405020304" pitchFamily="18" charset="0"/>
                <a:ea typeface="Calibri" panose="020F0502020204030204" pitchFamily="34" charset="0"/>
                <a:cs typeface="Arial" panose="020B0604020202020204" pitchFamily="34" charset="0"/>
              </a:rPr>
              <a:t>. (Massachusetts Institute of Technology (MIT)) Retrieved from YouTube: https://youtu.be/0VH1Lim8gL8</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Friedman, L., Prokopenko, V.,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Katrychuk</a:t>
            </a:r>
            <a:r>
              <a:rPr lang="en-US" sz="1800" dirty="0">
                <a:effectLst/>
                <a:latin typeface="Times New Roman" panose="02020603050405020304" pitchFamily="18" charset="0"/>
                <a:ea typeface="Calibri" panose="020F0502020204030204" pitchFamily="34" charset="0"/>
                <a:cs typeface="Arial" panose="020B0604020202020204" pitchFamily="34" charset="0"/>
              </a:rPr>
              <a:t>, D.,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Komogortsev</a:t>
            </a:r>
            <a:r>
              <a:rPr lang="en-US" sz="1800" dirty="0">
                <a:effectLst/>
                <a:latin typeface="Times New Roman" panose="02020603050405020304" pitchFamily="18" charset="0"/>
                <a:ea typeface="Calibri" panose="020F0502020204030204" pitchFamily="34" charset="0"/>
                <a:cs typeface="Arial" panose="020B0604020202020204" pitchFamily="34" charset="0"/>
              </a:rPr>
              <a:t>, O. (2023). Factors affecting inter-rater agreement in human classification of eye movements: a comparison of three datasets. </a:t>
            </a:r>
            <a:r>
              <a:rPr lang="en-US" sz="1800" i="1" dirty="0">
                <a:effectLst/>
                <a:latin typeface="Times New Roman" panose="02020603050405020304" pitchFamily="18" charset="0"/>
                <a:ea typeface="Calibri" panose="020F0502020204030204" pitchFamily="34" charset="0"/>
                <a:cs typeface="Arial" panose="020B0604020202020204" pitchFamily="34" charset="0"/>
              </a:rPr>
              <a:t>Behavior Research Methods, 55</a:t>
            </a:r>
            <a:r>
              <a:rPr lang="en-US" sz="1800" dirty="0">
                <a:effectLst/>
                <a:latin typeface="Times New Roman" panose="02020603050405020304" pitchFamily="18" charset="0"/>
                <a:ea typeface="Calibri" panose="020F0502020204030204" pitchFamily="34" charset="0"/>
                <a:cs typeface="Arial" panose="020B0604020202020204" pitchFamily="34" charset="0"/>
              </a:rPr>
              <a:t>(1), 417-427.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://doi.org/10.3758/s13428-021-01782-4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Frolov, S. (2021). Quantum computing’s reproducibility crisis: Majorana fermions. </a:t>
            </a:r>
            <a:r>
              <a:rPr lang="en-US" sz="1800" i="1" dirty="0">
                <a:effectLst/>
                <a:latin typeface="Times New Roman" panose="02020603050405020304" pitchFamily="18" charset="0"/>
                <a:ea typeface="Calibri" panose="020F0502020204030204" pitchFamily="34" charset="0"/>
                <a:cs typeface="Arial" panose="020B0604020202020204" pitchFamily="34" charset="0"/>
              </a:rPr>
              <a:t>Nature: International Weekly Journal of Science, 592</a:t>
            </a:r>
            <a:r>
              <a:rPr lang="en-US" sz="1800" dirty="0">
                <a:effectLst/>
                <a:latin typeface="Times New Roman" panose="02020603050405020304" pitchFamily="18" charset="0"/>
                <a:ea typeface="Calibri" panose="020F0502020204030204" pitchFamily="34" charset="0"/>
                <a:cs typeface="Arial" panose="020B0604020202020204" pitchFamily="34" charset="0"/>
              </a:rPr>
              <a:t>(7854), 350-352.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://doi.org/10.1038/d41586-021-00954-8</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Fu, Z. (2019). An introduction of deep learning based word representation applied to natural language processing.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Machine Learning, Big Data and Business Intelligence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92-104).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://doi-org.proxy1.ncu.edu/10.1109/MLBDBI48998.2019.00025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Gan, Q., Li, Y., Wang, G., &amp; Zhang, Y. (2020). Application research of optical tracking point layout in computer motion capture technology.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Innovation Design and Digital Technology</a:t>
            </a:r>
            <a:r>
              <a:rPr lang="en-US" sz="1800" dirty="0">
                <a:effectLst/>
                <a:latin typeface="Times New Roman" panose="02020603050405020304" pitchFamily="18" charset="0"/>
                <a:ea typeface="Calibri" panose="020F0502020204030204" pitchFamily="34" charset="0"/>
                <a:cs typeface="Arial" panose="020B0604020202020204" pitchFamily="34" charset="0"/>
              </a:rPr>
              <a:t> (pp. 548-552).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Zhenjing</a:t>
            </a:r>
            <a:r>
              <a:rPr lang="en-US" sz="1800" dirty="0">
                <a:effectLst/>
                <a:latin typeface="Times New Roman" panose="02020603050405020304" pitchFamily="18" charset="0"/>
                <a:ea typeface="Calibri" panose="020F0502020204030204" pitchFamily="34" charset="0"/>
                <a:cs typeface="Arial" panose="020B0604020202020204" pitchFamily="34" charset="0"/>
              </a:rPr>
              <a:t>, China: IEEE. doi:10.1109/ICIDDT52279.2020.00109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García-Pérez, M. A. (2012). Statistical conclusion validity. </a:t>
            </a:r>
            <a:r>
              <a:rPr lang="en-US" sz="1800" i="1" dirty="0">
                <a:effectLst/>
                <a:latin typeface="Times New Roman" panose="02020603050405020304" pitchFamily="18" charset="0"/>
                <a:ea typeface="Calibri" panose="020F0502020204030204" pitchFamily="34" charset="0"/>
                <a:cs typeface="Arial" panose="020B0604020202020204" pitchFamily="34" charset="0"/>
              </a:rPr>
              <a:t>Frontiers in Psychology, 3</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://doi.org/10.3389/fpsyg.2012.00325</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Gergen</a:t>
            </a:r>
            <a:r>
              <a:rPr lang="en-US" sz="1800" dirty="0">
                <a:effectLst/>
                <a:latin typeface="Times New Roman" panose="02020603050405020304" pitchFamily="18" charset="0"/>
                <a:ea typeface="Calibri" panose="020F0502020204030204" pitchFamily="34" charset="0"/>
                <a:cs typeface="Arial" panose="020B0604020202020204" pitchFamily="34" charset="0"/>
              </a:rPr>
              <a:t>, K. (2010). </a:t>
            </a:r>
            <a:r>
              <a:rPr lang="en-US" sz="1800" i="1" dirty="0">
                <a:effectLst/>
                <a:latin typeface="Times New Roman" panose="02020603050405020304" pitchFamily="18" charset="0"/>
                <a:ea typeface="Calibri" panose="020F0502020204030204" pitchFamily="34" charset="0"/>
                <a:cs typeface="Arial" panose="020B0604020202020204" pitchFamily="34" charset="0"/>
              </a:rPr>
              <a:t>Social constructionist ideas: theory and practice</a:t>
            </a:r>
            <a:r>
              <a:rPr lang="en-US" sz="1800" dirty="0">
                <a:effectLst/>
                <a:latin typeface="Times New Roman" panose="02020603050405020304" pitchFamily="18" charset="0"/>
                <a:ea typeface="Calibri" panose="020F0502020204030204" pitchFamily="34" charset="0"/>
                <a:cs typeface="Arial" panose="020B0604020202020204" pitchFamily="34" charset="0"/>
              </a:rPr>
              <a:t>. (The Taos Institute) Retrieved from Vimeo: https://vimeo.com/15676699</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Gorgulu</a:t>
            </a:r>
            <a:r>
              <a:rPr lang="en-US" sz="1800" dirty="0">
                <a:effectLst/>
                <a:latin typeface="Times New Roman" panose="02020603050405020304" pitchFamily="18" charset="0"/>
                <a:ea typeface="Calibri" panose="020F0502020204030204" pitchFamily="34" charset="0"/>
                <a:cs typeface="Arial" panose="020B0604020202020204" pitchFamily="34" charset="0"/>
              </a:rPr>
              <a:t>, Y.,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Tasdelen</a:t>
            </a:r>
            <a:r>
              <a:rPr lang="en-US" sz="1800" dirty="0">
                <a:effectLst/>
                <a:latin typeface="Times New Roman" panose="02020603050405020304" pitchFamily="18" charset="0"/>
                <a:ea typeface="Calibri" panose="020F0502020204030204" pitchFamily="34" charset="0"/>
                <a:cs typeface="Arial" panose="020B0604020202020204" pitchFamily="34" charset="0"/>
              </a:rPr>
              <a:t>, K. (2020).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Huamn</a:t>
            </a:r>
            <a:r>
              <a:rPr lang="en-US" sz="1800" dirty="0">
                <a:effectLst/>
                <a:latin typeface="Times New Roman" panose="02020603050405020304" pitchFamily="18" charset="0"/>
                <a:ea typeface="Calibri" panose="020F0502020204030204" pitchFamily="34" charset="0"/>
                <a:cs typeface="Arial" panose="020B0604020202020204" pitchFamily="34" charset="0"/>
              </a:rPr>
              <a:t> activity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recongition</a:t>
            </a:r>
            <a:r>
              <a:rPr lang="en-US" sz="1800" dirty="0">
                <a:effectLst/>
                <a:latin typeface="Times New Roman" panose="02020603050405020304" pitchFamily="18" charset="0"/>
                <a:ea typeface="Calibri" panose="020F0502020204030204" pitchFamily="34" charset="0"/>
                <a:cs typeface="Arial" panose="020B0604020202020204" pitchFamily="34" charset="0"/>
              </a:rPr>
              <a:t> and temporal action localization based on depth sensor skeletal data.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Innovations in Intelligent Systems and Applications Conference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1-5). Istanbul, Turkey: IEEE.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://doi-org.proxy1.ncu.edu/10.1109/ASYU50717.2020.9259886</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GraphQL</a:t>
            </a:r>
            <a:r>
              <a:rPr lang="en-US" sz="1800" dirty="0">
                <a:effectLst/>
                <a:latin typeface="Times New Roman" panose="02020603050405020304" pitchFamily="18" charset="0"/>
                <a:ea typeface="Calibri" panose="020F0502020204030204" pitchFamily="34" charset="0"/>
                <a:cs typeface="Arial" panose="020B0604020202020204" pitchFamily="34" charset="0"/>
              </a:rPr>
              <a:t>. (2021, October).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GraphQL</a:t>
            </a:r>
            <a:r>
              <a:rPr lang="en-US" sz="1800" i="1" dirty="0">
                <a:effectLst/>
                <a:latin typeface="Times New Roman" panose="02020603050405020304" pitchFamily="18" charset="0"/>
                <a:ea typeface="Calibri" panose="020F0502020204030204" pitchFamily="34" charset="0"/>
                <a:cs typeface="Arial" panose="020B0604020202020204" pitchFamily="34" charset="0"/>
              </a:rPr>
              <a:t> specification</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GraphQL</a:t>
            </a:r>
            <a:r>
              <a:rPr lang="en-US" sz="1800" dirty="0">
                <a:effectLst/>
                <a:latin typeface="Times New Roman" panose="02020603050405020304" pitchFamily="18" charset="0"/>
                <a:ea typeface="Calibri" panose="020F0502020204030204" pitchFamily="34" charset="0"/>
                <a:cs typeface="Arial" panose="020B0604020202020204" pitchFamily="34" charset="0"/>
              </a:rPr>
              <a:t>: https://spec.graphql.org/October2021/</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Guinness World Records. (2022). </a:t>
            </a:r>
            <a:r>
              <a:rPr lang="en-US" sz="1800" i="1" dirty="0">
                <a:effectLst/>
                <a:latin typeface="Times New Roman" panose="02020603050405020304" pitchFamily="18" charset="0"/>
                <a:ea typeface="Calibri" panose="020F0502020204030204" pitchFamily="34" charset="0"/>
                <a:cs typeface="Arial" panose="020B0604020202020204" pitchFamily="34" charset="0"/>
              </a:rPr>
              <a:t>Heaviest man ever</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https://www.guinnessworldrecords.com/world-records/heaviest-man</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Hole, H., &amp; Ahmad, S. (2019). Biologically driven artificial intelligence.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Computer, 52</a:t>
            </a:r>
            <a:r>
              <a:rPr lang="en-US" sz="1800" dirty="0">
                <a:effectLst/>
                <a:latin typeface="Times New Roman" panose="02020603050405020304" pitchFamily="18" charset="0"/>
                <a:ea typeface="Calibri" panose="020F0502020204030204" pitchFamily="34" charset="0"/>
                <a:cs typeface="Arial" panose="020B0604020202020204" pitchFamily="34" charset="0"/>
              </a:rPr>
              <a:t>(8), 72-75. doi:10.1109/MC.2019.2917455</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Hornberg</a:t>
            </a:r>
            <a:r>
              <a:rPr lang="en-US" sz="1800" dirty="0">
                <a:effectLst/>
                <a:latin typeface="Times New Roman" panose="02020603050405020304" pitchFamily="18" charset="0"/>
                <a:ea typeface="Calibri" panose="020F0502020204030204" pitchFamily="34" charset="0"/>
                <a:cs typeface="Arial" panose="020B0604020202020204" pitchFamily="34" charset="0"/>
              </a:rPr>
              <a:t>, A. (2017). </a:t>
            </a:r>
            <a:r>
              <a:rPr lang="en-US" sz="1800" i="1" dirty="0">
                <a:effectLst/>
                <a:latin typeface="Times New Roman" panose="02020603050405020304" pitchFamily="18" charset="0"/>
                <a:ea typeface="Calibri" panose="020F0502020204030204" pitchFamily="34" charset="0"/>
                <a:cs typeface="Arial" panose="020B0604020202020204" pitchFamily="34" charset="0"/>
              </a:rPr>
              <a:t>Handbook of machine and computer vision.</a:t>
            </a:r>
            <a:r>
              <a:rPr lang="en-US" sz="1800" dirty="0">
                <a:effectLst/>
                <a:latin typeface="Times New Roman" panose="02020603050405020304" pitchFamily="18" charset="0"/>
                <a:ea typeface="Calibri" panose="020F0502020204030204" pitchFamily="34" charset="0"/>
                <a:cs typeface="Arial" panose="020B0604020202020204" pitchFamily="34" charset="0"/>
              </a:rPr>
              <a:t> John Wiley &amp; Sons, Incorporated.</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Huang, M., Rust, R., &amp; Maksimovic, V. (2019). The feeling economy: managing in the next generation of artificial intelligence.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California Management Review, 61</a:t>
            </a:r>
            <a:r>
              <a:rPr lang="en-US" sz="1800" dirty="0">
                <a:effectLst/>
                <a:latin typeface="Times New Roman" panose="02020603050405020304" pitchFamily="18" charset="0"/>
                <a:ea typeface="Calibri" panose="020F0502020204030204" pitchFamily="34" charset="0"/>
                <a:cs typeface="Arial" panose="020B0604020202020204" pitchFamily="34" charset="0"/>
              </a:rPr>
              <a:t>(4), 43-65.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://doi-org.proxy1.ncu.edu/10.1177/0008125619863436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Jackson, B.,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Rege</a:t>
            </a:r>
            <a:r>
              <a:rPr lang="en-US" sz="1800" dirty="0">
                <a:effectLst/>
                <a:latin typeface="Times New Roman" panose="02020603050405020304" pitchFamily="18" charset="0"/>
                <a:ea typeface="Calibri" panose="020F0502020204030204" pitchFamily="34" charset="0"/>
                <a:cs typeface="Arial" panose="020B0604020202020204" pitchFamily="34" charset="0"/>
              </a:rPr>
              <a:t>, M. (2019). Machine learning for classification of economic recessions.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IEEE 20th International Conference on Information Reuse and Integration for Data Science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31-38). Los Angeles, CA, USA: Institute of Electrical and Electronics Engineers. doi:10.1109/IRI.2019.00019</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Jaisswal</a:t>
            </a:r>
            <a:r>
              <a:rPr lang="en-US" sz="1800" dirty="0">
                <a:effectLst/>
                <a:latin typeface="Times New Roman" panose="02020603050405020304" pitchFamily="18" charset="0"/>
                <a:ea typeface="Calibri" panose="020F0502020204030204" pitchFamily="34" charset="0"/>
                <a:cs typeface="Arial" panose="020B0604020202020204" pitchFamily="34" charset="0"/>
              </a:rPr>
              <a:t>, A., &amp; Naik, A. (2021). Effect of Hyperparameters on Backpropagation. </a:t>
            </a:r>
            <a:r>
              <a:rPr lang="en-US" sz="1800" i="1" dirty="0">
                <a:effectLst/>
                <a:latin typeface="Times New Roman" panose="02020603050405020304" pitchFamily="18" charset="0"/>
                <a:ea typeface="Calibri" panose="020F0502020204030204" pitchFamily="34" charset="0"/>
                <a:cs typeface="Arial" panose="020B0604020202020204" pitchFamily="34" charset="0"/>
              </a:rPr>
              <a:t>Pune Section International Conference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1-5). IEEE. doi:10.1109/PuneCon52575.2021.9686489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Jason, L.,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Glenwick</a:t>
            </a:r>
            <a:r>
              <a:rPr lang="en-US" sz="1800" dirty="0">
                <a:effectLst/>
                <a:latin typeface="Times New Roman" panose="02020603050405020304" pitchFamily="18" charset="0"/>
                <a:ea typeface="Calibri" panose="020F0502020204030204" pitchFamily="34" charset="0"/>
                <a:cs typeface="Arial" panose="020B0604020202020204" pitchFamily="34" charset="0"/>
              </a:rPr>
              <a:t>, D. (2016).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Handbook of methodological approaches to community-based research : qualitative, quantitative, and mixed methods .</a:t>
            </a:r>
            <a:r>
              <a:rPr lang="en-US" sz="1800" dirty="0">
                <a:effectLst/>
                <a:latin typeface="Times New Roman" panose="02020603050405020304" pitchFamily="18" charset="0"/>
                <a:ea typeface="Calibri" panose="020F0502020204030204" pitchFamily="34" charset="0"/>
                <a:cs typeface="Arial" panose="020B0604020202020204" pitchFamily="34" charset="0"/>
              </a:rPr>
              <a:t> Oxford University Press.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Kahn Academy. (2014). </a:t>
            </a:r>
            <a:r>
              <a:rPr lang="en-US" sz="1800" i="1" dirty="0">
                <a:effectLst/>
                <a:latin typeface="Times New Roman" panose="02020603050405020304" pitchFamily="18" charset="0"/>
                <a:ea typeface="Calibri" panose="020F0502020204030204" pitchFamily="34" charset="0"/>
                <a:cs typeface="Arial" panose="020B0604020202020204" pitchFamily="34" charset="0"/>
              </a:rPr>
              <a:t>Origin of Markov Chain</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Kahn Academy: https://www.khanacademy.org/computing/computer-science/informationtheory/moderninfotheory/v/markov_chains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Kane, T. (2019, March). Artificial intelligence in politics: establishing ethics. </a:t>
            </a:r>
            <a:r>
              <a:rPr lang="en-US" sz="1800" i="1" dirty="0">
                <a:effectLst/>
                <a:latin typeface="Times New Roman" panose="02020603050405020304" pitchFamily="18" charset="0"/>
                <a:ea typeface="Calibri" panose="020F0502020204030204" pitchFamily="34" charset="0"/>
                <a:cs typeface="Arial" panose="020B0604020202020204" pitchFamily="34" charset="0"/>
              </a:rPr>
              <a:t>Technology and Society Magazine, 38</a:t>
            </a:r>
            <a:r>
              <a:rPr lang="en-US" sz="1800" dirty="0">
                <a:effectLst/>
                <a:latin typeface="Times New Roman" panose="02020603050405020304" pitchFamily="18" charset="0"/>
                <a:ea typeface="Calibri" panose="020F0502020204030204" pitchFamily="34" charset="0"/>
                <a:cs typeface="Arial" panose="020B0604020202020204" pitchFamily="34" charset="0"/>
              </a:rPr>
              <a:t>(1), 72-80. doi:10.1109/MTS.2019.2894474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Keller, J., Liu, D., &amp; Fogel, D. (2016).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Fundamentals of computational intelligence.</a:t>
            </a:r>
            <a:r>
              <a:rPr lang="en-US" sz="1800" dirty="0">
                <a:effectLst/>
                <a:latin typeface="Times New Roman" panose="02020603050405020304" pitchFamily="18" charset="0"/>
                <a:ea typeface="Calibri" panose="020F0502020204030204" pitchFamily="34" charset="0"/>
                <a:cs typeface="Arial" panose="020B0604020202020204" pitchFamily="34" charset="0"/>
              </a:rPr>
              <a:t> John Wiley &amp; Sons.</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Kilgallon</a:t>
            </a:r>
            <a:r>
              <a:rPr lang="en-US" sz="1800" dirty="0">
                <a:effectLst/>
                <a:latin typeface="Times New Roman" panose="02020603050405020304" pitchFamily="18" charset="0"/>
                <a:ea typeface="Calibri" panose="020F0502020204030204" pitchFamily="34" charset="0"/>
                <a:cs typeface="Arial" panose="020B0604020202020204" pitchFamily="34" charset="0"/>
              </a:rPr>
              <a:t>, S., De la Rosa, L., &amp; Cavazos, J. (2017). Improving the effectiveness and efficiency of dynamic malware analysis with machine learning.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Resilience Week</a:t>
            </a:r>
            <a:r>
              <a:rPr lang="en-US" sz="1800" dirty="0">
                <a:effectLst/>
                <a:latin typeface="Times New Roman" panose="02020603050405020304" pitchFamily="18" charset="0"/>
                <a:ea typeface="Calibri" panose="020F0502020204030204" pitchFamily="34" charset="0"/>
                <a:cs typeface="Arial" panose="020B0604020202020204" pitchFamily="34" charset="0"/>
              </a:rPr>
              <a:t> (pp. 30-36). Wilmington, Delaware: IEEE. doi:10.1109/RWEEK.2017.8088644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Kim, J., &amp; Kim, S. (2021). The determinants of caregiver use and its costs for elderly inpatients in Korea. </a:t>
            </a:r>
            <a:r>
              <a:rPr lang="en-US" sz="1800" i="1" dirty="0">
                <a:effectLst/>
                <a:latin typeface="Times New Roman" panose="02020603050405020304" pitchFamily="18" charset="0"/>
                <a:ea typeface="Calibri" panose="020F0502020204030204" pitchFamily="34" charset="0"/>
                <a:cs typeface="Arial" panose="020B0604020202020204" pitchFamily="34" charset="0"/>
              </a:rPr>
              <a:t>BMC Health Services Research, 21</a:t>
            </a:r>
            <a:r>
              <a:rPr lang="en-US" sz="1800" dirty="0">
                <a:effectLst/>
                <a:latin typeface="Times New Roman" panose="02020603050405020304" pitchFamily="18" charset="0"/>
                <a:ea typeface="Calibri" panose="020F0502020204030204" pitchFamily="34" charset="0"/>
                <a:cs typeface="Arial" panose="020B0604020202020204" pitchFamily="34" charset="0"/>
              </a:rPr>
              <a:t>(631), 1-10.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://doi.org/10.1186/s12913-021-06677-w</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Kim, K., &amp; Cho, S. (2008). Evolutionary ensemble of diverse artificial neural networks using speciation. </a:t>
            </a:r>
            <a:r>
              <a:rPr lang="en-US" sz="1800" i="1" dirty="0">
                <a:effectLst/>
                <a:latin typeface="Times New Roman" panose="02020603050405020304" pitchFamily="18" charset="0"/>
                <a:ea typeface="Calibri" panose="020F0502020204030204" pitchFamily="34" charset="0"/>
                <a:cs typeface="Arial" panose="020B0604020202020204" pitchFamily="34" charset="0"/>
              </a:rPr>
              <a:t>Neurocomputing, 71</a:t>
            </a:r>
            <a:r>
              <a:rPr lang="en-US" sz="1800" dirty="0">
                <a:effectLst/>
                <a:latin typeface="Times New Roman" panose="02020603050405020304" pitchFamily="18" charset="0"/>
                <a:ea typeface="Calibri" panose="020F0502020204030204" pitchFamily="34" charset="0"/>
                <a:cs typeface="Arial" panose="020B0604020202020204" pitchFamily="34" charset="0"/>
              </a:rPr>
              <a:t>(7-9), 1604-1618.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://doi.org/10.1016/j.neucom.2007.04.008</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Klem, 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Bunzli</a:t>
            </a:r>
            <a:r>
              <a:rPr lang="en-US" sz="1800" dirty="0">
                <a:effectLst/>
                <a:latin typeface="Times New Roman" panose="02020603050405020304" pitchFamily="18" charset="0"/>
                <a:ea typeface="Calibri" panose="020F0502020204030204" pitchFamily="34" charset="0"/>
                <a:cs typeface="Arial" panose="020B0604020202020204" pitchFamily="34" charset="0"/>
              </a:rPr>
              <a:t>, S., Smith, A., &amp; Shields, N. (2022). Demystifying qualitative research for musculoskeletal practitioners Part 5: rigor in qualitative research.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Orthopaedic</a:t>
            </a:r>
            <a:r>
              <a:rPr lang="en-US" sz="1800" i="1" dirty="0">
                <a:effectLst/>
                <a:latin typeface="Times New Roman" panose="02020603050405020304" pitchFamily="18" charset="0"/>
                <a:ea typeface="Calibri" panose="020F0502020204030204" pitchFamily="34" charset="0"/>
                <a:cs typeface="Arial" panose="020B0604020202020204" pitchFamily="34" charset="0"/>
              </a:rPr>
              <a:t> &amp; Sports Physical Therapy, 52</a:t>
            </a:r>
            <a:r>
              <a:rPr lang="en-US" sz="1800" dirty="0">
                <a:effectLst/>
                <a:latin typeface="Times New Roman" panose="02020603050405020304" pitchFamily="18" charset="0"/>
                <a:ea typeface="Calibri" panose="020F0502020204030204" pitchFamily="34" charset="0"/>
                <a:cs typeface="Arial" panose="020B0604020202020204" pitchFamily="34" charset="0"/>
              </a:rPr>
              <a:t>(2), 60-62.</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Krizhevshy</a:t>
            </a:r>
            <a:r>
              <a:rPr lang="en-US" sz="1800" dirty="0">
                <a:effectLst/>
                <a:latin typeface="Times New Roman" panose="02020603050405020304" pitchFamily="18" charset="0"/>
                <a:ea typeface="Calibri" panose="020F0502020204030204" pitchFamily="34" charset="0"/>
                <a:cs typeface="Arial" panose="020B0604020202020204" pitchFamily="34" charset="0"/>
              </a:rPr>
              <a:t>, A.,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Sutskever</a:t>
            </a:r>
            <a:r>
              <a:rPr lang="en-US" sz="1800" dirty="0">
                <a:effectLst/>
                <a:latin typeface="Times New Roman" panose="02020603050405020304" pitchFamily="18" charset="0"/>
                <a:ea typeface="Calibri" panose="020F0502020204030204" pitchFamily="34" charset="0"/>
                <a:cs typeface="Arial" panose="020B0604020202020204" pitchFamily="34" charset="0"/>
              </a:rPr>
              <a:t>, I., &amp; Hinton, G. (2012). ImageNet classification with deep convolutional neural networks. </a:t>
            </a:r>
            <a:r>
              <a:rPr lang="en-US" sz="1800" i="1" dirty="0">
                <a:effectLst/>
                <a:latin typeface="Times New Roman" panose="02020603050405020304" pitchFamily="18" charset="0"/>
                <a:ea typeface="Calibri" panose="020F0502020204030204" pitchFamily="34" charset="0"/>
                <a:cs typeface="Arial" panose="020B0604020202020204" pitchFamily="34" charset="0"/>
              </a:rPr>
              <a:t>25th International Conference on Neural Information Processing Systems</a:t>
            </a:r>
            <a:r>
              <a:rPr lang="en-US" sz="1800" dirty="0">
                <a:effectLst/>
                <a:latin typeface="Times New Roman" panose="02020603050405020304" pitchFamily="18" charset="0"/>
                <a:ea typeface="Calibri" panose="020F0502020204030204" pitchFamily="34" charset="0"/>
                <a:cs typeface="Arial" panose="020B0604020202020204" pitchFamily="34" charset="0"/>
              </a:rPr>
              <a:t> (pp. 1097-1105). Red Hook, NY: ACM.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://dl.acm.org/</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a:t>
            </a:r>
            <a:r>
              <a:rPr lang="en-US" sz="1800" dirty="0">
                <a:effectLst/>
                <a:latin typeface="Times New Roman" panose="02020603050405020304" pitchFamily="18" charset="0"/>
                <a:ea typeface="Calibri" panose="020F0502020204030204" pitchFamily="34" charset="0"/>
                <a:cs typeface="Arial" panose="020B0604020202020204" pitchFamily="34" charset="0"/>
              </a:rPr>
              <a:t>/10.5555/2999134.2999257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Langer, M., He, H. Z.,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Rahayu</a:t>
            </a:r>
            <a:r>
              <a:rPr lang="en-US" sz="1800" dirty="0">
                <a:effectLst/>
                <a:latin typeface="Times New Roman" panose="02020603050405020304" pitchFamily="18" charset="0"/>
                <a:ea typeface="Calibri" panose="020F0502020204030204" pitchFamily="34" charset="0"/>
                <a:cs typeface="Arial" panose="020B0604020202020204" pitchFamily="34" charset="0"/>
              </a:rPr>
              <a:t>, W., &amp; Xue, Y. (2020). Distributed training of deep learning models: a taxonomic perspective. </a:t>
            </a:r>
            <a:r>
              <a:rPr lang="en-US" sz="1800" i="1" dirty="0">
                <a:effectLst/>
                <a:latin typeface="Times New Roman" panose="02020603050405020304" pitchFamily="18" charset="0"/>
                <a:ea typeface="Calibri" panose="020F0502020204030204" pitchFamily="34" charset="0"/>
                <a:cs typeface="Arial" panose="020B0604020202020204" pitchFamily="34" charset="0"/>
              </a:rPr>
              <a:t>Transactions on Parallel and Distributed Systems, 31</a:t>
            </a:r>
            <a:r>
              <a:rPr lang="en-US" sz="1800" dirty="0">
                <a:effectLst/>
                <a:latin typeface="Times New Roman" panose="02020603050405020304" pitchFamily="18" charset="0"/>
                <a:ea typeface="Calibri" panose="020F0502020204030204" pitchFamily="34" charset="0"/>
                <a:cs typeface="Arial" panose="020B0604020202020204" pitchFamily="34" charset="0"/>
              </a:rPr>
              <a:t>(12), 2802-2818.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://doi.org/10.1109/TPDS.2020.3003307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Langston, A. (2022, March 14).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 a historic milestone, Azure Quantum demonstrates formerly elusive physics needed to build scalable topological qubits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Microsoft Innovation Stories: https://news.microsoft.com/innovation-stories/azure-quantum-majorana-topological-qubit/</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Lee, J.,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Yoo</a:t>
            </a:r>
            <a:r>
              <a:rPr lang="en-US" sz="1800" dirty="0">
                <a:effectLst/>
                <a:latin typeface="Times New Roman" panose="02020603050405020304" pitchFamily="18" charset="0"/>
                <a:ea typeface="Calibri" panose="020F0502020204030204" pitchFamily="34" charset="0"/>
                <a:cs typeface="Arial" panose="020B0604020202020204" pitchFamily="34" charset="0"/>
              </a:rPr>
              <a:t>, H. (2021). An overview of energy-efficient hardware accelerators for on-device deep-neural-network training.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Open Journal of the Solid-State Circuits Society, 1</a:t>
            </a:r>
            <a:r>
              <a:rPr lang="en-US" sz="1800" dirty="0">
                <a:effectLst/>
                <a:latin typeface="Times New Roman" panose="02020603050405020304" pitchFamily="18" charset="0"/>
                <a:ea typeface="Calibri" panose="020F0502020204030204" pitchFamily="34" charset="0"/>
                <a:cs typeface="Arial" panose="020B0604020202020204" pitchFamily="34" charset="0"/>
              </a:rPr>
              <a:t>, 115-128.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://doi.org/10.1109/OJSSCS.2021.3119554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Lui, H., K, S., Fernando, C.,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Kavukcuoglu</a:t>
            </a:r>
            <a:r>
              <a:rPr lang="en-US" sz="1800" dirty="0">
                <a:effectLst/>
                <a:latin typeface="Times New Roman" panose="02020603050405020304" pitchFamily="18" charset="0"/>
                <a:ea typeface="Calibri" panose="020F0502020204030204" pitchFamily="34" charset="0"/>
                <a:cs typeface="Arial" panose="020B0604020202020204" pitchFamily="34" charset="0"/>
              </a:rPr>
              <a:t>, K. (2018). Hierarchical representations for efficient architecture search.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Learning Representations</a:t>
            </a:r>
            <a:r>
              <a:rPr lang="en-US" sz="1800" dirty="0">
                <a:effectLst/>
                <a:latin typeface="Times New Roman" panose="02020603050405020304" pitchFamily="18" charset="0"/>
                <a:ea typeface="Calibri" panose="020F0502020204030204" pitchFamily="34" charset="0"/>
                <a:cs typeface="Arial" panose="020B0604020202020204" pitchFamily="34" charset="0"/>
              </a:rPr>
              <a:t> (pp. 1-13). Vancouver, WA: Carnegie Mellon University.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://doi.org/10.48550/arXiv.1711.00436</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Lukac</a:t>
            </a:r>
            <a:r>
              <a:rPr lang="en-US" sz="1800" dirty="0">
                <a:effectLst/>
                <a:latin typeface="Times New Roman" panose="02020603050405020304" pitchFamily="18" charset="0"/>
                <a:ea typeface="Calibri" panose="020F0502020204030204" pitchFamily="34" charset="0"/>
                <a:cs typeface="Arial" panose="020B0604020202020204" pitchFamily="34" charset="0"/>
              </a:rPr>
              <a:t>, D., Milic, M., &amp; Nikolic, J. (2018). From artificial intelligence to augmented age an overview. </a:t>
            </a:r>
            <a:r>
              <a:rPr lang="en-US" sz="1800" i="1" dirty="0">
                <a:effectLst/>
                <a:latin typeface="Times New Roman" panose="02020603050405020304" pitchFamily="18" charset="0"/>
                <a:ea typeface="Calibri" panose="020F0502020204030204" pitchFamily="34" charset="0"/>
                <a:cs typeface="Arial" panose="020B0604020202020204" pitchFamily="34" charset="0"/>
              </a:rPr>
              <a:t>Zooming Innovation in Consumer Technologies Conference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100-103).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://doi-org.proxy1.ncu.edu/10.1109/ZINC.2018.8448793</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Lytras</a:t>
            </a:r>
            <a:r>
              <a:rPr lang="en-US" sz="1800" dirty="0">
                <a:effectLst/>
                <a:latin typeface="Times New Roman" panose="02020603050405020304" pitchFamily="18" charset="0"/>
                <a:ea typeface="Calibri" panose="020F0502020204030204" pitchFamily="34" charset="0"/>
                <a:cs typeface="Arial" panose="020B0604020202020204" pitchFamily="34" charset="0"/>
              </a:rPr>
              <a:t>, 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Evaggelos</a:t>
            </a:r>
            <a:r>
              <a:rPr lang="en-US" sz="1800" dirty="0">
                <a:effectLst/>
                <a:latin typeface="Times New Roman" panose="02020603050405020304" pitchFamily="18" charset="0"/>
                <a:ea typeface="Calibri" panose="020F0502020204030204" pitchFamily="34" charset="0"/>
                <a:cs typeface="Arial" panose="020B0604020202020204" pitchFamily="34" charset="0"/>
              </a:rPr>
              <a:t>, S., Paris, I., Konstantinos, K., Ioannis, M., &amp; Anastasios, K. (2022). Recording of falls in elderly fallers in Northern Greece and evaluation of aging health-related factors and environmental safety associated with falls: a cross-sectional study. </a:t>
            </a:r>
            <a:r>
              <a:rPr lang="en-US" sz="1800" i="1" dirty="0">
                <a:effectLst/>
                <a:latin typeface="Times New Roman" panose="02020603050405020304" pitchFamily="18" charset="0"/>
                <a:ea typeface="Calibri" panose="020F0502020204030204" pitchFamily="34" charset="0"/>
                <a:cs typeface="Arial" panose="020B0604020202020204" pitchFamily="34" charset="0"/>
              </a:rPr>
              <a:t>Occupational Therapy International</a:t>
            </a:r>
            <a:r>
              <a:rPr lang="en-US" sz="1800" dirty="0">
                <a:effectLst/>
                <a:latin typeface="Times New Roman" panose="02020603050405020304" pitchFamily="18" charset="0"/>
                <a:ea typeface="Calibri" panose="020F0502020204030204" pitchFamily="34" charset="0"/>
                <a:cs typeface="Arial" panose="020B0604020202020204" pitchFamily="34" charset="0"/>
              </a:rPr>
              <a:t>, 1-11. doi:10.1155/2022/9292673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Makarenko, O.,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Osaulenko</a:t>
            </a:r>
            <a:r>
              <a:rPr lang="en-US" sz="1800" dirty="0">
                <a:effectLst/>
                <a:latin typeface="Times New Roman" panose="02020603050405020304" pitchFamily="18" charset="0"/>
                <a:ea typeface="Calibri" panose="020F0502020204030204" pitchFamily="34" charset="0"/>
                <a:cs typeface="Arial" panose="020B0604020202020204" pitchFamily="34" charset="0"/>
              </a:rPr>
              <a:t>, V. (2018). Application of cellular automates in some models of artificial intelligence.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IEEE First International Conference on System Analysis &amp; Intelligent Computing</a:t>
            </a:r>
            <a:r>
              <a:rPr lang="en-US" sz="1800" dirty="0">
                <a:effectLst/>
                <a:latin typeface="Times New Roman" panose="02020603050405020304" pitchFamily="18" charset="0"/>
                <a:ea typeface="Calibri" panose="020F0502020204030204" pitchFamily="34" charset="0"/>
                <a:cs typeface="Arial" panose="020B0604020202020204" pitchFamily="34" charset="0"/>
              </a:rPr>
              <a:t> (pp. 1-4). Kyiv, Kyiv City, Ukraine: Institute of Electrical and Electronics Engineers. doi:10.1109/SAIC.2018.8516837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Mejia, J., Quintero, D.,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Builes</a:t>
            </a:r>
            <a:r>
              <a:rPr lang="en-US" sz="1800" dirty="0">
                <a:effectLst/>
                <a:latin typeface="Times New Roman" panose="02020603050405020304" pitchFamily="18" charset="0"/>
                <a:ea typeface="Calibri" panose="020F0502020204030204" pitchFamily="34" charset="0"/>
                <a:cs typeface="Arial" panose="020B0604020202020204" pitchFamily="34" charset="0"/>
              </a:rPr>
              <a:t>, J. (2017). Knowledge-based model to support decision-making when choosing between two association data mining techniques.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Revista</a:t>
            </a:r>
            <a:r>
              <a:rPr lang="en-US" sz="1800" i="1"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Lasallista</a:t>
            </a:r>
            <a:r>
              <a:rPr lang="en-US" sz="1800" i="1" dirty="0">
                <a:effectLst/>
                <a:latin typeface="Times New Roman" panose="02020603050405020304" pitchFamily="18" charset="0"/>
                <a:ea typeface="Calibri" panose="020F0502020204030204" pitchFamily="34" charset="0"/>
                <a:cs typeface="Arial" panose="020B0604020202020204" pitchFamily="34" charset="0"/>
              </a:rPr>
              <a:t> de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Investigación</a:t>
            </a:r>
            <a:r>
              <a:rPr lang="en-US" sz="1800" i="1" dirty="0">
                <a:effectLst/>
                <a:latin typeface="Times New Roman" panose="02020603050405020304" pitchFamily="18" charset="0"/>
                <a:ea typeface="Calibri" panose="020F0502020204030204" pitchFamily="34" charset="0"/>
                <a:cs typeface="Arial" panose="020B0604020202020204" pitchFamily="34" charset="0"/>
              </a:rPr>
              <a:t>, 14</a:t>
            </a:r>
            <a:r>
              <a:rPr lang="en-US" sz="1800" dirty="0">
                <a:effectLst/>
                <a:latin typeface="Times New Roman" panose="02020603050405020304" pitchFamily="18" charset="0"/>
                <a:ea typeface="Calibri" panose="020F0502020204030204" pitchFamily="34" charset="0"/>
                <a:cs typeface="Arial" panose="020B0604020202020204" pitchFamily="34" charset="0"/>
              </a:rPr>
              <a:t>(2), 41-50.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://doi.org/10.22507/rli.v14n2a4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Meta AI.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a:effectLst/>
                <a:latin typeface="Times New Roman" panose="02020603050405020304" pitchFamily="18" charset="0"/>
                <a:ea typeface="Calibri" panose="020F0502020204030204" pitchFamily="34" charset="0"/>
                <a:cs typeface="Arial" panose="020B0604020202020204" pitchFamily="34" charset="0"/>
              </a:rPr>
              <a:t>Tanh Activation</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Papers with Code: https://paperswithcode.com/method/tanh-activation</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Miyakawa, T. (2020). No raw data, no science: another possible source of the reproducibility crisis. </a:t>
            </a:r>
            <a:r>
              <a:rPr lang="en-US" sz="1800" i="1" dirty="0">
                <a:effectLst/>
                <a:latin typeface="Times New Roman" panose="02020603050405020304" pitchFamily="18" charset="0"/>
                <a:ea typeface="Calibri" panose="020F0502020204030204" pitchFamily="34" charset="0"/>
                <a:cs typeface="Arial" panose="020B0604020202020204" pitchFamily="34" charset="0"/>
              </a:rPr>
              <a:t>Molecular Brain, 13</a:t>
            </a:r>
            <a:r>
              <a:rPr lang="en-US" sz="1800" dirty="0">
                <a:effectLst/>
                <a:latin typeface="Times New Roman" panose="02020603050405020304" pitchFamily="18" charset="0"/>
                <a:ea typeface="Calibri" panose="020F0502020204030204" pitchFamily="34" charset="0"/>
                <a:cs typeface="Arial" panose="020B0604020202020204" pitchFamily="34" charset="0"/>
              </a:rPr>
              <a:t>(1).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://doi.org/10.1186/s13041-020-0552-2</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Morris, J. (2008). </a:t>
            </a:r>
            <a:r>
              <a:rPr lang="en-US" sz="1800" i="1" dirty="0">
                <a:effectLst/>
                <a:latin typeface="Times New Roman" panose="02020603050405020304" pitchFamily="18" charset="0"/>
                <a:ea typeface="Calibri" panose="020F0502020204030204" pitchFamily="34" charset="0"/>
                <a:cs typeface="Arial" panose="020B0604020202020204" pitchFamily="34" charset="0"/>
              </a:rPr>
              <a:t>Disability research and policy: current perspectives.</a:t>
            </a:r>
            <a:r>
              <a:rPr lang="en-US" sz="1800" dirty="0">
                <a:effectLst/>
                <a:latin typeface="Times New Roman" panose="02020603050405020304" pitchFamily="18" charset="0"/>
                <a:ea typeface="Calibri" panose="020F0502020204030204" pitchFamily="34" charset="0"/>
                <a:cs typeface="Arial" panose="020B0604020202020204" pitchFamily="34" charset="0"/>
              </a:rPr>
              <a:t> Lawrence Erlbaum Associates.</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Mullennex</a:t>
            </a:r>
            <a:r>
              <a:rPr lang="en-US" sz="1800" dirty="0">
                <a:effectLst/>
                <a:latin typeface="Times New Roman" panose="02020603050405020304" pitchFamily="18" charset="0"/>
                <a:ea typeface="Calibri" panose="020F0502020204030204" pitchFamily="34" charset="0"/>
                <a:cs typeface="Arial" panose="020B0604020202020204" pitchFamily="34" charset="0"/>
              </a:rPr>
              <a:t>, L., &amp; Bachmeier, N. (2023). </a:t>
            </a:r>
            <a:r>
              <a:rPr lang="en-US" sz="1800" i="1" dirty="0">
                <a:effectLst/>
                <a:latin typeface="Times New Roman" panose="02020603050405020304" pitchFamily="18" charset="0"/>
                <a:ea typeface="Calibri" panose="020F0502020204030204" pitchFamily="34" charset="0"/>
                <a:cs typeface="Arial" panose="020B0604020202020204" pitchFamily="34" charset="0"/>
              </a:rPr>
              <a:t>Computer Vision on AWS.</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Packt</a:t>
            </a:r>
            <a:r>
              <a:rPr lang="en-US" sz="1800" dirty="0">
                <a:effectLst/>
                <a:latin typeface="Times New Roman" panose="02020603050405020304" pitchFamily="18" charset="0"/>
                <a:ea typeface="Calibri" panose="020F0502020204030204" pitchFamily="34" charset="0"/>
                <a:cs typeface="Arial" panose="020B0604020202020204" pitchFamily="34" charset="0"/>
              </a:rPr>
              <a:t> Publishing.</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Ng, A. (2016).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Coursera: https://www.coursera.org/learn/machine-learning</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Nguyen, M., Huynh, N., Tran, D., &amp; Ngo, H. (2019). Face recognition applied for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smarthome</a:t>
            </a:r>
            <a:r>
              <a:rPr lang="en-US" sz="1800" dirty="0">
                <a:effectLst/>
                <a:latin typeface="Times New Roman" panose="02020603050405020304" pitchFamily="18" charset="0"/>
                <a:ea typeface="Calibri" panose="020F0502020204030204" pitchFamily="34" charset="0"/>
                <a:cs typeface="Arial" panose="020B0604020202020204" pitchFamily="34" charset="0"/>
              </a:rPr>
              <a:t> using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SoC.</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a:effectLst/>
                <a:latin typeface="Times New Roman" panose="02020603050405020304" pitchFamily="18" charset="0"/>
                <a:ea typeface="Calibri" panose="020F0502020204030204" pitchFamily="34" charset="0"/>
                <a:cs typeface="Arial" panose="020B0604020202020204" pitchFamily="34" charset="0"/>
              </a:rPr>
              <a:t>Advanced Computing and Applications</a:t>
            </a:r>
            <a:r>
              <a:rPr lang="en-US" sz="1800" dirty="0">
                <a:effectLst/>
                <a:latin typeface="Times New Roman" panose="02020603050405020304" pitchFamily="18" charset="0"/>
                <a:ea typeface="Calibri" panose="020F0502020204030204" pitchFamily="34" charset="0"/>
                <a:cs typeface="Arial" panose="020B0604020202020204" pitchFamily="34" charset="0"/>
              </a:rPr>
              <a:t> (pp. 165-170).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Nha</a:t>
            </a:r>
            <a:r>
              <a:rPr lang="en-US" sz="1800" dirty="0">
                <a:effectLst/>
                <a:latin typeface="Times New Roman" panose="02020603050405020304" pitchFamily="18" charset="0"/>
                <a:ea typeface="Calibri" panose="020F0502020204030204" pitchFamily="34" charset="0"/>
                <a:cs typeface="Arial" panose="020B0604020202020204" pitchFamily="34" charset="0"/>
              </a:rPr>
              <a:t> Trang, Vietnam: IEEE.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://doi-org.proxy1.ncu.edu/10.1109/ACOMP.2019.00033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Orhan, A. (2021). How much human-like visual experience do current self-supervised learning algorithms need in order to achieve human-level object recognition? </a:t>
            </a:r>
            <a:r>
              <a:rPr lang="en-US" sz="1800" i="1" dirty="0">
                <a:effectLst/>
                <a:latin typeface="Times New Roman" panose="02020603050405020304" pitchFamily="18" charset="0"/>
                <a:ea typeface="Calibri" panose="020F0502020204030204" pitchFamily="34" charset="0"/>
                <a:cs typeface="Arial" panose="020B0604020202020204" pitchFamily="34" charset="0"/>
              </a:rPr>
              <a:t>Neural and Evolutionary Computing</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://doi.org/10.48550/arXiv.2109.11523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Owen, C. (2017, November 8). </a:t>
            </a:r>
            <a:r>
              <a:rPr lang="en-US" sz="1800" i="1" dirty="0">
                <a:effectLst/>
                <a:latin typeface="Times New Roman" panose="02020603050405020304" pitchFamily="18" charset="0"/>
                <a:ea typeface="Calibri" panose="020F0502020204030204" pitchFamily="34" charset="0"/>
                <a:cs typeface="Arial" panose="020B0604020202020204" pitchFamily="34" charset="0"/>
              </a:rPr>
              <a:t>A theorical hands-on introduction to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fouculdian</a:t>
            </a:r>
            <a:r>
              <a:rPr lang="en-US" sz="1800" i="1" dirty="0">
                <a:effectLst/>
                <a:latin typeface="Times New Roman" panose="02020603050405020304" pitchFamily="18" charset="0"/>
                <a:ea typeface="Calibri" panose="020F0502020204030204" pitchFamily="34" charset="0"/>
                <a:cs typeface="Arial" panose="020B0604020202020204" pitchFamily="34" charset="0"/>
              </a:rPr>
              <a:t> discourse analysis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https://www.youtube.com/watch?v=6I6b3ePAZ5M</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Oxford. (2022). </a:t>
            </a:r>
            <a:r>
              <a:rPr lang="en-US" sz="1800" i="1" dirty="0">
                <a:effectLst/>
                <a:latin typeface="Times New Roman" panose="02020603050405020304" pitchFamily="18" charset="0"/>
                <a:ea typeface="Calibri" panose="020F0502020204030204" pitchFamily="34" charset="0"/>
                <a:cs typeface="Arial" panose="020B0604020202020204" pitchFamily="34" charset="0"/>
              </a:rPr>
              <a:t>Occam's razor</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Lexico</a:t>
            </a:r>
            <a:r>
              <a:rPr lang="en-US" sz="1800" dirty="0">
                <a:effectLst/>
                <a:latin typeface="Times New Roman" panose="02020603050405020304" pitchFamily="18" charset="0"/>
                <a:ea typeface="Calibri" panose="020F0502020204030204" pitchFamily="34" charset="0"/>
                <a:cs typeface="Arial" panose="020B0604020202020204" pitchFamily="34" charset="0"/>
              </a:rPr>
              <a:t>: https://www.lexico.com/en/definition/occam's_razor</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Oxford. (2023). </a:t>
            </a:r>
            <a:r>
              <a:rPr lang="en-US" sz="1800" i="1" dirty="0">
                <a:effectLst/>
                <a:latin typeface="Times New Roman" panose="02020603050405020304" pitchFamily="18" charset="0"/>
                <a:ea typeface="Calibri" panose="020F0502020204030204" pitchFamily="34" charset="0"/>
                <a:cs typeface="Arial" panose="020B0604020202020204" pitchFamily="34" charset="0"/>
              </a:rPr>
              <a:t>Effectiveness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Oxford Dictionary: oxfordlearnersdictionaries.com</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Ozier</a:t>
            </a:r>
            <a:r>
              <a:rPr lang="en-US" sz="1800" dirty="0">
                <a:effectLst/>
                <a:latin typeface="Times New Roman" panose="02020603050405020304" pitchFamily="18" charset="0"/>
                <a:ea typeface="Calibri" panose="020F0502020204030204" pitchFamily="34" charset="0"/>
                <a:cs typeface="Arial" panose="020B0604020202020204" pitchFamily="34" charset="0"/>
              </a:rPr>
              <a:t>, O. (2021). Replication redux: the reproducibility crisis and the case of deworming.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World Bank Research Observer, 36</a:t>
            </a:r>
            <a:r>
              <a:rPr lang="en-US" sz="1800" dirty="0">
                <a:effectLst/>
                <a:latin typeface="Times New Roman" panose="02020603050405020304" pitchFamily="18" charset="0"/>
                <a:ea typeface="Calibri" panose="020F0502020204030204" pitchFamily="34" charset="0"/>
                <a:cs typeface="Arial" panose="020B0604020202020204" pitchFamily="34" charset="0"/>
              </a:rPr>
              <a:t>(1), 101-130.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://doi.org/10.1093/</a:t>
            </a:r>
            <a:r>
              <a:rPr lang="en-US" sz="1800" dirty="0" err="1">
                <a:effectLst/>
                <a:latin typeface="Times New Roman" panose="02020603050405020304" pitchFamily="18" charset="0"/>
                <a:ea typeface="Calibri" panose="020F0502020204030204" pitchFamily="34" charset="0"/>
                <a:cs typeface="Arial" panose="020B0604020202020204" pitchFamily="34" charset="0"/>
              </a:rPr>
              <a:t>wbro</a:t>
            </a:r>
            <a:r>
              <a:rPr lang="en-US" sz="1800" dirty="0">
                <a:effectLst/>
                <a:latin typeface="Times New Roman" panose="02020603050405020304" pitchFamily="18" charset="0"/>
                <a:ea typeface="Calibri" panose="020F0502020204030204" pitchFamily="34" charset="0"/>
                <a:cs typeface="Arial" panose="020B0604020202020204" pitchFamily="34" charset="0"/>
              </a:rPr>
              <a:t>/lkaa005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Parker, R. (1993). Threats to the validity of research. </a:t>
            </a:r>
            <a:r>
              <a:rPr lang="en-US" sz="1800" i="1" dirty="0">
                <a:effectLst/>
                <a:latin typeface="Times New Roman" panose="02020603050405020304" pitchFamily="18" charset="0"/>
                <a:ea typeface="Calibri" panose="020F0502020204030204" pitchFamily="34" charset="0"/>
                <a:cs typeface="Arial" panose="020B0604020202020204" pitchFamily="34" charset="0"/>
              </a:rPr>
              <a:t>Rehabilitation Counseling Bulletin, 36</a:t>
            </a:r>
            <a:r>
              <a:rPr lang="en-US" sz="1800" dirty="0">
                <a:effectLst/>
                <a:latin typeface="Times New Roman" panose="02020603050405020304" pitchFamily="18" charset="0"/>
                <a:ea typeface="Calibri" panose="020F0502020204030204" pitchFamily="34" charset="0"/>
                <a:cs typeface="Arial" panose="020B0604020202020204" pitchFamily="34" charset="0"/>
              </a:rPr>
              <a:t>(3), 130-138. Retrieved from https://search-ebscohost-com.proxy1.ncu.edu/login.aspx?direct=true&amp;db=eric&amp;AN=EJ458938&amp;site=eds-live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Phua</a:t>
            </a:r>
            <a:r>
              <a:rPr lang="en-US" sz="1800" dirty="0">
                <a:effectLst/>
                <a:latin typeface="Times New Roman" panose="02020603050405020304" pitchFamily="18" charset="0"/>
                <a:ea typeface="Calibri" panose="020F0502020204030204" pitchFamily="34" charset="0"/>
                <a:cs typeface="Arial" panose="020B0604020202020204" pitchFamily="34" charset="0"/>
              </a:rPr>
              <a:t>, K. H. (2021). Ageing in Asia: beyond the Astana declaration towards financing long-term care for all.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Journal of Health Policy and Management, 10</a:t>
            </a:r>
            <a:r>
              <a:rPr lang="en-US" sz="1800" dirty="0">
                <a:effectLst/>
                <a:latin typeface="Times New Roman" panose="02020603050405020304" pitchFamily="18" charset="0"/>
                <a:ea typeface="Calibri" panose="020F0502020204030204" pitchFamily="34" charset="0"/>
                <a:cs typeface="Arial" panose="020B0604020202020204" pitchFamily="34" charset="0"/>
              </a:rPr>
              <a:t>(1), 32-36.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://doi.org/10.34172/ijhpm.2020.15</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Piirainen</a:t>
            </a:r>
            <a:r>
              <a:rPr lang="en-US" sz="1800" dirty="0">
                <a:effectLst/>
                <a:latin typeface="Times New Roman" panose="02020603050405020304" pitchFamily="18" charset="0"/>
                <a:ea typeface="Calibri" panose="020F0502020204030204" pitchFamily="34" charset="0"/>
                <a:cs typeface="Arial" panose="020B0604020202020204" pitchFamily="34" charset="0"/>
              </a:rPr>
              <a:t>, K., &amp; Gonzalez, R. (2013). Constructive synergy in design science research: a comparative analysis of design science research and the constructive research approach.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Liiketaloudellinen</a:t>
            </a:r>
            <a:r>
              <a:rPr lang="en-US" sz="1800" i="1"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Aikakauskirja</a:t>
            </a:r>
            <a:r>
              <a:rPr lang="en-US" sz="1800" i="1" dirty="0">
                <a:effectLst/>
                <a:latin typeface="Times New Roman" panose="02020603050405020304" pitchFamily="18" charset="0"/>
                <a:ea typeface="Calibri" panose="020F0502020204030204" pitchFamily="34" charset="0"/>
                <a:cs typeface="Arial" panose="020B0604020202020204" pitchFamily="34" charset="0"/>
              </a:rPr>
              <a:t>, 3</a:t>
            </a:r>
            <a:r>
              <a:rPr lang="en-US" sz="1800" dirty="0">
                <a:effectLst/>
                <a:latin typeface="Times New Roman" panose="02020603050405020304" pitchFamily="18" charset="0"/>
                <a:ea typeface="Calibri" panose="020F0502020204030204" pitchFamily="34" charset="0"/>
                <a:cs typeface="Arial" panose="020B0604020202020204" pitchFamily="34" charset="0"/>
              </a:rPr>
              <a:t>(4), 206-234. Retrieved from https://search.ebscohost.com/login.aspx?direct=true&amp;AuthType=ip,shib&amp;db=bth&amp;AN=95116694&amp;site=eds-live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Qiu, L., Wang, Y., &amp; Rubin, J. (2018). Analyzing the analyzers: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FlowDroid</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IccTA</a:t>
            </a:r>
            <a:r>
              <a:rPr lang="en-US" sz="1800" dirty="0">
                <a:effectLst/>
                <a:latin typeface="Times New Roman" panose="02020603050405020304" pitchFamily="18" charset="0"/>
                <a:ea typeface="Calibri" panose="020F0502020204030204" pitchFamily="34" charset="0"/>
                <a:cs typeface="Arial" panose="020B0604020202020204" pitchFamily="34" charset="0"/>
              </a:rPr>
              <a:t> and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AmanDroid</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a:effectLst/>
                <a:latin typeface="Times New Roman" panose="02020603050405020304" pitchFamily="18" charset="0"/>
                <a:ea typeface="Calibri" panose="020F0502020204030204" pitchFamily="34" charset="0"/>
                <a:cs typeface="Arial" panose="020B0604020202020204" pitchFamily="34" charset="0"/>
              </a:rPr>
              <a:t>ISSTA’18, July 16–21, 2018, Amsterdam, Netherlands</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Rivera-</a:t>
            </a:r>
            <a:r>
              <a:rPr lang="en-US" sz="1800" dirty="0" err="1">
                <a:effectLst/>
                <a:latin typeface="Times New Roman" panose="02020603050405020304" pitchFamily="18" charset="0"/>
                <a:ea typeface="Calibri" panose="020F0502020204030204" pitchFamily="34" charset="0"/>
                <a:cs typeface="Arial" panose="020B0604020202020204" pitchFamily="34" charset="0"/>
              </a:rPr>
              <a:t>Landos</a:t>
            </a:r>
            <a:r>
              <a:rPr lang="en-US" sz="1800" dirty="0">
                <a:effectLst/>
                <a:latin typeface="Times New Roman" panose="02020603050405020304" pitchFamily="18" charset="0"/>
                <a:ea typeface="Calibri" panose="020F0502020204030204" pitchFamily="34" charset="0"/>
                <a:cs typeface="Arial" panose="020B0604020202020204" pitchFamily="34" charset="0"/>
              </a:rPr>
              <a:t>, 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Khomh</a:t>
            </a:r>
            <a:r>
              <a:rPr lang="en-US" sz="1800" dirty="0">
                <a:effectLst/>
                <a:latin typeface="Times New Roman" panose="02020603050405020304" pitchFamily="18" charset="0"/>
                <a:ea typeface="Calibri" panose="020F0502020204030204" pitchFamily="34" charset="0"/>
                <a:cs typeface="Arial" panose="020B0604020202020204" pitchFamily="34" charset="0"/>
              </a:rPr>
              <a:t>, F.,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Nikanjam</a:t>
            </a:r>
            <a:r>
              <a:rPr lang="en-US" sz="1800" dirty="0">
                <a:effectLst/>
                <a:latin typeface="Times New Roman" panose="02020603050405020304" pitchFamily="18" charset="0"/>
                <a:ea typeface="Calibri" panose="020F0502020204030204" pitchFamily="34" charset="0"/>
                <a:cs typeface="Arial" panose="020B0604020202020204" pitchFamily="34" charset="0"/>
              </a:rPr>
              <a:t>, A. (2021). The challenge of reproducible ML.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Software Quality, Reliability and Security (QRS).</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a:effectLst/>
                <a:latin typeface="Times New Roman" panose="02020603050405020304" pitchFamily="18" charset="0"/>
                <a:ea typeface="Calibri" panose="020F0502020204030204" pitchFamily="34" charset="0"/>
                <a:cs typeface="Arial" panose="020B0604020202020204" pitchFamily="34" charset="0"/>
              </a:rPr>
              <a:t>21</a:t>
            </a:r>
            <a:r>
              <a:rPr lang="en-US" sz="1800" dirty="0">
                <a:effectLst/>
                <a:latin typeface="Times New Roman" panose="02020603050405020304" pitchFamily="18" charset="0"/>
                <a:ea typeface="Calibri" panose="020F0502020204030204" pitchFamily="34" charset="0"/>
                <a:cs typeface="Arial" panose="020B0604020202020204" pitchFamily="34" charset="0"/>
              </a:rPr>
              <a:t>, pp. 1079-1088. Hainan Island, China: IEEE. doi:10.1109/QRS54544.2021.00116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Sethi, T.,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Kantardzic</a:t>
            </a:r>
            <a:r>
              <a:rPr lang="en-US" sz="1800" dirty="0">
                <a:effectLst/>
                <a:latin typeface="Times New Roman" panose="02020603050405020304" pitchFamily="18" charset="0"/>
                <a:ea typeface="Calibri" panose="020F0502020204030204" pitchFamily="34" charset="0"/>
                <a:cs typeface="Arial" panose="020B0604020202020204" pitchFamily="34" charset="0"/>
              </a:rPr>
              <a:t>, M. (2018). Data driven exploratory attacks on black box classifiers in adversarial. </a:t>
            </a:r>
            <a:r>
              <a:rPr lang="en-US" sz="1800" i="1" dirty="0">
                <a:effectLst/>
                <a:latin typeface="Times New Roman" panose="02020603050405020304" pitchFamily="18" charset="0"/>
                <a:ea typeface="Calibri" panose="020F0502020204030204" pitchFamily="34" charset="0"/>
                <a:cs typeface="Arial" panose="020B0604020202020204" pitchFamily="34" charset="0"/>
              </a:rPr>
              <a:t>Neurocomputing, 289</a:t>
            </a:r>
            <a:r>
              <a:rPr lang="en-US" sz="1800" dirty="0">
                <a:effectLst/>
                <a:latin typeface="Times New Roman" panose="02020603050405020304" pitchFamily="18" charset="0"/>
                <a:ea typeface="Calibri" panose="020F0502020204030204" pitchFamily="34" charset="0"/>
                <a:cs typeface="Arial" panose="020B0604020202020204" pitchFamily="34" charset="0"/>
              </a:rPr>
              <a:t>, 129-143. doi:10.1016/j.neucom.2018.02.007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Shirazi, B.,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Shekhani</a:t>
            </a:r>
            <a:r>
              <a:rPr lang="en-US" sz="1800" dirty="0">
                <a:effectLst/>
                <a:latin typeface="Times New Roman" panose="02020603050405020304" pitchFamily="18" charset="0"/>
                <a:ea typeface="Calibri" panose="020F0502020204030204" pitchFamily="34" charset="0"/>
                <a:cs typeface="Arial" panose="020B0604020202020204" pitchFamily="34" charset="0"/>
              </a:rPr>
              <a:t>, S. (2021). Patient’s expectations of privacy and confidentiality in Pakistan. </a:t>
            </a:r>
            <a:r>
              <a:rPr lang="en-US" sz="1800" i="1" dirty="0">
                <a:effectLst/>
                <a:latin typeface="Times New Roman" panose="02020603050405020304" pitchFamily="18" charset="0"/>
                <a:ea typeface="Calibri" panose="020F0502020204030204" pitchFamily="34" charset="0"/>
                <a:cs typeface="Arial" panose="020B0604020202020204" pitchFamily="34" charset="0"/>
              </a:rPr>
              <a:t>The Journal of the Pakistan Medical Association, 71</a:t>
            </a:r>
            <a:r>
              <a:rPr lang="en-US" sz="1800" dirty="0">
                <a:effectLst/>
                <a:latin typeface="Times New Roman" panose="02020603050405020304" pitchFamily="18" charset="0"/>
                <a:ea typeface="Calibri" panose="020F0502020204030204" pitchFamily="34" charset="0"/>
                <a:cs typeface="Arial" panose="020B0604020202020204" pitchFamily="34" charset="0"/>
              </a:rPr>
              <a:t>(2A), 537-539.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://doi.org/10.47391/JPMA.888</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Silvestrini</a:t>
            </a:r>
            <a:r>
              <a:rPr lang="en-US" sz="1800" dirty="0">
                <a:effectLst/>
                <a:latin typeface="Times New Roman" panose="02020603050405020304" pitchFamily="18" charset="0"/>
                <a:ea typeface="Calibri" panose="020F0502020204030204" pitchFamily="34" charset="0"/>
                <a:cs typeface="Arial" panose="020B0604020202020204" pitchFamily="34" charset="0"/>
              </a:rPr>
              <a:t>, R. P.,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Sammito</a:t>
            </a:r>
            <a:r>
              <a:rPr lang="en-US" sz="1800" dirty="0">
                <a:effectLst/>
                <a:latin typeface="Times New Roman" panose="02020603050405020304" pitchFamily="18" charset="0"/>
                <a:ea typeface="Calibri" panose="020F0502020204030204" pitchFamily="34" charset="0"/>
                <a:cs typeface="Arial" panose="020B0604020202020204" pitchFamily="34" charset="0"/>
              </a:rPr>
              <a:t>, G. (2012). Design of experiments for information technology systems. </a:t>
            </a:r>
            <a:r>
              <a:rPr lang="en-US" sz="1800" i="1" dirty="0">
                <a:effectLst/>
                <a:latin typeface="Times New Roman" panose="02020603050405020304" pitchFamily="18" charset="0"/>
                <a:ea typeface="Calibri" panose="020F0502020204030204" pitchFamily="34" charset="0"/>
                <a:cs typeface="Arial" panose="020B0604020202020204" pitchFamily="34" charset="0"/>
              </a:rPr>
              <a:t>Defense AT&amp;L, 41</a:t>
            </a:r>
            <a:r>
              <a:rPr lang="en-US" sz="1800" dirty="0">
                <a:effectLst/>
                <a:latin typeface="Times New Roman" panose="02020603050405020304" pitchFamily="18" charset="0"/>
                <a:ea typeface="Calibri" panose="020F0502020204030204" pitchFamily="34" charset="0"/>
                <a:cs typeface="Arial" panose="020B0604020202020204" pitchFamily="34" charset="0"/>
              </a:rPr>
              <a:t>(5), 30-35. Retrieved from https://search-ebscohost-com.proxy1.ncu.edu/login.aspx?direct=true&amp;db=bth&amp;AN=80409129&amp;site=eds-live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Smaira</a:t>
            </a:r>
            <a:r>
              <a:rPr lang="en-US" sz="1800" dirty="0">
                <a:effectLst/>
                <a:latin typeface="Times New Roman" panose="02020603050405020304" pitchFamily="18" charset="0"/>
                <a:ea typeface="Calibri" panose="020F0502020204030204" pitchFamily="34" charset="0"/>
                <a:cs typeface="Arial" panose="020B0604020202020204" pitchFamily="34" charset="0"/>
              </a:rPr>
              <a:t>, L.,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Carreira</a:t>
            </a:r>
            <a:r>
              <a:rPr lang="en-US" sz="1800" dirty="0">
                <a:effectLst/>
                <a:latin typeface="Times New Roman" panose="02020603050405020304" pitchFamily="18" charset="0"/>
                <a:ea typeface="Calibri" panose="020F0502020204030204" pitchFamily="34" charset="0"/>
                <a:cs typeface="Arial" panose="020B0604020202020204" pitchFamily="34" charset="0"/>
              </a:rPr>
              <a:t>, J., Noland, E., Clancy, E., Wu, A., &amp; Zisserman, A. (2020, October 21). A short note on the Kinetics-700-2020 human action dataset. </a:t>
            </a:r>
            <a:r>
              <a:rPr lang="en-US" sz="1800" i="1" dirty="0">
                <a:effectLst/>
                <a:latin typeface="Times New Roman" panose="02020603050405020304" pitchFamily="18" charset="0"/>
                <a:ea typeface="Calibri" panose="020F0502020204030204" pitchFamily="34" charset="0"/>
                <a:cs typeface="Arial" panose="020B0604020202020204" pitchFamily="34" charset="0"/>
              </a:rPr>
              <a:t>Computer Vision and Pattern Recognition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://doi.org/10.48550/arXiv.2010.10864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Smedley, R. (2019, December 4). </a:t>
            </a:r>
            <a:r>
              <a:rPr lang="en-US" sz="1800" i="1" dirty="0">
                <a:effectLst/>
                <a:latin typeface="Times New Roman" panose="02020603050405020304" pitchFamily="18" charset="0"/>
                <a:ea typeface="Calibri" panose="020F0502020204030204" pitchFamily="34" charset="0"/>
                <a:cs typeface="Arial" panose="020B0604020202020204" pitchFamily="34" charset="0"/>
              </a:rPr>
              <a:t>Rob Smedley from Formula 1 talks about using AWS to improve the fan experience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https://youtu.be/eBX7lPk5qmA</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Snee</a:t>
            </a:r>
            <a:r>
              <a:rPr lang="en-US" sz="1800" dirty="0">
                <a:effectLst/>
                <a:latin typeface="Times New Roman" panose="02020603050405020304" pitchFamily="18" charset="0"/>
                <a:ea typeface="Calibri" panose="020F0502020204030204" pitchFamily="34" charset="0"/>
                <a:cs typeface="Arial" panose="020B0604020202020204" pitchFamily="34" charset="0"/>
              </a:rPr>
              <a:t>, R. (2015). Practical approach to data mining.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Quality Engineering, 27</a:t>
            </a:r>
            <a:r>
              <a:rPr lang="en-US" sz="1800" dirty="0">
                <a:effectLst/>
                <a:latin typeface="Times New Roman" panose="02020603050405020304" pitchFamily="18" charset="0"/>
                <a:ea typeface="Calibri" panose="020F0502020204030204" pitchFamily="34" charset="0"/>
                <a:cs typeface="Arial" panose="020B0604020202020204" pitchFamily="34" charset="0"/>
              </a:rPr>
              <a:t>, 477-487. doi:10.1080/08982112.2015.1065322</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Sonmez</a:t>
            </a:r>
            <a:r>
              <a:rPr lang="en-US" sz="1800" dirty="0">
                <a:effectLst/>
                <a:latin typeface="Times New Roman" panose="02020603050405020304" pitchFamily="18" charset="0"/>
                <a:ea typeface="Calibri" panose="020F0502020204030204" pitchFamily="34" charset="0"/>
                <a:cs typeface="Arial" panose="020B0604020202020204" pitchFamily="34" charset="0"/>
              </a:rPr>
              <a:t> et al. (2018). Anomaly detection using data mining methods in IT systems: a decision support application.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Sakarya</a:t>
            </a:r>
            <a:r>
              <a:rPr lang="en-US" sz="1800" i="1" dirty="0">
                <a:effectLst/>
                <a:latin typeface="Times New Roman" panose="02020603050405020304" pitchFamily="18" charset="0"/>
                <a:ea typeface="Calibri" panose="020F0502020204030204" pitchFamily="34" charset="0"/>
                <a:cs typeface="Arial" panose="020B0604020202020204" pitchFamily="34" charset="0"/>
              </a:rPr>
              <a:t> University Journal of Science, 22(4)</a:t>
            </a:r>
            <a:r>
              <a:rPr lang="en-US" sz="1800" dirty="0">
                <a:effectLst/>
                <a:latin typeface="Times New Roman" panose="02020603050405020304" pitchFamily="18" charset="0"/>
                <a:ea typeface="Calibri" panose="020F0502020204030204" pitchFamily="34" charset="0"/>
                <a:cs typeface="Arial" panose="020B0604020202020204" pitchFamily="34" charset="0"/>
              </a:rPr>
              <a:t>, 1109-1123.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Starmer, J. (2017). </a:t>
            </a:r>
            <a:r>
              <a:rPr lang="en-US" sz="1800" i="1" dirty="0">
                <a:effectLst/>
                <a:latin typeface="Times New Roman" panose="02020603050405020304" pitchFamily="18" charset="0"/>
                <a:ea typeface="Calibri" panose="020F0502020204030204" pitchFamily="34" charset="0"/>
                <a:cs typeface="Arial" panose="020B0604020202020204" pitchFamily="34" charset="0"/>
              </a:rPr>
              <a:t>What is principal component analysis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https://www.youtube.com/watch?v=HMOI_lkzW08</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Tan, Z. (2021). Ethics events and conditions of possibility. </a:t>
            </a:r>
            <a:r>
              <a:rPr lang="en-US" sz="1800" i="1" dirty="0">
                <a:effectLst/>
                <a:latin typeface="Times New Roman" panose="02020603050405020304" pitchFamily="18" charset="0"/>
                <a:ea typeface="Calibri" panose="020F0502020204030204" pitchFamily="34" charset="0"/>
                <a:cs typeface="Arial" panose="020B0604020202020204" pitchFamily="34" charset="0"/>
              </a:rPr>
              <a:t>Business Ethics Quarterly, 31</a:t>
            </a:r>
            <a:r>
              <a:rPr lang="en-US" sz="1800" dirty="0">
                <a:effectLst/>
                <a:latin typeface="Times New Roman" panose="02020603050405020304" pitchFamily="18" charset="0"/>
                <a:ea typeface="Calibri" panose="020F0502020204030204" pitchFamily="34" charset="0"/>
                <a:cs typeface="Arial" panose="020B0604020202020204" pitchFamily="34" charset="0"/>
              </a:rPr>
              <a:t>(1), 106-137. Retrieved from https://search-ebscohost-com.proxy1.ncu.edu/login.aspx?direct=true&amp;db=edb&amp;AN=147839336&amp;site=eds-live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Thomas, R. (2019). The new era of NLP. </a:t>
            </a:r>
            <a:r>
              <a:rPr lang="en-US" sz="1800" i="1" dirty="0">
                <a:effectLst/>
                <a:latin typeface="Times New Roman" panose="02020603050405020304" pitchFamily="18" charset="0"/>
                <a:ea typeface="Calibri" panose="020F0502020204030204" pitchFamily="34" charset="0"/>
                <a:cs typeface="Arial" panose="020B0604020202020204" pitchFamily="34" charset="0"/>
              </a:rPr>
              <a:t>Scientific Computing with Python.</a:t>
            </a:r>
            <a:r>
              <a:rPr lang="en-US" sz="1800" dirty="0">
                <a:effectLst/>
                <a:latin typeface="Times New Roman" panose="02020603050405020304" pitchFamily="18" charset="0"/>
                <a:ea typeface="Calibri" panose="020F0502020204030204" pitchFamily="34" charset="0"/>
                <a:cs typeface="Arial" panose="020B0604020202020204" pitchFamily="34" charset="0"/>
              </a:rPr>
              <a:t> Austin, Texas: SciPy. Retrieved from https://youtu.be/KChtdexd5Jo</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Tian, Y.,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Schuemie</a:t>
            </a:r>
            <a:r>
              <a:rPr lang="en-US" sz="1800" dirty="0">
                <a:effectLst/>
                <a:latin typeface="Times New Roman" panose="02020603050405020304" pitchFamily="18" charset="0"/>
                <a:ea typeface="Calibri" panose="020F0502020204030204" pitchFamily="34" charset="0"/>
                <a:cs typeface="Arial" panose="020B0604020202020204" pitchFamily="34" charset="0"/>
              </a:rPr>
              <a:t>, M.,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Suchard</a:t>
            </a:r>
            <a:r>
              <a:rPr lang="en-US" sz="1800" dirty="0">
                <a:effectLst/>
                <a:latin typeface="Times New Roman" panose="02020603050405020304" pitchFamily="18" charset="0"/>
                <a:ea typeface="Calibri" panose="020F0502020204030204" pitchFamily="34" charset="0"/>
                <a:cs typeface="Arial" panose="020B0604020202020204" pitchFamily="34" charset="0"/>
              </a:rPr>
              <a:t>, M. (2018). Evaluating large-scale propensity score performance through real-world and synthetic data experiments.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Journal of Epidemiology, 47</a:t>
            </a:r>
            <a:r>
              <a:rPr lang="en-US" sz="1800" dirty="0">
                <a:effectLst/>
                <a:latin typeface="Times New Roman" panose="02020603050405020304" pitchFamily="18" charset="0"/>
                <a:ea typeface="Calibri" panose="020F0502020204030204" pitchFamily="34" charset="0"/>
                <a:cs typeface="Arial" panose="020B0604020202020204" pitchFamily="34" charset="0"/>
              </a:rPr>
              <a:t>(6), 2005-2014.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://doi.org/10.1093/</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ije</a:t>
            </a:r>
            <a:r>
              <a:rPr lang="en-US" sz="1800" dirty="0">
                <a:effectLst/>
                <a:latin typeface="Times New Roman" panose="02020603050405020304" pitchFamily="18" charset="0"/>
                <a:ea typeface="Calibri" panose="020F0502020204030204" pitchFamily="34" charset="0"/>
                <a:cs typeface="Arial" panose="020B0604020202020204" pitchFamily="34" charset="0"/>
              </a:rPr>
              <a:t>/dyy120</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Ting, W., Chun-Yang, C., Di, G., Xiao-</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ming</a:t>
            </a:r>
            <a:r>
              <a:rPr lang="en-US" sz="1800" dirty="0">
                <a:effectLst/>
                <a:latin typeface="Times New Roman" panose="02020603050405020304" pitchFamily="18" charset="0"/>
                <a:ea typeface="Calibri" panose="020F0502020204030204" pitchFamily="34" charset="0"/>
                <a:cs typeface="Arial" panose="020B0604020202020204" pitchFamily="34" charset="0"/>
              </a:rPr>
              <a:t>, T., &amp; Heng, W. (2014). Clock synchronization in wireless sensor networks: A new model and analysis approach based on networked control perspective. </a:t>
            </a:r>
            <a:r>
              <a:rPr lang="en-US" sz="1800" i="1" dirty="0">
                <a:effectLst/>
                <a:latin typeface="Times New Roman" panose="02020603050405020304" pitchFamily="18" charset="0"/>
                <a:ea typeface="Calibri" panose="020F0502020204030204" pitchFamily="34" charset="0"/>
                <a:cs typeface="Arial" panose="020B0604020202020204" pitchFamily="34" charset="0"/>
              </a:rPr>
              <a:t>Mathematical Problems in Engineering Volume 2014, Article ID 731980</a:t>
            </a:r>
            <a:r>
              <a:rPr lang="en-US" sz="1800" dirty="0">
                <a:effectLst/>
                <a:latin typeface="Times New Roman" panose="02020603050405020304" pitchFamily="18" charset="0"/>
                <a:ea typeface="Calibri" panose="020F0502020204030204" pitchFamily="34" charset="0"/>
                <a:cs typeface="Arial" panose="020B0604020202020204" pitchFamily="34" charset="0"/>
              </a:rPr>
              <a:t>, 1-19.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Tun, S.,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Madanian</a:t>
            </a:r>
            <a:r>
              <a:rPr lang="en-US" sz="1800" dirty="0">
                <a:effectLst/>
                <a:latin typeface="Times New Roman" panose="02020603050405020304" pitchFamily="18" charset="0"/>
                <a:ea typeface="Calibri" panose="020F0502020204030204" pitchFamily="34" charset="0"/>
                <a:cs typeface="Arial" panose="020B0604020202020204" pitchFamily="34" charset="0"/>
              </a:rPr>
              <a:t>, S., &amp; Mirza, F. (2021). Internet of things (IoT) applications for elderly care: a reflective review. </a:t>
            </a:r>
            <a:r>
              <a:rPr lang="en-US" sz="1800" i="1" dirty="0">
                <a:effectLst/>
                <a:latin typeface="Times New Roman" panose="02020603050405020304" pitchFamily="18" charset="0"/>
                <a:ea typeface="Calibri" panose="020F0502020204030204" pitchFamily="34" charset="0"/>
                <a:cs typeface="Arial" panose="020B0604020202020204" pitchFamily="34" charset="0"/>
              </a:rPr>
              <a:t>Aging Clinical &amp; Experimental Research, 33</a:t>
            </a:r>
            <a:r>
              <a:rPr lang="en-US" sz="1800" dirty="0">
                <a:effectLst/>
                <a:latin typeface="Times New Roman" panose="02020603050405020304" pitchFamily="18" charset="0"/>
                <a:ea typeface="Calibri" panose="020F0502020204030204" pitchFamily="34" charset="0"/>
                <a:cs typeface="Arial" panose="020B0604020202020204" pitchFamily="34" charset="0"/>
              </a:rPr>
              <a:t>(4), 855-867. doi:10.1007/s40520-020-01545-9</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Ünal</a:t>
            </a:r>
            <a:r>
              <a:rPr lang="en-US" sz="1800" dirty="0">
                <a:effectLst/>
                <a:latin typeface="Times New Roman" panose="02020603050405020304" pitchFamily="18" charset="0"/>
                <a:ea typeface="Calibri" panose="020F0502020204030204" pitchFamily="34" charset="0"/>
                <a:cs typeface="Arial" panose="020B0604020202020204" pitchFamily="34" charset="0"/>
              </a:rPr>
              <a:t>, H.,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Başçiftçi</a:t>
            </a:r>
            <a:r>
              <a:rPr lang="en-US" sz="1800" dirty="0">
                <a:effectLst/>
                <a:latin typeface="Times New Roman" panose="02020603050405020304" pitchFamily="18" charset="0"/>
                <a:ea typeface="Calibri" panose="020F0502020204030204" pitchFamily="34" charset="0"/>
                <a:cs typeface="Arial" panose="020B0604020202020204" pitchFamily="34" charset="0"/>
              </a:rPr>
              <a:t>, F. (2021). Evolutionary design of neural network architectures: a review of three decades of research.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Artif</a:t>
            </a:r>
            <a:r>
              <a:rPr lang="en-US" sz="1800" i="1"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Intell</a:t>
            </a:r>
            <a:r>
              <a:rPr lang="en-US" sz="1800" i="1" dirty="0">
                <a:effectLst/>
                <a:latin typeface="Times New Roman" panose="02020603050405020304" pitchFamily="18" charset="0"/>
                <a:ea typeface="Calibri" panose="020F0502020204030204" pitchFamily="34" charset="0"/>
                <a:cs typeface="Arial" panose="020B0604020202020204" pitchFamily="34" charset="0"/>
              </a:rPr>
              <a:t> Rev, 55</a:t>
            </a:r>
            <a:r>
              <a:rPr lang="en-US" sz="1800" dirty="0">
                <a:effectLst/>
                <a:latin typeface="Times New Roman" panose="02020603050405020304" pitchFamily="18" charset="0"/>
                <a:ea typeface="Calibri" panose="020F0502020204030204" pitchFamily="34" charset="0"/>
                <a:cs typeface="Arial" panose="020B0604020202020204" pitchFamily="34" charset="0"/>
              </a:rPr>
              <a:t>, 1723-1802.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://doi.org/10.1007/s10462-021-10049-5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Upchurch, M. (2018). Robots and AI at work: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propects</a:t>
            </a:r>
            <a:r>
              <a:rPr lang="en-US" sz="1800" dirty="0">
                <a:effectLst/>
                <a:latin typeface="Times New Roman" panose="02020603050405020304" pitchFamily="18" charset="0"/>
                <a:ea typeface="Calibri" panose="020F0502020204030204" pitchFamily="34" charset="0"/>
                <a:cs typeface="Arial" panose="020B0604020202020204" pitchFamily="34" charset="0"/>
              </a:rPr>
              <a:t> for singularity. </a:t>
            </a:r>
            <a:r>
              <a:rPr lang="en-US" sz="1800" i="1" dirty="0">
                <a:effectLst/>
                <a:latin typeface="Times New Roman" panose="02020603050405020304" pitchFamily="18" charset="0"/>
                <a:ea typeface="Calibri" panose="020F0502020204030204" pitchFamily="34" charset="0"/>
                <a:cs typeface="Arial" panose="020B0604020202020204" pitchFamily="34" charset="0"/>
              </a:rPr>
              <a:t>New Technology, 33</a:t>
            </a:r>
            <a:r>
              <a:rPr lang="en-US" sz="1800" dirty="0">
                <a:effectLst/>
                <a:latin typeface="Times New Roman" panose="02020603050405020304" pitchFamily="18" charset="0"/>
                <a:ea typeface="Calibri" panose="020F0502020204030204" pitchFamily="34" charset="0"/>
                <a:cs typeface="Arial" panose="020B0604020202020204" pitchFamily="34" charset="0"/>
              </a:rPr>
              <a:t>(3), 205-218. doi:10.1111/ntwe.12124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US Bureau of Labor Statistics. (2020, May). </a:t>
            </a:r>
            <a:r>
              <a:rPr lang="en-US" sz="1800" i="1" dirty="0">
                <a:effectLst/>
                <a:latin typeface="Times New Roman" panose="02020603050405020304" pitchFamily="18" charset="0"/>
                <a:ea typeface="Calibri" panose="020F0502020204030204" pitchFamily="34" charset="0"/>
                <a:cs typeface="Arial" panose="020B0604020202020204" pitchFamily="34" charset="0"/>
              </a:rPr>
              <a:t>Registered nurses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US Bureau of Labor Statistics: https://www.bls.gov/ooh/healthcare/registered-nurses.htm</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Vosshall</a:t>
            </a:r>
            <a:r>
              <a:rPr lang="en-US" sz="1800" dirty="0">
                <a:effectLst/>
                <a:latin typeface="Times New Roman" panose="02020603050405020304" pitchFamily="18" charset="0"/>
                <a:ea typeface="Calibri" panose="020F0502020204030204" pitchFamily="34" charset="0"/>
                <a:cs typeface="Arial" panose="020B0604020202020204" pitchFamily="34" charset="0"/>
              </a:rPr>
              <a:t>, P. (2018, November 27). </a:t>
            </a:r>
            <a:r>
              <a:rPr lang="en-US" sz="1800" i="1" dirty="0">
                <a:effectLst/>
                <a:latin typeface="Times New Roman" panose="02020603050405020304" pitchFamily="18" charset="0"/>
                <a:ea typeface="Calibri" panose="020F0502020204030204" pitchFamily="34" charset="0"/>
                <a:cs typeface="Arial" panose="020B0604020202020204" pitchFamily="34" charset="0"/>
              </a:rPr>
              <a:t>How AWS minimizes the blast radius of failures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https://youtu.be/swQbA4zub20</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Waal, d., &amp; Toit, d. (2011, May/June). Automation of generalized additive neural networks for predictive data mining.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Applied Artificial Intelligence, 25</a:t>
            </a:r>
            <a:r>
              <a:rPr lang="en-US" sz="1800" dirty="0">
                <a:effectLst/>
                <a:latin typeface="Times New Roman" panose="02020603050405020304" pitchFamily="18" charset="0"/>
                <a:ea typeface="Calibri" panose="020F0502020204030204" pitchFamily="34" charset="0"/>
                <a:cs typeface="Arial" panose="020B0604020202020204" pitchFamily="34" charset="0"/>
              </a:rPr>
              <a:t>(5), 380-425. doi:10.1080/08839514.2011.570156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Whitson, G. (2020). </a:t>
            </a:r>
            <a:r>
              <a:rPr lang="en-US" sz="1800" i="1" dirty="0">
                <a:effectLst/>
                <a:latin typeface="Times New Roman" panose="02020603050405020304" pitchFamily="18" charset="0"/>
                <a:ea typeface="Calibri" panose="020F0502020204030204" pitchFamily="34" charset="0"/>
                <a:cs typeface="Arial" panose="020B0604020202020204" pitchFamily="34" charset="0"/>
              </a:rPr>
              <a:t>Artificial Intelligence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Salem Press Encyclopedia of Science: https://search.ebscohost.com/login.aspx?direct=true&amp;AuthType=ip,sso&amp;db=ers&amp;AN=89250362&amp;authtype=sso&amp;custid=s1229530&amp;site=eds-live&amp;scope=site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Wilensky, U. (2014).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BeeSmart</a:t>
            </a:r>
            <a:r>
              <a:rPr lang="en-US" sz="1800" i="1" dirty="0">
                <a:effectLst/>
                <a:latin typeface="Times New Roman" panose="02020603050405020304" pitchFamily="18" charset="0"/>
                <a:ea typeface="Calibri" panose="020F0502020204030204" pitchFamily="34" charset="0"/>
                <a:cs typeface="Arial" panose="020B0604020202020204" pitchFamily="34" charset="0"/>
              </a:rPr>
              <a:t> hive finding</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Netlogo</a:t>
            </a:r>
            <a:r>
              <a:rPr lang="en-US" sz="1800" dirty="0">
                <a:effectLst/>
                <a:latin typeface="Times New Roman" panose="02020603050405020304" pitchFamily="18" charset="0"/>
                <a:ea typeface="Calibri" panose="020F0502020204030204" pitchFamily="34" charset="0"/>
                <a:cs typeface="Arial" panose="020B0604020202020204" pitchFamily="34" charset="0"/>
              </a:rPr>
              <a:t>: https://ccl.northwestern.edu/netlogo/models/BeeSmartHiveFinding</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Zhang, J., Johnstone, M., Le, V., Khan, B., Anwar Hosen, M., Creighton, D., . . . Lynch, M. (2021). Dynamic time warp-based clustering: Application of machine learning algorithms to simulation input modelling.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Expert Systems with Applications, 186</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://doi.org/10.1016/j.eswa.2021.115684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Zhao, W. (2014). </a:t>
            </a:r>
            <a:r>
              <a:rPr lang="en-US" sz="1800" i="1" dirty="0">
                <a:effectLst/>
                <a:latin typeface="Times New Roman" panose="02020603050405020304" pitchFamily="18" charset="0"/>
                <a:ea typeface="Calibri" panose="020F0502020204030204" pitchFamily="34" charset="0"/>
                <a:cs typeface="Arial" panose="020B0604020202020204" pitchFamily="34" charset="0"/>
              </a:rPr>
              <a:t>Building dependable distributed systems.</a:t>
            </a:r>
            <a:r>
              <a:rPr lang="en-US" sz="1800" dirty="0">
                <a:effectLst/>
                <a:latin typeface="Times New Roman" panose="02020603050405020304" pitchFamily="18" charset="0"/>
                <a:ea typeface="Calibri" panose="020F0502020204030204" pitchFamily="34" charset="0"/>
                <a:cs typeface="Arial" panose="020B0604020202020204" pitchFamily="34" charset="0"/>
              </a:rPr>
              <a:t> John Wiley &amp; Sons, Incorporated.</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Zhu, X., Zhu, J., Li, H., Wang, X., Li, H., Wang, X., &amp; Dai, J. (2021). Uni-perceiver: pre-training unified architecture for generic perception for zero-shot and few-shot tasks. </a:t>
            </a:r>
            <a:r>
              <a:rPr lang="en-US" sz="1800" i="1" dirty="0">
                <a:effectLst/>
                <a:latin typeface="Times New Roman" panose="02020603050405020304" pitchFamily="18" charset="0"/>
                <a:ea typeface="Calibri" panose="020F0502020204030204" pitchFamily="34" charset="0"/>
                <a:cs typeface="Arial" panose="020B0604020202020204" pitchFamily="34" charset="0"/>
              </a:rPr>
              <a:t>Computer Vision and Pattern Recognition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://doi.org/10.48550/arXiv.2112.01522</a:t>
            </a:r>
          </a:p>
          <a:p>
            <a:pPr marL="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2E3DDFAF-7DD9-8E40-9CC4-B7911C011FBD}" type="slidenum">
              <a:rPr lang="en-US" smtClean="0"/>
              <a:t>23</a:t>
            </a:fld>
            <a:endParaRPr lang="en-US"/>
          </a:p>
        </p:txBody>
      </p:sp>
    </p:spTree>
    <p:extLst>
      <p:ext uri="{BB962C8B-B14F-4D97-AF65-F5344CB8AC3E}">
        <p14:creationId xmlns:p14="http://schemas.microsoft.com/office/powerpoint/2010/main" val="1179541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will copy/paste your sentence that states,</a:t>
            </a:r>
            <a:r>
              <a:rPr lang="en-US" sz="1200" b="0" i="0" u="none" strike="noStrike" kern="1200" cap="none" dirty="0">
                <a:solidFill>
                  <a:schemeClr val="dk1"/>
                </a:solidFill>
                <a:effectLst/>
                <a:latin typeface="Calibri"/>
                <a:ea typeface="Calibri"/>
                <a:cs typeface="Calibri"/>
                <a:sym typeface="Calibri"/>
              </a:rPr>
              <a:t> “The problem is…” and the purpose sentence that states, “The purpose  of this…”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sz="1200" b="0" i="0" u="none" strike="noStrike" kern="1200" cap="none" dirty="0">
              <a:solidFill>
                <a:schemeClr val="dk1"/>
              </a:solidFill>
              <a:effectLst/>
              <a:latin typeface="Calibri"/>
              <a:cs typeface="Calibri"/>
              <a:sym typeface="Calibri"/>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While you are presenting your problem and purpose statement on the slide exactly as it appears in your manuscript, you will want to paraphrase , rather than read it word for word in your actual Defense.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should have notes to </a:t>
            </a:r>
            <a:r>
              <a:rPr lang="en-US" i="1" dirty="0"/>
              <a:t>further elaborate on the problem</a:t>
            </a:r>
            <a:r>
              <a:rPr lang="en-US" dirty="0"/>
              <a:t>.</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3</a:t>
            </a:fld>
            <a:endParaRPr lang="en-US"/>
          </a:p>
        </p:txBody>
      </p:sp>
    </p:spTree>
    <p:extLst>
      <p:ext uri="{BB962C8B-B14F-4D97-AF65-F5344CB8AC3E}">
        <p14:creationId xmlns:p14="http://schemas.microsoft.com/office/powerpoint/2010/main" val="327172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Research questions and hypotheses must be verbatim from manuscript.</a:t>
            </a:r>
          </a:p>
          <a:p>
            <a:pPr marL="0" indent="0">
              <a:buNone/>
            </a:pPr>
            <a:endParaRPr lang="en-US" dirty="0"/>
          </a:p>
          <a:p>
            <a:r>
              <a:rPr lang="en-US" dirty="0"/>
              <a:t>2. Use multiple slides as needed to ensure visibility of information to audience.</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4</a:t>
            </a:fld>
            <a:endParaRPr lang="en-US"/>
          </a:p>
        </p:txBody>
      </p:sp>
    </p:spTree>
    <p:extLst>
      <p:ext uri="{BB962C8B-B14F-4D97-AF65-F5344CB8AC3E}">
        <p14:creationId xmlns:p14="http://schemas.microsoft.com/office/powerpoint/2010/main" val="1447732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SLIDE INSTRUCTIONS:</a:t>
            </a:r>
            <a:endParaRPr lang="en-US" sz="1800" kern="1200" dirty="0">
              <a:solidFill>
                <a:schemeClr val="tx1"/>
              </a:solidFill>
              <a:latin typeface="+mn-lt"/>
              <a:ea typeface="+mn-ea"/>
              <a:cs typeface="+mn-cs"/>
            </a:endParaRPr>
          </a:p>
          <a:p>
            <a:pPr marL="228600" indent="-228600">
              <a:buAutoNum type="arabicPeriod"/>
            </a:pPr>
            <a:r>
              <a:rPr lang="en-US" dirty="0"/>
              <a:t>Identify guiding framework(s) for your study.</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If you have multiple concepts or theories, explain how they connect.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Explain how the framework frames the problem, purpose, and research questions.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NOTE 1: </a:t>
            </a:r>
            <a:r>
              <a:rPr lang="en-US" dirty="0"/>
              <a:t>If you used a Conceptual Framework, then remove the word Theoretical from the slide’s title. If you used a Theoretical Framework, then remove the word Conceptual from the slide’s title. </a:t>
            </a:r>
          </a:p>
          <a:p>
            <a:endParaRPr lang="en-US" b="1" i="1" dirty="0"/>
          </a:p>
          <a:p>
            <a:r>
              <a:rPr lang="en-US" b="1" i="1" dirty="0"/>
              <a:t>NOTE 2: </a:t>
            </a:r>
            <a:r>
              <a:rPr lang="en-US" dirty="0"/>
              <a:t>Keep this slide brief, only touch on the most important or relevant aspects of the framework.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5</a:t>
            </a:fld>
            <a:endParaRPr lang="en-US"/>
          </a:p>
        </p:txBody>
      </p:sp>
    </p:spTree>
    <p:extLst>
      <p:ext uri="{BB962C8B-B14F-4D97-AF65-F5344CB8AC3E}">
        <p14:creationId xmlns:p14="http://schemas.microsoft.com/office/powerpoint/2010/main" val="1183442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SLIDE INSTRUCTIONS:</a:t>
            </a:r>
          </a:p>
          <a:p>
            <a:pPr marL="228600" indent="-228600">
              <a:buAutoNum type="arabicPeriod"/>
            </a:pPr>
            <a:r>
              <a:rPr lang="en-US" dirty="0"/>
              <a:t>Briefly discuss 4-5 major studies/ideas</a:t>
            </a:r>
          </a:p>
          <a:p>
            <a:pPr marL="0" indent="0">
              <a:buNone/>
            </a:pPr>
            <a:endParaRPr lang="en-US" dirty="0"/>
          </a:p>
          <a:p>
            <a:pPr marL="0" indent="0">
              <a:buNone/>
            </a:pPr>
            <a:r>
              <a:rPr lang="en-US" b="1" i="1" dirty="0"/>
              <a:t>NOTE: </a:t>
            </a:r>
            <a:r>
              <a:rPr lang="en-US" dirty="0"/>
              <a:t>Look at the sections of your Literature Review to determine the most important info to convey. TIP: The start of your Literature Review will be the broader info, so when determining what to use, consider looking at later sections in the Literature Review, which are more specific.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6</a:t>
            </a:fld>
            <a:endParaRPr lang="en-US"/>
          </a:p>
        </p:txBody>
      </p:sp>
    </p:spTree>
    <p:extLst>
      <p:ext uri="{BB962C8B-B14F-4D97-AF65-F5344CB8AC3E}">
        <p14:creationId xmlns:p14="http://schemas.microsoft.com/office/powerpoint/2010/main" val="160586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endParaRPr lang="en-US" dirty="0"/>
          </a:p>
          <a:p>
            <a:pPr marL="228600" indent="-228600">
              <a:buAutoNum type="arabicPeriod"/>
            </a:pPr>
            <a:r>
              <a:rPr lang="en-US" dirty="0"/>
              <a:t>Describe and justify the choice of research methodology and specific design. </a:t>
            </a:r>
          </a:p>
          <a:p>
            <a:pPr marL="0" indent="0">
              <a:buNone/>
            </a:pPr>
            <a:endParaRPr lang="en-US" dirty="0"/>
          </a:p>
          <a:p>
            <a:pPr marL="0" indent="0">
              <a:buNone/>
            </a:pPr>
            <a:r>
              <a:rPr lang="en-US" dirty="0"/>
              <a:t>2.   Elaborate upon the appropriateness of the choices for educational research and in relation to the study problem, purpose, and research questions.   </a:t>
            </a:r>
          </a:p>
          <a:p>
            <a:r>
              <a:rPr lang="en-US" b="1" dirty="0"/>
              <a:t> </a:t>
            </a:r>
          </a:p>
          <a:p>
            <a:pPr marL="228600" indent="-228600">
              <a:buAutoNum type="arabicPeriod" startAt="3"/>
            </a:pPr>
            <a:r>
              <a:rPr lang="en-US" dirty="0"/>
              <a:t>Describe the specific data analysis used. </a:t>
            </a:r>
          </a:p>
          <a:p>
            <a:pPr marL="0" indent="0">
              <a:buNone/>
            </a:pPr>
            <a:endParaRPr lang="en-US" dirty="0"/>
          </a:p>
          <a:p>
            <a:pPr marL="0" indent="0">
              <a:buNone/>
            </a:pPr>
            <a:endParaRPr lang="en-US" dirty="0"/>
          </a:p>
          <a:p>
            <a:pPr marL="514350" indent="-514350">
              <a:buAutoNum type="arabicPeriod"/>
            </a:pPr>
            <a:r>
              <a:rPr lang="en-US" sz="1200" dirty="0">
                <a:effectLst/>
                <a:latin typeface="Times New Roman" panose="02020603050405020304" pitchFamily="18" charset="0"/>
                <a:ea typeface="Calibri" panose="020F0502020204030204" pitchFamily="34" charset="0"/>
                <a:cs typeface="Arial" panose="020B0604020202020204" pitchFamily="34" charset="0"/>
              </a:rPr>
              <a:t>The researcher(s) must identify a domain-specific challenge. </a:t>
            </a:r>
          </a:p>
          <a:p>
            <a:pPr marL="514350" indent="-514350">
              <a:buAutoNum type="arabicPeriod"/>
            </a:pPr>
            <a:r>
              <a:rPr lang="en-US" sz="1200" dirty="0">
                <a:effectLst/>
                <a:latin typeface="Times New Roman" panose="02020603050405020304" pitchFamily="18" charset="0"/>
                <a:ea typeface="Calibri" panose="020F0502020204030204" pitchFamily="34" charset="0"/>
                <a:cs typeface="Arial" panose="020B0604020202020204" pitchFamily="34" charset="0"/>
              </a:rPr>
              <a:t>Those researcher(s) creates artifacts that study this phenomenon. </a:t>
            </a:r>
          </a:p>
          <a:p>
            <a:pPr marL="514350" indent="-514350">
              <a:buAutoNum type="arabicPeriod"/>
            </a:pPr>
            <a:r>
              <a:rPr lang="en-US" sz="1200" dirty="0">
                <a:effectLst/>
                <a:latin typeface="Times New Roman" panose="02020603050405020304" pitchFamily="18" charset="0"/>
                <a:ea typeface="Calibri" panose="020F0502020204030204" pitchFamily="34" charset="0"/>
                <a:cs typeface="Arial" panose="020B0604020202020204" pitchFamily="34" charset="0"/>
              </a:rPr>
              <a:t>Those artifacts assess the topic and communicate answers to the research questions. </a:t>
            </a:r>
          </a:p>
          <a:p>
            <a:pPr marL="0" indent="0">
              <a:buNone/>
            </a:pP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7</a:t>
            </a:fld>
            <a:endParaRPr lang="en-US"/>
          </a:p>
        </p:txBody>
      </p:sp>
    </p:spTree>
    <p:extLst>
      <p:ext uri="{BB962C8B-B14F-4D97-AF65-F5344CB8AC3E}">
        <p14:creationId xmlns:p14="http://schemas.microsoft.com/office/powerpoint/2010/main" val="3521971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sz="1200" b="0" i="0" u="none" strike="noStrike" kern="1200" cap="none" dirty="0">
                <a:solidFill>
                  <a:schemeClr val="dk1"/>
                </a:solidFill>
                <a:effectLst/>
                <a:latin typeface="Calibri"/>
                <a:ea typeface="Calibri"/>
                <a:cs typeface="Calibri"/>
                <a:sym typeface="Calibri"/>
              </a:rPr>
              <a:t>Describe the population, including the estimated size and relevant characteristics. </a:t>
            </a:r>
          </a:p>
          <a:p>
            <a:pPr marL="0" indent="0">
              <a:buNone/>
            </a:pPr>
            <a:r>
              <a:rPr lang="en-US" sz="1200" b="0" i="0" u="none" strike="noStrike" kern="1200" cap="none" dirty="0">
                <a:solidFill>
                  <a:schemeClr val="dk1"/>
                </a:solidFill>
                <a:effectLst/>
                <a:latin typeface="Calibri"/>
                <a:cs typeface="Calibri"/>
                <a:sym typeface="Calibri"/>
              </a:rPr>
              <a:t>      A. </a:t>
            </a:r>
            <a:r>
              <a:rPr lang="en-US" dirty="0"/>
              <a:t>Explain appropriateness of the population for your research.</a:t>
            </a:r>
          </a:p>
          <a:p>
            <a:pPr marL="0" indent="0">
              <a:buNone/>
            </a:pPr>
            <a:endParaRPr lang="en-US" dirty="0"/>
          </a:p>
          <a:p>
            <a:pPr marL="0" indent="0">
              <a:buNone/>
            </a:pPr>
            <a:r>
              <a:rPr lang="en-US" dirty="0"/>
              <a:t>2. Describe the sample that was obtained.</a:t>
            </a:r>
          </a:p>
          <a:p>
            <a:pPr marL="0" indent="0">
              <a:buNone/>
            </a:pPr>
            <a:r>
              <a:rPr lang="en-US" dirty="0"/>
              <a:t>    A. Note the inclusion criteria (they should align with the 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 </a:t>
            </a:r>
            <a:r>
              <a:rPr lang="en-US" sz="1200" b="0" i="0" u="none" strike="noStrike" kern="1200" cap="none" dirty="0">
                <a:solidFill>
                  <a:schemeClr val="dk1"/>
                </a:solidFill>
                <a:effectLst/>
                <a:latin typeface="Calibri"/>
                <a:ea typeface="Calibri"/>
                <a:cs typeface="Calibri"/>
                <a:sym typeface="Calibri"/>
              </a:rPr>
              <a:t>Explain how the sampling procedures aligned with the chosen design and method.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schemeClr val="dk1"/>
                </a:solidFill>
                <a:effectLst/>
                <a:latin typeface="Calibri"/>
                <a:ea typeface="Calibri"/>
                <a:cs typeface="Calibri"/>
                <a:sym typeface="Calibri"/>
              </a:rPr>
              <a:t>        - For quantitative studies, a power analysis must be reported to include the parameters (e.g., effect size, alpha, beta, number of groups) included and evidence of the minimum sample size expected for rigorous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 Note recruitment efforts.</a:t>
            </a:r>
          </a:p>
          <a:p>
            <a:endParaRPr lang="en-US" dirty="0"/>
          </a:p>
          <a:p>
            <a:pPr marL="0" indent="0">
              <a:buNone/>
            </a:pPr>
            <a:endParaRPr lang="en-US" sz="2400" dirty="0"/>
          </a:p>
          <a:p>
            <a:r>
              <a:rPr lang="en-US" sz="2400" dirty="0"/>
              <a:t>  Describe the population, including the estimated size and relevant characteristics. </a:t>
            </a:r>
          </a:p>
          <a:p>
            <a:pPr lvl="1"/>
            <a:r>
              <a:rPr lang="en-US" sz="2400" dirty="0"/>
              <a:t> Explain appropriateness of the population for your research. </a:t>
            </a:r>
          </a:p>
          <a:p>
            <a:r>
              <a:rPr lang="en-US" sz="2400" dirty="0"/>
              <a:t> Describe the sample that was obtained</a:t>
            </a:r>
          </a:p>
          <a:p>
            <a:pPr lvl="1"/>
            <a:r>
              <a:rPr lang="en-US" sz="2400" dirty="0"/>
              <a:t> Note the inclusion criteria (they should align with the population).</a:t>
            </a:r>
          </a:p>
          <a:p>
            <a:pPr lvl="1"/>
            <a:r>
              <a:rPr lang="en-US" sz="2400" dirty="0"/>
              <a:t> Explain how the sampling guidelines that are associated with the chosen methodology and design were followed.</a:t>
            </a:r>
          </a:p>
          <a:p>
            <a:pPr lvl="2"/>
            <a:r>
              <a:rPr lang="en-US" sz="2400" kern="1200" dirty="0">
                <a:solidFill>
                  <a:schemeClr val="dk1"/>
                </a:solidFill>
              </a:rPr>
              <a:t>For </a:t>
            </a:r>
            <a:r>
              <a:rPr lang="en-US" sz="2400" i="1" kern="1200" dirty="0">
                <a:solidFill>
                  <a:schemeClr val="dk1"/>
                </a:solidFill>
              </a:rPr>
              <a:t>quantitative studies</a:t>
            </a:r>
            <a:r>
              <a:rPr lang="en-US" sz="2400" kern="1200" dirty="0">
                <a:solidFill>
                  <a:schemeClr val="dk1"/>
                </a:solidFill>
              </a:rPr>
              <a:t>, a power analysis must be reported to include the parameters (e.g., effect size, alpha, beta, number of groups) included and evidence of the minimum sample size expected for rigorous analysis.</a:t>
            </a:r>
          </a:p>
          <a:p>
            <a:pPr lvl="1"/>
            <a:r>
              <a:rPr lang="en-US" sz="2400" dirty="0"/>
              <a:t> Note recruitment efforts.</a:t>
            </a: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8</a:t>
            </a:fld>
            <a:endParaRPr lang="en-US"/>
          </a:p>
        </p:txBody>
      </p:sp>
    </p:spTree>
    <p:extLst>
      <p:ext uri="{BB962C8B-B14F-4D97-AF65-F5344CB8AC3E}">
        <p14:creationId xmlns:p14="http://schemas.microsoft.com/office/powerpoint/2010/main" val="1049698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Describe any materials that were used such as documents, reports, etc. (If no materials were used then delete the word “Materials” from the slide’s heading.)</a:t>
            </a:r>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 Describe the instruments (e.g., tests, questionnaires, observation protocols) that were used. </a:t>
            </a:r>
            <a:r>
              <a:rPr lang="en-US" i="1" dirty="0"/>
              <a:t>For qualitative studies, </a:t>
            </a:r>
            <a:r>
              <a:rPr lang="en-US" dirty="0"/>
              <a:t>discuss who created the instruments and if they were field tested (expert reviewed) or piloted (small-scale preliminary test). </a:t>
            </a:r>
            <a:r>
              <a:rPr lang="en-US" i="1" dirty="0"/>
              <a:t>For quantitative studies</a:t>
            </a:r>
            <a:r>
              <a:rPr lang="en-US" dirty="0"/>
              <a:t>, note the reliability and validity of each instrument used. </a:t>
            </a:r>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NOTE: </a:t>
            </a:r>
            <a:r>
              <a:rPr lang="en-US" dirty="0"/>
              <a:t>If no materials were used then delete the word “Materials” from the slide’s heading.</a:t>
            </a:r>
          </a:p>
          <a:p>
            <a:endParaRPr lang="en-US" dirty="0"/>
          </a:p>
          <a:p>
            <a:endParaRPr lang="en-US" dirty="0"/>
          </a:p>
          <a:p>
            <a:r>
              <a:rPr lang="en-US" sz="2800" dirty="0"/>
              <a:t> Describe any materials that were used such as documents, reports, etc. (If no materials were used then delete the word “Materials” from the slide’s heading.)</a:t>
            </a:r>
          </a:p>
          <a:p>
            <a:r>
              <a:rPr lang="en-US" sz="2800" dirty="0"/>
              <a:t> Describe the instruments (e.g., tests, questionnaires, observation protocols) that were used. </a:t>
            </a:r>
          </a:p>
          <a:p>
            <a:pPr lvl="2"/>
            <a:r>
              <a:rPr lang="en-US" dirty="0"/>
              <a:t>For </a:t>
            </a:r>
            <a:r>
              <a:rPr lang="en-US" i="1" dirty="0"/>
              <a:t>quantitative studies</a:t>
            </a:r>
            <a:r>
              <a:rPr lang="en-US" dirty="0"/>
              <a:t>, note the reliability and validity of each instrument used.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9</a:t>
            </a:fld>
            <a:endParaRPr lang="en-US"/>
          </a:p>
        </p:txBody>
      </p:sp>
    </p:spTree>
    <p:extLst>
      <p:ext uri="{BB962C8B-B14F-4D97-AF65-F5344CB8AC3E}">
        <p14:creationId xmlns:p14="http://schemas.microsoft.com/office/powerpoint/2010/main" val="2565219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A6F561BD-66CC-1E4B-81C1-055DEFC834E3}"/>
              </a:ext>
            </a:extLst>
          </p:cNvPr>
          <p:cNvSpPr>
            <a:spLocks noGrp="1"/>
          </p:cNvSpPr>
          <p:nvPr>
            <p:ph type="body" sz="quarter" idx="10" hasCustomPrompt="1"/>
          </p:nvPr>
        </p:nvSpPr>
        <p:spPr>
          <a:xfrm>
            <a:off x="4431445" y="2952400"/>
            <a:ext cx="7090687" cy="510327"/>
          </a:xfrm>
          <a:prstGeom prst="rect">
            <a:avLst/>
          </a:prstGeom>
        </p:spPr>
        <p:txBody>
          <a:bodyPr/>
          <a:lstStyle>
            <a:lvl1pPr marL="0" indent="0">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2" name="Text Placeholder 4">
            <a:extLst>
              <a:ext uri="{FF2B5EF4-FFF2-40B4-BE49-F238E27FC236}">
                <a16:creationId xmlns:a16="http://schemas.microsoft.com/office/drawing/2014/main" id="{5D04E882-8A4A-2146-9EA0-F6E17AF1E7AB}"/>
              </a:ext>
            </a:extLst>
          </p:cNvPr>
          <p:cNvSpPr>
            <a:spLocks noGrp="1"/>
          </p:cNvSpPr>
          <p:nvPr>
            <p:ph type="body" sz="quarter" idx="11" hasCustomPrompt="1"/>
          </p:nvPr>
        </p:nvSpPr>
        <p:spPr>
          <a:xfrm>
            <a:off x="4431445" y="3462727"/>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with medium confidence">
            <a:extLst>
              <a:ext uri="{FF2B5EF4-FFF2-40B4-BE49-F238E27FC236}">
                <a16:creationId xmlns:a16="http://schemas.microsoft.com/office/drawing/2014/main" id="{332770AC-1EC2-4D57-01D3-EB103EB9E36C}"/>
              </a:ext>
            </a:extLst>
          </p:cNvPr>
          <p:cNvPicPr>
            <a:picLocks noChangeAspect="1"/>
          </p:cNvPicPr>
          <p:nvPr userDrawn="1"/>
        </p:nvPicPr>
        <p:blipFill>
          <a:blip r:embed="rId2"/>
          <a:stretch>
            <a:fillRect/>
          </a:stretch>
        </p:blipFill>
        <p:spPr>
          <a:xfrm>
            <a:off x="333579" y="2764718"/>
            <a:ext cx="3579990" cy="1328564"/>
          </a:xfrm>
          <a:prstGeom prst="rect">
            <a:avLst/>
          </a:prstGeom>
        </p:spPr>
      </p:pic>
    </p:spTree>
    <p:extLst>
      <p:ext uri="{BB962C8B-B14F-4D97-AF65-F5344CB8AC3E}">
        <p14:creationId xmlns:p14="http://schemas.microsoft.com/office/powerpoint/2010/main" val="128834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E9F87B-916F-C84A-BAA3-66B0FA036B8F}"/>
              </a:ext>
            </a:extLst>
          </p:cNvPr>
          <p:cNvCxnSpPr>
            <a:cxnSpLocks/>
          </p:cNvCxnSpPr>
          <p:nvPr userDrawn="1"/>
        </p:nvCxnSpPr>
        <p:spPr>
          <a:xfrm>
            <a:off x="6326377" y="2314478"/>
            <a:ext cx="0" cy="225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8D272A65-5E8D-9E4F-B01B-E2B4B581CA5E}"/>
              </a:ext>
            </a:extLst>
          </p:cNvPr>
          <p:cNvSpPr>
            <a:spLocks noGrp="1"/>
          </p:cNvSpPr>
          <p:nvPr>
            <p:ph type="body" sz="quarter" idx="13" hasCustomPrompt="1"/>
          </p:nvPr>
        </p:nvSpPr>
        <p:spPr>
          <a:xfrm>
            <a:off x="1482295" y="2743642"/>
            <a:ext cx="4489660" cy="1830514"/>
          </a:xfrm>
          <a:prstGeom prst="rect">
            <a:avLst/>
          </a:prstGeom>
        </p:spPr>
        <p:txBody>
          <a:bodyPr anchor="t"/>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23" name="Text Placeholder 4">
            <a:extLst>
              <a:ext uri="{FF2B5EF4-FFF2-40B4-BE49-F238E27FC236}">
                <a16:creationId xmlns:a16="http://schemas.microsoft.com/office/drawing/2014/main" id="{976561D9-84EF-F640-911A-48E5A5825EC9}"/>
              </a:ext>
            </a:extLst>
          </p:cNvPr>
          <p:cNvSpPr>
            <a:spLocks noGrp="1"/>
          </p:cNvSpPr>
          <p:nvPr>
            <p:ph type="body" sz="quarter" idx="14" hasCustomPrompt="1"/>
          </p:nvPr>
        </p:nvSpPr>
        <p:spPr>
          <a:xfrm>
            <a:off x="6677249" y="2314477"/>
            <a:ext cx="4245114" cy="2259677"/>
          </a:xfrm>
          <a:prstGeom prst="rect">
            <a:avLst/>
          </a:prstGeom>
        </p:spPr>
        <p:txBody>
          <a:bodyPr/>
          <a:lstStyle>
            <a:lvl1pPr marL="285750" marR="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marL="285750" marR="0" lvl="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a:pPr>
            <a:r>
              <a:rPr lang="en-US" dirty="0"/>
              <a:t>Bullet font &amp; style</a:t>
            </a:r>
          </a:p>
          <a:p>
            <a:pPr lvl="0"/>
            <a:endParaRPr lang="en-US" dirty="0"/>
          </a:p>
        </p:txBody>
      </p:sp>
      <p:sp>
        <p:nvSpPr>
          <p:cNvPr id="24" name="Text Placeholder 4">
            <a:extLst>
              <a:ext uri="{FF2B5EF4-FFF2-40B4-BE49-F238E27FC236}">
                <a16:creationId xmlns:a16="http://schemas.microsoft.com/office/drawing/2014/main" id="{B81FE41B-EBBD-6041-9A4C-F9A9B7F3BEE5}"/>
              </a:ext>
            </a:extLst>
          </p:cNvPr>
          <p:cNvSpPr>
            <a:spLocks noGrp="1"/>
          </p:cNvSpPr>
          <p:nvPr>
            <p:ph type="body" sz="quarter" idx="12" hasCustomPrompt="1"/>
          </p:nvPr>
        </p:nvSpPr>
        <p:spPr>
          <a:xfrm>
            <a:off x="1482295" y="2314478"/>
            <a:ext cx="448966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5" name="Text Placeholder 4">
            <a:extLst>
              <a:ext uri="{FF2B5EF4-FFF2-40B4-BE49-F238E27FC236}">
                <a16:creationId xmlns:a16="http://schemas.microsoft.com/office/drawing/2014/main" id="{A1D62A33-FB6C-D743-A9CC-BE967541A57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724D97CF-DB1F-6B4F-A197-B37FD3B9085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1" name="Rectangle 10">
            <a:extLst>
              <a:ext uri="{FF2B5EF4-FFF2-40B4-BE49-F238E27FC236}">
                <a16:creationId xmlns:a16="http://schemas.microsoft.com/office/drawing/2014/main" id="{070EE1B7-D461-EF44-CDFE-AD435E0CE69F}"/>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CC92C76-90ED-9584-0DA9-217CD4F241C4}"/>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Text, logo&#10;&#10;Description automatically generated with medium confidence">
            <a:extLst>
              <a:ext uri="{FF2B5EF4-FFF2-40B4-BE49-F238E27FC236}">
                <a16:creationId xmlns:a16="http://schemas.microsoft.com/office/drawing/2014/main" id="{4EBB3FB3-6F68-B815-C404-B1E6E95B3E66}"/>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00235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E8A1558-176E-2E42-AE01-B08F9313D8B2}"/>
              </a:ext>
            </a:extLst>
          </p:cNvPr>
          <p:cNvPicPr>
            <a:picLocks noChangeAspect="1"/>
          </p:cNvPicPr>
          <p:nvPr userDrawn="1"/>
        </p:nvPicPr>
        <p:blipFill rotWithShape="1">
          <a:blip r:embed="rId2"/>
          <a:srcRect b="17209"/>
          <a:stretch/>
        </p:blipFill>
        <p:spPr>
          <a:xfrm>
            <a:off x="200215" y="6464476"/>
            <a:ext cx="1071993" cy="312345"/>
          </a:xfrm>
          <a:prstGeom prst="rect">
            <a:avLst/>
          </a:prstGeom>
        </p:spPr>
      </p:pic>
      <p:sp>
        <p:nvSpPr>
          <p:cNvPr id="5" name="Rectangle 4">
            <a:extLst>
              <a:ext uri="{FF2B5EF4-FFF2-40B4-BE49-F238E27FC236}">
                <a16:creationId xmlns:a16="http://schemas.microsoft.com/office/drawing/2014/main" id="{43A5B29B-4F8E-8386-47A1-B21CC1B1FB88}"/>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D5E85C-6D63-3FAC-EB1F-1CB7E90C7E53}"/>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Text, logo&#10;&#10;Description automatically generated with medium confidence">
            <a:extLst>
              <a:ext uri="{FF2B5EF4-FFF2-40B4-BE49-F238E27FC236}">
                <a16:creationId xmlns:a16="http://schemas.microsoft.com/office/drawing/2014/main" id="{2F0AE2D1-FEB9-29BA-9BC1-7268C71AB389}"/>
              </a:ext>
            </a:extLst>
          </p:cNvPr>
          <p:cNvPicPr>
            <a:picLocks noChangeAspect="1"/>
          </p:cNvPicPr>
          <p:nvPr userDrawn="1"/>
        </p:nvPicPr>
        <p:blipFill>
          <a:blip r:embed="rId3"/>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68065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12192000" cy="6858000"/>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3019933"/>
            <a:ext cx="7090687" cy="60768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THANK  YOU.</a:t>
            </a:r>
          </a:p>
        </p:txBody>
      </p:sp>
    </p:spTree>
    <p:extLst>
      <p:ext uri="{BB962C8B-B14F-4D97-AF65-F5344CB8AC3E}">
        <p14:creationId xmlns:p14="http://schemas.microsoft.com/office/powerpoint/2010/main" val="1659442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3549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3A92"/>
        </a:soli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A6F561BD-66CC-1E4B-81C1-055DEFC834E3}"/>
              </a:ext>
            </a:extLst>
          </p:cNvPr>
          <p:cNvSpPr>
            <a:spLocks noGrp="1"/>
          </p:cNvSpPr>
          <p:nvPr>
            <p:ph type="body" sz="quarter" idx="10" hasCustomPrompt="1"/>
          </p:nvPr>
        </p:nvSpPr>
        <p:spPr>
          <a:xfrm>
            <a:off x="4431445" y="2952400"/>
            <a:ext cx="7090687" cy="510327"/>
          </a:xfrm>
          <a:prstGeom prst="rect">
            <a:avLst/>
          </a:prstGeom>
        </p:spPr>
        <p:txBody>
          <a:bodyPr/>
          <a:lstStyle>
            <a:lvl1pPr marL="0" indent="0">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2" name="Text Placeholder 4">
            <a:extLst>
              <a:ext uri="{FF2B5EF4-FFF2-40B4-BE49-F238E27FC236}">
                <a16:creationId xmlns:a16="http://schemas.microsoft.com/office/drawing/2014/main" id="{5D04E882-8A4A-2146-9EA0-F6E17AF1E7AB}"/>
              </a:ext>
            </a:extLst>
          </p:cNvPr>
          <p:cNvSpPr>
            <a:spLocks noGrp="1"/>
          </p:cNvSpPr>
          <p:nvPr>
            <p:ph type="body" sz="quarter" idx="11" hasCustomPrompt="1"/>
          </p:nvPr>
        </p:nvSpPr>
        <p:spPr>
          <a:xfrm>
            <a:off x="4431445" y="3462727"/>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with medium confidence">
            <a:extLst>
              <a:ext uri="{FF2B5EF4-FFF2-40B4-BE49-F238E27FC236}">
                <a16:creationId xmlns:a16="http://schemas.microsoft.com/office/drawing/2014/main" id="{332770AC-1EC2-4D57-01D3-EB103EB9E36C}"/>
              </a:ext>
            </a:extLst>
          </p:cNvPr>
          <p:cNvPicPr>
            <a:picLocks noChangeAspect="1"/>
          </p:cNvPicPr>
          <p:nvPr userDrawn="1"/>
        </p:nvPicPr>
        <p:blipFill>
          <a:blip r:embed="rId2"/>
          <a:stretch>
            <a:fillRect/>
          </a:stretch>
        </p:blipFill>
        <p:spPr>
          <a:xfrm>
            <a:off x="333579" y="2764718"/>
            <a:ext cx="3579990" cy="1328564"/>
          </a:xfrm>
          <a:prstGeom prst="rect">
            <a:avLst/>
          </a:prstGeom>
        </p:spPr>
      </p:pic>
    </p:spTree>
    <p:extLst>
      <p:ext uri="{BB962C8B-B14F-4D97-AF65-F5344CB8AC3E}">
        <p14:creationId xmlns:p14="http://schemas.microsoft.com/office/powerpoint/2010/main" val="1869158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BA9845DE-E731-6340-9992-8BB901DA69ED}"/>
              </a:ext>
            </a:extLst>
          </p:cNvPr>
          <p:cNvSpPr>
            <a:spLocks noGrp="1"/>
          </p:cNvSpPr>
          <p:nvPr>
            <p:ph type="body" sz="quarter" idx="10" hasCustomPrompt="1"/>
          </p:nvPr>
        </p:nvSpPr>
        <p:spPr>
          <a:xfrm>
            <a:off x="4431445" y="2944905"/>
            <a:ext cx="7090687" cy="510327"/>
          </a:xfrm>
          <a:prstGeom prst="rect">
            <a:avLst/>
          </a:prstGeom>
        </p:spPr>
        <p:txBody>
          <a:bodyPr/>
          <a:lstStyle>
            <a:lvl1pPr marL="0" indent="0">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9" name="Text Placeholder 4">
            <a:extLst>
              <a:ext uri="{FF2B5EF4-FFF2-40B4-BE49-F238E27FC236}">
                <a16:creationId xmlns:a16="http://schemas.microsoft.com/office/drawing/2014/main" id="{96BCAB1D-A078-3B44-8209-D10AAB1B4ECE}"/>
              </a:ext>
            </a:extLst>
          </p:cNvPr>
          <p:cNvSpPr>
            <a:spLocks noGrp="1"/>
          </p:cNvSpPr>
          <p:nvPr>
            <p:ph type="body" sz="quarter" idx="11" hasCustomPrompt="1"/>
          </p:nvPr>
        </p:nvSpPr>
        <p:spPr>
          <a:xfrm>
            <a:off x="4431445" y="3455232"/>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pic>
        <p:nvPicPr>
          <p:cNvPr id="10" name="Picture 9" descr="Logo&#10;&#10;Description automatically generated">
            <a:extLst>
              <a:ext uri="{FF2B5EF4-FFF2-40B4-BE49-F238E27FC236}">
                <a16:creationId xmlns:a16="http://schemas.microsoft.com/office/drawing/2014/main" id="{E0B177BC-29FF-52FA-7227-E8605AA7787D}"/>
              </a:ext>
            </a:extLst>
          </p:cNvPr>
          <p:cNvPicPr>
            <a:picLocks noChangeAspect="1"/>
          </p:cNvPicPr>
          <p:nvPr userDrawn="1"/>
        </p:nvPicPr>
        <p:blipFill>
          <a:blip r:embed="rId2"/>
          <a:stretch>
            <a:fillRect/>
          </a:stretch>
        </p:blipFill>
        <p:spPr>
          <a:xfrm>
            <a:off x="332073" y="2761691"/>
            <a:ext cx="3579992" cy="1328565"/>
          </a:xfrm>
          <a:prstGeom prst="rect">
            <a:avLst/>
          </a:prstGeom>
        </p:spPr>
      </p:pic>
    </p:spTree>
    <p:extLst>
      <p:ext uri="{BB962C8B-B14F-4D97-AF65-F5344CB8AC3E}">
        <p14:creationId xmlns:p14="http://schemas.microsoft.com/office/powerpoint/2010/main" val="45649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33"/>
              </a:solidFill>
            </a:endParaRP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601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827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496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564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5044190" cy="6865949"/>
          </a:xfrm>
          <a:prstGeom prst="rect">
            <a:avLst/>
          </a:prstGeom>
          <a:solidFill>
            <a:srgbClr val="F2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99803" y="2883831"/>
            <a:ext cx="4527030" cy="607686"/>
          </a:xfrm>
          <a:prstGeom prst="rect">
            <a:avLst/>
          </a:prstGeom>
        </p:spPr>
        <p:txBody>
          <a:bodyPr/>
          <a:lstStyle>
            <a:lvl1pPr marL="0" indent="0" algn="l">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5" name="TextBox 4">
            <a:extLst>
              <a:ext uri="{FF2B5EF4-FFF2-40B4-BE49-F238E27FC236}">
                <a16:creationId xmlns:a16="http://schemas.microsoft.com/office/drawing/2014/main" id="{F448D0B5-4181-D043-A806-CC2429EDDAFF}"/>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C9150272-1CCA-8449-9227-24DEC0FAB4B7}"/>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8FB7E7-D90F-2348-A4AE-5B0C5AFD2BA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BA10B5C-1A60-854F-A2BC-1DE16973237A}"/>
              </a:ext>
            </a:extLst>
          </p:cNvPr>
          <p:cNvSpPr>
            <a:spLocks noGrp="1"/>
          </p:cNvSpPr>
          <p:nvPr>
            <p:ph type="body" sz="quarter" idx="11"/>
          </p:nvPr>
        </p:nvSpPr>
        <p:spPr>
          <a:xfrm>
            <a:off x="5659438" y="958850"/>
            <a:ext cx="6048375" cy="4618038"/>
          </a:xfrm>
          <a:prstGeom prst="rect">
            <a:avLst/>
          </a:prstGeom>
        </p:spPr>
        <p:txBody>
          <a:bodyPr/>
          <a:lstStyle>
            <a:lvl1pPr>
              <a:defRPr sz="1400">
                <a:solidFill>
                  <a:srgbClr val="333333"/>
                </a:solidFill>
              </a:defRPr>
            </a:lvl1pPr>
            <a:lvl2pPr>
              <a:defRPr sz="1400">
                <a:solidFill>
                  <a:srgbClr val="333333"/>
                </a:solidFill>
              </a:defRPr>
            </a:lvl2pPr>
            <a:lvl3pPr>
              <a:defRPr sz="1400">
                <a:solidFill>
                  <a:srgbClr val="333333"/>
                </a:solidFill>
              </a:defRPr>
            </a:lvl3pPr>
            <a:lvl4pPr>
              <a:defRPr sz="1400">
                <a:solidFill>
                  <a:srgbClr val="333333"/>
                </a:solidFill>
              </a:defRPr>
            </a:lvl4pPr>
            <a:lvl5pPr>
              <a:defRPr sz="14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Text, logo&#10;&#10;Description automatically generated with medium confidence">
            <a:extLst>
              <a:ext uri="{FF2B5EF4-FFF2-40B4-BE49-F238E27FC236}">
                <a16:creationId xmlns:a16="http://schemas.microsoft.com/office/drawing/2014/main" id="{7D161221-D47B-B4B2-CF3F-A4ED4C56F533}"/>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69140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BA9845DE-E731-6340-9992-8BB901DA69ED}"/>
              </a:ext>
            </a:extLst>
          </p:cNvPr>
          <p:cNvSpPr>
            <a:spLocks noGrp="1"/>
          </p:cNvSpPr>
          <p:nvPr>
            <p:ph type="body" sz="quarter" idx="10" hasCustomPrompt="1"/>
          </p:nvPr>
        </p:nvSpPr>
        <p:spPr>
          <a:xfrm>
            <a:off x="4431445" y="2944905"/>
            <a:ext cx="7090687" cy="510327"/>
          </a:xfrm>
          <a:prstGeom prst="rect">
            <a:avLst/>
          </a:prstGeom>
        </p:spPr>
        <p:txBody>
          <a:bodyPr/>
          <a:lstStyle>
            <a:lvl1pPr marL="0" indent="0">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9" name="Text Placeholder 4">
            <a:extLst>
              <a:ext uri="{FF2B5EF4-FFF2-40B4-BE49-F238E27FC236}">
                <a16:creationId xmlns:a16="http://schemas.microsoft.com/office/drawing/2014/main" id="{96BCAB1D-A078-3B44-8209-D10AAB1B4ECE}"/>
              </a:ext>
            </a:extLst>
          </p:cNvPr>
          <p:cNvSpPr>
            <a:spLocks noGrp="1"/>
          </p:cNvSpPr>
          <p:nvPr>
            <p:ph type="body" sz="quarter" idx="11" hasCustomPrompt="1"/>
          </p:nvPr>
        </p:nvSpPr>
        <p:spPr>
          <a:xfrm>
            <a:off x="4431445" y="3455232"/>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pic>
        <p:nvPicPr>
          <p:cNvPr id="10" name="Picture 9" descr="Logo&#10;&#10;Description automatically generated">
            <a:extLst>
              <a:ext uri="{FF2B5EF4-FFF2-40B4-BE49-F238E27FC236}">
                <a16:creationId xmlns:a16="http://schemas.microsoft.com/office/drawing/2014/main" id="{E0B177BC-29FF-52FA-7227-E8605AA7787D}"/>
              </a:ext>
            </a:extLst>
          </p:cNvPr>
          <p:cNvPicPr>
            <a:picLocks noChangeAspect="1"/>
          </p:cNvPicPr>
          <p:nvPr userDrawn="1"/>
        </p:nvPicPr>
        <p:blipFill>
          <a:blip r:embed="rId2"/>
          <a:stretch>
            <a:fillRect/>
          </a:stretch>
        </p:blipFill>
        <p:spPr>
          <a:xfrm>
            <a:off x="332073" y="2761691"/>
            <a:ext cx="3579992" cy="1328565"/>
          </a:xfrm>
          <a:prstGeom prst="rect">
            <a:avLst/>
          </a:prstGeom>
        </p:spPr>
      </p:pic>
    </p:spTree>
    <p:extLst>
      <p:ext uri="{BB962C8B-B14F-4D97-AF65-F5344CB8AC3E}">
        <p14:creationId xmlns:p14="http://schemas.microsoft.com/office/powerpoint/2010/main" val="3567854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4C23AD14-46E2-1D4B-8A4B-409625035B3A}"/>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529DEE64-287E-6645-B445-4B56A0B3EB9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4" y="1787345"/>
            <a:ext cx="9440069" cy="1235091"/>
          </a:xfrm>
          <a:prstGeom prst="rect">
            <a:avLst/>
          </a:prstGeom>
        </p:spPr>
        <p:txBody>
          <a:bodyPr/>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12" name="Text Placeholder 4">
            <a:extLst>
              <a:ext uri="{FF2B5EF4-FFF2-40B4-BE49-F238E27FC236}">
                <a16:creationId xmlns:a16="http://schemas.microsoft.com/office/drawing/2014/main" id="{E9DB1872-B742-DB47-8D54-1CAE471D6158}"/>
              </a:ext>
            </a:extLst>
          </p:cNvPr>
          <p:cNvSpPr>
            <a:spLocks noGrp="1"/>
          </p:cNvSpPr>
          <p:nvPr>
            <p:ph type="body" sz="quarter" idx="14" hasCustomPrompt="1"/>
          </p:nvPr>
        </p:nvSpPr>
        <p:spPr>
          <a:xfrm>
            <a:off x="1954661" y="3194155"/>
            <a:ext cx="8855277"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9" name="Rectangle 8">
            <a:extLst>
              <a:ext uri="{FF2B5EF4-FFF2-40B4-BE49-F238E27FC236}">
                <a16:creationId xmlns:a16="http://schemas.microsoft.com/office/drawing/2014/main" id="{3D0A4229-FF8F-9046-994A-DF523BB38772}"/>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B753B-3717-97EA-9FBC-46F61CA647C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FA25CD65-AEA4-4A70-EEE6-1024C217C17A}"/>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3673279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B7199545-5A00-9E47-B070-8E3B44DC8F57}"/>
              </a:ext>
            </a:extLst>
          </p:cNvPr>
          <p:cNvSpPr>
            <a:spLocks noGrp="1"/>
          </p:cNvSpPr>
          <p:nvPr>
            <p:ph type="body" sz="quarter" idx="12" hasCustomPrompt="1"/>
          </p:nvPr>
        </p:nvSpPr>
        <p:spPr>
          <a:xfrm>
            <a:off x="1482295" y="1920541"/>
            <a:ext cx="922741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5" y="2358704"/>
            <a:ext cx="9227410" cy="2373542"/>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 </a:t>
            </a: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lvl="0"/>
            <a:endParaRPr lang="en-US" dirty="0"/>
          </a:p>
        </p:txBody>
      </p:sp>
      <p:sp>
        <p:nvSpPr>
          <p:cNvPr id="13" name="Text Placeholder 4">
            <a:extLst>
              <a:ext uri="{FF2B5EF4-FFF2-40B4-BE49-F238E27FC236}">
                <a16:creationId xmlns:a16="http://schemas.microsoft.com/office/drawing/2014/main" id="{E67B1BB2-660D-E148-A6EE-55FD142ABF71}"/>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0" name="Text Placeholder 4">
            <a:extLst>
              <a:ext uri="{FF2B5EF4-FFF2-40B4-BE49-F238E27FC236}">
                <a16:creationId xmlns:a16="http://schemas.microsoft.com/office/drawing/2014/main" id="{2739A6D5-0DEE-DA49-9CB1-48D3360FC306}"/>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D35D78C4-7EE3-B7E2-0E2B-67CA9980C975}"/>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8BDB6E-E454-6585-DB7B-846C32CA6225}"/>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4C008AC3-6217-FA54-905D-3F94AE47611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3750695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ED238C3E-378B-9A4D-BC39-006D2B017B8E}"/>
              </a:ext>
            </a:extLst>
          </p:cNvPr>
          <p:cNvSpPr>
            <a:spLocks noGrp="1"/>
          </p:cNvSpPr>
          <p:nvPr>
            <p:ph type="body" sz="quarter" idx="14" hasCustomPrompt="1"/>
          </p:nvPr>
        </p:nvSpPr>
        <p:spPr>
          <a:xfrm>
            <a:off x="1482295" y="2513743"/>
            <a:ext cx="9440069"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22" name="Text Placeholder 4">
            <a:extLst>
              <a:ext uri="{FF2B5EF4-FFF2-40B4-BE49-F238E27FC236}">
                <a16:creationId xmlns:a16="http://schemas.microsoft.com/office/drawing/2014/main" id="{4DFCCEE5-FDE9-6343-AD3D-69929C473F32}"/>
              </a:ext>
            </a:extLst>
          </p:cNvPr>
          <p:cNvSpPr>
            <a:spLocks noGrp="1"/>
          </p:cNvSpPr>
          <p:nvPr>
            <p:ph type="body" sz="quarter" idx="12" hasCustomPrompt="1"/>
          </p:nvPr>
        </p:nvSpPr>
        <p:spPr>
          <a:xfrm>
            <a:off x="1482294" y="2095131"/>
            <a:ext cx="9440069"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3BA43D8B-7DAF-B848-8B71-944C89C1F0F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3" name="Text Placeholder 4">
            <a:extLst>
              <a:ext uri="{FF2B5EF4-FFF2-40B4-BE49-F238E27FC236}">
                <a16:creationId xmlns:a16="http://schemas.microsoft.com/office/drawing/2014/main" id="{BBD1B11C-9EF3-864D-A5AD-5E531D2EF37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5FFB9C9F-CA81-F85E-CC19-D6BA73ECADE1}"/>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BD1351-CB47-C714-9B0E-D2BF4D506BDD}"/>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97CEAAFD-21A6-58FE-BF67-563183020A7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216382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E9F87B-916F-C84A-BAA3-66B0FA036B8F}"/>
              </a:ext>
            </a:extLst>
          </p:cNvPr>
          <p:cNvCxnSpPr>
            <a:cxnSpLocks/>
          </p:cNvCxnSpPr>
          <p:nvPr userDrawn="1"/>
        </p:nvCxnSpPr>
        <p:spPr>
          <a:xfrm>
            <a:off x="6326377" y="2314478"/>
            <a:ext cx="0" cy="225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8D272A65-5E8D-9E4F-B01B-E2B4B581CA5E}"/>
              </a:ext>
            </a:extLst>
          </p:cNvPr>
          <p:cNvSpPr>
            <a:spLocks noGrp="1"/>
          </p:cNvSpPr>
          <p:nvPr>
            <p:ph type="body" sz="quarter" idx="13" hasCustomPrompt="1"/>
          </p:nvPr>
        </p:nvSpPr>
        <p:spPr>
          <a:xfrm>
            <a:off x="1482295" y="2743642"/>
            <a:ext cx="4489660" cy="1830514"/>
          </a:xfrm>
          <a:prstGeom prst="rect">
            <a:avLst/>
          </a:prstGeom>
        </p:spPr>
        <p:txBody>
          <a:bodyPr anchor="t"/>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23" name="Text Placeholder 4">
            <a:extLst>
              <a:ext uri="{FF2B5EF4-FFF2-40B4-BE49-F238E27FC236}">
                <a16:creationId xmlns:a16="http://schemas.microsoft.com/office/drawing/2014/main" id="{976561D9-84EF-F640-911A-48E5A5825EC9}"/>
              </a:ext>
            </a:extLst>
          </p:cNvPr>
          <p:cNvSpPr>
            <a:spLocks noGrp="1"/>
          </p:cNvSpPr>
          <p:nvPr>
            <p:ph type="body" sz="quarter" idx="14" hasCustomPrompt="1"/>
          </p:nvPr>
        </p:nvSpPr>
        <p:spPr>
          <a:xfrm>
            <a:off x="6677249" y="2314477"/>
            <a:ext cx="4245114" cy="2259677"/>
          </a:xfrm>
          <a:prstGeom prst="rect">
            <a:avLst/>
          </a:prstGeom>
        </p:spPr>
        <p:txBody>
          <a:bodyPr/>
          <a:lstStyle>
            <a:lvl1pPr marL="285750" marR="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marL="285750" marR="0" lvl="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a:pPr>
            <a:r>
              <a:rPr lang="en-US" dirty="0"/>
              <a:t>Bullet font &amp; style</a:t>
            </a:r>
          </a:p>
          <a:p>
            <a:pPr lvl="0"/>
            <a:endParaRPr lang="en-US" dirty="0"/>
          </a:p>
        </p:txBody>
      </p:sp>
      <p:sp>
        <p:nvSpPr>
          <p:cNvPr id="24" name="Text Placeholder 4">
            <a:extLst>
              <a:ext uri="{FF2B5EF4-FFF2-40B4-BE49-F238E27FC236}">
                <a16:creationId xmlns:a16="http://schemas.microsoft.com/office/drawing/2014/main" id="{B81FE41B-EBBD-6041-9A4C-F9A9B7F3BEE5}"/>
              </a:ext>
            </a:extLst>
          </p:cNvPr>
          <p:cNvSpPr>
            <a:spLocks noGrp="1"/>
          </p:cNvSpPr>
          <p:nvPr>
            <p:ph type="body" sz="quarter" idx="12" hasCustomPrompt="1"/>
          </p:nvPr>
        </p:nvSpPr>
        <p:spPr>
          <a:xfrm>
            <a:off x="1482295" y="2314478"/>
            <a:ext cx="448966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5" name="Text Placeholder 4">
            <a:extLst>
              <a:ext uri="{FF2B5EF4-FFF2-40B4-BE49-F238E27FC236}">
                <a16:creationId xmlns:a16="http://schemas.microsoft.com/office/drawing/2014/main" id="{A1D62A33-FB6C-D743-A9CC-BE967541A57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724D97CF-DB1F-6B4F-A197-B37FD3B9085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1" name="Rectangle 10">
            <a:extLst>
              <a:ext uri="{FF2B5EF4-FFF2-40B4-BE49-F238E27FC236}">
                <a16:creationId xmlns:a16="http://schemas.microsoft.com/office/drawing/2014/main" id="{070EE1B7-D461-EF44-CDFE-AD435E0CE69F}"/>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CC92C76-90ED-9584-0DA9-217CD4F241C4}"/>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Text, logo&#10;&#10;Description automatically generated with medium confidence">
            <a:extLst>
              <a:ext uri="{FF2B5EF4-FFF2-40B4-BE49-F238E27FC236}">
                <a16:creationId xmlns:a16="http://schemas.microsoft.com/office/drawing/2014/main" id="{4EBB3FB3-6F68-B815-C404-B1E6E95B3E66}"/>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9497823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E8A1558-176E-2E42-AE01-B08F9313D8B2}"/>
              </a:ext>
            </a:extLst>
          </p:cNvPr>
          <p:cNvPicPr>
            <a:picLocks noChangeAspect="1"/>
          </p:cNvPicPr>
          <p:nvPr userDrawn="1"/>
        </p:nvPicPr>
        <p:blipFill rotWithShape="1">
          <a:blip r:embed="rId2"/>
          <a:srcRect b="17209"/>
          <a:stretch/>
        </p:blipFill>
        <p:spPr>
          <a:xfrm>
            <a:off x="200215" y="6464476"/>
            <a:ext cx="1071993" cy="312345"/>
          </a:xfrm>
          <a:prstGeom prst="rect">
            <a:avLst/>
          </a:prstGeom>
        </p:spPr>
      </p:pic>
      <p:sp>
        <p:nvSpPr>
          <p:cNvPr id="5" name="Rectangle 4">
            <a:extLst>
              <a:ext uri="{FF2B5EF4-FFF2-40B4-BE49-F238E27FC236}">
                <a16:creationId xmlns:a16="http://schemas.microsoft.com/office/drawing/2014/main" id="{43A5B29B-4F8E-8386-47A1-B21CC1B1FB88}"/>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D5E85C-6D63-3FAC-EB1F-1CB7E90C7E53}"/>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Text, logo&#10;&#10;Description automatically generated with medium confidence">
            <a:extLst>
              <a:ext uri="{FF2B5EF4-FFF2-40B4-BE49-F238E27FC236}">
                <a16:creationId xmlns:a16="http://schemas.microsoft.com/office/drawing/2014/main" id="{2F0AE2D1-FEB9-29BA-9BC1-7268C71AB389}"/>
              </a:ext>
            </a:extLst>
          </p:cNvPr>
          <p:cNvPicPr>
            <a:picLocks noChangeAspect="1"/>
          </p:cNvPicPr>
          <p:nvPr userDrawn="1"/>
        </p:nvPicPr>
        <p:blipFill>
          <a:blip r:embed="rId3"/>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7795852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12192000" cy="6858000"/>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3019933"/>
            <a:ext cx="7090687" cy="60768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THANK  YOU.</a:t>
            </a:r>
          </a:p>
        </p:txBody>
      </p:sp>
    </p:spTree>
    <p:extLst>
      <p:ext uri="{BB962C8B-B14F-4D97-AF65-F5344CB8AC3E}">
        <p14:creationId xmlns:p14="http://schemas.microsoft.com/office/powerpoint/2010/main" val="2523435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33"/>
              </a:solidFill>
            </a:endParaRP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93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827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16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11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5044190" cy="6865949"/>
          </a:xfrm>
          <a:prstGeom prst="rect">
            <a:avLst/>
          </a:prstGeom>
          <a:solidFill>
            <a:srgbClr val="F2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99803" y="2883831"/>
            <a:ext cx="4527030" cy="607686"/>
          </a:xfrm>
          <a:prstGeom prst="rect">
            <a:avLst/>
          </a:prstGeom>
        </p:spPr>
        <p:txBody>
          <a:bodyPr/>
          <a:lstStyle>
            <a:lvl1pPr marL="0" indent="0" algn="l">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5" name="TextBox 4">
            <a:extLst>
              <a:ext uri="{FF2B5EF4-FFF2-40B4-BE49-F238E27FC236}">
                <a16:creationId xmlns:a16="http://schemas.microsoft.com/office/drawing/2014/main" id="{F448D0B5-4181-D043-A806-CC2429EDDAFF}"/>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C9150272-1CCA-8449-9227-24DEC0FAB4B7}"/>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8FB7E7-D90F-2348-A4AE-5B0C5AFD2BA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BA10B5C-1A60-854F-A2BC-1DE16973237A}"/>
              </a:ext>
            </a:extLst>
          </p:cNvPr>
          <p:cNvSpPr>
            <a:spLocks noGrp="1"/>
          </p:cNvSpPr>
          <p:nvPr>
            <p:ph type="body" sz="quarter" idx="11"/>
          </p:nvPr>
        </p:nvSpPr>
        <p:spPr>
          <a:xfrm>
            <a:off x="5659438" y="958850"/>
            <a:ext cx="6048375" cy="4618038"/>
          </a:xfrm>
          <a:prstGeom prst="rect">
            <a:avLst/>
          </a:prstGeom>
        </p:spPr>
        <p:txBody>
          <a:bodyPr/>
          <a:lstStyle>
            <a:lvl1pPr>
              <a:defRPr sz="1400">
                <a:solidFill>
                  <a:srgbClr val="333333"/>
                </a:solidFill>
              </a:defRPr>
            </a:lvl1pPr>
            <a:lvl2pPr>
              <a:defRPr sz="1400">
                <a:solidFill>
                  <a:srgbClr val="333333"/>
                </a:solidFill>
              </a:defRPr>
            </a:lvl2pPr>
            <a:lvl3pPr>
              <a:defRPr sz="1400">
                <a:solidFill>
                  <a:srgbClr val="333333"/>
                </a:solidFill>
              </a:defRPr>
            </a:lvl3pPr>
            <a:lvl4pPr>
              <a:defRPr sz="1400">
                <a:solidFill>
                  <a:srgbClr val="333333"/>
                </a:solidFill>
              </a:defRPr>
            </a:lvl4pPr>
            <a:lvl5pPr>
              <a:defRPr sz="14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Text, logo&#10;&#10;Description automatically generated with medium confidence">
            <a:extLst>
              <a:ext uri="{FF2B5EF4-FFF2-40B4-BE49-F238E27FC236}">
                <a16:creationId xmlns:a16="http://schemas.microsoft.com/office/drawing/2014/main" id="{7D161221-D47B-B4B2-CF3F-A4ED4C56F533}"/>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378459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4C23AD14-46E2-1D4B-8A4B-409625035B3A}"/>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529DEE64-287E-6645-B445-4B56A0B3EB9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4" y="1787345"/>
            <a:ext cx="9440069" cy="1235091"/>
          </a:xfrm>
          <a:prstGeom prst="rect">
            <a:avLst/>
          </a:prstGeom>
        </p:spPr>
        <p:txBody>
          <a:bodyPr/>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12" name="Text Placeholder 4">
            <a:extLst>
              <a:ext uri="{FF2B5EF4-FFF2-40B4-BE49-F238E27FC236}">
                <a16:creationId xmlns:a16="http://schemas.microsoft.com/office/drawing/2014/main" id="{E9DB1872-B742-DB47-8D54-1CAE471D6158}"/>
              </a:ext>
            </a:extLst>
          </p:cNvPr>
          <p:cNvSpPr>
            <a:spLocks noGrp="1"/>
          </p:cNvSpPr>
          <p:nvPr>
            <p:ph type="body" sz="quarter" idx="14" hasCustomPrompt="1"/>
          </p:nvPr>
        </p:nvSpPr>
        <p:spPr>
          <a:xfrm>
            <a:off x="1954661" y="3194155"/>
            <a:ext cx="8855277"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9" name="Rectangle 8">
            <a:extLst>
              <a:ext uri="{FF2B5EF4-FFF2-40B4-BE49-F238E27FC236}">
                <a16:creationId xmlns:a16="http://schemas.microsoft.com/office/drawing/2014/main" id="{3D0A4229-FF8F-9046-994A-DF523BB38772}"/>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B753B-3717-97EA-9FBC-46F61CA647C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FA25CD65-AEA4-4A70-EEE6-1024C217C17A}"/>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109305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B7199545-5A00-9E47-B070-8E3B44DC8F57}"/>
              </a:ext>
            </a:extLst>
          </p:cNvPr>
          <p:cNvSpPr>
            <a:spLocks noGrp="1"/>
          </p:cNvSpPr>
          <p:nvPr>
            <p:ph type="body" sz="quarter" idx="12" hasCustomPrompt="1"/>
          </p:nvPr>
        </p:nvSpPr>
        <p:spPr>
          <a:xfrm>
            <a:off x="1482295" y="1920541"/>
            <a:ext cx="922741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5" y="2358704"/>
            <a:ext cx="9227410" cy="2373542"/>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 </a:t>
            </a: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lvl="0"/>
            <a:endParaRPr lang="en-US" dirty="0"/>
          </a:p>
        </p:txBody>
      </p:sp>
      <p:sp>
        <p:nvSpPr>
          <p:cNvPr id="13" name="Text Placeholder 4">
            <a:extLst>
              <a:ext uri="{FF2B5EF4-FFF2-40B4-BE49-F238E27FC236}">
                <a16:creationId xmlns:a16="http://schemas.microsoft.com/office/drawing/2014/main" id="{E67B1BB2-660D-E148-A6EE-55FD142ABF71}"/>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0" name="Text Placeholder 4">
            <a:extLst>
              <a:ext uri="{FF2B5EF4-FFF2-40B4-BE49-F238E27FC236}">
                <a16:creationId xmlns:a16="http://schemas.microsoft.com/office/drawing/2014/main" id="{2739A6D5-0DEE-DA49-9CB1-48D3360FC306}"/>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D35D78C4-7EE3-B7E2-0E2B-67CA9980C975}"/>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8BDB6E-E454-6585-DB7B-846C32CA6225}"/>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4C008AC3-6217-FA54-905D-3F94AE47611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407282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ED238C3E-378B-9A4D-BC39-006D2B017B8E}"/>
              </a:ext>
            </a:extLst>
          </p:cNvPr>
          <p:cNvSpPr>
            <a:spLocks noGrp="1"/>
          </p:cNvSpPr>
          <p:nvPr>
            <p:ph type="body" sz="quarter" idx="14" hasCustomPrompt="1"/>
          </p:nvPr>
        </p:nvSpPr>
        <p:spPr>
          <a:xfrm>
            <a:off x="1482295" y="2513743"/>
            <a:ext cx="9440069"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22" name="Text Placeholder 4">
            <a:extLst>
              <a:ext uri="{FF2B5EF4-FFF2-40B4-BE49-F238E27FC236}">
                <a16:creationId xmlns:a16="http://schemas.microsoft.com/office/drawing/2014/main" id="{4DFCCEE5-FDE9-6343-AD3D-69929C473F32}"/>
              </a:ext>
            </a:extLst>
          </p:cNvPr>
          <p:cNvSpPr>
            <a:spLocks noGrp="1"/>
          </p:cNvSpPr>
          <p:nvPr>
            <p:ph type="body" sz="quarter" idx="12" hasCustomPrompt="1"/>
          </p:nvPr>
        </p:nvSpPr>
        <p:spPr>
          <a:xfrm>
            <a:off x="1482294" y="2095131"/>
            <a:ext cx="9440069"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3BA43D8B-7DAF-B848-8B71-944C89C1F0F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3" name="Text Placeholder 4">
            <a:extLst>
              <a:ext uri="{FF2B5EF4-FFF2-40B4-BE49-F238E27FC236}">
                <a16:creationId xmlns:a16="http://schemas.microsoft.com/office/drawing/2014/main" id="{BBD1B11C-9EF3-864D-A5AD-5E531D2EF37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5FFB9C9F-CA81-F85E-CC19-D6BA73ECADE1}"/>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BD1351-CB47-C714-9B0E-D2BF4D506BDD}"/>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97CEAAFD-21A6-58FE-BF67-563183020A7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1253695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275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5182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5D0F34-5A8A-4237-9F79-75F6B4350D8D}"/>
              </a:ext>
            </a:extLst>
          </p:cNvPr>
          <p:cNvSpPr txBox="1">
            <a:spLocks/>
          </p:cNvSpPr>
          <p:nvPr/>
        </p:nvSpPr>
        <p:spPr>
          <a:xfrm>
            <a:off x="4405015" y="1823514"/>
            <a:ext cx="6714930" cy="833378"/>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mn-lt"/>
                <a:ea typeface="Charter Roman" charset="0"/>
                <a:cs typeface="Charter Roman" charset="0"/>
              </a:rPr>
              <a:t>Improving elderly and special needs care through human activity recognition</a:t>
            </a:r>
            <a:endParaRPr lang="en-US" sz="2800" b="1" dirty="0">
              <a:solidFill>
                <a:srgbClr val="FDA31B"/>
              </a:solidFill>
              <a:latin typeface="+mn-lt"/>
              <a:ea typeface="Charter Roman" charset="0"/>
              <a:cs typeface="Charter Roman" charset="0"/>
            </a:endParaRPr>
          </a:p>
        </p:txBody>
      </p:sp>
      <p:sp>
        <p:nvSpPr>
          <p:cNvPr id="5" name="Subtitle 2">
            <a:extLst>
              <a:ext uri="{FF2B5EF4-FFF2-40B4-BE49-F238E27FC236}">
                <a16:creationId xmlns:a16="http://schemas.microsoft.com/office/drawing/2014/main" id="{7FA28609-0567-4BCD-B4B6-84863B70E0F6}"/>
              </a:ext>
            </a:extLst>
          </p:cNvPr>
          <p:cNvSpPr txBox="1">
            <a:spLocks/>
          </p:cNvSpPr>
          <p:nvPr/>
        </p:nvSpPr>
        <p:spPr>
          <a:xfrm>
            <a:off x="4405015" y="2773541"/>
            <a:ext cx="8288498" cy="219278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Nate Bachmeier</a:t>
            </a:r>
          </a:p>
          <a:p>
            <a:r>
              <a:rPr lang="en-US" dirty="0">
                <a:solidFill>
                  <a:schemeClr val="bg1"/>
                </a:solidFill>
              </a:rPr>
              <a:t>Northcentral University</a:t>
            </a:r>
          </a:p>
          <a:p>
            <a:endParaRPr lang="en-US" dirty="0">
              <a:solidFill>
                <a:schemeClr val="bg1"/>
              </a:solidFill>
            </a:endParaRPr>
          </a:p>
          <a:p>
            <a:r>
              <a:rPr lang="en-US" dirty="0">
                <a:solidFill>
                  <a:schemeClr val="bg1"/>
                </a:solidFill>
              </a:rPr>
              <a:t>Dissertation Chair: Fill In</a:t>
            </a:r>
          </a:p>
          <a:p>
            <a:r>
              <a:rPr lang="en-US" dirty="0">
                <a:solidFill>
                  <a:schemeClr val="bg1"/>
                </a:solidFill>
              </a:rPr>
              <a:t>Subject Matter Expert: Fill In</a:t>
            </a:r>
          </a:p>
          <a:p>
            <a:r>
              <a:rPr lang="en-US" dirty="0">
                <a:solidFill>
                  <a:schemeClr val="bg1"/>
                </a:solidFill>
              </a:rPr>
              <a:t>Academic reader: Fill in </a:t>
            </a:r>
          </a:p>
        </p:txBody>
      </p:sp>
    </p:spTree>
    <p:extLst>
      <p:ext uri="{BB962C8B-B14F-4D97-AF65-F5344CB8AC3E}">
        <p14:creationId xmlns:p14="http://schemas.microsoft.com/office/powerpoint/2010/main" val="136459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DC39FF2-D950-4FF9-98AC-B539C537C570}"/>
              </a:ext>
            </a:extLst>
          </p:cNvPr>
          <p:cNvSpPr txBox="1"/>
          <p:nvPr/>
        </p:nvSpPr>
        <p:spPr>
          <a:xfrm>
            <a:off x="717422" y="1967266"/>
            <a:ext cx="3187826"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kern="1200" dirty="0">
                <a:solidFill>
                  <a:srgbClr val="FFFFFF"/>
                </a:solidFill>
                <a:latin typeface="+mj-lt"/>
                <a:ea typeface="+mj-ea"/>
                <a:cs typeface="+mj-cs"/>
              </a:rPr>
              <a:t>STUDY PROCEDURES</a:t>
            </a:r>
          </a:p>
        </p:txBody>
      </p:sp>
      <p:pic>
        <p:nvPicPr>
          <p:cNvPr id="4" name="Picture 3" descr="Diagram, schematic&#10;&#10;Description automatically generated">
            <a:extLst>
              <a:ext uri="{FF2B5EF4-FFF2-40B4-BE49-F238E27FC236}">
                <a16:creationId xmlns:a16="http://schemas.microsoft.com/office/drawing/2014/main" id="{EAADA29A-E01A-C4DA-E0EF-E61F068FBD32}"/>
              </a:ext>
            </a:extLst>
          </p:cNvPr>
          <p:cNvPicPr>
            <a:picLocks noChangeAspect="1"/>
          </p:cNvPicPr>
          <p:nvPr/>
        </p:nvPicPr>
        <p:blipFill>
          <a:blip r:embed="rId3"/>
          <a:stretch>
            <a:fillRect/>
          </a:stretch>
        </p:blipFill>
        <p:spPr>
          <a:xfrm>
            <a:off x="5388122" y="643466"/>
            <a:ext cx="5559088" cy="5568739"/>
          </a:xfrm>
          <a:prstGeom prst="rect">
            <a:avLst/>
          </a:prstGeom>
        </p:spPr>
      </p:pic>
      <p:sp>
        <p:nvSpPr>
          <p:cNvPr id="3" name="Text Placeholder 2">
            <a:extLst>
              <a:ext uri="{FF2B5EF4-FFF2-40B4-BE49-F238E27FC236}">
                <a16:creationId xmlns:a16="http://schemas.microsoft.com/office/drawing/2014/main" id="{34F60F94-39E3-472E-8251-95A28C6980E9}"/>
              </a:ext>
            </a:extLst>
          </p:cNvPr>
          <p:cNvSpPr txBox="1">
            <a:spLocks/>
          </p:cNvSpPr>
          <p:nvPr/>
        </p:nvSpPr>
        <p:spPr>
          <a:xfrm>
            <a:off x="621614" y="1222345"/>
            <a:ext cx="1116643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endParaRPr>
          </a:p>
        </p:txBody>
      </p:sp>
    </p:spTree>
    <p:extLst>
      <p:ext uri="{BB962C8B-B14F-4D97-AF65-F5344CB8AC3E}">
        <p14:creationId xmlns:p14="http://schemas.microsoft.com/office/powerpoint/2010/main" val="321393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EDC39FF2-D950-4FF9-98AC-B539C537C570}"/>
              </a:ext>
            </a:extLst>
          </p:cNvPr>
          <p:cNvSpPr txBox="1"/>
          <p:nvPr/>
        </p:nvSpPr>
        <p:spPr>
          <a:xfrm>
            <a:off x="773408" y="992094"/>
            <a:ext cx="3616913" cy="27951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kern="1200" dirty="0">
                <a:solidFill>
                  <a:schemeClr val="tx1"/>
                </a:solidFill>
                <a:latin typeface="+mj-lt"/>
                <a:ea typeface="+mj-ea"/>
                <a:cs typeface="+mj-cs"/>
              </a:rPr>
              <a:t>Data Collector</a:t>
            </a:r>
          </a:p>
        </p:txBody>
      </p:sp>
      <p:pic>
        <p:nvPicPr>
          <p:cNvPr id="5" name="Picture 4" descr="Timeline&#10;&#10;Description automatically generated with low confidence">
            <a:extLst>
              <a:ext uri="{FF2B5EF4-FFF2-40B4-BE49-F238E27FC236}">
                <a16:creationId xmlns:a16="http://schemas.microsoft.com/office/drawing/2014/main" id="{215EFF7C-E5E7-3DFE-3CFB-D82D6556462B}"/>
              </a:ext>
            </a:extLst>
          </p:cNvPr>
          <p:cNvPicPr>
            <a:picLocks noChangeAspect="1"/>
          </p:cNvPicPr>
          <p:nvPr/>
        </p:nvPicPr>
        <p:blipFill>
          <a:blip r:embed="rId3"/>
          <a:stretch>
            <a:fillRect/>
          </a:stretch>
        </p:blipFill>
        <p:spPr>
          <a:xfrm>
            <a:off x="6328157" y="578738"/>
            <a:ext cx="4843836" cy="5670549"/>
          </a:xfrm>
          <a:prstGeom prst="rect">
            <a:avLst/>
          </a:prstGeom>
        </p:spPr>
      </p:pic>
      <p:sp>
        <p:nvSpPr>
          <p:cNvPr id="3" name="Text Placeholder 2">
            <a:extLst>
              <a:ext uri="{FF2B5EF4-FFF2-40B4-BE49-F238E27FC236}">
                <a16:creationId xmlns:a16="http://schemas.microsoft.com/office/drawing/2014/main" id="{34F60F94-39E3-472E-8251-95A28C6980E9}"/>
              </a:ext>
            </a:extLst>
          </p:cNvPr>
          <p:cNvSpPr txBox="1">
            <a:spLocks/>
          </p:cNvSpPr>
          <p:nvPr/>
        </p:nvSpPr>
        <p:spPr>
          <a:xfrm>
            <a:off x="621614" y="1222345"/>
            <a:ext cx="1116643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endParaRPr>
          </a:p>
        </p:txBody>
      </p:sp>
    </p:spTree>
    <p:extLst>
      <p:ext uri="{BB962C8B-B14F-4D97-AF65-F5344CB8AC3E}">
        <p14:creationId xmlns:p14="http://schemas.microsoft.com/office/powerpoint/2010/main" val="4261287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39FF2-D950-4FF9-98AC-B539C537C570}"/>
              </a:ext>
            </a:extLst>
          </p:cNvPr>
          <p:cNvSpPr txBox="1"/>
          <p:nvPr/>
        </p:nvSpPr>
        <p:spPr>
          <a:xfrm>
            <a:off x="773408" y="992094"/>
            <a:ext cx="3616913" cy="27951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kern="1200" dirty="0">
                <a:solidFill>
                  <a:schemeClr val="tx1"/>
                </a:solidFill>
                <a:latin typeface="+mj-lt"/>
                <a:ea typeface="+mj-ea"/>
                <a:cs typeface="+mj-cs"/>
              </a:rPr>
              <a:t>Video Processor</a:t>
            </a:r>
          </a:p>
        </p:txBody>
      </p:sp>
      <p:sp>
        <p:nvSpPr>
          <p:cNvPr id="3" name="Text Placeholder 2">
            <a:extLst>
              <a:ext uri="{FF2B5EF4-FFF2-40B4-BE49-F238E27FC236}">
                <a16:creationId xmlns:a16="http://schemas.microsoft.com/office/drawing/2014/main" id="{34F60F94-39E3-472E-8251-95A28C6980E9}"/>
              </a:ext>
            </a:extLst>
          </p:cNvPr>
          <p:cNvSpPr txBox="1">
            <a:spLocks/>
          </p:cNvSpPr>
          <p:nvPr/>
        </p:nvSpPr>
        <p:spPr>
          <a:xfrm>
            <a:off x="621614" y="1222345"/>
            <a:ext cx="1116643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endParaRPr>
          </a:p>
        </p:txBody>
      </p:sp>
      <p:pic>
        <p:nvPicPr>
          <p:cNvPr id="4" name="Picture 3" descr="Diagram&#10;&#10;Description automatically generated">
            <a:extLst>
              <a:ext uri="{FF2B5EF4-FFF2-40B4-BE49-F238E27FC236}">
                <a16:creationId xmlns:a16="http://schemas.microsoft.com/office/drawing/2014/main" id="{0E917594-CA75-B6E2-7104-4617272FFB1E}"/>
              </a:ext>
            </a:extLst>
          </p:cNvPr>
          <p:cNvPicPr>
            <a:picLocks noChangeAspect="1"/>
          </p:cNvPicPr>
          <p:nvPr/>
        </p:nvPicPr>
        <p:blipFill>
          <a:blip r:embed="rId3"/>
          <a:stretch>
            <a:fillRect/>
          </a:stretch>
        </p:blipFill>
        <p:spPr>
          <a:xfrm>
            <a:off x="5088809" y="423555"/>
            <a:ext cx="6000750" cy="5611495"/>
          </a:xfrm>
          <a:prstGeom prst="rect">
            <a:avLst/>
          </a:prstGeom>
        </p:spPr>
      </p:pic>
    </p:spTree>
    <p:extLst>
      <p:ext uri="{BB962C8B-B14F-4D97-AF65-F5344CB8AC3E}">
        <p14:creationId xmlns:p14="http://schemas.microsoft.com/office/powerpoint/2010/main" val="3104575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C517E5-D24A-41BB-938F-6A370D5487BD}"/>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DATA ANALYSIS</a:t>
            </a:r>
          </a:p>
        </p:txBody>
      </p:sp>
      <p:sp>
        <p:nvSpPr>
          <p:cNvPr id="3" name="Text Placeholder 2">
            <a:extLst>
              <a:ext uri="{FF2B5EF4-FFF2-40B4-BE49-F238E27FC236}">
                <a16:creationId xmlns:a16="http://schemas.microsoft.com/office/drawing/2014/main" id="{86EB2F66-5B98-4A6C-B8AA-E0884F6B3891}"/>
              </a:ext>
            </a:extLst>
          </p:cNvPr>
          <p:cNvSpPr txBox="1">
            <a:spLocks/>
          </p:cNvSpPr>
          <p:nvPr/>
        </p:nvSpPr>
        <p:spPr>
          <a:xfrm>
            <a:off x="389937" y="2845922"/>
            <a:ext cx="11629786" cy="116615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76200" algn="l" rtl="0">
              <a:lnSpc>
                <a:spcPct val="100000"/>
              </a:lnSpc>
              <a:spcBef>
                <a:spcPts val="480"/>
              </a:spcBef>
              <a:spcAft>
                <a:spcPts val="0"/>
              </a:spcAft>
              <a:buClr>
                <a:srgbClr val="262626"/>
              </a:buClr>
              <a:buSzPct val="100000"/>
              <a:buFont typeface="Noto Sans Symbols"/>
              <a:buChar char="▪"/>
              <a:defRPr sz="2400" b="0" i="0" u="none" strike="noStrike" cap="none">
                <a:solidFill>
                  <a:srgbClr val="262626"/>
                </a:solidFill>
                <a:latin typeface="Calibri"/>
                <a:ea typeface="Calibri"/>
                <a:cs typeface="Calibri"/>
                <a:sym typeface="Calibri"/>
              </a:defRPr>
            </a:lvl1pPr>
            <a:lvl2pPr marL="571500" marR="0" lvl="1" indent="-165100" algn="l" rtl="0">
              <a:lnSpc>
                <a:spcPct val="100000"/>
              </a:lnSpc>
              <a:spcBef>
                <a:spcPts val="400"/>
              </a:spcBef>
              <a:spcAft>
                <a:spcPts val="0"/>
              </a:spcAft>
              <a:buClr>
                <a:srgbClr val="262626"/>
              </a:buClr>
              <a:buSzPct val="100000"/>
              <a:buFont typeface="Noto Sans Symbols"/>
              <a:buChar char="→"/>
              <a:defRPr sz="2000" b="0" i="0" u="none" strike="noStrike" cap="none">
                <a:solidFill>
                  <a:srgbClr val="262626"/>
                </a:solidFill>
                <a:latin typeface="Calibri"/>
                <a:ea typeface="Calibri"/>
                <a:cs typeface="Calibri"/>
                <a:sym typeface="Calibri"/>
              </a:defRPr>
            </a:lvl2pPr>
            <a:lvl3pPr marL="862013" marR="0" lvl="2" indent="-61912" algn="l" rtl="0">
              <a:lnSpc>
                <a:spcPct val="100000"/>
              </a:lnSpc>
              <a:spcBef>
                <a:spcPts val="360"/>
              </a:spcBef>
              <a:spcAft>
                <a:spcPts val="0"/>
              </a:spcAft>
              <a:buClr>
                <a:srgbClr val="262626"/>
              </a:buClr>
              <a:buSzPct val="100000"/>
              <a:buFont typeface="Calibri"/>
              <a:buChar char="▪"/>
              <a:defRPr sz="1800" b="0" i="0" u="none" strike="noStrike" cap="none">
                <a:solidFill>
                  <a:srgbClr val="262626"/>
                </a:solidFill>
                <a:latin typeface="Calibri"/>
                <a:ea typeface="Calibri"/>
                <a:cs typeface="Calibri"/>
                <a:sym typeface="Calibri"/>
              </a:defRPr>
            </a:lvl3pPr>
            <a:lvl4pPr marL="1204913" marR="0" lvl="3" indent="-138112"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4pPr>
            <a:lvl5pPr marL="1485900" marR="0" lvl="4" indent="-76200"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endParaRPr kumimoji="0" lang="en-US" sz="2800" b="0" i="0" u="none" strike="noStrike" kern="0" cap="none" spc="0" normalizeH="0" baseline="0" noProof="0" dirty="0">
              <a:ln>
                <a:noFill/>
              </a:ln>
              <a:solidFill>
                <a:srgbClr val="262626"/>
              </a:solidFill>
              <a:effectLst/>
              <a:uLnTx/>
              <a:uFillTx/>
              <a:latin typeface="Calibri"/>
              <a:cs typeface="Calibri"/>
              <a:sym typeface="Calibri"/>
            </a:endParaRPr>
          </a:p>
        </p:txBody>
      </p:sp>
      <p:graphicFrame>
        <p:nvGraphicFramePr>
          <p:cNvPr id="4" name="Diagram 3">
            <a:extLst>
              <a:ext uri="{FF2B5EF4-FFF2-40B4-BE49-F238E27FC236}">
                <a16:creationId xmlns:a16="http://schemas.microsoft.com/office/drawing/2014/main" id="{BF178620-70E2-C1EE-F819-0A0C8A310590}"/>
              </a:ext>
            </a:extLst>
          </p:cNvPr>
          <p:cNvGraphicFramePr/>
          <p:nvPr>
            <p:extLst>
              <p:ext uri="{D42A27DB-BD31-4B8C-83A1-F6EECF244321}">
                <p14:modId xmlns:p14="http://schemas.microsoft.com/office/powerpoint/2010/main" val="1794249808"/>
              </p:ext>
            </p:extLst>
          </p:nvPr>
        </p:nvGraphicFramePr>
        <p:xfrm>
          <a:off x="457358" y="1818723"/>
          <a:ext cx="11344705" cy="3220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2079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D5A123-BEB5-C6EF-0D58-5A7778CD00D5}"/>
              </a:ext>
            </a:extLst>
          </p:cNvPr>
          <p:cNvPicPr>
            <a:picLocks noChangeAspect="1"/>
          </p:cNvPicPr>
          <p:nvPr/>
        </p:nvPicPr>
        <p:blipFill>
          <a:blip r:embed="rId2"/>
          <a:stretch>
            <a:fillRect/>
          </a:stretch>
        </p:blipFill>
        <p:spPr>
          <a:xfrm>
            <a:off x="0" y="903890"/>
            <a:ext cx="12192000" cy="5642714"/>
          </a:xfrm>
          <a:prstGeom prst="rect">
            <a:avLst/>
          </a:prstGeom>
        </p:spPr>
      </p:pic>
      <p:sp>
        <p:nvSpPr>
          <p:cNvPr id="5" name="TextBox 4">
            <a:extLst>
              <a:ext uri="{FF2B5EF4-FFF2-40B4-BE49-F238E27FC236}">
                <a16:creationId xmlns:a16="http://schemas.microsoft.com/office/drawing/2014/main" id="{A7E763E5-96A2-57B9-DDFB-6082B843BA08}"/>
              </a:ext>
            </a:extLst>
          </p:cNvPr>
          <p:cNvSpPr txBox="1"/>
          <p:nvPr/>
        </p:nvSpPr>
        <p:spPr>
          <a:xfrm>
            <a:off x="105103" y="126729"/>
            <a:ext cx="11981793" cy="707886"/>
          </a:xfrm>
          <a:prstGeom prst="rect">
            <a:avLst/>
          </a:prstGeom>
          <a:noFill/>
        </p:spPr>
        <p:txBody>
          <a:bodyPr wrap="square">
            <a:spAutoFit/>
          </a:bodyPr>
          <a:lstStyle/>
          <a:p>
            <a:pPr algn="ctr"/>
            <a:r>
              <a:rPr lang="en-US" sz="4000" b="1">
                <a:solidFill>
                  <a:srgbClr val="0B253F"/>
                </a:solidFill>
                <a:latin typeface="Times" pitchFamily="2" charset="0"/>
                <a:ea typeface="Charter Roman" charset="0"/>
                <a:cs typeface="Charter Roman" charset="0"/>
              </a:rPr>
              <a:t>GraphQL</a:t>
            </a:r>
            <a:endParaRPr lang="en-US" sz="4000" b="1" dirty="0">
              <a:solidFill>
                <a:srgbClr val="0B253F"/>
              </a:solidFill>
              <a:latin typeface="Times" pitchFamily="2" charset="0"/>
              <a:ea typeface="Charter Roman" charset="0"/>
              <a:cs typeface="Charter Roman" charset="0"/>
            </a:endParaRPr>
          </a:p>
        </p:txBody>
      </p:sp>
    </p:spTree>
    <p:extLst>
      <p:ext uri="{BB962C8B-B14F-4D97-AF65-F5344CB8AC3E}">
        <p14:creationId xmlns:p14="http://schemas.microsoft.com/office/powerpoint/2010/main" val="3353622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F89E70D0-5EFE-4C9D-947E-12DCF06D4C40}"/>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LIMITATIONS</a:t>
            </a:r>
          </a:p>
        </p:txBody>
      </p:sp>
      <p:graphicFrame>
        <p:nvGraphicFramePr>
          <p:cNvPr id="5" name="Content Placeholder 2">
            <a:extLst>
              <a:ext uri="{FF2B5EF4-FFF2-40B4-BE49-F238E27FC236}">
                <a16:creationId xmlns:a16="http://schemas.microsoft.com/office/drawing/2014/main" id="{4AF1EC7C-B0AB-00D2-AC54-446C362C8688}"/>
              </a:ext>
            </a:extLst>
          </p:cNvPr>
          <p:cNvGraphicFramePr/>
          <p:nvPr>
            <p:extLst>
              <p:ext uri="{D42A27DB-BD31-4B8C-83A1-F6EECF244321}">
                <p14:modId xmlns:p14="http://schemas.microsoft.com/office/powerpoint/2010/main" val="385096666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3746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F7A111-B9E0-4679-BA0C-AE59515D4A64}"/>
              </a:ext>
            </a:extLst>
          </p:cNvPr>
          <p:cNvSpPr txBox="1"/>
          <p:nvPr/>
        </p:nvSpPr>
        <p:spPr>
          <a:xfrm>
            <a:off x="6513788" y="365125"/>
            <a:ext cx="4840010" cy="18073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latin typeface="+mj-lt"/>
                <a:ea typeface="+mj-ea"/>
                <a:cs typeface="+mj-cs"/>
              </a:rPr>
              <a:t>ETHICAL ASSURARANCES</a:t>
            </a:r>
          </a:p>
        </p:txBody>
      </p:sp>
      <p:pic>
        <p:nvPicPr>
          <p:cNvPr id="5" name="Picture 4">
            <a:extLst>
              <a:ext uri="{FF2B5EF4-FFF2-40B4-BE49-F238E27FC236}">
                <a16:creationId xmlns:a16="http://schemas.microsoft.com/office/drawing/2014/main" id="{A050B38C-B552-0022-0096-7EF2162F1444}"/>
              </a:ext>
            </a:extLst>
          </p:cNvPr>
          <p:cNvPicPr>
            <a:picLocks noChangeAspect="1"/>
          </p:cNvPicPr>
          <p:nvPr/>
        </p:nvPicPr>
        <p:blipFill rotWithShape="1">
          <a:blip r:embed="rId3"/>
          <a:srcRect l="33108"/>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Text Placeholder 2">
            <a:extLst>
              <a:ext uri="{FF2B5EF4-FFF2-40B4-BE49-F238E27FC236}">
                <a16:creationId xmlns:a16="http://schemas.microsoft.com/office/drawing/2014/main" id="{2891AB59-D1C8-420E-BDD2-8DA20DD73135}"/>
              </a:ext>
            </a:extLst>
          </p:cNvPr>
          <p:cNvSpPr txBox="1">
            <a:spLocks/>
          </p:cNvSpPr>
          <p:nvPr/>
        </p:nvSpPr>
        <p:spPr>
          <a:xfrm>
            <a:off x="6513788" y="2333297"/>
            <a:ext cx="4840010" cy="3843666"/>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defTabSz="914400" fontAlgn="auto">
              <a:lnSpc>
                <a:spcPct val="90000"/>
              </a:lnSpc>
              <a:spcBef>
                <a:spcPct val="20000"/>
              </a:spcBef>
              <a:spcAft>
                <a:spcPts val="0"/>
              </a:spcAft>
              <a:buClrTx/>
              <a:buSzTx/>
              <a:buFont typeface="Arial" panose="020B0604020202020204" pitchFamily="34" charset="0"/>
              <a:buChar char="•"/>
              <a:tabLst/>
              <a:defRPr/>
            </a:pPr>
            <a:r>
              <a:rPr kumimoji="0" lang="en-US" sz="3200" b="0" i="0" u="none" strike="noStrike" cap="none" spc="0" normalizeH="0" baseline="0" noProof="0" dirty="0">
                <a:ln>
                  <a:noFill/>
                </a:ln>
                <a:solidFill>
                  <a:schemeClr val="tx1"/>
                </a:solidFill>
                <a:effectLst/>
                <a:uLnTx/>
                <a:uFillTx/>
              </a:rPr>
              <a:t> Confirm your study received IRB approval</a:t>
            </a:r>
            <a:br>
              <a:rPr kumimoji="0" lang="en-US" sz="3200" b="0" i="0" u="none" strike="noStrike" cap="none" spc="0" normalizeH="0" baseline="0" noProof="0" dirty="0">
                <a:ln>
                  <a:noFill/>
                </a:ln>
                <a:solidFill>
                  <a:schemeClr val="tx1"/>
                </a:solidFill>
                <a:effectLst/>
                <a:uLnTx/>
                <a:uFillTx/>
              </a:rPr>
            </a:br>
            <a:endParaRPr kumimoji="0" lang="en-US" sz="3200" b="0" i="0" u="none" strike="noStrike" cap="none" spc="0" normalizeH="0" baseline="0" noProof="0" dirty="0">
              <a:ln>
                <a:noFill/>
              </a:ln>
              <a:solidFill>
                <a:schemeClr val="tx1"/>
              </a:solidFill>
              <a:effectLst/>
              <a:uLnTx/>
              <a:uFillTx/>
            </a:endParaRPr>
          </a:p>
          <a:p>
            <a:pPr marL="228600" marR="0" lvl="0" defTabSz="914400" fontAlgn="auto">
              <a:lnSpc>
                <a:spcPct val="90000"/>
              </a:lnSpc>
              <a:spcBef>
                <a:spcPct val="20000"/>
              </a:spcBef>
              <a:spcAft>
                <a:spcPts val="0"/>
              </a:spcAft>
              <a:buClrTx/>
              <a:buSzTx/>
              <a:buFont typeface="Arial" panose="020B0604020202020204" pitchFamily="34" charset="0"/>
              <a:buChar char="•"/>
              <a:tabLst/>
              <a:defRPr/>
            </a:pPr>
            <a:r>
              <a:rPr lang="en-US" sz="3200" dirty="0">
                <a:solidFill>
                  <a:schemeClr val="tx1"/>
                </a:solidFill>
              </a:rPr>
              <a:t>Data source is public YouTube videos</a:t>
            </a:r>
            <a:endParaRPr kumimoji="0" lang="en-US" sz="3200" b="0" i="0" u="none" strike="noStrike" cap="none" spc="0" normalizeH="0" baseline="0" noProof="0" dirty="0">
              <a:ln>
                <a:noFill/>
              </a:ln>
              <a:solidFill>
                <a:schemeClr val="tx1"/>
              </a:solidFill>
              <a:effectLst/>
              <a:uLnTx/>
              <a:uFillTx/>
            </a:endParaRPr>
          </a:p>
          <a:p>
            <a:pPr marL="228600" marR="0" lvl="0" defTabSz="914400" fontAlgn="auto">
              <a:lnSpc>
                <a:spcPct val="90000"/>
              </a:lnSpc>
              <a:spcBef>
                <a:spcPct val="20000"/>
              </a:spcBef>
              <a:spcAft>
                <a:spcPts val="0"/>
              </a:spcAft>
              <a:buClrTx/>
              <a:buSzTx/>
              <a:buFont typeface="Arial" panose="020B0604020202020204" pitchFamily="34" charset="0"/>
              <a:buChar char="•"/>
              <a:tabLst/>
              <a:defRPr/>
            </a:pPr>
            <a:endParaRPr kumimoji="0" lang="en-US" sz="3200" b="0" i="0" u="none" strike="noStrike" cap="none" spc="0" normalizeH="0" baseline="0" noProof="0" dirty="0">
              <a:ln>
                <a:noFill/>
              </a:ln>
              <a:solidFill>
                <a:schemeClr val="tx1"/>
              </a:solidFill>
              <a:effectLst/>
              <a:uLnTx/>
              <a:uFillTx/>
            </a:endParaRPr>
          </a:p>
          <a:p>
            <a:pPr marL="0" marR="0" lvl="0" defTabSz="914400" fontAlgn="auto">
              <a:lnSpc>
                <a:spcPct val="90000"/>
              </a:lnSpc>
              <a:spcBef>
                <a:spcPct val="20000"/>
              </a:spcBef>
              <a:spcAft>
                <a:spcPts val="0"/>
              </a:spcAft>
              <a:buClrTx/>
              <a:buSzTx/>
              <a:buFont typeface="Arial" panose="020B0604020202020204" pitchFamily="34" charset="0"/>
              <a:buChar char="•"/>
              <a:tabLst/>
              <a:defRPr/>
            </a:pPr>
            <a:endParaRPr kumimoji="0" lang="en-US" sz="3200" b="0" i="0" u="none" strike="noStrike"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172913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7F3510D-0B78-41C1-8762-D8B0804D9483}"/>
              </a:ext>
            </a:extLst>
          </p:cNvPr>
          <p:cNvSpPr txBox="1"/>
          <p:nvPr/>
        </p:nvSpPr>
        <p:spPr>
          <a:xfrm>
            <a:off x="8643193" y="489507"/>
            <a:ext cx="3091607" cy="165548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a:latin typeface="+mj-lt"/>
                <a:ea typeface="+mj-ea"/>
                <a:cs typeface="+mj-cs"/>
              </a:rPr>
              <a:t>RESULTS</a:t>
            </a:r>
          </a:p>
        </p:txBody>
      </p:sp>
      <p:pic>
        <p:nvPicPr>
          <p:cNvPr id="4" name="Picture 3">
            <a:extLst>
              <a:ext uri="{FF2B5EF4-FFF2-40B4-BE49-F238E27FC236}">
                <a16:creationId xmlns:a16="http://schemas.microsoft.com/office/drawing/2014/main" id="{B7CCFEEA-D4C4-5577-3748-0FA5C2D0EB2E}"/>
              </a:ext>
            </a:extLst>
          </p:cNvPr>
          <p:cNvPicPr>
            <a:picLocks noChangeAspect="1"/>
          </p:cNvPicPr>
          <p:nvPr/>
        </p:nvPicPr>
        <p:blipFill rotWithShape="1">
          <a:blip r:embed="rId3">
            <a:extLst>
              <a:ext uri="{28A0092B-C50C-407E-A947-70E740481C1C}">
                <a14:useLocalDpi xmlns:a14="http://schemas.microsoft.com/office/drawing/2010/main" val="0"/>
              </a:ext>
            </a:extLst>
          </a:blip>
          <a:srcRect r="2489" b="-1"/>
          <a:stretch/>
        </p:blipFill>
        <p:spPr bwMode="auto">
          <a:xfrm>
            <a:off x="20" y="431"/>
            <a:ext cx="8115280" cy="6408311"/>
          </a:xfrm>
          <a:prstGeom prst="rect">
            <a:avLst/>
          </a:prstGeom>
          <a:noFill/>
        </p:spPr>
      </p:pic>
      <p:sp>
        <p:nvSpPr>
          <p:cNvPr id="3" name="Text Placeholder 2">
            <a:extLst>
              <a:ext uri="{FF2B5EF4-FFF2-40B4-BE49-F238E27FC236}">
                <a16:creationId xmlns:a16="http://schemas.microsoft.com/office/drawing/2014/main" id="{1A46A11A-181A-473C-AC49-A8CED5375F21}"/>
              </a:ext>
            </a:extLst>
          </p:cNvPr>
          <p:cNvSpPr txBox="1">
            <a:spLocks/>
          </p:cNvSpPr>
          <p:nvPr/>
        </p:nvSpPr>
        <p:spPr>
          <a:xfrm>
            <a:off x="8643193" y="2418408"/>
            <a:ext cx="2942813" cy="3540265"/>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defTabSz="914400">
              <a:lnSpc>
                <a:spcPct val="90000"/>
              </a:lnSpc>
              <a:spcBef>
                <a:spcPts val="0"/>
              </a:spcBef>
              <a:spcAft>
                <a:spcPts val="600"/>
              </a:spcAft>
              <a:buFont typeface="Arial" panose="020B0604020202020204" pitchFamily="34" charset="0"/>
              <a:buChar char="•"/>
            </a:pPr>
            <a:r>
              <a:rPr lang="en-US" sz="2000">
                <a:solidFill>
                  <a:schemeClr val="tx1"/>
                </a:solidFill>
                <a:effectLst/>
              </a:rPr>
              <a:t>RQ1: What is the effectiveness of autonomous assistance for classifying behaviors of elderly and special needs patients for care organizations?</a:t>
            </a:r>
          </a:p>
        </p:txBody>
      </p:sp>
      <p:sp>
        <p:nvSpPr>
          <p:cNvPr id="15" name="Rectangle 1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6863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37B48A6-27B5-40FA-A8ED-1882BA0BF42E}"/>
              </a:ext>
            </a:extLst>
          </p:cNvPr>
          <p:cNvSpPr txBox="1"/>
          <p:nvPr/>
        </p:nvSpPr>
        <p:spPr>
          <a:xfrm>
            <a:off x="1331088" y="565739"/>
            <a:ext cx="9745883" cy="112494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bg1"/>
                </a:solidFill>
                <a:latin typeface="+mj-lt"/>
                <a:ea typeface="+mj-ea"/>
                <a:cs typeface="+mj-cs"/>
              </a:rPr>
              <a:t>IMPLICATIONS</a:t>
            </a:r>
          </a:p>
        </p:txBody>
      </p:sp>
      <p:sp>
        <p:nvSpPr>
          <p:cNvPr id="13" name="Freeform: Shape 12">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5" name="Freeform: Shape 14">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7FE250-7DE3-4059-8E48-F638723CF5BC}"/>
              </a:ext>
            </a:extLst>
          </p:cNvPr>
          <p:cNvSpPr txBox="1">
            <a:spLocks/>
          </p:cNvSpPr>
          <p:nvPr/>
        </p:nvSpPr>
        <p:spPr>
          <a:xfrm>
            <a:off x="937466" y="2256427"/>
            <a:ext cx="3628713" cy="1133041"/>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44018" indent="-144018" defTabSz="288036"/>
            <a:r>
              <a:rPr lang="en-US" sz="2268" kern="1200" dirty="0">
                <a:solidFill>
                  <a:schemeClr val="tx1">
                    <a:lumMod val="85000"/>
                    <a:lumOff val="15000"/>
                  </a:schemeClr>
                </a:solidFill>
                <a:latin typeface="+mn-lt"/>
                <a:ea typeface="+mn-ea"/>
                <a:cs typeface="+mn-cs"/>
              </a:rPr>
              <a:t> </a:t>
            </a:r>
            <a:r>
              <a:rPr lang="en-US" sz="1512" b="1" kern="1200" dirty="0">
                <a:solidFill>
                  <a:schemeClr val="tx1">
                    <a:lumMod val="85000"/>
                    <a:lumOff val="15000"/>
                  </a:schemeClr>
                </a:solidFill>
                <a:latin typeface="+mn-lt"/>
                <a:ea typeface="+mn-ea"/>
                <a:cs typeface="+mn-cs"/>
              </a:rPr>
              <a:t>Research Question #1</a:t>
            </a:r>
          </a:p>
          <a:p>
            <a:pPr marL="360045" lvl="1" indent="-177022" defTabSz="288036"/>
            <a:r>
              <a:rPr lang="en-US" sz="1260" b="1" kern="1200" dirty="0">
                <a:solidFill>
                  <a:schemeClr val="tx1">
                    <a:lumMod val="85000"/>
                    <a:lumOff val="15000"/>
                  </a:schemeClr>
                </a:solidFill>
                <a:latin typeface="+mn-lt"/>
                <a:ea typeface="+mn-ea"/>
                <a:cs typeface="+mn-cs"/>
              </a:rPr>
              <a:t>Ensemble solution of dumb signals was very effective </a:t>
            </a:r>
            <a:endParaRPr lang="en-US" sz="1260" b="1" dirty="0"/>
          </a:p>
          <a:p>
            <a:pPr marL="360045" lvl="1" indent="-177022" defTabSz="288036"/>
            <a:r>
              <a:rPr lang="en-US" sz="1260" b="1" kern="1200" dirty="0" err="1">
                <a:solidFill>
                  <a:schemeClr val="tx1">
                    <a:lumMod val="85000"/>
                    <a:lumOff val="15000"/>
                  </a:schemeClr>
                </a:solidFill>
                <a:latin typeface="+mn-lt"/>
                <a:ea typeface="+mn-ea"/>
                <a:cs typeface="+mn-cs"/>
              </a:rPr>
              <a:t>GraphQL</a:t>
            </a:r>
            <a:r>
              <a:rPr lang="en-US" sz="1260" b="1" kern="1200" dirty="0">
                <a:solidFill>
                  <a:schemeClr val="tx1">
                    <a:lumMod val="85000"/>
                    <a:lumOff val="15000"/>
                  </a:schemeClr>
                </a:solidFill>
                <a:latin typeface="+mn-lt"/>
                <a:ea typeface="+mn-ea"/>
                <a:cs typeface="+mn-cs"/>
              </a:rPr>
              <a:t> for the win</a:t>
            </a:r>
          </a:p>
          <a:p>
            <a:pPr marL="290512" lvl="1" indent="0">
              <a:buNone/>
            </a:pPr>
            <a:endParaRPr lang="en-US" sz="2000" b="1" dirty="0"/>
          </a:p>
        </p:txBody>
      </p:sp>
      <p:sp>
        <p:nvSpPr>
          <p:cNvPr id="4" name="Content Placeholder 2">
            <a:extLst>
              <a:ext uri="{FF2B5EF4-FFF2-40B4-BE49-F238E27FC236}">
                <a16:creationId xmlns:a16="http://schemas.microsoft.com/office/drawing/2014/main" id="{3D67B0F4-E10E-47AC-1F14-1B28B824F6C3}"/>
              </a:ext>
            </a:extLst>
          </p:cNvPr>
          <p:cNvSpPr txBox="1">
            <a:spLocks/>
          </p:cNvSpPr>
          <p:nvPr/>
        </p:nvSpPr>
        <p:spPr>
          <a:xfrm>
            <a:off x="6400733" y="2285296"/>
            <a:ext cx="2869391" cy="1104172"/>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44018" indent="-144018" defTabSz="288036"/>
            <a:r>
              <a:rPr lang="en-US" sz="2268" kern="1200" dirty="0">
                <a:solidFill>
                  <a:schemeClr val="tx1">
                    <a:lumMod val="85000"/>
                    <a:lumOff val="15000"/>
                  </a:schemeClr>
                </a:solidFill>
                <a:latin typeface="+mn-lt"/>
                <a:ea typeface="+mn-ea"/>
                <a:cs typeface="+mn-cs"/>
              </a:rPr>
              <a:t> </a:t>
            </a:r>
            <a:r>
              <a:rPr lang="en-US" sz="1512" b="1" kern="1200" dirty="0">
                <a:solidFill>
                  <a:schemeClr val="tx1">
                    <a:lumMod val="85000"/>
                    <a:lumOff val="15000"/>
                  </a:schemeClr>
                </a:solidFill>
                <a:latin typeface="+mn-lt"/>
                <a:ea typeface="+mn-ea"/>
                <a:cs typeface="+mn-cs"/>
              </a:rPr>
              <a:t>Research Question #2</a:t>
            </a:r>
          </a:p>
          <a:p>
            <a:pPr marL="360045" lvl="1" indent="-177022" defTabSz="288036"/>
            <a:r>
              <a:rPr lang="en-US" sz="1260" b="1" kern="1200" dirty="0">
                <a:solidFill>
                  <a:schemeClr val="tx1">
                    <a:lumMod val="85000"/>
                    <a:lumOff val="15000"/>
                  </a:schemeClr>
                </a:solidFill>
                <a:latin typeface="+mn-lt"/>
                <a:ea typeface="+mn-ea"/>
                <a:cs typeface="+mn-cs"/>
              </a:rPr>
              <a:t>Not every video worked</a:t>
            </a:r>
          </a:p>
          <a:p>
            <a:pPr marL="360045" lvl="1" indent="-177022" defTabSz="288036"/>
            <a:r>
              <a:rPr lang="en-US" sz="1260" b="1" dirty="0"/>
              <a:t>Sampling rate is important</a:t>
            </a:r>
            <a:endParaRPr lang="en-US" sz="1260" b="1" kern="1200" dirty="0">
              <a:solidFill>
                <a:schemeClr val="tx1">
                  <a:lumMod val="85000"/>
                  <a:lumOff val="15000"/>
                </a:schemeClr>
              </a:solidFill>
              <a:latin typeface="+mn-lt"/>
              <a:ea typeface="+mn-ea"/>
              <a:cs typeface="+mn-cs"/>
            </a:endParaRPr>
          </a:p>
          <a:p>
            <a:pPr marL="290512" lvl="1" indent="0">
              <a:buNone/>
            </a:pPr>
            <a:endParaRPr lang="en-US" sz="2000" b="1" dirty="0"/>
          </a:p>
        </p:txBody>
      </p:sp>
      <p:pic>
        <p:nvPicPr>
          <p:cNvPr id="5" name="Picture 4">
            <a:extLst>
              <a:ext uri="{FF2B5EF4-FFF2-40B4-BE49-F238E27FC236}">
                <a16:creationId xmlns:a16="http://schemas.microsoft.com/office/drawing/2014/main" id="{D9F4F4B4-7451-F7EA-67E5-FD679CF6DD67}"/>
              </a:ext>
            </a:extLst>
          </p:cNvPr>
          <p:cNvPicPr>
            <a:picLocks noChangeAspect="1"/>
          </p:cNvPicPr>
          <p:nvPr/>
        </p:nvPicPr>
        <p:blipFill>
          <a:blip r:embed="rId3"/>
          <a:stretch>
            <a:fillRect/>
          </a:stretch>
        </p:blipFill>
        <p:spPr>
          <a:xfrm>
            <a:off x="3217237" y="3468532"/>
            <a:ext cx="5643736" cy="2328644"/>
          </a:xfrm>
          <a:prstGeom prst="rect">
            <a:avLst/>
          </a:prstGeom>
        </p:spPr>
      </p:pic>
    </p:spTree>
    <p:extLst>
      <p:ext uri="{BB962C8B-B14F-4D97-AF65-F5344CB8AC3E}">
        <p14:creationId xmlns:p14="http://schemas.microsoft.com/office/powerpoint/2010/main" val="3778892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7B3EDD8-08A7-4C8E-92E0-28ED77F980AA}"/>
              </a:ext>
            </a:extLst>
          </p:cNvPr>
          <p:cNvSpPr txBox="1"/>
          <p:nvPr/>
        </p:nvSpPr>
        <p:spPr>
          <a:xfrm>
            <a:off x="461273" y="2750221"/>
            <a:ext cx="3115265" cy="1074156"/>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400" b="1" kern="1200" dirty="0">
                <a:solidFill>
                  <a:srgbClr val="FFFFFF"/>
                </a:solidFill>
                <a:latin typeface="+mj-lt"/>
                <a:ea typeface="+mj-ea"/>
                <a:cs typeface="+mj-cs"/>
              </a:rPr>
              <a:t>PRACTICAL APPLICATION</a:t>
            </a:r>
          </a:p>
        </p:txBody>
      </p:sp>
      <p:graphicFrame>
        <p:nvGraphicFramePr>
          <p:cNvPr id="14" name="Content Placeholder 2">
            <a:extLst>
              <a:ext uri="{FF2B5EF4-FFF2-40B4-BE49-F238E27FC236}">
                <a16:creationId xmlns:a16="http://schemas.microsoft.com/office/drawing/2014/main" id="{92DDE141-EA1D-00D0-1690-72248701633B}"/>
              </a:ext>
            </a:extLst>
          </p:cNvPr>
          <p:cNvGraphicFramePr/>
          <p:nvPr>
            <p:extLst>
              <p:ext uri="{D42A27DB-BD31-4B8C-83A1-F6EECF244321}">
                <p14:modId xmlns:p14="http://schemas.microsoft.com/office/powerpoint/2010/main" val="385468386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398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26D7C60-C3D4-4875-BF58-70FE777C7ED7}"/>
              </a:ext>
            </a:extLst>
          </p:cNvPr>
          <p:cNvSpPr txBox="1">
            <a:spLocks/>
          </p:cNvSpPr>
          <p:nvPr/>
        </p:nvSpPr>
        <p:spPr>
          <a:xfrm>
            <a:off x="4388389" y="3153017"/>
            <a:ext cx="8288498" cy="219278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solidFill>
                  <a:schemeClr val="bg1"/>
                </a:solidFill>
              </a:rPr>
              <a:t>YOUR NAME</a:t>
            </a:r>
          </a:p>
          <a:p>
            <a:r>
              <a:rPr lang="en-US">
                <a:solidFill>
                  <a:schemeClr val="bg1"/>
                </a:solidFill>
              </a:rPr>
              <a:t>Northcentral University</a:t>
            </a:r>
          </a:p>
          <a:p>
            <a:endParaRPr lang="en-US">
              <a:solidFill>
                <a:schemeClr val="bg1"/>
              </a:solidFill>
            </a:endParaRPr>
          </a:p>
          <a:p>
            <a:r>
              <a:rPr lang="en-US">
                <a:solidFill>
                  <a:schemeClr val="bg1"/>
                </a:solidFill>
              </a:rPr>
              <a:t>Dissertation Chair: Fill In</a:t>
            </a:r>
          </a:p>
          <a:p>
            <a:r>
              <a:rPr lang="en-US">
                <a:solidFill>
                  <a:schemeClr val="bg1"/>
                </a:solidFill>
              </a:rPr>
              <a:t>Subject Matter Expert: Fill In</a:t>
            </a:r>
          </a:p>
          <a:p>
            <a:r>
              <a:rPr lang="en-US">
                <a:solidFill>
                  <a:schemeClr val="bg1"/>
                </a:solidFill>
              </a:rPr>
              <a:t>Academic reader: Fill in </a:t>
            </a:r>
            <a:endParaRPr lang="en-US" dirty="0">
              <a:solidFill>
                <a:schemeClr val="bg1"/>
              </a:solidFill>
            </a:endParaRPr>
          </a:p>
        </p:txBody>
      </p:sp>
      <p:sp>
        <p:nvSpPr>
          <p:cNvPr id="5" name="Title 1">
            <a:extLst>
              <a:ext uri="{FF2B5EF4-FFF2-40B4-BE49-F238E27FC236}">
                <a16:creationId xmlns:a16="http://schemas.microsoft.com/office/drawing/2014/main" id="{16B03F51-A4FC-4BD3-A1EE-BCCA664134F5}"/>
              </a:ext>
            </a:extLst>
          </p:cNvPr>
          <p:cNvSpPr txBox="1">
            <a:spLocks/>
          </p:cNvSpPr>
          <p:nvPr/>
        </p:nvSpPr>
        <p:spPr>
          <a:xfrm>
            <a:off x="4388389" y="1342966"/>
            <a:ext cx="5966650" cy="833378"/>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solidFill>
                  <a:schemeClr val="bg1"/>
                </a:solidFill>
                <a:latin typeface="+mn-lt"/>
                <a:ea typeface="Charter Roman" charset="0"/>
                <a:cs typeface="Charter Roman" charset="0"/>
              </a:rPr>
              <a:t>TITLE</a:t>
            </a:r>
            <a:endParaRPr lang="en-US" sz="2800" b="1" dirty="0">
              <a:solidFill>
                <a:srgbClr val="FDA31B"/>
              </a:solidFill>
              <a:latin typeface="+mn-lt"/>
              <a:ea typeface="Charter Roman" charset="0"/>
              <a:cs typeface="Charter Roman" charset="0"/>
            </a:endParaRPr>
          </a:p>
        </p:txBody>
      </p:sp>
      <p:sp>
        <p:nvSpPr>
          <p:cNvPr id="6" name="TextBox 5">
            <a:extLst>
              <a:ext uri="{FF2B5EF4-FFF2-40B4-BE49-F238E27FC236}">
                <a16:creationId xmlns:a16="http://schemas.microsoft.com/office/drawing/2014/main" id="{56C195DA-8FDE-43D7-98DD-8760973E2D18}"/>
              </a:ext>
            </a:extLst>
          </p:cNvPr>
          <p:cNvSpPr txBox="1"/>
          <p:nvPr/>
        </p:nvSpPr>
        <p:spPr>
          <a:xfrm>
            <a:off x="621615" y="494040"/>
            <a:ext cx="8413824" cy="630942"/>
          </a:xfrm>
          <a:prstGeom prst="rect">
            <a:avLst/>
          </a:prstGeom>
          <a:noFill/>
        </p:spPr>
        <p:txBody>
          <a:bodyPr wrap="square" rtlCol="0">
            <a:spAutoFit/>
          </a:bodyPr>
          <a:lstStyle/>
          <a:p>
            <a:r>
              <a:rPr lang="en-US" sz="3500" b="1">
                <a:solidFill>
                  <a:srgbClr val="0B253F"/>
                </a:solidFill>
                <a:latin typeface="Times" pitchFamily="2" charset="0"/>
                <a:ea typeface="Charter Roman" charset="0"/>
                <a:cs typeface="Charter Roman" charset="0"/>
              </a:rPr>
              <a:t>INTRODUCTION</a:t>
            </a:r>
            <a:endParaRPr lang="en-US" sz="3500" b="1" dirty="0">
              <a:solidFill>
                <a:srgbClr val="0B253F"/>
              </a:solidFill>
              <a:latin typeface="Times" pitchFamily="2" charset="0"/>
              <a:ea typeface="Charter Roman" charset="0"/>
              <a:cs typeface="Charter Roman" charset="0"/>
            </a:endParaRPr>
          </a:p>
        </p:txBody>
      </p:sp>
      <p:graphicFrame>
        <p:nvGraphicFramePr>
          <p:cNvPr id="9" name="Content Placeholder 2">
            <a:extLst>
              <a:ext uri="{FF2B5EF4-FFF2-40B4-BE49-F238E27FC236}">
                <a16:creationId xmlns:a16="http://schemas.microsoft.com/office/drawing/2014/main" id="{9EC9B359-901B-5C6C-F505-5AEF196787DA}"/>
              </a:ext>
            </a:extLst>
          </p:cNvPr>
          <p:cNvGraphicFramePr/>
          <p:nvPr/>
        </p:nvGraphicFramePr>
        <p:xfrm>
          <a:off x="621615" y="1276194"/>
          <a:ext cx="11119282" cy="4725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5914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5D3B74-DE8F-4853-BC96-499608C35916}"/>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RECOMMENDATIONS (FUTURE RESEARCH)</a:t>
            </a:r>
          </a:p>
        </p:txBody>
      </p:sp>
      <p:sp>
        <p:nvSpPr>
          <p:cNvPr id="3" name="Content Placeholder 2">
            <a:extLst>
              <a:ext uri="{FF2B5EF4-FFF2-40B4-BE49-F238E27FC236}">
                <a16:creationId xmlns:a16="http://schemas.microsoft.com/office/drawing/2014/main" id="{7BC8364D-E71F-4E83-AF9E-ABAE4DD56FB4}"/>
              </a:ext>
            </a:extLst>
          </p:cNvPr>
          <p:cNvSpPr txBox="1">
            <a:spLocks/>
          </p:cNvSpPr>
          <p:nvPr/>
        </p:nvSpPr>
        <p:spPr>
          <a:xfrm>
            <a:off x="621614" y="1284861"/>
            <a:ext cx="10661573" cy="460965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Start with this project’s deployment code</a:t>
            </a:r>
            <a:b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b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Multi-camera configurations</a:t>
            </a:r>
            <a:b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b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lang="en-US" sz="2800" dirty="0">
                <a:solidFill>
                  <a:sysClr val="windowText" lastClr="000000">
                    <a:lumMod val="85000"/>
                    <a:lumOff val="15000"/>
                  </a:sysClr>
                </a:solidFill>
                <a:latin typeface="Calibri"/>
              </a:rPr>
              <a:t>Decouple the AI/ML subsystems into multi-model</a:t>
            </a:r>
            <a:br>
              <a:rPr lang="en-US" sz="2800" dirty="0">
                <a:solidFill>
                  <a:sysClr val="windowText" lastClr="000000">
                    <a:lumMod val="85000"/>
                    <a:lumOff val="15000"/>
                  </a:sysClr>
                </a:solidFill>
                <a:latin typeface="Calibri"/>
              </a:rPr>
            </a:br>
            <a:endParaRPr lang="en-US" sz="2800" dirty="0">
              <a:solidFill>
                <a:sysClr val="windowText" lastClr="000000">
                  <a:lumMod val="85000"/>
                  <a:lumOff val="15000"/>
                </a:sysClr>
              </a:solidFill>
              <a:latin typeface="Calibri"/>
            </a:endParaRP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Decouple the schema with </a:t>
            </a:r>
            <a:r>
              <a:rPr kumimoji="0" lang="en-US" sz="2800" b="0" i="0" u="none" strike="noStrike" kern="1200" cap="none" spc="0" normalizeH="0" baseline="0" noProof="0" dirty="0" err="1">
                <a:ln>
                  <a:noFill/>
                </a:ln>
                <a:solidFill>
                  <a:sysClr val="windowText" lastClr="000000">
                    <a:lumMod val="85000"/>
                    <a:lumOff val="15000"/>
                  </a:sysClr>
                </a:solidFill>
                <a:effectLst/>
                <a:uLnTx/>
                <a:uFillTx/>
                <a:latin typeface="Calibri"/>
                <a:ea typeface="+mn-ea"/>
                <a:cs typeface="+mn-cs"/>
              </a:rPr>
              <a:t>GraphQL</a:t>
            </a:r>
            <a:endParaRPr lang="en-US" sz="2800" dirty="0">
              <a:solidFill>
                <a:sysClr val="windowText" lastClr="000000">
                  <a:lumMod val="85000"/>
                  <a:lumOff val="15000"/>
                </a:sysClr>
              </a:solidFill>
              <a:latin typeface="Calibri"/>
            </a:endParaRPr>
          </a:p>
        </p:txBody>
      </p:sp>
    </p:spTree>
    <p:extLst>
      <p:ext uri="{BB962C8B-B14F-4D97-AF65-F5344CB8AC3E}">
        <p14:creationId xmlns:p14="http://schemas.microsoft.com/office/powerpoint/2010/main" val="2368830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19D795-71A9-43C9-A595-25C87D53BE35}"/>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CONCLUSIONS</a:t>
            </a:r>
          </a:p>
        </p:txBody>
      </p:sp>
      <p:sp>
        <p:nvSpPr>
          <p:cNvPr id="3" name="Content Placeholder 2">
            <a:extLst>
              <a:ext uri="{FF2B5EF4-FFF2-40B4-BE49-F238E27FC236}">
                <a16:creationId xmlns:a16="http://schemas.microsoft.com/office/drawing/2014/main" id="{928CF80A-EE9F-4B04-9001-8386924984E4}"/>
              </a:ext>
            </a:extLst>
          </p:cNvPr>
          <p:cNvSpPr txBox="1">
            <a:spLocks/>
          </p:cNvSpPr>
          <p:nvPr/>
        </p:nvSpPr>
        <p:spPr>
          <a:xfrm>
            <a:off x="621615" y="1251717"/>
            <a:ext cx="1120252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Provide strong, concise overarching conclusions as a summary focusing on the problem, purpose, and research questions. </a:t>
            </a:r>
          </a:p>
          <a:p>
            <a:r>
              <a:rPr lang="en-US" sz="2800" dirty="0"/>
              <a:t> From the evaluation and implications of the study results, emphasize specifically how the results of the study connect to your framework, practice, and to the literature; considering specifically the gap in the literature. </a:t>
            </a:r>
          </a:p>
          <a:p>
            <a:r>
              <a:rPr lang="en-US" sz="2800" dirty="0"/>
              <a:t> Present the main message of the entire study and concisely summarize the recommendations for future research. </a:t>
            </a:r>
          </a:p>
        </p:txBody>
      </p:sp>
    </p:spTree>
    <p:extLst>
      <p:ext uri="{BB962C8B-B14F-4D97-AF65-F5344CB8AC3E}">
        <p14:creationId xmlns:p14="http://schemas.microsoft.com/office/powerpoint/2010/main" val="4242769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859F8-7F5D-4F32-8513-DC74D4391B0F}"/>
              </a:ext>
            </a:extLst>
          </p:cNvPr>
          <p:cNvSpPr txBox="1"/>
          <p:nvPr/>
        </p:nvSpPr>
        <p:spPr>
          <a:xfrm>
            <a:off x="413472"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THANK YOU</a:t>
            </a:r>
          </a:p>
        </p:txBody>
      </p:sp>
      <p:sp>
        <p:nvSpPr>
          <p:cNvPr id="3" name="Content Placeholder 2">
            <a:extLst>
              <a:ext uri="{FF2B5EF4-FFF2-40B4-BE49-F238E27FC236}">
                <a16:creationId xmlns:a16="http://schemas.microsoft.com/office/drawing/2014/main" id="{5DC004CF-6793-435C-B3BF-AF9E1F77FDE8}"/>
              </a:ext>
            </a:extLst>
          </p:cNvPr>
          <p:cNvSpPr txBox="1">
            <a:spLocks/>
          </p:cNvSpPr>
          <p:nvPr/>
        </p:nvSpPr>
        <p:spPr>
          <a:xfrm>
            <a:off x="621615" y="1251717"/>
            <a:ext cx="11498582"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Thank you for your attention.</a:t>
            </a:r>
          </a:p>
          <a:p>
            <a:pPr lvl="1"/>
            <a:r>
              <a:rPr lang="en-US" dirty="0"/>
              <a:t> Are there any questions?</a:t>
            </a:r>
          </a:p>
        </p:txBody>
      </p:sp>
    </p:spTree>
    <p:extLst>
      <p:ext uri="{BB962C8B-B14F-4D97-AF65-F5344CB8AC3E}">
        <p14:creationId xmlns:p14="http://schemas.microsoft.com/office/powerpoint/2010/main" val="827695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A66DDBC-5357-404F-9870-671BDD777A8A}"/>
              </a:ext>
            </a:extLst>
          </p:cNvPr>
          <p:cNvSpPr txBox="1"/>
          <p:nvPr/>
        </p:nvSpPr>
        <p:spPr>
          <a:xfrm>
            <a:off x="8115300" y="1562669"/>
            <a:ext cx="3389515" cy="238068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dirty="0">
                <a:solidFill>
                  <a:schemeClr val="tx1">
                    <a:lumMod val="85000"/>
                    <a:lumOff val="15000"/>
                  </a:schemeClr>
                </a:solidFill>
                <a:latin typeface="+mj-lt"/>
                <a:ea typeface="+mj-ea"/>
                <a:cs typeface="+mj-cs"/>
              </a:rPr>
              <a:t>REFERENCES</a:t>
            </a:r>
          </a:p>
        </p:txBody>
      </p:sp>
      <p:pic>
        <p:nvPicPr>
          <p:cNvPr id="4" name="Picture 3" descr="Files in folders">
            <a:extLst>
              <a:ext uri="{FF2B5EF4-FFF2-40B4-BE49-F238E27FC236}">
                <a16:creationId xmlns:a16="http://schemas.microsoft.com/office/drawing/2014/main" id="{5D70E172-AAFD-9B70-EB7B-D3EB1B94CD3B}"/>
              </a:ext>
            </a:extLst>
          </p:cNvPr>
          <p:cNvPicPr>
            <a:picLocks noChangeAspect="1"/>
          </p:cNvPicPr>
          <p:nvPr/>
        </p:nvPicPr>
        <p:blipFill rotWithShape="1">
          <a:blip r:embed="rId3"/>
          <a:srcRect l="13515" r="11874" b="-2"/>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extLst>
      <p:ext uri="{BB962C8B-B14F-4D97-AF65-F5344CB8AC3E}">
        <p14:creationId xmlns:p14="http://schemas.microsoft.com/office/powerpoint/2010/main" val="354718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2329D3-4F9F-4417-B37A-6D0774C91608}"/>
              </a:ext>
            </a:extLst>
          </p:cNvPr>
          <p:cNvSpPr txBox="1"/>
          <p:nvPr/>
        </p:nvSpPr>
        <p:spPr>
          <a:xfrm>
            <a:off x="621615" y="494040"/>
            <a:ext cx="8413824" cy="630942"/>
          </a:xfrm>
          <a:prstGeom prst="rect">
            <a:avLst/>
          </a:prstGeom>
          <a:noFill/>
        </p:spPr>
        <p:txBody>
          <a:bodyPr wrap="square" rtlCol="0">
            <a:spAutoFit/>
          </a:bodyPr>
          <a:lstStyle/>
          <a:p>
            <a:r>
              <a:rPr lang="en-US" sz="3500" b="1">
                <a:solidFill>
                  <a:srgbClr val="0B253F"/>
                </a:solidFill>
                <a:latin typeface="Times" pitchFamily="2" charset="0"/>
                <a:ea typeface="Charter Roman" charset="0"/>
                <a:cs typeface="Charter Roman" charset="0"/>
              </a:rPr>
              <a:t>PROBLEM &amp; PURPOSE STATEMENTS</a:t>
            </a:r>
            <a:endParaRPr lang="en-US" sz="3500" b="1" dirty="0">
              <a:solidFill>
                <a:srgbClr val="0B253F"/>
              </a:solidFill>
              <a:latin typeface="Times" pitchFamily="2" charset="0"/>
              <a:ea typeface="Charter Roman" charset="0"/>
              <a:cs typeface="Charter Roman" charset="0"/>
            </a:endParaRPr>
          </a:p>
        </p:txBody>
      </p:sp>
      <p:graphicFrame>
        <p:nvGraphicFramePr>
          <p:cNvPr id="9" name="Content Placeholder 2">
            <a:extLst>
              <a:ext uri="{FF2B5EF4-FFF2-40B4-BE49-F238E27FC236}">
                <a16:creationId xmlns:a16="http://schemas.microsoft.com/office/drawing/2014/main" id="{D20BC19E-0B86-394F-4F36-860FC51402E5}"/>
              </a:ext>
            </a:extLst>
          </p:cNvPr>
          <p:cNvGraphicFramePr/>
          <p:nvPr>
            <p:extLst>
              <p:ext uri="{D42A27DB-BD31-4B8C-83A1-F6EECF244321}">
                <p14:modId xmlns:p14="http://schemas.microsoft.com/office/powerpoint/2010/main" val="2408526450"/>
              </p:ext>
            </p:extLst>
          </p:nvPr>
        </p:nvGraphicFramePr>
        <p:xfrm>
          <a:off x="621615" y="1274980"/>
          <a:ext cx="11255075" cy="4894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818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7B45E25-F7AE-4E8E-A288-C7CE9574E59C}"/>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RESEARCH QUESTIONS &amp; HYPOTHESES</a:t>
            </a:r>
          </a:p>
        </p:txBody>
      </p:sp>
      <p:sp>
        <p:nvSpPr>
          <p:cNvPr id="5" name="Content Placeholder 2">
            <a:extLst>
              <a:ext uri="{FF2B5EF4-FFF2-40B4-BE49-F238E27FC236}">
                <a16:creationId xmlns:a16="http://schemas.microsoft.com/office/drawing/2014/main" id="{8DBA5DAC-EF2B-4991-8535-A69C9A96B3F2}"/>
              </a:ext>
            </a:extLst>
          </p:cNvPr>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graphicFrame>
        <p:nvGraphicFramePr>
          <p:cNvPr id="10" name="Content Placeholder 2">
            <a:extLst>
              <a:ext uri="{FF2B5EF4-FFF2-40B4-BE49-F238E27FC236}">
                <a16:creationId xmlns:a16="http://schemas.microsoft.com/office/drawing/2014/main" id="{53C8DAD5-D622-004C-DF9D-577061FB89F2}"/>
              </a:ext>
            </a:extLst>
          </p:cNvPr>
          <p:cNvGraphicFramePr/>
          <p:nvPr>
            <p:extLst>
              <p:ext uri="{D42A27DB-BD31-4B8C-83A1-F6EECF244321}">
                <p14:modId xmlns:p14="http://schemas.microsoft.com/office/powerpoint/2010/main" val="371621240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86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1455E48-AC35-4512-9853-517C76454931}"/>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dirty="0">
                <a:solidFill>
                  <a:schemeClr val="bg1"/>
                </a:solidFill>
                <a:latin typeface="+mj-lt"/>
                <a:ea typeface="+mj-ea"/>
                <a:cs typeface="+mj-cs"/>
              </a:rPr>
              <a:t>THEORETICAL FRAMEWORK</a:t>
            </a:r>
          </a:p>
        </p:txBody>
      </p:sp>
      <p:sp>
        <p:nvSpPr>
          <p:cNvPr id="3" name="Rectangle 2">
            <a:extLst>
              <a:ext uri="{FF2B5EF4-FFF2-40B4-BE49-F238E27FC236}">
                <a16:creationId xmlns:a16="http://schemas.microsoft.com/office/drawing/2014/main" id="{9D7D3653-9B3B-4232-96CD-E174B2007D80}"/>
              </a:ext>
            </a:extLst>
          </p:cNvPr>
          <p:cNvSpPr/>
          <p:nvPr/>
        </p:nvSpPr>
        <p:spPr>
          <a:xfrm>
            <a:off x="621615" y="1274980"/>
            <a:ext cx="10954678" cy="1471172"/>
          </a:xfrm>
          <a:prstGeom prst="rect">
            <a:avLst/>
          </a:prstGeom>
        </p:spPr>
        <p:txBody>
          <a:bodyPr wrap="square">
            <a:spAutoFit/>
          </a:bodyPr>
          <a:lstStyle/>
          <a:p>
            <a:endParaRPr lang="en-US" sz="2800" dirty="0"/>
          </a:p>
          <a:p>
            <a:endParaRPr lang="en-US" sz="2800" dirty="0"/>
          </a:p>
          <a:p>
            <a:pPr marL="290512" marR="0" lvl="1" defTabSz="457200" eaLnBrk="1" fontAlgn="auto" latinLnBrk="0" hangingPunct="1">
              <a:lnSpc>
                <a:spcPct val="100000"/>
              </a:lnSpc>
              <a:spcBef>
                <a:spcPct val="20000"/>
              </a:spcBef>
              <a:spcAft>
                <a:spcPts val="0"/>
              </a:spcAft>
              <a:buClrTx/>
              <a:buSzTx/>
              <a:tabLst/>
              <a:defRPr/>
            </a:pPr>
            <a:endParaRPr kumimoji="0" lang="en-US" sz="2800" b="0" i="0" u="none" strike="noStrike" kern="0" cap="none" spc="0" normalizeH="0" baseline="0" noProof="0" dirty="0">
              <a:ln>
                <a:noFill/>
              </a:ln>
              <a:solidFill>
                <a:prstClr val="black">
                  <a:lumMod val="85000"/>
                  <a:lumOff val="15000"/>
                </a:prstClr>
              </a:solidFill>
              <a:effectLst/>
              <a:uLnTx/>
              <a:uFillTx/>
            </a:endParaRPr>
          </a:p>
        </p:txBody>
      </p:sp>
      <p:graphicFrame>
        <p:nvGraphicFramePr>
          <p:cNvPr id="4" name="Table 3">
            <a:extLst>
              <a:ext uri="{FF2B5EF4-FFF2-40B4-BE49-F238E27FC236}">
                <a16:creationId xmlns:a16="http://schemas.microsoft.com/office/drawing/2014/main" id="{74315438-88FC-49E2-D59A-430390DBABA1}"/>
              </a:ext>
            </a:extLst>
          </p:cNvPr>
          <p:cNvGraphicFramePr>
            <a:graphicFrameLocks noGrp="1"/>
          </p:cNvGraphicFramePr>
          <p:nvPr>
            <p:extLst>
              <p:ext uri="{D42A27DB-BD31-4B8C-83A1-F6EECF244321}">
                <p14:modId xmlns:p14="http://schemas.microsoft.com/office/powerpoint/2010/main" val="1979987473"/>
              </p:ext>
            </p:extLst>
          </p:nvPr>
        </p:nvGraphicFramePr>
        <p:xfrm>
          <a:off x="1244208" y="1675227"/>
          <a:ext cx="9703585" cy="4394203"/>
        </p:xfrm>
        <a:graphic>
          <a:graphicData uri="http://schemas.openxmlformats.org/drawingml/2006/table">
            <a:tbl>
              <a:tblPr firstRow="1" firstCol="1" bandRow="1"/>
              <a:tblGrid>
                <a:gridCol w="2545538">
                  <a:extLst>
                    <a:ext uri="{9D8B030D-6E8A-4147-A177-3AD203B41FA5}">
                      <a16:colId xmlns:a16="http://schemas.microsoft.com/office/drawing/2014/main" val="3345463734"/>
                    </a:ext>
                  </a:extLst>
                </a:gridCol>
                <a:gridCol w="7158047">
                  <a:extLst>
                    <a:ext uri="{9D8B030D-6E8A-4147-A177-3AD203B41FA5}">
                      <a16:colId xmlns:a16="http://schemas.microsoft.com/office/drawing/2014/main" val="794904998"/>
                    </a:ext>
                  </a:extLst>
                </a:gridCol>
              </a:tblGrid>
              <a:tr h="412052">
                <a:tc>
                  <a:txBody>
                    <a:bodyPr/>
                    <a:lstStyle/>
                    <a:p>
                      <a:pPr marL="0" marR="0" indent="0" algn="l" fontAlgn="t">
                        <a:lnSpc>
                          <a:spcPct val="200000"/>
                        </a:lnSpc>
                        <a:spcBef>
                          <a:spcPts val="0"/>
                        </a:spcBef>
                        <a:spcAft>
                          <a:spcPts val="0"/>
                        </a:spcAft>
                      </a:pPr>
                      <a:r>
                        <a:rPr lang="en-US" sz="1200" b="1" i="0" u="none" strike="noStrike">
                          <a:solidFill>
                            <a:srgbClr val="FFFFFF"/>
                          </a:solidFill>
                          <a:effectLst/>
                          <a:latin typeface="Times New Roman" panose="02020603050405020304" pitchFamily="18" charset="0"/>
                          <a:ea typeface="Calibri" panose="020F0502020204030204" pitchFamily="34" charset="0"/>
                          <a:cs typeface="Arial" panose="020B0604020202020204" pitchFamily="34" charset="0"/>
                        </a:rPr>
                        <a:t>Guideline</a:t>
                      </a:r>
                      <a:endParaRPr lang="en-US" sz="1800" b="0" i="0" u="none" strike="noStrike">
                        <a:effectLst/>
                        <a:latin typeface="Arial" panose="020B0604020202020204" pitchFamily="34" charset="0"/>
                      </a:endParaRPr>
                    </a:p>
                  </a:txBody>
                  <a:tcPr marL="68612" marR="68612" marT="9529"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indent="0" algn="l" fontAlgn="t">
                        <a:lnSpc>
                          <a:spcPct val="200000"/>
                        </a:lnSpc>
                        <a:spcBef>
                          <a:spcPts val="0"/>
                        </a:spcBef>
                        <a:spcAft>
                          <a:spcPts val="0"/>
                        </a:spcAft>
                      </a:pPr>
                      <a:r>
                        <a:rPr lang="en-US" sz="1200" b="1" i="0" u="none" strike="noStrike">
                          <a:solidFill>
                            <a:srgbClr val="FFFFFF"/>
                          </a:solidFill>
                          <a:effectLst/>
                          <a:latin typeface="Times New Roman" panose="02020603050405020304" pitchFamily="18" charset="0"/>
                          <a:ea typeface="Calibri" panose="020F0502020204030204" pitchFamily="34" charset="0"/>
                          <a:cs typeface="Arial" panose="020B0604020202020204" pitchFamily="34" charset="0"/>
                        </a:rPr>
                        <a:t>Description</a:t>
                      </a:r>
                      <a:endParaRPr lang="en-US" sz="1800" b="0" i="0" u="none" strike="noStrike">
                        <a:effectLst/>
                        <a:latin typeface="Arial" panose="020B0604020202020204" pitchFamily="34" charset="0"/>
                      </a:endParaRPr>
                    </a:p>
                  </a:txBody>
                  <a:tcPr marL="68612" marR="68612" marT="9529"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758939392"/>
                  </a:ext>
                </a:extLst>
              </a:tr>
              <a:tr h="412052">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 as an Artifact</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Design-science research must produce a viable artifact as a construct, a model, a method, or an instantiation.</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806598171"/>
                  </a:ext>
                </a:extLst>
              </a:tr>
              <a:tr h="412052">
                <a:tc>
                  <a:txBody>
                    <a:bodyPr/>
                    <a:lstStyle/>
                    <a:p>
                      <a:pPr marL="0" marR="0" indent="0" algn="l" fontAlgn="t">
                        <a:lnSpc>
                          <a:spcPct val="200000"/>
                        </a:lnSpc>
                        <a:spcBef>
                          <a:spcPts val="0"/>
                        </a:spcBef>
                        <a:spcAft>
                          <a:spcPts val="0"/>
                        </a:spcAft>
                      </a:pPr>
                      <a:r>
                        <a:rPr lang="en-US" sz="1200" b="1" i="0" u="none" strike="noStrike">
                          <a:effectLst/>
                          <a:latin typeface="Times New Roman" panose="02020603050405020304" pitchFamily="18" charset="0"/>
                          <a:ea typeface="Calibri" panose="020F0502020204030204" pitchFamily="34" charset="0"/>
                          <a:cs typeface="Arial" panose="020B0604020202020204" pitchFamily="34" charset="0"/>
                        </a:rPr>
                        <a:t>Problem Relevance</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fontAlgn="t">
                        <a:lnSpc>
                          <a:spcPct val="200000"/>
                        </a:lnSpc>
                        <a:spcBef>
                          <a:spcPts val="0"/>
                        </a:spcBef>
                        <a:spcAft>
                          <a:spcPts val="0"/>
                        </a:spcAft>
                      </a:pPr>
                      <a:r>
                        <a:rPr lang="en-US" sz="1200" b="0" i="0" u="none" strike="noStrike">
                          <a:effectLst/>
                          <a:latin typeface="Times New Roman" panose="02020603050405020304" pitchFamily="18" charset="0"/>
                          <a:ea typeface="Calibri" panose="020F0502020204030204" pitchFamily="34" charset="0"/>
                          <a:cs typeface="Arial" panose="020B0604020202020204" pitchFamily="34" charset="0"/>
                        </a:rPr>
                        <a:t>Design-science research aims to develop technology-based solutions to important and relevant business problems.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841530348"/>
                  </a:ext>
                </a:extLst>
              </a:tr>
              <a:tr h="412052">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 Evaluation</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 design artifact’s utility, quality, and efficacy must rigorously demonstrate well-executed evaluation methods.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2954411326"/>
                  </a:ext>
                </a:extLst>
              </a:tr>
              <a:tr h="777981">
                <a:tc>
                  <a:txBody>
                    <a:bodyPr/>
                    <a:lstStyle/>
                    <a:p>
                      <a:pPr marL="0" marR="0" indent="0" algn="l" fontAlgn="t">
                        <a:lnSpc>
                          <a:spcPct val="200000"/>
                        </a:lnSpc>
                        <a:spcBef>
                          <a:spcPts val="0"/>
                        </a:spcBef>
                        <a:spcAft>
                          <a:spcPts val="0"/>
                        </a:spcAft>
                      </a:pPr>
                      <a:r>
                        <a:rPr lang="en-US" sz="1200" b="1" i="0" u="none" strike="noStrike">
                          <a:effectLst/>
                          <a:latin typeface="Times New Roman" panose="02020603050405020304" pitchFamily="18" charset="0"/>
                          <a:ea typeface="Calibri" panose="020F0502020204030204" pitchFamily="34" charset="0"/>
                          <a:cs typeface="Arial" panose="020B0604020202020204" pitchFamily="34" charset="0"/>
                        </a:rPr>
                        <a:t>Research Contributions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fontAlgn="t">
                        <a:lnSpc>
                          <a:spcPct val="200000"/>
                        </a:lnSpc>
                        <a:spcBef>
                          <a:spcPts val="0"/>
                        </a:spcBef>
                        <a:spcAft>
                          <a:spcPts val="0"/>
                        </a:spcAft>
                      </a:pPr>
                      <a:r>
                        <a:rPr lang="en-US" sz="1200" b="0" i="0" u="none" strike="noStrike">
                          <a:effectLst/>
                          <a:latin typeface="Times New Roman" panose="02020603050405020304" pitchFamily="18" charset="0"/>
                          <a:ea typeface="Calibri" panose="020F0502020204030204" pitchFamily="34" charset="0"/>
                          <a:cs typeface="Arial" panose="020B0604020202020204" pitchFamily="34" charset="0"/>
                        </a:rPr>
                        <a:t>Effective design-science research must provide transparent and verifiable contributions to design artifacts, foundations, and/or design methodologies.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219189596"/>
                  </a:ext>
                </a:extLst>
              </a:tr>
              <a:tr h="412052">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Research Rigor</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Design-science research relies on rigorous methods to construct and evaluate the design artifact.</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970639135"/>
                  </a:ext>
                </a:extLst>
              </a:tr>
              <a:tr h="777981">
                <a:tc>
                  <a:txBody>
                    <a:bodyPr/>
                    <a:lstStyle/>
                    <a:p>
                      <a:pPr marL="0" marR="0" indent="0" algn="l" fontAlgn="t">
                        <a:lnSpc>
                          <a:spcPct val="200000"/>
                        </a:lnSpc>
                        <a:spcBef>
                          <a:spcPts val="0"/>
                        </a:spcBef>
                        <a:spcAft>
                          <a:spcPts val="0"/>
                        </a:spcAft>
                      </a:pPr>
                      <a:r>
                        <a:rPr lang="en-US" sz="1200" b="1" i="0" u="none" strike="noStrike">
                          <a:effectLst/>
                          <a:latin typeface="Times New Roman" panose="02020603050405020304" pitchFamily="18" charset="0"/>
                          <a:ea typeface="Calibri" panose="020F0502020204030204" pitchFamily="34" charset="0"/>
                          <a:cs typeface="Arial" panose="020B0604020202020204" pitchFamily="34" charset="0"/>
                        </a:rPr>
                        <a:t>Design as a Search Process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fontAlgn="t">
                        <a:lnSpc>
                          <a:spcPct val="200000"/>
                        </a:lnSpc>
                        <a:spcBef>
                          <a:spcPts val="0"/>
                        </a:spcBef>
                        <a:spcAft>
                          <a:spcPts val="0"/>
                        </a:spcAft>
                      </a:pPr>
                      <a:r>
                        <a:rPr lang="en-US" sz="1200" b="0" i="0" u="none" strike="noStrike">
                          <a:effectLst/>
                          <a:latin typeface="Times New Roman" panose="02020603050405020304" pitchFamily="18" charset="0"/>
                          <a:ea typeface="Calibri" panose="020F0502020204030204" pitchFamily="34" charset="0"/>
                          <a:cs typeface="Arial" panose="020B0604020202020204" pitchFamily="34" charset="0"/>
                        </a:rPr>
                        <a:t>The search for a compelling artifact requires utilizing available means to reach desired ends while satisfying laws in the problem environment.</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576477042"/>
                  </a:ext>
                </a:extLst>
              </a:tr>
              <a:tr h="777981">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Communication of Research</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Design-science research must be presented effectively both to technology-oriented and management-oriented audiences.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2164110827"/>
                  </a:ext>
                </a:extLst>
              </a:tr>
            </a:tbl>
          </a:graphicData>
        </a:graphic>
      </p:graphicFrame>
    </p:spTree>
    <p:extLst>
      <p:ext uri="{BB962C8B-B14F-4D97-AF65-F5344CB8AC3E}">
        <p14:creationId xmlns:p14="http://schemas.microsoft.com/office/powerpoint/2010/main" val="362081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9F21C05-5651-4DE4-8EA8-5767B0EA3A4E}"/>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REVIEW OF THE LITERATURE</a:t>
            </a:r>
          </a:p>
        </p:txBody>
      </p:sp>
      <p:sp>
        <p:nvSpPr>
          <p:cNvPr id="3" name="Content Placeholder 2">
            <a:extLst>
              <a:ext uri="{FF2B5EF4-FFF2-40B4-BE49-F238E27FC236}">
                <a16:creationId xmlns:a16="http://schemas.microsoft.com/office/drawing/2014/main" id="{65092119-8CB3-4E76-B7EF-0D3151B3D623}"/>
              </a:ext>
            </a:extLst>
          </p:cNvPr>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graphicFrame>
        <p:nvGraphicFramePr>
          <p:cNvPr id="6" name="Text Placeholder 2">
            <a:extLst>
              <a:ext uri="{FF2B5EF4-FFF2-40B4-BE49-F238E27FC236}">
                <a16:creationId xmlns:a16="http://schemas.microsoft.com/office/drawing/2014/main" id="{718E9CD2-7473-3622-312F-70BFEF147F90}"/>
              </a:ext>
            </a:extLst>
          </p:cNvPr>
          <p:cNvGraphicFramePr/>
          <p:nvPr>
            <p:extLst>
              <p:ext uri="{D42A27DB-BD31-4B8C-83A1-F6EECF244321}">
                <p14:modId xmlns:p14="http://schemas.microsoft.com/office/powerpoint/2010/main" val="255748082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638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FB657A-3C0B-4922-8CD2-76BD3F421BA9}"/>
              </a:ext>
            </a:extLst>
          </p:cNvPr>
          <p:cNvSpPr txBox="1"/>
          <p:nvPr/>
        </p:nvSpPr>
        <p:spPr>
          <a:xfrm>
            <a:off x="621613"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RESEARCH METHODOLOGY &amp; DESIGN</a:t>
            </a:r>
          </a:p>
        </p:txBody>
      </p:sp>
      <p:sp>
        <p:nvSpPr>
          <p:cNvPr id="3" name="Text Placeholder 2">
            <a:extLst>
              <a:ext uri="{FF2B5EF4-FFF2-40B4-BE49-F238E27FC236}">
                <a16:creationId xmlns:a16="http://schemas.microsoft.com/office/drawing/2014/main" id="{92787CB5-C598-4775-9A51-E7609A884547}"/>
              </a:ext>
            </a:extLst>
          </p:cNvPr>
          <p:cNvSpPr txBox="1">
            <a:spLocks/>
          </p:cNvSpPr>
          <p:nvPr/>
        </p:nvSpPr>
        <p:spPr>
          <a:xfrm>
            <a:off x="621613" y="1273026"/>
            <a:ext cx="11166433" cy="5442639"/>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effectLst/>
              <a:latin typeface="Times New Roman" panose="02020603050405020304" pitchFamily="18" charset="0"/>
              <a:ea typeface="Calibri" panose="020F0502020204030204" pitchFamily="34" charset="0"/>
              <a:cs typeface="Arial" panose="020B0604020202020204" pitchFamily="34" charset="0"/>
            </a:endParaRPr>
          </a:p>
          <a:p>
            <a:pPr marL="0" indent="0">
              <a:buNone/>
            </a:pPr>
            <a:r>
              <a:rPr lang="en-US" sz="2800" dirty="0">
                <a:effectLst/>
                <a:latin typeface="Times New Roman" panose="02020603050405020304" pitchFamily="18" charset="0"/>
                <a:ea typeface="Calibri" panose="020F0502020204030204" pitchFamily="34" charset="0"/>
                <a:cs typeface="Arial" panose="020B0604020202020204" pitchFamily="34" charset="0"/>
              </a:rPr>
              <a:t>Design science is a </a:t>
            </a:r>
            <a:r>
              <a:rPr lang="en-US" sz="2800" b="1" dirty="0">
                <a:effectLst/>
                <a:latin typeface="Times New Roman" panose="02020603050405020304" pitchFamily="18" charset="0"/>
                <a:ea typeface="Calibri" panose="020F0502020204030204" pitchFamily="34" charset="0"/>
                <a:cs typeface="Arial" panose="020B0604020202020204" pitchFamily="34" charset="0"/>
              </a:rPr>
              <a:t>research methodology that creates and uses purposeful artifacts to study a phenomenon</a:t>
            </a:r>
            <a:r>
              <a:rPr lang="en-US" sz="2800" dirty="0">
                <a:effectLst/>
                <a:latin typeface="Times New Roman" panose="02020603050405020304" pitchFamily="18" charset="0"/>
                <a:ea typeface="Calibri" panose="020F0502020204030204" pitchFamily="34" charset="0"/>
                <a:cs typeface="Arial" panose="020B0604020202020204" pitchFamily="34" charset="0"/>
              </a:rPr>
              <a:t>. </a:t>
            </a:r>
            <a:br>
              <a:rPr lang="en-US" sz="2800" dirty="0">
                <a:effectLst/>
                <a:latin typeface="Times New Roman" panose="02020603050405020304" pitchFamily="18" charset="0"/>
                <a:ea typeface="Calibri" panose="020F0502020204030204" pitchFamily="34" charset="0"/>
                <a:cs typeface="Arial" panose="020B0604020202020204" pitchFamily="34" charset="0"/>
              </a:rPr>
            </a:br>
            <a:endParaRPr lang="en-US" sz="2800" dirty="0">
              <a:effectLst/>
              <a:latin typeface="Times New Roman" panose="02020603050405020304" pitchFamily="18" charset="0"/>
              <a:ea typeface="Calibri" panose="020F0502020204030204" pitchFamily="34" charset="0"/>
              <a:cs typeface="Arial" panose="020B0604020202020204" pitchFamily="34" charset="0"/>
            </a:endParaRPr>
          </a:p>
          <a:p>
            <a:pPr marL="0" indent="0">
              <a:buNone/>
            </a:pPr>
            <a:endParaRPr lang="en-US" sz="2800" dirty="0"/>
          </a:p>
        </p:txBody>
      </p:sp>
      <p:graphicFrame>
        <p:nvGraphicFramePr>
          <p:cNvPr id="4" name="Diagram 3">
            <a:extLst>
              <a:ext uri="{FF2B5EF4-FFF2-40B4-BE49-F238E27FC236}">
                <a16:creationId xmlns:a16="http://schemas.microsoft.com/office/drawing/2014/main" id="{F280F2F3-C7E5-4B9C-BC20-9F1ABA24F011}"/>
              </a:ext>
            </a:extLst>
          </p:cNvPr>
          <p:cNvGraphicFramePr/>
          <p:nvPr>
            <p:extLst>
              <p:ext uri="{D42A27DB-BD31-4B8C-83A1-F6EECF244321}">
                <p14:modId xmlns:p14="http://schemas.microsoft.com/office/powerpoint/2010/main" val="277641866"/>
              </p:ext>
            </p:extLst>
          </p:nvPr>
        </p:nvGraphicFramePr>
        <p:xfrm>
          <a:off x="621613" y="2062286"/>
          <a:ext cx="10948774" cy="3864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595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2711678-2EF6-4623-82A0-B1BFC0890895}"/>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a:solidFill>
                  <a:schemeClr val="bg1"/>
                </a:solidFill>
                <a:latin typeface="+mj-lt"/>
                <a:ea typeface="+mj-ea"/>
                <a:cs typeface="+mj-cs"/>
              </a:rPr>
              <a:t>POPULATION &amp; SAMPLE</a:t>
            </a:r>
          </a:p>
        </p:txBody>
      </p:sp>
      <p:sp>
        <p:nvSpPr>
          <p:cNvPr id="3" name="Text Placeholder 2">
            <a:extLst>
              <a:ext uri="{FF2B5EF4-FFF2-40B4-BE49-F238E27FC236}">
                <a16:creationId xmlns:a16="http://schemas.microsoft.com/office/drawing/2014/main" id="{94ED5D32-6DD5-454C-B2C6-4CF765A34525}"/>
              </a:ext>
            </a:extLst>
          </p:cNvPr>
          <p:cNvSpPr txBox="1">
            <a:spLocks/>
          </p:cNvSpPr>
          <p:nvPr/>
        </p:nvSpPr>
        <p:spPr>
          <a:xfrm>
            <a:off x="621614" y="1251717"/>
            <a:ext cx="11166433" cy="4894954"/>
          </a:xfrm>
          <a:prstGeom prst="rect">
            <a:avLst/>
          </a:prstGeom>
        </p:spPr>
        <p:txBody>
          <a:bodyPr vert="horz" lIns="91440" tIns="45720" rIns="91440" bIns="45720" rtlCol="0">
            <a:no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graphicFrame>
        <p:nvGraphicFramePr>
          <p:cNvPr id="4" name="Table 3">
            <a:extLst>
              <a:ext uri="{FF2B5EF4-FFF2-40B4-BE49-F238E27FC236}">
                <a16:creationId xmlns:a16="http://schemas.microsoft.com/office/drawing/2014/main" id="{3156C414-925A-72D8-6E3B-7F4738D7FA22}"/>
              </a:ext>
            </a:extLst>
          </p:cNvPr>
          <p:cNvGraphicFramePr>
            <a:graphicFrameLocks noGrp="1"/>
          </p:cNvGraphicFramePr>
          <p:nvPr>
            <p:extLst>
              <p:ext uri="{D42A27DB-BD31-4B8C-83A1-F6EECF244321}">
                <p14:modId xmlns:p14="http://schemas.microsoft.com/office/powerpoint/2010/main" val="853884237"/>
              </p:ext>
            </p:extLst>
          </p:nvPr>
        </p:nvGraphicFramePr>
        <p:xfrm>
          <a:off x="1579743" y="1675227"/>
          <a:ext cx="9032515" cy="4394203"/>
        </p:xfrm>
        <a:graphic>
          <a:graphicData uri="http://schemas.openxmlformats.org/drawingml/2006/table">
            <a:tbl>
              <a:tblPr firstRow="1" firstCol="1" bandRow="1">
                <a:noFill/>
                <a:tableStyleId>{5C22544A-7EE6-4342-B048-85BDC9FD1C3A}</a:tableStyleId>
              </a:tblPr>
              <a:tblGrid>
                <a:gridCol w="6614276">
                  <a:extLst>
                    <a:ext uri="{9D8B030D-6E8A-4147-A177-3AD203B41FA5}">
                      <a16:colId xmlns:a16="http://schemas.microsoft.com/office/drawing/2014/main" val="3110407129"/>
                    </a:ext>
                  </a:extLst>
                </a:gridCol>
                <a:gridCol w="2418239">
                  <a:extLst>
                    <a:ext uri="{9D8B030D-6E8A-4147-A177-3AD203B41FA5}">
                      <a16:colId xmlns:a16="http://schemas.microsoft.com/office/drawing/2014/main" val="135888603"/>
                    </a:ext>
                  </a:extLst>
                </a:gridCol>
              </a:tblGrid>
              <a:tr h="606013">
                <a:tc>
                  <a:txBody>
                    <a:bodyPr/>
                    <a:lstStyle/>
                    <a:p>
                      <a:pPr marL="0" marR="0" indent="0">
                        <a:lnSpc>
                          <a:spcPct val="200000"/>
                        </a:lnSpc>
                        <a:spcBef>
                          <a:spcPts val="0"/>
                        </a:spcBef>
                        <a:spcAft>
                          <a:spcPts val="0"/>
                        </a:spcAft>
                      </a:pPr>
                      <a:r>
                        <a:rPr lang="en-US" sz="1300" b="0" cap="all" spc="150">
                          <a:solidFill>
                            <a:schemeClr val="lt1"/>
                          </a:solidFill>
                          <a:effectLst/>
                        </a:rPr>
                        <a:t>Statistic</a:t>
                      </a:r>
                      <a:endParaRPr lang="en-US" sz="1300" b="0" cap="all" spc="150">
                        <a:solidFill>
                          <a:schemeClr val="lt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lnL>
                    <a:lnR w="12700" cmpd="sng">
                      <a:noFill/>
                    </a:lnR>
                    <a:lnT w="12700" cmpd="sng">
                      <a:noFill/>
                    </a:lnT>
                    <a:lnB w="38100" cmpd="sng">
                      <a:noFill/>
                    </a:lnB>
                    <a:solidFill>
                      <a:srgbClr val="505356"/>
                    </a:solidFill>
                  </a:tcPr>
                </a:tc>
                <a:tc>
                  <a:txBody>
                    <a:bodyPr/>
                    <a:lstStyle/>
                    <a:p>
                      <a:pPr marL="0" marR="0" indent="0">
                        <a:lnSpc>
                          <a:spcPct val="200000"/>
                        </a:lnSpc>
                        <a:spcBef>
                          <a:spcPts val="0"/>
                        </a:spcBef>
                        <a:spcAft>
                          <a:spcPts val="0"/>
                        </a:spcAft>
                      </a:pPr>
                      <a:r>
                        <a:rPr lang="en-US" sz="1300" b="0" cap="all" spc="150">
                          <a:solidFill>
                            <a:schemeClr val="lt1"/>
                          </a:solidFill>
                          <a:effectLst/>
                        </a:rPr>
                        <a:t>Value</a:t>
                      </a:r>
                      <a:endParaRPr lang="en-US" sz="1300" b="0" cap="all" spc="150">
                        <a:solidFill>
                          <a:schemeClr val="lt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860003195"/>
                  </a:ext>
                </a:extLst>
              </a:tr>
              <a:tr h="541170">
                <a:tc>
                  <a:txBody>
                    <a:bodyPr/>
                    <a:lstStyle/>
                    <a:p>
                      <a:pPr marL="0" marR="0" indent="0">
                        <a:lnSpc>
                          <a:spcPct val="200000"/>
                        </a:lnSpc>
                        <a:spcBef>
                          <a:spcPts val="0"/>
                        </a:spcBef>
                        <a:spcAft>
                          <a:spcPts val="0"/>
                        </a:spcAft>
                      </a:pPr>
                      <a:r>
                        <a:rPr lang="en-US" sz="1100" b="1" cap="none" spc="0">
                          <a:solidFill>
                            <a:schemeClr val="tx1"/>
                          </a:solidFill>
                          <a:effectLst/>
                        </a:rPr>
                        <a:t>Total Categories</a:t>
                      </a:r>
                      <a:endParaRPr lang="en-US" sz="11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38100" cmpd="sng">
                      <a:noFill/>
                    </a:lnT>
                    <a:lnB w="12700" cmpd="sng">
                      <a:noFill/>
                      <a:prstDash val="solid"/>
                    </a:lnB>
                    <a:noFill/>
                  </a:tcPr>
                </a:tc>
                <a:tc>
                  <a:txBody>
                    <a:bodyPr/>
                    <a:lstStyle/>
                    <a:p>
                      <a:pPr marL="0" marR="0" indent="0">
                        <a:lnSpc>
                          <a:spcPct val="200000"/>
                        </a:lnSpc>
                        <a:spcBef>
                          <a:spcPts val="0"/>
                        </a:spcBef>
                        <a:spcAft>
                          <a:spcPts val="0"/>
                        </a:spcAft>
                      </a:pPr>
                      <a:r>
                        <a:rPr lang="en-US" sz="1100" cap="none" spc="0">
                          <a:solidFill>
                            <a:schemeClr val="tx1"/>
                          </a:solidFill>
                          <a:effectLst/>
                        </a:rPr>
                        <a:t>700</a:t>
                      </a:r>
                      <a:endParaRPr lang="en-US" sz="11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678220627"/>
                  </a:ext>
                </a:extLst>
              </a:tr>
              <a:tr h="541170">
                <a:tc>
                  <a:txBody>
                    <a:bodyPr/>
                    <a:lstStyle/>
                    <a:p>
                      <a:pPr marL="0" marR="0" indent="0">
                        <a:lnSpc>
                          <a:spcPct val="200000"/>
                        </a:lnSpc>
                        <a:spcBef>
                          <a:spcPts val="0"/>
                        </a:spcBef>
                        <a:spcAft>
                          <a:spcPts val="0"/>
                        </a:spcAft>
                      </a:pPr>
                      <a:r>
                        <a:rPr lang="en-US" sz="1100" b="1" cap="none" spc="0">
                          <a:solidFill>
                            <a:schemeClr val="tx1"/>
                          </a:solidFill>
                          <a:effectLst/>
                        </a:rPr>
                        <a:t>Minimum Videos Per Category</a:t>
                      </a:r>
                      <a:endParaRPr lang="en-US" sz="11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nSpc>
                          <a:spcPct val="200000"/>
                        </a:lnSpc>
                        <a:spcBef>
                          <a:spcPts val="0"/>
                        </a:spcBef>
                        <a:spcAft>
                          <a:spcPts val="0"/>
                        </a:spcAft>
                      </a:pPr>
                      <a:r>
                        <a:rPr lang="en-US" sz="1100" cap="none" spc="0">
                          <a:solidFill>
                            <a:schemeClr val="tx1"/>
                          </a:solidFill>
                          <a:effectLst/>
                        </a:rPr>
                        <a:t>250</a:t>
                      </a:r>
                      <a:endParaRPr lang="en-US" sz="11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727986494"/>
                  </a:ext>
                </a:extLst>
              </a:tr>
              <a:tr h="541170">
                <a:tc>
                  <a:txBody>
                    <a:bodyPr/>
                    <a:lstStyle/>
                    <a:p>
                      <a:pPr marL="0" marR="0" indent="0">
                        <a:lnSpc>
                          <a:spcPct val="200000"/>
                        </a:lnSpc>
                        <a:spcBef>
                          <a:spcPts val="0"/>
                        </a:spcBef>
                        <a:spcAft>
                          <a:spcPts val="0"/>
                        </a:spcAft>
                      </a:pPr>
                      <a:r>
                        <a:rPr lang="en-US" sz="1100" b="1" cap="none" spc="0">
                          <a:solidFill>
                            <a:schemeClr val="tx1"/>
                          </a:solidFill>
                          <a:effectLst/>
                        </a:rPr>
                        <a:t>Maximum Videos Per Category</a:t>
                      </a:r>
                      <a:endParaRPr lang="en-US" sz="11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nSpc>
                          <a:spcPct val="200000"/>
                        </a:lnSpc>
                        <a:spcBef>
                          <a:spcPts val="0"/>
                        </a:spcBef>
                        <a:spcAft>
                          <a:spcPts val="0"/>
                        </a:spcAft>
                      </a:pPr>
                      <a:r>
                        <a:rPr lang="en-US" sz="1100" cap="none" spc="0">
                          <a:solidFill>
                            <a:schemeClr val="tx1"/>
                          </a:solidFill>
                          <a:effectLst/>
                        </a:rPr>
                        <a:t>881</a:t>
                      </a:r>
                      <a:endParaRPr lang="en-US" sz="11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798707369"/>
                  </a:ext>
                </a:extLst>
              </a:tr>
              <a:tr h="541170">
                <a:tc>
                  <a:txBody>
                    <a:bodyPr/>
                    <a:lstStyle/>
                    <a:p>
                      <a:pPr marL="0" marR="0" indent="0">
                        <a:lnSpc>
                          <a:spcPct val="200000"/>
                        </a:lnSpc>
                        <a:spcBef>
                          <a:spcPts val="0"/>
                        </a:spcBef>
                        <a:spcAft>
                          <a:spcPts val="0"/>
                        </a:spcAft>
                      </a:pPr>
                      <a:r>
                        <a:rPr lang="en-US" sz="1100" b="1" cap="none" spc="0">
                          <a:solidFill>
                            <a:schemeClr val="tx1"/>
                          </a:solidFill>
                          <a:effectLst/>
                        </a:rPr>
                        <a:t>Standard Deviation Videos Per Category</a:t>
                      </a:r>
                      <a:endParaRPr lang="en-US" sz="11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nSpc>
                          <a:spcPct val="200000"/>
                        </a:lnSpc>
                        <a:spcBef>
                          <a:spcPts val="0"/>
                        </a:spcBef>
                        <a:spcAft>
                          <a:spcPts val="0"/>
                        </a:spcAft>
                      </a:pPr>
                      <a:r>
                        <a:rPr lang="en-US" sz="1100" cap="none" spc="0">
                          <a:solidFill>
                            <a:schemeClr val="tx1"/>
                          </a:solidFill>
                          <a:effectLst/>
                        </a:rPr>
                        <a:t>128</a:t>
                      </a:r>
                      <a:endParaRPr lang="en-US" sz="11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775888047"/>
                  </a:ext>
                </a:extLst>
              </a:tr>
              <a:tr h="541170">
                <a:tc>
                  <a:txBody>
                    <a:bodyPr/>
                    <a:lstStyle/>
                    <a:p>
                      <a:pPr marL="0" marR="0" indent="0">
                        <a:lnSpc>
                          <a:spcPct val="200000"/>
                        </a:lnSpc>
                        <a:spcBef>
                          <a:spcPts val="0"/>
                        </a:spcBef>
                        <a:spcAft>
                          <a:spcPts val="0"/>
                        </a:spcAft>
                      </a:pPr>
                      <a:r>
                        <a:rPr lang="en-US" sz="1100" b="1" cap="none" spc="0">
                          <a:solidFill>
                            <a:schemeClr val="tx1"/>
                          </a:solidFill>
                          <a:effectLst/>
                        </a:rPr>
                        <a:t>Median Videos Per Category</a:t>
                      </a:r>
                      <a:endParaRPr lang="en-US" sz="11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nSpc>
                          <a:spcPct val="200000"/>
                        </a:lnSpc>
                        <a:spcBef>
                          <a:spcPts val="0"/>
                        </a:spcBef>
                        <a:spcAft>
                          <a:spcPts val="0"/>
                        </a:spcAft>
                      </a:pPr>
                      <a:r>
                        <a:rPr lang="en-US" sz="1100" cap="none" spc="0">
                          <a:solidFill>
                            <a:schemeClr val="tx1"/>
                          </a:solidFill>
                          <a:effectLst/>
                        </a:rPr>
                        <a:t>611</a:t>
                      </a:r>
                      <a:endParaRPr lang="en-US" sz="11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11373174"/>
                  </a:ext>
                </a:extLst>
              </a:tr>
              <a:tr h="541170">
                <a:tc>
                  <a:txBody>
                    <a:bodyPr/>
                    <a:lstStyle/>
                    <a:p>
                      <a:pPr marL="0" marR="0" indent="0">
                        <a:lnSpc>
                          <a:spcPct val="200000"/>
                        </a:lnSpc>
                        <a:spcBef>
                          <a:spcPts val="0"/>
                        </a:spcBef>
                        <a:spcAft>
                          <a:spcPts val="0"/>
                        </a:spcAft>
                      </a:pPr>
                      <a:r>
                        <a:rPr lang="en-US" sz="1100" b="1" cap="none" spc="0">
                          <a:solidFill>
                            <a:schemeClr val="tx1"/>
                          </a:solidFill>
                          <a:effectLst/>
                        </a:rPr>
                        <a:t>95</a:t>
                      </a:r>
                      <a:r>
                        <a:rPr lang="en-US" sz="1100" b="1" cap="none" spc="0" baseline="30000">
                          <a:solidFill>
                            <a:schemeClr val="tx1"/>
                          </a:solidFill>
                          <a:effectLst/>
                        </a:rPr>
                        <a:t>th</a:t>
                      </a:r>
                      <a:r>
                        <a:rPr lang="en-US" sz="1100" b="1" cap="none" spc="0">
                          <a:solidFill>
                            <a:schemeClr val="tx1"/>
                          </a:solidFill>
                          <a:effectLst/>
                        </a:rPr>
                        <a:t> Percentile Videos Per Category</a:t>
                      </a:r>
                      <a:endParaRPr lang="en-US" sz="11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nSpc>
                          <a:spcPct val="200000"/>
                        </a:lnSpc>
                        <a:spcBef>
                          <a:spcPts val="0"/>
                        </a:spcBef>
                        <a:spcAft>
                          <a:spcPts val="0"/>
                        </a:spcAft>
                      </a:pPr>
                      <a:r>
                        <a:rPr lang="en-US" sz="1100" cap="none" spc="0">
                          <a:solidFill>
                            <a:schemeClr val="tx1"/>
                          </a:solidFill>
                          <a:effectLst/>
                        </a:rPr>
                        <a:t>838</a:t>
                      </a:r>
                      <a:endParaRPr lang="en-US" sz="11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091831564"/>
                  </a:ext>
                </a:extLst>
              </a:tr>
              <a:tr h="541170">
                <a:tc>
                  <a:txBody>
                    <a:bodyPr/>
                    <a:lstStyle/>
                    <a:p>
                      <a:pPr marL="0" marR="0" indent="0">
                        <a:lnSpc>
                          <a:spcPct val="200000"/>
                        </a:lnSpc>
                        <a:spcBef>
                          <a:spcPts val="0"/>
                        </a:spcBef>
                        <a:spcAft>
                          <a:spcPts val="0"/>
                        </a:spcAft>
                      </a:pPr>
                      <a:r>
                        <a:rPr lang="en-US" sz="1100" b="1" cap="none" spc="0">
                          <a:solidFill>
                            <a:schemeClr val="tx1"/>
                          </a:solidFill>
                          <a:effectLst/>
                        </a:rPr>
                        <a:t>99</a:t>
                      </a:r>
                      <a:r>
                        <a:rPr lang="en-US" sz="1100" b="1" cap="none" spc="0" baseline="30000">
                          <a:solidFill>
                            <a:schemeClr val="tx1"/>
                          </a:solidFill>
                          <a:effectLst/>
                        </a:rPr>
                        <a:t>th</a:t>
                      </a:r>
                      <a:r>
                        <a:rPr lang="en-US" sz="1100" b="1" cap="none" spc="0">
                          <a:solidFill>
                            <a:schemeClr val="tx1"/>
                          </a:solidFill>
                          <a:effectLst/>
                        </a:rPr>
                        <a:t> Percentile Videos Per Category</a:t>
                      </a:r>
                      <a:endParaRPr lang="en-US" sz="11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nSpc>
                          <a:spcPct val="200000"/>
                        </a:lnSpc>
                        <a:spcBef>
                          <a:spcPts val="0"/>
                        </a:spcBef>
                        <a:spcAft>
                          <a:spcPts val="0"/>
                        </a:spcAft>
                      </a:pPr>
                      <a:r>
                        <a:rPr lang="en-US" sz="1100" cap="none" spc="0">
                          <a:solidFill>
                            <a:schemeClr val="tx1"/>
                          </a:solidFill>
                          <a:effectLst/>
                        </a:rPr>
                        <a:t>860</a:t>
                      </a:r>
                      <a:endParaRPr lang="en-US" sz="11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89563328"/>
                  </a:ext>
                </a:extLst>
              </a:tr>
            </a:tbl>
          </a:graphicData>
        </a:graphic>
      </p:graphicFrame>
    </p:spTree>
    <p:extLst>
      <p:ext uri="{BB962C8B-B14F-4D97-AF65-F5344CB8AC3E}">
        <p14:creationId xmlns:p14="http://schemas.microsoft.com/office/powerpoint/2010/main" val="377356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 name="Rectangle 19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A6DD3157-830E-496A-AADA-009628BB5BB0}"/>
              </a:ext>
            </a:extLst>
          </p:cNvPr>
          <p:cNvSpPr txBox="1"/>
          <p:nvPr/>
        </p:nvSpPr>
        <p:spPr>
          <a:xfrm>
            <a:off x="5956784" y="396117"/>
            <a:ext cx="5217172" cy="11588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100" b="1" kern="1200">
                <a:solidFill>
                  <a:schemeClr val="bg1"/>
                </a:solidFill>
                <a:latin typeface="+mj-lt"/>
                <a:ea typeface="+mj-ea"/>
                <a:cs typeface="+mj-cs"/>
              </a:rPr>
              <a:t>INSTRUMENTATION</a:t>
            </a:r>
          </a:p>
        </p:txBody>
      </p:sp>
      <p:grpSp>
        <p:nvGrpSpPr>
          <p:cNvPr id="201"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202" name="Freeform: Shape 201">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5" name="Oval 204">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7" name="Oval 206">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Graphic 7" descr="Laptop Secure">
            <a:extLst>
              <a:ext uri="{FF2B5EF4-FFF2-40B4-BE49-F238E27FC236}">
                <a16:creationId xmlns:a16="http://schemas.microsoft.com/office/drawing/2014/main" id="{58A85EF7-EC54-96D1-8575-59508A281F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95148" y="1820334"/>
            <a:ext cx="3217333" cy="3217333"/>
          </a:xfrm>
          <a:prstGeom prst="rect">
            <a:avLst/>
          </a:prstGeom>
        </p:spPr>
      </p:pic>
      <p:grpSp>
        <p:nvGrpSpPr>
          <p:cNvPr id="209"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210" name="Freeform: Shape 209">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TextBox 3">
            <a:extLst>
              <a:ext uri="{FF2B5EF4-FFF2-40B4-BE49-F238E27FC236}">
                <a16:creationId xmlns:a16="http://schemas.microsoft.com/office/drawing/2014/main" id="{2749EFBA-CCDB-6E65-C87A-AAA3B7407B7C}"/>
              </a:ext>
            </a:extLst>
          </p:cNvPr>
          <p:cNvSpPr txBox="1"/>
          <p:nvPr/>
        </p:nvSpPr>
        <p:spPr>
          <a:xfrm>
            <a:off x="5956783" y="1747592"/>
            <a:ext cx="5217173" cy="435133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3600" dirty="0">
                <a:solidFill>
                  <a:schemeClr val="bg1"/>
                </a:solidFill>
              </a:rPr>
              <a:t>Amazon CloudWatch</a:t>
            </a:r>
            <a:br>
              <a:rPr lang="en-US" sz="3600" dirty="0">
                <a:solidFill>
                  <a:schemeClr val="bg1"/>
                </a:solidFill>
              </a:rPr>
            </a:br>
            <a:endParaRPr lang="en-US" sz="3600" dirty="0">
              <a:solidFill>
                <a:schemeClr val="bg1"/>
              </a:solidFill>
            </a:endParaRPr>
          </a:p>
          <a:p>
            <a:pPr marL="285750" indent="-228600">
              <a:lnSpc>
                <a:spcPct val="90000"/>
              </a:lnSpc>
              <a:spcAft>
                <a:spcPts val="600"/>
              </a:spcAft>
              <a:buFont typeface="Arial" panose="020B0604020202020204" pitchFamily="34" charset="0"/>
              <a:buChar char="•"/>
            </a:pPr>
            <a:r>
              <a:rPr lang="en-US" sz="3600" dirty="0">
                <a:solidFill>
                  <a:schemeClr val="bg1"/>
                </a:solidFill>
              </a:rPr>
              <a:t>AWS X-Ray</a:t>
            </a:r>
            <a:br>
              <a:rPr lang="en-US" sz="3600" dirty="0">
                <a:solidFill>
                  <a:schemeClr val="bg1"/>
                </a:solidFill>
              </a:rPr>
            </a:br>
            <a:endParaRPr lang="en-US" sz="3600" dirty="0">
              <a:solidFill>
                <a:schemeClr val="bg1"/>
              </a:solidFill>
            </a:endParaRPr>
          </a:p>
          <a:p>
            <a:pPr marL="285750" indent="-228600">
              <a:lnSpc>
                <a:spcPct val="90000"/>
              </a:lnSpc>
              <a:spcAft>
                <a:spcPts val="600"/>
              </a:spcAft>
              <a:buFont typeface="Arial" panose="020B0604020202020204" pitchFamily="34" charset="0"/>
              <a:buChar char="•"/>
            </a:pPr>
            <a:r>
              <a:rPr lang="en-US" sz="3600" dirty="0" err="1">
                <a:solidFill>
                  <a:schemeClr val="bg1"/>
                </a:solidFill>
              </a:rPr>
              <a:t>TensorBoard</a:t>
            </a:r>
            <a:br>
              <a:rPr lang="en-US" sz="3600" dirty="0">
                <a:solidFill>
                  <a:schemeClr val="bg1"/>
                </a:solidFill>
              </a:rPr>
            </a:br>
            <a:endParaRPr lang="en-US" sz="3600" dirty="0">
              <a:solidFill>
                <a:schemeClr val="bg1"/>
              </a:solidFill>
            </a:endParaRPr>
          </a:p>
        </p:txBody>
      </p:sp>
      <p:sp>
        <p:nvSpPr>
          <p:cNvPr id="3" name="Text Placeholder 2">
            <a:extLst>
              <a:ext uri="{FF2B5EF4-FFF2-40B4-BE49-F238E27FC236}">
                <a16:creationId xmlns:a16="http://schemas.microsoft.com/office/drawing/2014/main" id="{D9D3B57C-0D85-415A-A156-247F10BD3F2F}"/>
              </a:ext>
            </a:extLst>
          </p:cNvPr>
          <p:cNvSpPr txBox="1">
            <a:spLocks/>
          </p:cNvSpPr>
          <p:nvPr/>
        </p:nvSpPr>
        <p:spPr>
          <a:xfrm>
            <a:off x="621614" y="1222345"/>
            <a:ext cx="11035230"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076598596"/>
      </p:ext>
    </p:extLst>
  </p:cSld>
  <p:clrMapOvr>
    <a:masterClrMapping/>
  </p:clrMapOvr>
</p:sld>
</file>

<file path=ppt/theme/theme1.xml><?xml version="1.0" encoding="utf-8"?>
<a:theme xmlns:a="http://schemas.openxmlformats.org/drawingml/2006/main" name="1_Office Theme">
  <a:themeElements>
    <a:clrScheme name="N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N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A55164F702D52469DBC5D2E39B3942F" ma:contentTypeVersion="12" ma:contentTypeDescription="Create a new document." ma:contentTypeScope="" ma:versionID="cbc41a9e8d58082553f6ae8bc0badde3">
  <xsd:schema xmlns:xsd="http://www.w3.org/2001/XMLSchema" xmlns:xs="http://www.w3.org/2001/XMLSchema" xmlns:p="http://schemas.microsoft.com/office/2006/metadata/properties" xmlns:ns3="ca4b4328-7d9c-4568-98d7-da25ace00c25" xmlns:ns4="9b305561-bda2-4ae2-ab55-fc0380c3c446" targetNamespace="http://schemas.microsoft.com/office/2006/metadata/properties" ma:root="true" ma:fieldsID="e0d11431dbcd266f4e9819e704223c7d" ns3:_="" ns4:_="">
    <xsd:import namespace="ca4b4328-7d9c-4568-98d7-da25ace00c25"/>
    <xsd:import namespace="9b305561-bda2-4ae2-ab55-fc0380c3c44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4b4328-7d9c-4568-98d7-da25ace00c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305561-bda2-4ae2-ab55-fc0380c3c44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FB6A8C-EA41-4260-8AD5-C1AF705DE010}">
  <ds:schemaRefs>
    <ds:schemaRef ds:uri="http://schemas.microsoft.com/sharepoint/v3/contenttype/forms"/>
  </ds:schemaRefs>
</ds:datastoreItem>
</file>

<file path=customXml/itemProps2.xml><?xml version="1.0" encoding="utf-8"?>
<ds:datastoreItem xmlns:ds="http://schemas.openxmlformats.org/officeDocument/2006/customXml" ds:itemID="{F8179E5A-85BA-4F81-8420-B825176D1041}">
  <ds:schemaRefs>
    <ds:schemaRef ds:uri="http://schemas.microsoft.com/office/2006/documentManagement/types"/>
    <ds:schemaRef ds:uri="http://schemas.microsoft.com/office/infopath/2007/PartnerControls"/>
    <ds:schemaRef ds:uri="http://www.w3.org/XML/1998/namespace"/>
    <ds:schemaRef ds:uri="http://purl.org/dc/elements/1.1/"/>
    <ds:schemaRef ds:uri="9b305561-bda2-4ae2-ab55-fc0380c3c446"/>
    <ds:schemaRef ds:uri="http://purl.org/dc/dcmitype/"/>
    <ds:schemaRef ds:uri="http://schemas.microsoft.com/office/2006/metadata/properties"/>
    <ds:schemaRef ds:uri="http://schemas.openxmlformats.org/package/2006/metadata/core-properties"/>
    <ds:schemaRef ds:uri="ca4b4328-7d9c-4568-98d7-da25ace00c25"/>
    <ds:schemaRef ds:uri="http://purl.org/dc/terms/"/>
  </ds:schemaRefs>
</ds:datastoreItem>
</file>

<file path=customXml/itemProps3.xml><?xml version="1.0" encoding="utf-8"?>
<ds:datastoreItem xmlns:ds="http://schemas.openxmlformats.org/officeDocument/2006/customXml" ds:itemID="{32119C87-5605-4120-AF75-E58AD669E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4b4328-7d9c-4568-98d7-da25ace00c25"/>
    <ds:schemaRef ds:uri="9b305561-bda2-4ae2-ab55-fc0380c3c4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15279</TotalTime>
  <Words>7328</Words>
  <Application>Microsoft Office PowerPoint</Application>
  <PresentationFormat>Widescreen</PresentationFormat>
  <Paragraphs>424</Paragraphs>
  <Slides>23</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Arial</vt:lpstr>
      <vt:lpstr>Calibri</vt:lpstr>
      <vt:lpstr>Corbel</vt:lpstr>
      <vt:lpstr>Noto Sans Symbols</vt:lpstr>
      <vt:lpstr>Open Sans</vt:lpstr>
      <vt:lpstr>Times</vt:lpstr>
      <vt:lpstr>Times New Roman</vt:lpstr>
      <vt:lpstr>Wingdings</vt:lpstr>
      <vt:lpstr>Wingdings 3</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CityU</dc:title>
  <dc:creator>Nicole Kitchen</dc:creator>
  <cp:lastModifiedBy>Nate Bachmeier [AWS-SA]</cp:lastModifiedBy>
  <cp:revision>345</cp:revision>
  <cp:lastPrinted>2019-09-23T21:40:40Z</cp:lastPrinted>
  <dcterms:created xsi:type="dcterms:W3CDTF">2018-10-02T19:30:51Z</dcterms:created>
  <dcterms:modified xsi:type="dcterms:W3CDTF">2023-06-22T01:14:33Z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0x010100EA55164F702D52469DBC5D2E39B3942F</vt:lpwstr>
  </property>
  <property fmtid="{D5CDD505-2E9C-101B-9397-08002B2CF9AE}" pid="3" name="_dlc_DocIdItemGuid">
    <vt:lpwstr>d3c5a25f-dffc-4ea6-a6f0-04cb3c0228f4</vt:lpwstr>
  </property>
  <property fmtid="{D5CDD505-2E9C-101B-9397-08002B2CF9AE}" pid="4" name="_dlc_DocId">
    <vt:lpwstr>JMU6HW5CN4KV-1644203685-20</vt:lpwstr>
  </property>
  <property fmtid="{D5CDD505-2E9C-101B-9397-08002B2CF9AE}" pid="5" name="_dlc_DocIdUrl">
    <vt:lpwstr>https://home.cityu.edu/Marketing/_layouts/15/DocIdRedir.aspx?ID=JMU6HW5CN4KV-1644203685-20, JMU6HW5CN4KV-1644203685-20</vt:lpwstr>
  </property>
  <property fmtid="{D5CDD505-2E9C-101B-9397-08002B2CF9AE}" pid="6" name="eea04e22b91843438d12fac5e9c4afc3">
    <vt:lpwstr/>
  </property>
  <property fmtid="{D5CDD505-2E9C-101B-9397-08002B2CF9AE}" pid="7" name="TermStoreOwningGroup">
    <vt:lpwstr/>
  </property>
  <property fmtid="{D5CDD505-2E9C-101B-9397-08002B2CF9AE}" pid="8" name="TermStoreBusinessCategory">
    <vt:lpwstr/>
  </property>
  <property fmtid="{D5CDD505-2E9C-101B-9397-08002B2CF9AE}" pid="9" name="Owning Dept">
    <vt:lpwstr/>
  </property>
</Properties>
</file>