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4" r:id="rId5"/>
  </p:sldMasterIdLst>
  <p:notesMasterIdLst>
    <p:notesMasterId r:id="rId27"/>
  </p:notesMasterIdLst>
  <p:sldIdLst>
    <p:sldId id="350" r:id="rId6"/>
    <p:sldId id="265" r:id="rId7"/>
    <p:sldId id="278"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369" r:id="rId21"/>
    <p:sldId id="368" r:id="rId22"/>
    <p:sldId id="367" r:id="rId23"/>
    <p:sldId id="366" r:id="rId24"/>
    <p:sldId id="365" r:id="rId25"/>
    <p:sldId id="3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0" userDrawn="1">
          <p15:clr>
            <a:srgbClr val="A4A3A4"/>
          </p15:clr>
        </p15:guide>
        <p15:guide id="3" orient="horz" pos="744" userDrawn="1">
          <p15:clr>
            <a:srgbClr val="A4A3A4"/>
          </p15:clr>
        </p15:guide>
        <p15:guide id="4" pos="456" userDrawn="1">
          <p15:clr>
            <a:srgbClr val="A4A3A4"/>
          </p15:clr>
        </p15:guide>
        <p15:guide id="5" orient="horz" pos="17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53F"/>
    <a:srgbClr val="4D4D4C"/>
    <a:srgbClr val="FDA31B"/>
    <a:srgbClr val="222222"/>
    <a:srgbClr val="6B002A"/>
    <a:srgbClr val="761426"/>
    <a:srgbClr val="00A3AF"/>
    <a:srgbClr val="F05181"/>
    <a:srgbClr val="06A3AE"/>
    <a:srgbClr val="0B25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1"/>
    <p:restoredTop sz="57538" autoAdjust="0"/>
  </p:normalViewPr>
  <p:slideViewPr>
    <p:cSldViewPr snapToGrid="0" snapToObjects="1">
      <p:cViewPr varScale="1">
        <p:scale>
          <a:sx n="91" d="100"/>
          <a:sy n="91" d="100"/>
        </p:scale>
        <p:origin x="4896" y="90"/>
      </p:cViewPr>
      <p:guideLst>
        <p:guide orient="horz" pos="600"/>
        <p:guide orient="horz" pos="744"/>
        <p:guide pos="456"/>
        <p:guide orient="horz" pos="17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E62989-9566-4B0F-8C22-EC746C202ED6}"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4A97214B-5CE9-4685-A4C5-E0ABDD126A2C}">
      <dgm:prSet/>
      <dgm:spPr/>
      <dgm:t>
        <a:bodyPr/>
        <a:lstStyle/>
        <a:p>
          <a:r>
            <a:rPr lang="en-US"/>
            <a:t>People are getting older</a:t>
          </a:r>
          <a:br>
            <a:rPr lang="en-US"/>
          </a:br>
          <a:endParaRPr lang="en-US"/>
        </a:p>
      </dgm:t>
    </dgm:pt>
    <dgm:pt modelId="{55261DB2-1E7C-444B-95CD-2738A937A149}" type="parTrans" cxnId="{441E4042-9BDC-437D-8965-B80D3177D56C}">
      <dgm:prSet/>
      <dgm:spPr/>
      <dgm:t>
        <a:bodyPr/>
        <a:lstStyle/>
        <a:p>
          <a:endParaRPr lang="en-US"/>
        </a:p>
      </dgm:t>
    </dgm:pt>
    <dgm:pt modelId="{FFDD7B26-146F-4608-8228-E557FF217DBF}" type="sibTrans" cxnId="{441E4042-9BDC-437D-8965-B80D3177D56C}">
      <dgm:prSet/>
      <dgm:spPr/>
      <dgm:t>
        <a:bodyPr/>
        <a:lstStyle/>
        <a:p>
          <a:endParaRPr lang="en-US"/>
        </a:p>
      </dgm:t>
    </dgm:pt>
    <dgm:pt modelId="{B40ECB40-85F7-47A9-A58A-AFD94525884D}">
      <dgm:prSet/>
      <dgm:spPr/>
      <dgm:t>
        <a:bodyPr/>
        <a:lstStyle/>
        <a:p>
          <a:r>
            <a:rPr lang="en-US"/>
            <a:t>Costs of disability care is increasing</a:t>
          </a:r>
          <a:br>
            <a:rPr lang="en-US"/>
          </a:br>
          <a:endParaRPr lang="en-US"/>
        </a:p>
      </dgm:t>
    </dgm:pt>
    <dgm:pt modelId="{26C4720C-4561-4826-92C3-1E1C0C06C1E1}" type="parTrans" cxnId="{84CCD58F-76D7-42B8-B102-1E5455814654}">
      <dgm:prSet/>
      <dgm:spPr/>
      <dgm:t>
        <a:bodyPr/>
        <a:lstStyle/>
        <a:p>
          <a:endParaRPr lang="en-US"/>
        </a:p>
      </dgm:t>
    </dgm:pt>
    <dgm:pt modelId="{493812D2-9983-4FB0-BAD5-E8660877CB3D}" type="sibTrans" cxnId="{84CCD58F-76D7-42B8-B102-1E5455814654}">
      <dgm:prSet/>
      <dgm:spPr/>
      <dgm:t>
        <a:bodyPr/>
        <a:lstStyle/>
        <a:p>
          <a:endParaRPr lang="en-US"/>
        </a:p>
      </dgm:t>
    </dgm:pt>
    <dgm:pt modelId="{AB1CA54C-8E09-49E4-B154-75FFA2D9EC64}">
      <dgm:prSet/>
      <dgm:spPr/>
      <dgm:t>
        <a:bodyPr/>
        <a:lstStyle/>
        <a:p>
          <a:r>
            <a:rPr lang="en-US"/>
            <a:t>Criticality of deferring assisted living facilities</a:t>
          </a:r>
          <a:br>
            <a:rPr lang="en-US"/>
          </a:br>
          <a:endParaRPr lang="en-US"/>
        </a:p>
      </dgm:t>
    </dgm:pt>
    <dgm:pt modelId="{EB27A9E5-21D4-4B0E-8820-18340A50E67D}" type="parTrans" cxnId="{4194740D-5ACB-4751-96DD-16116ED861B7}">
      <dgm:prSet/>
      <dgm:spPr/>
      <dgm:t>
        <a:bodyPr/>
        <a:lstStyle/>
        <a:p>
          <a:endParaRPr lang="en-US"/>
        </a:p>
      </dgm:t>
    </dgm:pt>
    <dgm:pt modelId="{855F7C1D-D0C2-45D7-B824-C761B4110B32}" type="sibTrans" cxnId="{4194740D-5ACB-4751-96DD-16116ED861B7}">
      <dgm:prSet/>
      <dgm:spPr/>
      <dgm:t>
        <a:bodyPr/>
        <a:lstStyle/>
        <a:p>
          <a:endParaRPr lang="en-US"/>
        </a:p>
      </dgm:t>
    </dgm:pt>
    <dgm:pt modelId="{A08487DA-9371-4EE7-9B09-B94A37A7DD85}">
      <dgm:prSet/>
      <dgm:spPr/>
      <dgm:t>
        <a:bodyPr/>
        <a:lstStyle/>
        <a:p>
          <a:r>
            <a:rPr lang="en-US"/>
            <a:t>Challenge with autonomous research</a:t>
          </a:r>
          <a:br>
            <a:rPr lang="en-US"/>
          </a:br>
          <a:endParaRPr lang="en-US"/>
        </a:p>
      </dgm:t>
    </dgm:pt>
    <dgm:pt modelId="{95FF59DD-7B8C-4B22-BC2C-72763183AF04}" type="parTrans" cxnId="{64AE717B-F803-4448-A42C-248B821A8CE8}">
      <dgm:prSet/>
      <dgm:spPr/>
      <dgm:t>
        <a:bodyPr/>
        <a:lstStyle/>
        <a:p>
          <a:endParaRPr lang="en-US"/>
        </a:p>
      </dgm:t>
    </dgm:pt>
    <dgm:pt modelId="{C06B027D-71B2-4DF4-80E9-E75CC97A8BDD}" type="sibTrans" cxnId="{64AE717B-F803-4448-A42C-248B821A8CE8}">
      <dgm:prSet/>
      <dgm:spPr/>
      <dgm:t>
        <a:bodyPr/>
        <a:lstStyle/>
        <a:p>
          <a:endParaRPr lang="en-US"/>
        </a:p>
      </dgm:t>
    </dgm:pt>
    <dgm:pt modelId="{6A9D6406-50E5-4144-A941-243FAAAD6B0C}">
      <dgm:prSet/>
      <dgm:spPr/>
      <dgm:t>
        <a:bodyPr/>
        <a:lstStyle/>
        <a:p>
          <a:r>
            <a:rPr lang="en-US"/>
            <a:t>Value-prop of human activity recognition</a:t>
          </a:r>
        </a:p>
      </dgm:t>
    </dgm:pt>
    <dgm:pt modelId="{DE3DD1B8-BD29-4706-86AE-D849DB66FA5B}" type="parTrans" cxnId="{888633D6-B86F-4765-BB60-96F1B9589DFF}">
      <dgm:prSet/>
      <dgm:spPr/>
      <dgm:t>
        <a:bodyPr/>
        <a:lstStyle/>
        <a:p>
          <a:endParaRPr lang="en-US"/>
        </a:p>
      </dgm:t>
    </dgm:pt>
    <dgm:pt modelId="{63083615-79C2-4E8B-B793-745BAC1D4686}" type="sibTrans" cxnId="{888633D6-B86F-4765-BB60-96F1B9589DFF}">
      <dgm:prSet/>
      <dgm:spPr/>
      <dgm:t>
        <a:bodyPr/>
        <a:lstStyle/>
        <a:p>
          <a:endParaRPr lang="en-US"/>
        </a:p>
      </dgm:t>
    </dgm:pt>
    <dgm:pt modelId="{6DDB208D-7D9B-4299-8442-280BCDB6FF09}" type="pres">
      <dgm:prSet presAssocID="{24E62989-9566-4B0F-8C22-EC746C202ED6}" presName="outerComposite" presStyleCnt="0">
        <dgm:presLayoutVars>
          <dgm:chMax val="5"/>
          <dgm:dir/>
          <dgm:resizeHandles val="exact"/>
        </dgm:presLayoutVars>
      </dgm:prSet>
      <dgm:spPr/>
    </dgm:pt>
    <dgm:pt modelId="{48F5B67E-6CEA-4BAE-9BA4-0F37BCE37F2C}" type="pres">
      <dgm:prSet presAssocID="{24E62989-9566-4B0F-8C22-EC746C202ED6}" presName="dummyMaxCanvas" presStyleCnt="0">
        <dgm:presLayoutVars/>
      </dgm:prSet>
      <dgm:spPr/>
    </dgm:pt>
    <dgm:pt modelId="{C05E09B3-08DA-4628-81E1-FA8D15C774C0}" type="pres">
      <dgm:prSet presAssocID="{24E62989-9566-4B0F-8C22-EC746C202ED6}" presName="FiveNodes_1" presStyleLbl="node1" presStyleIdx="0" presStyleCnt="5">
        <dgm:presLayoutVars>
          <dgm:bulletEnabled val="1"/>
        </dgm:presLayoutVars>
      </dgm:prSet>
      <dgm:spPr/>
    </dgm:pt>
    <dgm:pt modelId="{130963B4-DB1C-42D6-9255-A027EB5CC745}" type="pres">
      <dgm:prSet presAssocID="{24E62989-9566-4B0F-8C22-EC746C202ED6}" presName="FiveNodes_2" presStyleLbl="node1" presStyleIdx="1" presStyleCnt="5">
        <dgm:presLayoutVars>
          <dgm:bulletEnabled val="1"/>
        </dgm:presLayoutVars>
      </dgm:prSet>
      <dgm:spPr/>
    </dgm:pt>
    <dgm:pt modelId="{138C3A89-D820-4D04-A745-2B2E9806430C}" type="pres">
      <dgm:prSet presAssocID="{24E62989-9566-4B0F-8C22-EC746C202ED6}" presName="FiveNodes_3" presStyleLbl="node1" presStyleIdx="2" presStyleCnt="5">
        <dgm:presLayoutVars>
          <dgm:bulletEnabled val="1"/>
        </dgm:presLayoutVars>
      </dgm:prSet>
      <dgm:spPr/>
    </dgm:pt>
    <dgm:pt modelId="{E85C3136-6E4C-4F07-A382-FDA9F2A4B848}" type="pres">
      <dgm:prSet presAssocID="{24E62989-9566-4B0F-8C22-EC746C202ED6}" presName="FiveNodes_4" presStyleLbl="node1" presStyleIdx="3" presStyleCnt="5">
        <dgm:presLayoutVars>
          <dgm:bulletEnabled val="1"/>
        </dgm:presLayoutVars>
      </dgm:prSet>
      <dgm:spPr/>
    </dgm:pt>
    <dgm:pt modelId="{05507EA4-0AB0-4AC9-9D67-08766480D47E}" type="pres">
      <dgm:prSet presAssocID="{24E62989-9566-4B0F-8C22-EC746C202ED6}" presName="FiveNodes_5" presStyleLbl="node1" presStyleIdx="4" presStyleCnt="5">
        <dgm:presLayoutVars>
          <dgm:bulletEnabled val="1"/>
        </dgm:presLayoutVars>
      </dgm:prSet>
      <dgm:spPr/>
    </dgm:pt>
    <dgm:pt modelId="{966EC452-D8E7-48E8-8F70-D7C097F54A0C}" type="pres">
      <dgm:prSet presAssocID="{24E62989-9566-4B0F-8C22-EC746C202ED6}" presName="FiveConn_1-2" presStyleLbl="fgAccFollowNode1" presStyleIdx="0" presStyleCnt="4">
        <dgm:presLayoutVars>
          <dgm:bulletEnabled val="1"/>
        </dgm:presLayoutVars>
      </dgm:prSet>
      <dgm:spPr/>
    </dgm:pt>
    <dgm:pt modelId="{A1DEB36A-DB7E-4FD2-8EDC-2105BA2DCD0F}" type="pres">
      <dgm:prSet presAssocID="{24E62989-9566-4B0F-8C22-EC746C202ED6}" presName="FiveConn_2-3" presStyleLbl="fgAccFollowNode1" presStyleIdx="1" presStyleCnt="4">
        <dgm:presLayoutVars>
          <dgm:bulletEnabled val="1"/>
        </dgm:presLayoutVars>
      </dgm:prSet>
      <dgm:spPr/>
    </dgm:pt>
    <dgm:pt modelId="{4B81D8ED-DD10-429A-B06D-EAB8D74EFAB8}" type="pres">
      <dgm:prSet presAssocID="{24E62989-9566-4B0F-8C22-EC746C202ED6}" presName="FiveConn_3-4" presStyleLbl="fgAccFollowNode1" presStyleIdx="2" presStyleCnt="4">
        <dgm:presLayoutVars>
          <dgm:bulletEnabled val="1"/>
        </dgm:presLayoutVars>
      </dgm:prSet>
      <dgm:spPr/>
    </dgm:pt>
    <dgm:pt modelId="{FC158B71-4106-47DB-A3ED-A9E10893F0D5}" type="pres">
      <dgm:prSet presAssocID="{24E62989-9566-4B0F-8C22-EC746C202ED6}" presName="FiveConn_4-5" presStyleLbl="fgAccFollowNode1" presStyleIdx="3" presStyleCnt="4">
        <dgm:presLayoutVars>
          <dgm:bulletEnabled val="1"/>
        </dgm:presLayoutVars>
      </dgm:prSet>
      <dgm:spPr/>
    </dgm:pt>
    <dgm:pt modelId="{BB6F9AD0-032F-4C56-8C72-D341D9629160}" type="pres">
      <dgm:prSet presAssocID="{24E62989-9566-4B0F-8C22-EC746C202ED6}" presName="FiveNodes_1_text" presStyleLbl="node1" presStyleIdx="4" presStyleCnt="5">
        <dgm:presLayoutVars>
          <dgm:bulletEnabled val="1"/>
        </dgm:presLayoutVars>
      </dgm:prSet>
      <dgm:spPr/>
    </dgm:pt>
    <dgm:pt modelId="{A863FE04-8091-4822-BAD9-AB04759D1998}" type="pres">
      <dgm:prSet presAssocID="{24E62989-9566-4B0F-8C22-EC746C202ED6}" presName="FiveNodes_2_text" presStyleLbl="node1" presStyleIdx="4" presStyleCnt="5">
        <dgm:presLayoutVars>
          <dgm:bulletEnabled val="1"/>
        </dgm:presLayoutVars>
      </dgm:prSet>
      <dgm:spPr/>
    </dgm:pt>
    <dgm:pt modelId="{02E4A1C5-1BF4-4A3A-945A-876D1DCA6518}" type="pres">
      <dgm:prSet presAssocID="{24E62989-9566-4B0F-8C22-EC746C202ED6}" presName="FiveNodes_3_text" presStyleLbl="node1" presStyleIdx="4" presStyleCnt="5">
        <dgm:presLayoutVars>
          <dgm:bulletEnabled val="1"/>
        </dgm:presLayoutVars>
      </dgm:prSet>
      <dgm:spPr/>
    </dgm:pt>
    <dgm:pt modelId="{40BC16F5-7241-407C-943B-FE0EAF94F412}" type="pres">
      <dgm:prSet presAssocID="{24E62989-9566-4B0F-8C22-EC746C202ED6}" presName="FiveNodes_4_text" presStyleLbl="node1" presStyleIdx="4" presStyleCnt="5">
        <dgm:presLayoutVars>
          <dgm:bulletEnabled val="1"/>
        </dgm:presLayoutVars>
      </dgm:prSet>
      <dgm:spPr/>
    </dgm:pt>
    <dgm:pt modelId="{9CCB4733-F1D1-4968-8E74-00B080A59750}" type="pres">
      <dgm:prSet presAssocID="{24E62989-9566-4B0F-8C22-EC746C202ED6}" presName="FiveNodes_5_text" presStyleLbl="node1" presStyleIdx="4" presStyleCnt="5">
        <dgm:presLayoutVars>
          <dgm:bulletEnabled val="1"/>
        </dgm:presLayoutVars>
      </dgm:prSet>
      <dgm:spPr/>
    </dgm:pt>
  </dgm:ptLst>
  <dgm:cxnLst>
    <dgm:cxn modelId="{4194740D-5ACB-4751-96DD-16116ED861B7}" srcId="{24E62989-9566-4B0F-8C22-EC746C202ED6}" destId="{AB1CA54C-8E09-49E4-B154-75FFA2D9EC64}" srcOrd="2" destOrd="0" parTransId="{EB27A9E5-21D4-4B0E-8820-18340A50E67D}" sibTransId="{855F7C1D-D0C2-45D7-B824-C761B4110B32}"/>
    <dgm:cxn modelId="{B0C8BD1D-D7FC-4DEA-8EF2-D8111E7D934A}" type="presOf" srcId="{4A97214B-5CE9-4685-A4C5-E0ABDD126A2C}" destId="{BB6F9AD0-032F-4C56-8C72-D341D9629160}" srcOrd="1" destOrd="0" presId="urn:microsoft.com/office/officeart/2005/8/layout/vProcess5"/>
    <dgm:cxn modelId="{33B2A931-1F83-4A54-8C4D-A105D843F961}" type="presOf" srcId="{6A9D6406-50E5-4144-A941-243FAAAD6B0C}" destId="{9CCB4733-F1D1-4968-8E74-00B080A59750}" srcOrd="1" destOrd="0" presId="urn:microsoft.com/office/officeart/2005/8/layout/vProcess5"/>
    <dgm:cxn modelId="{2E7FC45F-6582-428F-822F-933762186965}" type="presOf" srcId="{C06B027D-71B2-4DF4-80E9-E75CC97A8BDD}" destId="{FC158B71-4106-47DB-A3ED-A9E10893F0D5}" srcOrd="0" destOrd="0" presId="urn:microsoft.com/office/officeart/2005/8/layout/vProcess5"/>
    <dgm:cxn modelId="{441E4042-9BDC-437D-8965-B80D3177D56C}" srcId="{24E62989-9566-4B0F-8C22-EC746C202ED6}" destId="{4A97214B-5CE9-4685-A4C5-E0ABDD126A2C}" srcOrd="0" destOrd="0" parTransId="{55261DB2-1E7C-444B-95CD-2738A937A149}" sibTransId="{FFDD7B26-146F-4608-8228-E557FF217DBF}"/>
    <dgm:cxn modelId="{DAE27C66-927C-4D32-8037-5502D7B966DB}" type="presOf" srcId="{B40ECB40-85F7-47A9-A58A-AFD94525884D}" destId="{130963B4-DB1C-42D6-9255-A027EB5CC745}" srcOrd="0" destOrd="0" presId="urn:microsoft.com/office/officeart/2005/8/layout/vProcess5"/>
    <dgm:cxn modelId="{7E1EF552-EC46-43FA-875C-1A699F2C7A4F}" type="presOf" srcId="{4A97214B-5CE9-4685-A4C5-E0ABDD126A2C}" destId="{C05E09B3-08DA-4628-81E1-FA8D15C774C0}" srcOrd="0" destOrd="0" presId="urn:microsoft.com/office/officeart/2005/8/layout/vProcess5"/>
    <dgm:cxn modelId="{038E0554-2DD2-4A1B-AEC2-F15DF40BC814}" type="presOf" srcId="{B40ECB40-85F7-47A9-A58A-AFD94525884D}" destId="{A863FE04-8091-4822-BAD9-AB04759D1998}" srcOrd="1" destOrd="0" presId="urn:microsoft.com/office/officeart/2005/8/layout/vProcess5"/>
    <dgm:cxn modelId="{37DA1679-44DE-4756-88D7-952B2EB357C0}" type="presOf" srcId="{24E62989-9566-4B0F-8C22-EC746C202ED6}" destId="{6DDB208D-7D9B-4299-8442-280BCDB6FF09}" srcOrd="0" destOrd="0" presId="urn:microsoft.com/office/officeart/2005/8/layout/vProcess5"/>
    <dgm:cxn modelId="{64AE717B-F803-4448-A42C-248B821A8CE8}" srcId="{24E62989-9566-4B0F-8C22-EC746C202ED6}" destId="{A08487DA-9371-4EE7-9B09-B94A37A7DD85}" srcOrd="3" destOrd="0" parTransId="{95FF59DD-7B8C-4B22-BC2C-72763183AF04}" sibTransId="{C06B027D-71B2-4DF4-80E9-E75CC97A8BDD}"/>
    <dgm:cxn modelId="{84CCD58F-76D7-42B8-B102-1E5455814654}" srcId="{24E62989-9566-4B0F-8C22-EC746C202ED6}" destId="{B40ECB40-85F7-47A9-A58A-AFD94525884D}" srcOrd="1" destOrd="0" parTransId="{26C4720C-4561-4826-92C3-1E1C0C06C1E1}" sibTransId="{493812D2-9983-4FB0-BAD5-E8660877CB3D}"/>
    <dgm:cxn modelId="{0D1F2D9C-2381-4E46-BB4C-6EDAA296D1F2}" type="presOf" srcId="{AB1CA54C-8E09-49E4-B154-75FFA2D9EC64}" destId="{138C3A89-D820-4D04-A745-2B2E9806430C}" srcOrd="0" destOrd="0" presId="urn:microsoft.com/office/officeart/2005/8/layout/vProcess5"/>
    <dgm:cxn modelId="{06251A9E-58AD-4F3D-9084-46DCA182492C}" type="presOf" srcId="{855F7C1D-D0C2-45D7-B824-C761B4110B32}" destId="{4B81D8ED-DD10-429A-B06D-EAB8D74EFAB8}" srcOrd="0" destOrd="0" presId="urn:microsoft.com/office/officeart/2005/8/layout/vProcess5"/>
    <dgm:cxn modelId="{1F67C7A0-4D89-4F7D-8DB3-2EC5795F10CD}" type="presOf" srcId="{493812D2-9983-4FB0-BAD5-E8660877CB3D}" destId="{A1DEB36A-DB7E-4FD2-8EDC-2105BA2DCD0F}" srcOrd="0" destOrd="0" presId="urn:microsoft.com/office/officeart/2005/8/layout/vProcess5"/>
    <dgm:cxn modelId="{494FDFA2-214A-4534-B526-BF6A95905A36}" type="presOf" srcId="{A08487DA-9371-4EE7-9B09-B94A37A7DD85}" destId="{E85C3136-6E4C-4F07-A382-FDA9F2A4B848}" srcOrd="0" destOrd="0" presId="urn:microsoft.com/office/officeart/2005/8/layout/vProcess5"/>
    <dgm:cxn modelId="{37246AAB-A4B9-42B6-B19A-51F714596CE5}" type="presOf" srcId="{FFDD7B26-146F-4608-8228-E557FF217DBF}" destId="{966EC452-D8E7-48E8-8F70-D7C097F54A0C}" srcOrd="0" destOrd="0" presId="urn:microsoft.com/office/officeart/2005/8/layout/vProcess5"/>
    <dgm:cxn modelId="{64D11AAF-E2A0-4F7B-ACD0-C776F0274A80}" type="presOf" srcId="{A08487DA-9371-4EE7-9B09-B94A37A7DD85}" destId="{40BC16F5-7241-407C-943B-FE0EAF94F412}" srcOrd="1" destOrd="0" presId="urn:microsoft.com/office/officeart/2005/8/layout/vProcess5"/>
    <dgm:cxn modelId="{888633D6-B86F-4765-BB60-96F1B9589DFF}" srcId="{24E62989-9566-4B0F-8C22-EC746C202ED6}" destId="{6A9D6406-50E5-4144-A941-243FAAAD6B0C}" srcOrd="4" destOrd="0" parTransId="{DE3DD1B8-BD29-4706-86AE-D849DB66FA5B}" sibTransId="{63083615-79C2-4E8B-B793-745BAC1D4686}"/>
    <dgm:cxn modelId="{7F1FC0E7-0A31-402F-824F-76C5B8A6D769}" type="presOf" srcId="{6A9D6406-50E5-4144-A941-243FAAAD6B0C}" destId="{05507EA4-0AB0-4AC9-9D67-08766480D47E}" srcOrd="0" destOrd="0" presId="urn:microsoft.com/office/officeart/2005/8/layout/vProcess5"/>
    <dgm:cxn modelId="{A84D6AEC-1033-44B4-B4F2-5F9014E1112A}" type="presOf" srcId="{AB1CA54C-8E09-49E4-B154-75FFA2D9EC64}" destId="{02E4A1C5-1BF4-4A3A-945A-876D1DCA6518}" srcOrd="1" destOrd="0" presId="urn:microsoft.com/office/officeart/2005/8/layout/vProcess5"/>
    <dgm:cxn modelId="{EBA5C99C-9672-4C74-90EB-E65696C52313}" type="presParOf" srcId="{6DDB208D-7D9B-4299-8442-280BCDB6FF09}" destId="{48F5B67E-6CEA-4BAE-9BA4-0F37BCE37F2C}" srcOrd="0" destOrd="0" presId="urn:microsoft.com/office/officeart/2005/8/layout/vProcess5"/>
    <dgm:cxn modelId="{3633ACA1-E852-4C17-B7C7-7BB0589AC2C4}" type="presParOf" srcId="{6DDB208D-7D9B-4299-8442-280BCDB6FF09}" destId="{C05E09B3-08DA-4628-81E1-FA8D15C774C0}" srcOrd="1" destOrd="0" presId="urn:microsoft.com/office/officeart/2005/8/layout/vProcess5"/>
    <dgm:cxn modelId="{B8B7FB13-90E5-4450-95C5-5E578EC40FAA}" type="presParOf" srcId="{6DDB208D-7D9B-4299-8442-280BCDB6FF09}" destId="{130963B4-DB1C-42D6-9255-A027EB5CC745}" srcOrd="2" destOrd="0" presId="urn:microsoft.com/office/officeart/2005/8/layout/vProcess5"/>
    <dgm:cxn modelId="{D4390033-6034-42B4-9AF5-0DABCEA28237}" type="presParOf" srcId="{6DDB208D-7D9B-4299-8442-280BCDB6FF09}" destId="{138C3A89-D820-4D04-A745-2B2E9806430C}" srcOrd="3" destOrd="0" presId="urn:microsoft.com/office/officeart/2005/8/layout/vProcess5"/>
    <dgm:cxn modelId="{DFBA06E7-2F56-4A2A-B32A-5CF672BEC88F}" type="presParOf" srcId="{6DDB208D-7D9B-4299-8442-280BCDB6FF09}" destId="{E85C3136-6E4C-4F07-A382-FDA9F2A4B848}" srcOrd="4" destOrd="0" presId="urn:microsoft.com/office/officeart/2005/8/layout/vProcess5"/>
    <dgm:cxn modelId="{E98412E8-9BA4-49BD-A37E-2D6D0FC88CF0}" type="presParOf" srcId="{6DDB208D-7D9B-4299-8442-280BCDB6FF09}" destId="{05507EA4-0AB0-4AC9-9D67-08766480D47E}" srcOrd="5" destOrd="0" presId="urn:microsoft.com/office/officeart/2005/8/layout/vProcess5"/>
    <dgm:cxn modelId="{5F883EC0-D47C-4867-9401-B00592550325}" type="presParOf" srcId="{6DDB208D-7D9B-4299-8442-280BCDB6FF09}" destId="{966EC452-D8E7-48E8-8F70-D7C097F54A0C}" srcOrd="6" destOrd="0" presId="urn:microsoft.com/office/officeart/2005/8/layout/vProcess5"/>
    <dgm:cxn modelId="{FA5A775D-A919-412D-9301-69B6E2E7F21C}" type="presParOf" srcId="{6DDB208D-7D9B-4299-8442-280BCDB6FF09}" destId="{A1DEB36A-DB7E-4FD2-8EDC-2105BA2DCD0F}" srcOrd="7" destOrd="0" presId="urn:microsoft.com/office/officeart/2005/8/layout/vProcess5"/>
    <dgm:cxn modelId="{76362497-2124-4749-85D2-52CFA401C2AE}" type="presParOf" srcId="{6DDB208D-7D9B-4299-8442-280BCDB6FF09}" destId="{4B81D8ED-DD10-429A-B06D-EAB8D74EFAB8}" srcOrd="8" destOrd="0" presId="urn:microsoft.com/office/officeart/2005/8/layout/vProcess5"/>
    <dgm:cxn modelId="{7F97C243-1FB1-48E7-B267-1247E85049AE}" type="presParOf" srcId="{6DDB208D-7D9B-4299-8442-280BCDB6FF09}" destId="{FC158B71-4106-47DB-A3ED-A9E10893F0D5}" srcOrd="9" destOrd="0" presId="urn:microsoft.com/office/officeart/2005/8/layout/vProcess5"/>
    <dgm:cxn modelId="{755A0B5E-0083-4E20-9038-0E0E23E1D664}" type="presParOf" srcId="{6DDB208D-7D9B-4299-8442-280BCDB6FF09}" destId="{BB6F9AD0-032F-4C56-8C72-D341D9629160}" srcOrd="10" destOrd="0" presId="urn:microsoft.com/office/officeart/2005/8/layout/vProcess5"/>
    <dgm:cxn modelId="{B2E2761A-2E87-463D-9ACB-94CE593989FB}" type="presParOf" srcId="{6DDB208D-7D9B-4299-8442-280BCDB6FF09}" destId="{A863FE04-8091-4822-BAD9-AB04759D1998}" srcOrd="11" destOrd="0" presId="urn:microsoft.com/office/officeart/2005/8/layout/vProcess5"/>
    <dgm:cxn modelId="{11AFBA86-3488-4585-B6AA-7BBFDB5269C3}" type="presParOf" srcId="{6DDB208D-7D9B-4299-8442-280BCDB6FF09}" destId="{02E4A1C5-1BF4-4A3A-945A-876D1DCA6518}" srcOrd="12" destOrd="0" presId="urn:microsoft.com/office/officeart/2005/8/layout/vProcess5"/>
    <dgm:cxn modelId="{AB4C93BC-3E56-46F4-A992-9E3944FD9934}" type="presParOf" srcId="{6DDB208D-7D9B-4299-8442-280BCDB6FF09}" destId="{40BC16F5-7241-407C-943B-FE0EAF94F412}" srcOrd="13" destOrd="0" presId="urn:microsoft.com/office/officeart/2005/8/layout/vProcess5"/>
    <dgm:cxn modelId="{4FADDD93-32F2-48D8-ACA1-4EFB05DA3162}" type="presParOf" srcId="{6DDB208D-7D9B-4299-8442-280BCDB6FF09}" destId="{9CCB4733-F1D1-4968-8E74-00B080A59750}"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7BA0D3-4219-4E38-B8CC-AF7D6998C8A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34CD62E-F36A-4971-82EE-F2DAC4870A1C}">
      <dgm:prSet/>
      <dgm:spPr/>
      <dgm:t>
        <a:bodyPr/>
        <a:lstStyle/>
        <a:p>
          <a:pPr>
            <a:lnSpc>
              <a:spcPct val="100000"/>
            </a:lnSpc>
          </a:pPr>
          <a:r>
            <a:rPr lang="en-US" dirty="0"/>
            <a:t>The problem to be addressed in this study is the inability of elderly and special needs care organizations to capitalize on the effectiveness and efficiency of autonomous assistants (</a:t>
          </a:r>
          <a:r>
            <a:rPr lang="en-US" dirty="0" err="1"/>
            <a:t>Blackhurn</a:t>
          </a:r>
          <a:r>
            <a:rPr lang="en-US" dirty="0"/>
            <a:t>, 2021; Kim &amp; Kim, 2021).</a:t>
          </a:r>
        </a:p>
      </dgm:t>
    </dgm:pt>
    <dgm:pt modelId="{0B8711CF-E822-4281-97DF-FF71189CA249}" type="parTrans" cxnId="{AEE93913-37A1-4584-AFB0-AA1F0FC7D650}">
      <dgm:prSet/>
      <dgm:spPr/>
      <dgm:t>
        <a:bodyPr/>
        <a:lstStyle/>
        <a:p>
          <a:endParaRPr lang="en-US"/>
        </a:p>
      </dgm:t>
    </dgm:pt>
    <dgm:pt modelId="{52C16EDC-FA1F-44BC-9FCC-0242AFE4FB15}" type="sibTrans" cxnId="{AEE93913-37A1-4584-AFB0-AA1F0FC7D650}">
      <dgm:prSet/>
      <dgm:spPr/>
      <dgm:t>
        <a:bodyPr/>
        <a:lstStyle/>
        <a:p>
          <a:endParaRPr lang="en-US"/>
        </a:p>
      </dgm:t>
    </dgm:pt>
    <dgm:pt modelId="{5AA15A27-E15F-48A4-955B-E426CA66D279}">
      <dgm:prSet/>
      <dgm:spPr/>
      <dgm:t>
        <a:bodyPr/>
        <a:lstStyle/>
        <a:p>
          <a:pPr>
            <a:lnSpc>
              <a:spcPct val="100000"/>
            </a:lnSpc>
          </a:pPr>
          <a:r>
            <a:rPr lang="en-US"/>
            <a:t>The purpose of this constructive research design is to study the effectiveness and efficiency of autonomous assistants detecting and responding to patient behaviors to reduce cost while improving consistency and quality for elderly and special needs care organizations. These organizations need human activity recognition models for numerous scenarios, such as handling patient falls (Shirai et al., 2021). </a:t>
          </a:r>
        </a:p>
      </dgm:t>
    </dgm:pt>
    <dgm:pt modelId="{A262490C-BEA6-47EF-BDC4-21C444A31232}" type="parTrans" cxnId="{BD6E9D64-8030-44FC-BC6B-41A907C0F3FF}">
      <dgm:prSet/>
      <dgm:spPr/>
      <dgm:t>
        <a:bodyPr/>
        <a:lstStyle/>
        <a:p>
          <a:endParaRPr lang="en-US"/>
        </a:p>
      </dgm:t>
    </dgm:pt>
    <dgm:pt modelId="{0E9E3C4B-5978-468D-B454-1FCAF89A3333}" type="sibTrans" cxnId="{BD6E9D64-8030-44FC-BC6B-41A907C0F3FF}">
      <dgm:prSet/>
      <dgm:spPr/>
      <dgm:t>
        <a:bodyPr/>
        <a:lstStyle/>
        <a:p>
          <a:endParaRPr lang="en-US"/>
        </a:p>
      </dgm:t>
    </dgm:pt>
    <dgm:pt modelId="{CA464A6D-0A32-4F0B-8BEC-EB4CE5CF948A}" type="pres">
      <dgm:prSet presAssocID="{9A7BA0D3-4219-4E38-B8CC-AF7D6998C8A7}" presName="root" presStyleCnt="0">
        <dgm:presLayoutVars>
          <dgm:dir/>
          <dgm:resizeHandles val="exact"/>
        </dgm:presLayoutVars>
      </dgm:prSet>
      <dgm:spPr/>
    </dgm:pt>
    <dgm:pt modelId="{883FB201-21E8-4675-9E6E-11B780573F30}" type="pres">
      <dgm:prSet presAssocID="{F34CD62E-F36A-4971-82EE-F2DAC4870A1C}" presName="compNode" presStyleCnt="0"/>
      <dgm:spPr/>
    </dgm:pt>
    <dgm:pt modelId="{D392B4F1-18B0-497B-8921-ADC6C0B14E1A}" type="pres">
      <dgm:prSet presAssocID="{F34CD62E-F36A-4971-82EE-F2DAC4870A1C}" presName="bgRect" presStyleLbl="bgShp" presStyleIdx="0" presStyleCnt="2"/>
      <dgm:spPr/>
    </dgm:pt>
    <dgm:pt modelId="{B01FAAA2-DB75-4395-AD07-13341DCF59F7}" type="pres">
      <dgm:prSet presAssocID="{F34CD62E-F36A-4971-82EE-F2DAC4870A1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rson with Cane"/>
        </a:ext>
      </dgm:extLst>
    </dgm:pt>
    <dgm:pt modelId="{AE7E54E4-A8DA-4635-9130-8CE38AB08B83}" type="pres">
      <dgm:prSet presAssocID="{F34CD62E-F36A-4971-82EE-F2DAC4870A1C}" presName="spaceRect" presStyleCnt="0"/>
      <dgm:spPr/>
    </dgm:pt>
    <dgm:pt modelId="{39E4AD67-58F5-414C-8D01-7446EA945D37}" type="pres">
      <dgm:prSet presAssocID="{F34CD62E-F36A-4971-82EE-F2DAC4870A1C}" presName="parTx" presStyleLbl="revTx" presStyleIdx="0" presStyleCnt="2" custScaleX="99246">
        <dgm:presLayoutVars>
          <dgm:chMax val="0"/>
          <dgm:chPref val="0"/>
        </dgm:presLayoutVars>
      </dgm:prSet>
      <dgm:spPr/>
    </dgm:pt>
    <dgm:pt modelId="{932A3AB2-79A3-47AD-A1EE-E1B66030F280}" type="pres">
      <dgm:prSet presAssocID="{52C16EDC-FA1F-44BC-9FCC-0242AFE4FB15}" presName="sibTrans" presStyleCnt="0"/>
      <dgm:spPr/>
    </dgm:pt>
    <dgm:pt modelId="{B716CC68-6EC8-4D57-877C-5F5C545FC1C0}" type="pres">
      <dgm:prSet presAssocID="{5AA15A27-E15F-48A4-955B-E426CA66D279}" presName="compNode" presStyleCnt="0"/>
      <dgm:spPr/>
    </dgm:pt>
    <dgm:pt modelId="{F7030EBE-BC3B-4E9B-9ADD-11709ACA11E8}" type="pres">
      <dgm:prSet presAssocID="{5AA15A27-E15F-48A4-955B-E426CA66D279}" presName="bgRect" presStyleLbl="bgShp" presStyleIdx="1" presStyleCnt="2"/>
      <dgm:spPr/>
    </dgm:pt>
    <dgm:pt modelId="{9F1ECFFA-5BAF-4DFD-B336-3F5792F4B5CF}" type="pres">
      <dgm:prSet presAssocID="{5AA15A27-E15F-48A4-955B-E426CA66D27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7511A678-8CE6-4ACF-9780-0552AFE4F41B}" type="pres">
      <dgm:prSet presAssocID="{5AA15A27-E15F-48A4-955B-E426CA66D279}" presName="spaceRect" presStyleCnt="0"/>
      <dgm:spPr/>
    </dgm:pt>
    <dgm:pt modelId="{25CF31BD-8A85-480F-BE39-0B3A20CF9698}" type="pres">
      <dgm:prSet presAssocID="{5AA15A27-E15F-48A4-955B-E426CA66D279}" presName="parTx" presStyleLbl="revTx" presStyleIdx="1" presStyleCnt="2">
        <dgm:presLayoutVars>
          <dgm:chMax val="0"/>
          <dgm:chPref val="0"/>
        </dgm:presLayoutVars>
      </dgm:prSet>
      <dgm:spPr/>
    </dgm:pt>
  </dgm:ptLst>
  <dgm:cxnLst>
    <dgm:cxn modelId="{AEE93913-37A1-4584-AFB0-AA1F0FC7D650}" srcId="{9A7BA0D3-4219-4E38-B8CC-AF7D6998C8A7}" destId="{F34CD62E-F36A-4971-82EE-F2DAC4870A1C}" srcOrd="0" destOrd="0" parTransId="{0B8711CF-E822-4281-97DF-FF71189CA249}" sibTransId="{52C16EDC-FA1F-44BC-9FCC-0242AFE4FB15}"/>
    <dgm:cxn modelId="{136ACA33-98DB-46E1-BC27-63850B531769}" type="presOf" srcId="{9A7BA0D3-4219-4E38-B8CC-AF7D6998C8A7}" destId="{CA464A6D-0A32-4F0B-8BEC-EB4CE5CF948A}" srcOrd="0" destOrd="0" presId="urn:microsoft.com/office/officeart/2018/2/layout/IconVerticalSolidList"/>
    <dgm:cxn modelId="{BD6E9D64-8030-44FC-BC6B-41A907C0F3FF}" srcId="{9A7BA0D3-4219-4E38-B8CC-AF7D6998C8A7}" destId="{5AA15A27-E15F-48A4-955B-E426CA66D279}" srcOrd="1" destOrd="0" parTransId="{A262490C-BEA6-47EF-BDC4-21C444A31232}" sibTransId="{0E9E3C4B-5978-468D-B454-1FCAF89A3333}"/>
    <dgm:cxn modelId="{AA698D47-FBB4-483E-AB18-B0F401766D74}" type="presOf" srcId="{F34CD62E-F36A-4971-82EE-F2DAC4870A1C}" destId="{39E4AD67-58F5-414C-8D01-7446EA945D37}" srcOrd="0" destOrd="0" presId="urn:microsoft.com/office/officeart/2018/2/layout/IconVerticalSolidList"/>
    <dgm:cxn modelId="{CABAB2C1-8B62-4413-BF3E-B37DBB3C085A}" type="presOf" srcId="{5AA15A27-E15F-48A4-955B-E426CA66D279}" destId="{25CF31BD-8A85-480F-BE39-0B3A20CF9698}" srcOrd="0" destOrd="0" presId="urn:microsoft.com/office/officeart/2018/2/layout/IconVerticalSolidList"/>
    <dgm:cxn modelId="{926D23C7-05EC-43B0-8CBE-CBC98D2FE4AC}" type="presParOf" srcId="{CA464A6D-0A32-4F0B-8BEC-EB4CE5CF948A}" destId="{883FB201-21E8-4675-9E6E-11B780573F30}" srcOrd="0" destOrd="0" presId="urn:microsoft.com/office/officeart/2018/2/layout/IconVerticalSolidList"/>
    <dgm:cxn modelId="{CABE084F-1777-4C9E-8A13-986E21455760}" type="presParOf" srcId="{883FB201-21E8-4675-9E6E-11B780573F30}" destId="{D392B4F1-18B0-497B-8921-ADC6C0B14E1A}" srcOrd="0" destOrd="0" presId="urn:microsoft.com/office/officeart/2018/2/layout/IconVerticalSolidList"/>
    <dgm:cxn modelId="{3FB54C48-2B85-48B0-BAD5-CCBAC115FE05}" type="presParOf" srcId="{883FB201-21E8-4675-9E6E-11B780573F30}" destId="{B01FAAA2-DB75-4395-AD07-13341DCF59F7}" srcOrd="1" destOrd="0" presId="urn:microsoft.com/office/officeart/2018/2/layout/IconVerticalSolidList"/>
    <dgm:cxn modelId="{F00E321C-65DF-4836-9A19-77FBC75B804D}" type="presParOf" srcId="{883FB201-21E8-4675-9E6E-11B780573F30}" destId="{AE7E54E4-A8DA-4635-9130-8CE38AB08B83}" srcOrd="2" destOrd="0" presId="urn:microsoft.com/office/officeart/2018/2/layout/IconVerticalSolidList"/>
    <dgm:cxn modelId="{7E42D157-FE45-41BF-B22A-8B915C4AB676}" type="presParOf" srcId="{883FB201-21E8-4675-9E6E-11B780573F30}" destId="{39E4AD67-58F5-414C-8D01-7446EA945D37}" srcOrd="3" destOrd="0" presId="urn:microsoft.com/office/officeart/2018/2/layout/IconVerticalSolidList"/>
    <dgm:cxn modelId="{77FCB92A-5340-44F3-85E3-1B7132383423}" type="presParOf" srcId="{CA464A6D-0A32-4F0B-8BEC-EB4CE5CF948A}" destId="{932A3AB2-79A3-47AD-A1EE-E1B66030F280}" srcOrd="1" destOrd="0" presId="urn:microsoft.com/office/officeart/2018/2/layout/IconVerticalSolidList"/>
    <dgm:cxn modelId="{7DCB30F5-2532-429A-B6E2-17D0AE6F9D64}" type="presParOf" srcId="{CA464A6D-0A32-4F0B-8BEC-EB4CE5CF948A}" destId="{B716CC68-6EC8-4D57-877C-5F5C545FC1C0}" srcOrd="2" destOrd="0" presId="urn:microsoft.com/office/officeart/2018/2/layout/IconVerticalSolidList"/>
    <dgm:cxn modelId="{7F799238-D36A-4C17-B99D-4A5DEE85196B}" type="presParOf" srcId="{B716CC68-6EC8-4D57-877C-5F5C545FC1C0}" destId="{F7030EBE-BC3B-4E9B-9ADD-11709ACA11E8}" srcOrd="0" destOrd="0" presId="urn:microsoft.com/office/officeart/2018/2/layout/IconVerticalSolidList"/>
    <dgm:cxn modelId="{B1604323-7FB5-4A3B-8063-7E0FF24B03DA}" type="presParOf" srcId="{B716CC68-6EC8-4D57-877C-5F5C545FC1C0}" destId="{9F1ECFFA-5BAF-4DFD-B336-3F5792F4B5CF}" srcOrd="1" destOrd="0" presId="urn:microsoft.com/office/officeart/2018/2/layout/IconVerticalSolidList"/>
    <dgm:cxn modelId="{31E4A3B5-133B-4028-9CC9-762676369501}" type="presParOf" srcId="{B716CC68-6EC8-4D57-877C-5F5C545FC1C0}" destId="{7511A678-8CE6-4ACF-9780-0552AFE4F41B}" srcOrd="2" destOrd="0" presId="urn:microsoft.com/office/officeart/2018/2/layout/IconVerticalSolidList"/>
    <dgm:cxn modelId="{9A79FF4C-761B-4495-9144-BB06D310C928}" type="presParOf" srcId="{B716CC68-6EC8-4D57-877C-5F5C545FC1C0}" destId="{25CF31BD-8A85-480F-BE39-0B3A20CF969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A9D9E2-946F-45FC-9B84-4C2C0FDC59B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2DBEB2E6-84FF-4BF3-AC54-5033AFDB56E8}">
      <dgm:prSet/>
      <dgm:spPr/>
      <dgm:t>
        <a:bodyPr/>
        <a:lstStyle/>
        <a:p>
          <a:r>
            <a:rPr lang="en-US"/>
            <a:t>What is the effectiveness of autonomous assistance for classifying behaviors of elderly and special needs patients for care organizations?</a:t>
          </a:r>
          <a:br>
            <a:rPr lang="en-US"/>
          </a:br>
          <a:br>
            <a:rPr lang="en-US"/>
          </a:br>
          <a:endParaRPr lang="en-US"/>
        </a:p>
      </dgm:t>
    </dgm:pt>
    <dgm:pt modelId="{F3318F94-234A-4E44-9AA1-403E5DAB6415}" type="parTrans" cxnId="{AF8690FD-BED4-4E68-9F80-A2D058326C2E}">
      <dgm:prSet/>
      <dgm:spPr/>
      <dgm:t>
        <a:bodyPr/>
        <a:lstStyle/>
        <a:p>
          <a:endParaRPr lang="en-US"/>
        </a:p>
      </dgm:t>
    </dgm:pt>
    <dgm:pt modelId="{12F27C11-C723-4687-B93D-BDEBC9C16BC3}" type="sibTrans" cxnId="{AF8690FD-BED4-4E68-9F80-A2D058326C2E}">
      <dgm:prSet/>
      <dgm:spPr/>
      <dgm:t>
        <a:bodyPr/>
        <a:lstStyle/>
        <a:p>
          <a:endParaRPr lang="en-US"/>
        </a:p>
      </dgm:t>
    </dgm:pt>
    <dgm:pt modelId="{6B354D25-0A07-4CBD-81EF-9BA41517CE15}">
      <dgm:prSet/>
      <dgm:spPr/>
      <dgm:t>
        <a:bodyPr/>
        <a:lstStyle/>
        <a:p>
          <a:r>
            <a:rPr lang="en-US"/>
            <a:t>What is the efficiency of autonomous assistance for classifying behaviors of elderly and special needs patients for care organizations?</a:t>
          </a:r>
        </a:p>
      </dgm:t>
    </dgm:pt>
    <dgm:pt modelId="{6721536C-A84C-4F31-B4BE-B492530155E2}" type="parTrans" cxnId="{536EB9AF-30FA-4DBA-B1ED-8F661449F542}">
      <dgm:prSet/>
      <dgm:spPr/>
      <dgm:t>
        <a:bodyPr/>
        <a:lstStyle/>
        <a:p>
          <a:endParaRPr lang="en-US"/>
        </a:p>
      </dgm:t>
    </dgm:pt>
    <dgm:pt modelId="{E94E9B3A-B9FF-43B3-BDEA-CAED5EA35A5E}" type="sibTrans" cxnId="{536EB9AF-30FA-4DBA-B1ED-8F661449F542}">
      <dgm:prSet/>
      <dgm:spPr/>
      <dgm:t>
        <a:bodyPr/>
        <a:lstStyle/>
        <a:p>
          <a:endParaRPr lang="en-US"/>
        </a:p>
      </dgm:t>
    </dgm:pt>
    <dgm:pt modelId="{FD6150FE-09F5-45A1-B352-3B589160AA71}" type="pres">
      <dgm:prSet presAssocID="{D7A9D9E2-946F-45FC-9B84-4C2C0FDC59B7}" presName="outerComposite" presStyleCnt="0">
        <dgm:presLayoutVars>
          <dgm:chMax val="5"/>
          <dgm:dir/>
          <dgm:resizeHandles val="exact"/>
        </dgm:presLayoutVars>
      </dgm:prSet>
      <dgm:spPr/>
    </dgm:pt>
    <dgm:pt modelId="{EAE94560-771C-44AD-B25B-342ACA3D2522}" type="pres">
      <dgm:prSet presAssocID="{D7A9D9E2-946F-45FC-9B84-4C2C0FDC59B7}" presName="dummyMaxCanvas" presStyleCnt="0">
        <dgm:presLayoutVars/>
      </dgm:prSet>
      <dgm:spPr/>
    </dgm:pt>
    <dgm:pt modelId="{DDA36301-A553-4B62-8F78-8662DBE5C1E9}" type="pres">
      <dgm:prSet presAssocID="{D7A9D9E2-946F-45FC-9B84-4C2C0FDC59B7}" presName="TwoNodes_1" presStyleLbl="node1" presStyleIdx="0" presStyleCnt="2">
        <dgm:presLayoutVars>
          <dgm:bulletEnabled val="1"/>
        </dgm:presLayoutVars>
      </dgm:prSet>
      <dgm:spPr/>
    </dgm:pt>
    <dgm:pt modelId="{6ACF410E-FF91-4E2F-819F-5618FC874779}" type="pres">
      <dgm:prSet presAssocID="{D7A9D9E2-946F-45FC-9B84-4C2C0FDC59B7}" presName="TwoNodes_2" presStyleLbl="node1" presStyleIdx="1" presStyleCnt="2">
        <dgm:presLayoutVars>
          <dgm:bulletEnabled val="1"/>
        </dgm:presLayoutVars>
      </dgm:prSet>
      <dgm:spPr/>
    </dgm:pt>
    <dgm:pt modelId="{174655EB-6733-46FA-9E46-EFF0FAC11767}" type="pres">
      <dgm:prSet presAssocID="{D7A9D9E2-946F-45FC-9B84-4C2C0FDC59B7}" presName="TwoConn_1-2" presStyleLbl="fgAccFollowNode1" presStyleIdx="0" presStyleCnt="1">
        <dgm:presLayoutVars>
          <dgm:bulletEnabled val="1"/>
        </dgm:presLayoutVars>
      </dgm:prSet>
      <dgm:spPr/>
    </dgm:pt>
    <dgm:pt modelId="{0CDEBE41-D63B-4560-B95F-EB3E8C2D2E53}" type="pres">
      <dgm:prSet presAssocID="{D7A9D9E2-946F-45FC-9B84-4C2C0FDC59B7}" presName="TwoNodes_1_text" presStyleLbl="node1" presStyleIdx="1" presStyleCnt="2">
        <dgm:presLayoutVars>
          <dgm:bulletEnabled val="1"/>
        </dgm:presLayoutVars>
      </dgm:prSet>
      <dgm:spPr/>
    </dgm:pt>
    <dgm:pt modelId="{0841948A-BC29-4C87-9F0C-F947FB1ECF9E}" type="pres">
      <dgm:prSet presAssocID="{D7A9D9E2-946F-45FC-9B84-4C2C0FDC59B7}" presName="TwoNodes_2_text" presStyleLbl="node1" presStyleIdx="1" presStyleCnt="2">
        <dgm:presLayoutVars>
          <dgm:bulletEnabled val="1"/>
        </dgm:presLayoutVars>
      </dgm:prSet>
      <dgm:spPr/>
    </dgm:pt>
  </dgm:ptLst>
  <dgm:cxnLst>
    <dgm:cxn modelId="{E144360B-8FFF-48CD-96C1-B1EACB277ED3}" type="presOf" srcId="{6B354D25-0A07-4CBD-81EF-9BA41517CE15}" destId="{0841948A-BC29-4C87-9F0C-F947FB1ECF9E}" srcOrd="1" destOrd="0" presId="urn:microsoft.com/office/officeart/2005/8/layout/vProcess5"/>
    <dgm:cxn modelId="{52BD7F5B-ABE1-4C6B-84E8-23F00327BED4}" type="presOf" srcId="{6B354D25-0A07-4CBD-81EF-9BA41517CE15}" destId="{6ACF410E-FF91-4E2F-819F-5618FC874779}" srcOrd="0" destOrd="0" presId="urn:microsoft.com/office/officeart/2005/8/layout/vProcess5"/>
    <dgm:cxn modelId="{D7B5764A-D506-4DA8-986D-2EAF2DEC150B}" type="presOf" srcId="{2DBEB2E6-84FF-4BF3-AC54-5033AFDB56E8}" destId="{DDA36301-A553-4B62-8F78-8662DBE5C1E9}" srcOrd="0" destOrd="0" presId="urn:microsoft.com/office/officeart/2005/8/layout/vProcess5"/>
    <dgm:cxn modelId="{21196C8F-D937-4301-A082-02434B5C25B4}" type="presOf" srcId="{2DBEB2E6-84FF-4BF3-AC54-5033AFDB56E8}" destId="{0CDEBE41-D63B-4560-B95F-EB3E8C2D2E53}" srcOrd="1" destOrd="0" presId="urn:microsoft.com/office/officeart/2005/8/layout/vProcess5"/>
    <dgm:cxn modelId="{090CEBAD-AAEB-4EE9-9841-25F87B828E51}" type="presOf" srcId="{D7A9D9E2-946F-45FC-9B84-4C2C0FDC59B7}" destId="{FD6150FE-09F5-45A1-B352-3B589160AA71}" srcOrd="0" destOrd="0" presId="urn:microsoft.com/office/officeart/2005/8/layout/vProcess5"/>
    <dgm:cxn modelId="{536EB9AF-30FA-4DBA-B1ED-8F661449F542}" srcId="{D7A9D9E2-946F-45FC-9B84-4C2C0FDC59B7}" destId="{6B354D25-0A07-4CBD-81EF-9BA41517CE15}" srcOrd="1" destOrd="0" parTransId="{6721536C-A84C-4F31-B4BE-B492530155E2}" sibTransId="{E94E9B3A-B9FF-43B3-BDEA-CAED5EA35A5E}"/>
    <dgm:cxn modelId="{775D27EC-1904-45DD-8DCA-9C8A5C2FAF9D}" type="presOf" srcId="{12F27C11-C723-4687-B93D-BDEBC9C16BC3}" destId="{174655EB-6733-46FA-9E46-EFF0FAC11767}" srcOrd="0" destOrd="0" presId="urn:microsoft.com/office/officeart/2005/8/layout/vProcess5"/>
    <dgm:cxn modelId="{AF8690FD-BED4-4E68-9F80-A2D058326C2E}" srcId="{D7A9D9E2-946F-45FC-9B84-4C2C0FDC59B7}" destId="{2DBEB2E6-84FF-4BF3-AC54-5033AFDB56E8}" srcOrd="0" destOrd="0" parTransId="{F3318F94-234A-4E44-9AA1-403E5DAB6415}" sibTransId="{12F27C11-C723-4687-B93D-BDEBC9C16BC3}"/>
    <dgm:cxn modelId="{D3B39A9A-E302-4BA2-9494-D303D548E404}" type="presParOf" srcId="{FD6150FE-09F5-45A1-B352-3B589160AA71}" destId="{EAE94560-771C-44AD-B25B-342ACA3D2522}" srcOrd="0" destOrd="0" presId="urn:microsoft.com/office/officeart/2005/8/layout/vProcess5"/>
    <dgm:cxn modelId="{DCF2C7EC-8922-4189-9DF4-5D0450E542D5}" type="presParOf" srcId="{FD6150FE-09F5-45A1-B352-3B589160AA71}" destId="{DDA36301-A553-4B62-8F78-8662DBE5C1E9}" srcOrd="1" destOrd="0" presId="urn:microsoft.com/office/officeart/2005/8/layout/vProcess5"/>
    <dgm:cxn modelId="{D4A15EED-30FF-4CA5-9DF3-494E6BB9AFE9}" type="presParOf" srcId="{FD6150FE-09F5-45A1-B352-3B589160AA71}" destId="{6ACF410E-FF91-4E2F-819F-5618FC874779}" srcOrd="2" destOrd="0" presId="urn:microsoft.com/office/officeart/2005/8/layout/vProcess5"/>
    <dgm:cxn modelId="{A016FCFD-B795-415A-A3F0-AD234C2ADB7D}" type="presParOf" srcId="{FD6150FE-09F5-45A1-B352-3B589160AA71}" destId="{174655EB-6733-46FA-9E46-EFF0FAC11767}" srcOrd="3" destOrd="0" presId="urn:microsoft.com/office/officeart/2005/8/layout/vProcess5"/>
    <dgm:cxn modelId="{DA764C62-3D60-4759-A208-D06776FAF6C1}" type="presParOf" srcId="{FD6150FE-09F5-45A1-B352-3B589160AA71}" destId="{0CDEBE41-D63B-4560-B95F-EB3E8C2D2E53}" srcOrd="4" destOrd="0" presId="urn:microsoft.com/office/officeart/2005/8/layout/vProcess5"/>
    <dgm:cxn modelId="{DDF2BC70-F69B-44FF-AF27-34683A14030C}" type="presParOf" srcId="{FD6150FE-09F5-45A1-B352-3B589160AA71}" destId="{0841948A-BC29-4C87-9F0C-F947FB1ECF9E}"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BFF887-C980-487E-B7F4-56AD6F22014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551B61-568B-497D-892E-5F28713AA50E}">
      <dgm:prSet/>
      <dgm:spPr/>
      <dgm:t>
        <a:bodyPr/>
        <a:lstStyle/>
        <a:p>
          <a:r>
            <a:rPr lang="en-US"/>
            <a:t>Evolution of Computer vision</a:t>
          </a:r>
          <a:br>
            <a:rPr lang="en-US"/>
          </a:br>
          <a:endParaRPr lang="en-US"/>
        </a:p>
      </dgm:t>
    </dgm:pt>
    <dgm:pt modelId="{5621FA09-CD73-4AEC-B798-0525EF907709}" type="parTrans" cxnId="{F38E30C0-FB44-4FB7-BCC0-F8681974C02E}">
      <dgm:prSet/>
      <dgm:spPr/>
      <dgm:t>
        <a:bodyPr/>
        <a:lstStyle/>
        <a:p>
          <a:endParaRPr lang="en-US"/>
        </a:p>
      </dgm:t>
    </dgm:pt>
    <dgm:pt modelId="{2D8A6F39-415F-44A1-B882-1CE3E8B68CE4}" type="sibTrans" cxnId="{F38E30C0-FB44-4FB7-BCC0-F8681974C02E}">
      <dgm:prSet/>
      <dgm:spPr/>
      <dgm:t>
        <a:bodyPr/>
        <a:lstStyle/>
        <a:p>
          <a:endParaRPr lang="en-US"/>
        </a:p>
      </dgm:t>
    </dgm:pt>
    <dgm:pt modelId="{8285C0CB-BA2F-4C4F-9282-8A30CC499480}">
      <dgm:prSet/>
      <dgm:spPr/>
      <dgm:t>
        <a:bodyPr/>
        <a:lstStyle/>
        <a:p>
          <a:r>
            <a:rPr lang="en-US"/>
            <a:t>Evolution of Neural Networks</a:t>
          </a:r>
          <a:br>
            <a:rPr lang="en-US"/>
          </a:br>
          <a:endParaRPr lang="en-US"/>
        </a:p>
      </dgm:t>
    </dgm:pt>
    <dgm:pt modelId="{034E34AA-8F66-4175-9769-9B8520CE6874}" type="parTrans" cxnId="{719FA9F2-5014-41C6-86A3-B2686C42578A}">
      <dgm:prSet/>
      <dgm:spPr/>
      <dgm:t>
        <a:bodyPr/>
        <a:lstStyle/>
        <a:p>
          <a:endParaRPr lang="en-US"/>
        </a:p>
      </dgm:t>
    </dgm:pt>
    <dgm:pt modelId="{2A4D4468-C619-481B-998B-75AA04E6CF78}" type="sibTrans" cxnId="{719FA9F2-5014-41C6-86A3-B2686C42578A}">
      <dgm:prSet/>
      <dgm:spPr/>
      <dgm:t>
        <a:bodyPr/>
        <a:lstStyle/>
        <a:p>
          <a:endParaRPr lang="en-US"/>
        </a:p>
      </dgm:t>
    </dgm:pt>
    <dgm:pt modelId="{73C34003-94C8-4A88-9442-4B2D86280EF4}">
      <dgm:prSet/>
      <dgm:spPr/>
      <dgm:t>
        <a:bodyPr/>
        <a:lstStyle/>
        <a:p>
          <a:r>
            <a:rPr lang="en-US"/>
            <a:t>Human activity recognition challenges/limitations</a:t>
          </a:r>
          <a:br>
            <a:rPr lang="en-US"/>
          </a:br>
          <a:endParaRPr lang="en-US"/>
        </a:p>
      </dgm:t>
    </dgm:pt>
    <dgm:pt modelId="{75A466E7-F658-4504-B983-5421BF0BEF0A}" type="parTrans" cxnId="{5F8FC182-9463-4C74-B2EA-4019596E0D77}">
      <dgm:prSet/>
      <dgm:spPr/>
      <dgm:t>
        <a:bodyPr/>
        <a:lstStyle/>
        <a:p>
          <a:endParaRPr lang="en-US"/>
        </a:p>
      </dgm:t>
    </dgm:pt>
    <dgm:pt modelId="{86F5030A-5AE8-4BAC-8116-25AF5FFC3A3B}" type="sibTrans" cxnId="{5F8FC182-9463-4C74-B2EA-4019596E0D77}">
      <dgm:prSet/>
      <dgm:spPr/>
      <dgm:t>
        <a:bodyPr/>
        <a:lstStyle/>
        <a:p>
          <a:endParaRPr lang="en-US"/>
        </a:p>
      </dgm:t>
    </dgm:pt>
    <dgm:pt modelId="{FB31ECB5-CB23-46F8-86C5-8CF5944C8CC6}">
      <dgm:prSet/>
      <dgm:spPr/>
      <dgm:t>
        <a:bodyPr/>
        <a:lstStyle/>
        <a:p>
          <a:r>
            <a:rPr lang="en-US"/>
            <a:t>Influence of transformers and auto-encoders</a:t>
          </a:r>
          <a:br>
            <a:rPr lang="en-US"/>
          </a:br>
          <a:endParaRPr lang="en-US"/>
        </a:p>
      </dgm:t>
    </dgm:pt>
    <dgm:pt modelId="{276F2375-A161-4B1E-A9D5-C1565BD6FFA4}" type="parTrans" cxnId="{4C110B6E-B1A9-49E2-901D-3418E6CFC5A2}">
      <dgm:prSet/>
      <dgm:spPr/>
      <dgm:t>
        <a:bodyPr/>
        <a:lstStyle/>
        <a:p>
          <a:endParaRPr lang="en-US"/>
        </a:p>
      </dgm:t>
    </dgm:pt>
    <dgm:pt modelId="{204A8D2D-2451-42F1-91D2-15788AA34F9D}" type="sibTrans" cxnId="{4C110B6E-B1A9-49E2-901D-3418E6CFC5A2}">
      <dgm:prSet/>
      <dgm:spPr/>
      <dgm:t>
        <a:bodyPr/>
        <a:lstStyle/>
        <a:p>
          <a:endParaRPr lang="en-US"/>
        </a:p>
      </dgm:t>
    </dgm:pt>
    <dgm:pt modelId="{79228107-01C1-422A-869B-A6AB859A542D}">
      <dgm:prSet/>
      <dgm:spPr/>
      <dgm:t>
        <a:bodyPr/>
        <a:lstStyle/>
        <a:p>
          <a:r>
            <a:rPr lang="en-US"/>
            <a:t>Challenges from the reproducibility crisis</a:t>
          </a:r>
        </a:p>
      </dgm:t>
    </dgm:pt>
    <dgm:pt modelId="{16AD64F1-2308-45BD-85EA-E52D09AC3F54}" type="parTrans" cxnId="{6B2600B8-DDC5-434D-8C3E-1F6C40D5626B}">
      <dgm:prSet/>
      <dgm:spPr/>
      <dgm:t>
        <a:bodyPr/>
        <a:lstStyle/>
        <a:p>
          <a:endParaRPr lang="en-US"/>
        </a:p>
      </dgm:t>
    </dgm:pt>
    <dgm:pt modelId="{A3277581-BDEE-4BDE-8776-2FB6133F45A2}" type="sibTrans" cxnId="{6B2600B8-DDC5-434D-8C3E-1F6C40D5626B}">
      <dgm:prSet/>
      <dgm:spPr/>
      <dgm:t>
        <a:bodyPr/>
        <a:lstStyle/>
        <a:p>
          <a:endParaRPr lang="en-US"/>
        </a:p>
      </dgm:t>
    </dgm:pt>
    <dgm:pt modelId="{D1058412-59AA-422E-87AB-BD4E238A4F9C}" type="pres">
      <dgm:prSet presAssocID="{1FBFF887-C980-487E-B7F4-56AD6F220146}" presName="root" presStyleCnt="0">
        <dgm:presLayoutVars>
          <dgm:dir/>
          <dgm:resizeHandles val="exact"/>
        </dgm:presLayoutVars>
      </dgm:prSet>
      <dgm:spPr/>
    </dgm:pt>
    <dgm:pt modelId="{6792DC3E-711B-4821-B3C6-9688C2A2BDB2}" type="pres">
      <dgm:prSet presAssocID="{17551B61-568B-497D-892E-5F28713AA50E}" presName="compNode" presStyleCnt="0"/>
      <dgm:spPr/>
    </dgm:pt>
    <dgm:pt modelId="{1D352297-B319-4E3B-B02A-4AA2F9A35B0D}" type="pres">
      <dgm:prSet presAssocID="{17551B61-568B-497D-892E-5F28713AA50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C1E3154-3560-4452-ADCA-D64E7807DBC8}" type="pres">
      <dgm:prSet presAssocID="{17551B61-568B-497D-892E-5F28713AA50E}" presName="spaceRect" presStyleCnt="0"/>
      <dgm:spPr/>
    </dgm:pt>
    <dgm:pt modelId="{D94DAD2F-9116-42D4-A8C8-58520BF9E975}" type="pres">
      <dgm:prSet presAssocID="{17551B61-568B-497D-892E-5F28713AA50E}" presName="textRect" presStyleLbl="revTx" presStyleIdx="0" presStyleCnt="5">
        <dgm:presLayoutVars>
          <dgm:chMax val="1"/>
          <dgm:chPref val="1"/>
        </dgm:presLayoutVars>
      </dgm:prSet>
      <dgm:spPr/>
    </dgm:pt>
    <dgm:pt modelId="{EFB1B707-A7EC-4FC9-BDB0-C9F7EA2D83F0}" type="pres">
      <dgm:prSet presAssocID="{2D8A6F39-415F-44A1-B882-1CE3E8B68CE4}" presName="sibTrans" presStyleCnt="0"/>
      <dgm:spPr/>
    </dgm:pt>
    <dgm:pt modelId="{E7BC4DF3-A749-4F7B-8595-3C4B3117C18F}" type="pres">
      <dgm:prSet presAssocID="{8285C0CB-BA2F-4C4F-9282-8A30CC499480}" presName="compNode" presStyleCnt="0"/>
      <dgm:spPr/>
    </dgm:pt>
    <dgm:pt modelId="{241BB317-6F86-49B3-82D8-D1739D9581B2}" type="pres">
      <dgm:prSet presAssocID="{8285C0CB-BA2F-4C4F-9282-8A30CC49948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06376316-0F55-46AE-B55B-B7BEC8DDD1D6}" type="pres">
      <dgm:prSet presAssocID="{8285C0CB-BA2F-4C4F-9282-8A30CC499480}" presName="spaceRect" presStyleCnt="0"/>
      <dgm:spPr/>
    </dgm:pt>
    <dgm:pt modelId="{06E43A9C-602E-4A06-A13E-3BAD7E858FB7}" type="pres">
      <dgm:prSet presAssocID="{8285C0CB-BA2F-4C4F-9282-8A30CC499480}" presName="textRect" presStyleLbl="revTx" presStyleIdx="1" presStyleCnt="5">
        <dgm:presLayoutVars>
          <dgm:chMax val="1"/>
          <dgm:chPref val="1"/>
        </dgm:presLayoutVars>
      </dgm:prSet>
      <dgm:spPr/>
    </dgm:pt>
    <dgm:pt modelId="{661D4F06-3C31-4D2F-8C16-0888810CD838}" type="pres">
      <dgm:prSet presAssocID="{2A4D4468-C619-481B-998B-75AA04E6CF78}" presName="sibTrans" presStyleCnt="0"/>
      <dgm:spPr/>
    </dgm:pt>
    <dgm:pt modelId="{10EEAC7C-2E8C-46A3-8B6B-A85504F0BE1E}" type="pres">
      <dgm:prSet presAssocID="{73C34003-94C8-4A88-9442-4B2D86280EF4}" presName="compNode" presStyleCnt="0"/>
      <dgm:spPr/>
    </dgm:pt>
    <dgm:pt modelId="{762CE29F-88FD-4C39-B2F7-EB9F8BD29B81}" type="pres">
      <dgm:prSet presAssocID="{73C34003-94C8-4A88-9442-4B2D86280EF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a:ext>
      </dgm:extLst>
    </dgm:pt>
    <dgm:pt modelId="{8C16A9E5-B832-42DA-8BC2-CA9634423079}" type="pres">
      <dgm:prSet presAssocID="{73C34003-94C8-4A88-9442-4B2D86280EF4}" presName="spaceRect" presStyleCnt="0"/>
      <dgm:spPr/>
    </dgm:pt>
    <dgm:pt modelId="{0B14BC90-5F18-4154-AA3E-8BDEC422654B}" type="pres">
      <dgm:prSet presAssocID="{73C34003-94C8-4A88-9442-4B2D86280EF4}" presName="textRect" presStyleLbl="revTx" presStyleIdx="2" presStyleCnt="5">
        <dgm:presLayoutVars>
          <dgm:chMax val="1"/>
          <dgm:chPref val="1"/>
        </dgm:presLayoutVars>
      </dgm:prSet>
      <dgm:spPr/>
    </dgm:pt>
    <dgm:pt modelId="{9934F309-756C-45E6-A4B2-6F029CB152A0}" type="pres">
      <dgm:prSet presAssocID="{86F5030A-5AE8-4BAC-8116-25AF5FFC3A3B}" presName="sibTrans" presStyleCnt="0"/>
      <dgm:spPr/>
    </dgm:pt>
    <dgm:pt modelId="{A6A97426-7A24-4034-8399-1341E0263AE0}" type="pres">
      <dgm:prSet presAssocID="{FB31ECB5-CB23-46F8-86C5-8CF5944C8CC6}" presName="compNode" presStyleCnt="0"/>
      <dgm:spPr/>
    </dgm:pt>
    <dgm:pt modelId="{A8093D32-37E0-4DB3-AA17-64B6571BFD6D}" type="pres">
      <dgm:prSet presAssocID="{FB31ECB5-CB23-46F8-86C5-8CF5944C8CC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gh Voltage"/>
        </a:ext>
      </dgm:extLst>
    </dgm:pt>
    <dgm:pt modelId="{E132251C-EBB1-4E34-A39E-C67BC5E05FF3}" type="pres">
      <dgm:prSet presAssocID="{FB31ECB5-CB23-46F8-86C5-8CF5944C8CC6}" presName="spaceRect" presStyleCnt="0"/>
      <dgm:spPr/>
    </dgm:pt>
    <dgm:pt modelId="{E9A2145B-C056-46B5-8A0A-9F20265C8FF0}" type="pres">
      <dgm:prSet presAssocID="{FB31ECB5-CB23-46F8-86C5-8CF5944C8CC6}" presName="textRect" presStyleLbl="revTx" presStyleIdx="3" presStyleCnt="5">
        <dgm:presLayoutVars>
          <dgm:chMax val="1"/>
          <dgm:chPref val="1"/>
        </dgm:presLayoutVars>
      </dgm:prSet>
      <dgm:spPr/>
    </dgm:pt>
    <dgm:pt modelId="{2BBA0775-BB0E-48F8-91B6-D1B5CF38D940}" type="pres">
      <dgm:prSet presAssocID="{204A8D2D-2451-42F1-91D2-15788AA34F9D}" presName="sibTrans" presStyleCnt="0"/>
      <dgm:spPr/>
    </dgm:pt>
    <dgm:pt modelId="{1C313D9B-1284-436F-99BC-E1B9B2CE23E3}" type="pres">
      <dgm:prSet presAssocID="{79228107-01C1-422A-869B-A6AB859A542D}" presName="compNode" presStyleCnt="0"/>
      <dgm:spPr/>
    </dgm:pt>
    <dgm:pt modelId="{FDA08154-13B5-497E-AA9C-6E6E0068E317}" type="pres">
      <dgm:prSet presAssocID="{79228107-01C1-422A-869B-A6AB859A542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CFC10993-FB43-425A-BB62-638D5520FBAA}" type="pres">
      <dgm:prSet presAssocID="{79228107-01C1-422A-869B-A6AB859A542D}" presName="spaceRect" presStyleCnt="0"/>
      <dgm:spPr/>
    </dgm:pt>
    <dgm:pt modelId="{3D5AFD59-097F-4130-9422-E83B20256FAE}" type="pres">
      <dgm:prSet presAssocID="{79228107-01C1-422A-869B-A6AB859A542D}" presName="textRect" presStyleLbl="revTx" presStyleIdx="4" presStyleCnt="5">
        <dgm:presLayoutVars>
          <dgm:chMax val="1"/>
          <dgm:chPref val="1"/>
        </dgm:presLayoutVars>
      </dgm:prSet>
      <dgm:spPr/>
    </dgm:pt>
  </dgm:ptLst>
  <dgm:cxnLst>
    <dgm:cxn modelId="{505FB10D-817F-4B5E-83A6-0AA2A1116135}" type="presOf" srcId="{17551B61-568B-497D-892E-5F28713AA50E}" destId="{D94DAD2F-9116-42D4-A8C8-58520BF9E975}" srcOrd="0" destOrd="0" presId="urn:microsoft.com/office/officeart/2018/2/layout/IconLabelList"/>
    <dgm:cxn modelId="{29038F0F-A00D-4319-BABD-AE2DFB203CD7}" type="presOf" srcId="{1FBFF887-C980-487E-B7F4-56AD6F220146}" destId="{D1058412-59AA-422E-87AB-BD4E238A4F9C}" srcOrd="0" destOrd="0" presId="urn:microsoft.com/office/officeart/2018/2/layout/IconLabelList"/>
    <dgm:cxn modelId="{EB659248-30F3-4C63-B912-7FF85687D3F8}" type="presOf" srcId="{8285C0CB-BA2F-4C4F-9282-8A30CC499480}" destId="{06E43A9C-602E-4A06-A13E-3BAD7E858FB7}" srcOrd="0" destOrd="0" presId="urn:microsoft.com/office/officeart/2018/2/layout/IconLabelList"/>
    <dgm:cxn modelId="{4C110B6E-B1A9-49E2-901D-3418E6CFC5A2}" srcId="{1FBFF887-C980-487E-B7F4-56AD6F220146}" destId="{FB31ECB5-CB23-46F8-86C5-8CF5944C8CC6}" srcOrd="3" destOrd="0" parTransId="{276F2375-A161-4B1E-A9D5-C1565BD6FFA4}" sibTransId="{204A8D2D-2451-42F1-91D2-15788AA34F9D}"/>
    <dgm:cxn modelId="{E07C1376-D61F-42D9-9944-EC9A7C9B5A78}" type="presOf" srcId="{FB31ECB5-CB23-46F8-86C5-8CF5944C8CC6}" destId="{E9A2145B-C056-46B5-8A0A-9F20265C8FF0}" srcOrd="0" destOrd="0" presId="urn:microsoft.com/office/officeart/2018/2/layout/IconLabelList"/>
    <dgm:cxn modelId="{40438C58-5697-46D5-8EB3-7E9C89529DB2}" type="presOf" srcId="{73C34003-94C8-4A88-9442-4B2D86280EF4}" destId="{0B14BC90-5F18-4154-AA3E-8BDEC422654B}" srcOrd="0" destOrd="0" presId="urn:microsoft.com/office/officeart/2018/2/layout/IconLabelList"/>
    <dgm:cxn modelId="{5F8FC182-9463-4C74-B2EA-4019596E0D77}" srcId="{1FBFF887-C980-487E-B7F4-56AD6F220146}" destId="{73C34003-94C8-4A88-9442-4B2D86280EF4}" srcOrd="2" destOrd="0" parTransId="{75A466E7-F658-4504-B983-5421BF0BEF0A}" sibTransId="{86F5030A-5AE8-4BAC-8116-25AF5FFC3A3B}"/>
    <dgm:cxn modelId="{6B2600B8-DDC5-434D-8C3E-1F6C40D5626B}" srcId="{1FBFF887-C980-487E-B7F4-56AD6F220146}" destId="{79228107-01C1-422A-869B-A6AB859A542D}" srcOrd="4" destOrd="0" parTransId="{16AD64F1-2308-45BD-85EA-E52D09AC3F54}" sibTransId="{A3277581-BDEE-4BDE-8776-2FB6133F45A2}"/>
    <dgm:cxn modelId="{F38E30C0-FB44-4FB7-BCC0-F8681974C02E}" srcId="{1FBFF887-C980-487E-B7F4-56AD6F220146}" destId="{17551B61-568B-497D-892E-5F28713AA50E}" srcOrd="0" destOrd="0" parTransId="{5621FA09-CD73-4AEC-B798-0525EF907709}" sibTransId="{2D8A6F39-415F-44A1-B882-1CE3E8B68CE4}"/>
    <dgm:cxn modelId="{21AB4BD2-7DB1-4692-AA61-E0F5D716C70E}" type="presOf" srcId="{79228107-01C1-422A-869B-A6AB859A542D}" destId="{3D5AFD59-097F-4130-9422-E83B20256FAE}" srcOrd="0" destOrd="0" presId="urn:microsoft.com/office/officeart/2018/2/layout/IconLabelList"/>
    <dgm:cxn modelId="{719FA9F2-5014-41C6-86A3-B2686C42578A}" srcId="{1FBFF887-C980-487E-B7F4-56AD6F220146}" destId="{8285C0CB-BA2F-4C4F-9282-8A30CC499480}" srcOrd="1" destOrd="0" parTransId="{034E34AA-8F66-4175-9769-9B8520CE6874}" sibTransId="{2A4D4468-C619-481B-998B-75AA04E6CF78}"/>
    <dgm:cxn modelId="{4F018A3E-C182-4D5A-BFB8-07A4D4DF3CD9}" type="presParOf" srcId="{D1058412-59AA-422E-87AB-BD4E238A4F9C}" destId="{6792DC3E-711B-4821-B3C6-9688C2A2BDB2}" srcOrd="0" destOrd="0" presId="urn:microsoft.com/office/officeart/2018/2/layout/IconLabelList"/>
    <dgm:cxn modelId="{51F8049F-7453-45B1-BB13-CAA15AD926EB}" type="presParOf" srcId="{6792DC3E-711B-4821-B3C6-9688C2A2BDB2}" destId="{1D352297-B319-4E3B-B02A-4AA2F9A35B0D}" srcOrd="0" destOrd="0" presId="urn:microsoft.com/office/officeart/2018/2/layout/IconLabelList"/>
    <dgm:cxn modelId="{88D1A53D-B76A-41C5-AC2A-16ACB062151A}" type="presParOf" srcId="{6792DC3E-711B-4821-B3C6-9688C2A2BDB2}" destId="{0C1E3154-3560-4452-ADCA-D64E7807DBC8}" srcOrd="1" destOrd="0" presId="urn:microsoft.com/office/officeart/2018/2/layout/IconLabelList"/>
    <dgm:cxn modelId="{01E7E8EC-9D0F-4103-A3EC-2DE4ED0D6C85}" type="presParOf" srcId="{6792DC3E-711B-4821-B3C6-9688C2A2BDB2}" destId="{D94DAD2F-9116-42D4-A8C8-58520BF9E975}" srcOrd="2" destOrd="0" presId="urn:microsoft.com/office/officeart/2018/2/layout/IconLabelList"/>
    <dgm:cxn modelId="{D0D93488-6F49-43B4-8A1C-784AE4E26417}" type="presParOf" srcId="{D1058412-59AA-422E-87AB-BD4E238A4F9C}" destId="{EFB1B707-A7EC-4FC9-BDB0-C9F7EA2D83F0}" srcOrd="1" destOrd="0" presId="urn:microsoft.com/office/officeart/2018/2/layout/IconLabelList"/>
    <dgm:cxn modelId="{72E538E5-4FDD-49E7-9C29-9520C3103AF5}" type="presParOf" srcId="{D1058412-59AA-422E-87AB-BD4E238A4F9C}" destId="{E7BC4DF3-A749-4F7B-8595-3C4B3117C18F}" srcOrd="2" destOrd="0" presId="urn:microsoft.com/office/officeart/2018/2/layout/IconLabelList"/>
    <dgm:cxn modelId="{9B273D55-F73A-4D9B-86B7-1BC518703995}" type="presParOf" srcId="{E7BC4DF3-A749-4F7B-8595-3C4B3117C18F}" destId="{241BB317-6F86-49B3-82D8-D1739D9581B2}" srcOrd="0" destOrd="0" presId="urn:microsoft.com/office/officeart/2018/2/layout/IconLabelList"/>
    <dgm:cxn modelId="{B712C989-37D4-4F4E-BB27-188AD06C7230}" type="presParOf" srcId="{E7BC4DF3-A749-4F7B-8595-3C4B3117C18F}" destId="{06376316-0F55-46AE-B55B-B7BEC8DDD1D6}" srcOrd="1" destOrd="0" presId="urn:microsoft.com/office/officeart/2018/2/layout/IconLabelList"/>
    <dgm:cxn modelId="{7FFEB5B5-FFE6-4267-B9E8-AE7D2ED48D80}" type="presParOf" srcId="{E7BC4DF3-A749-4F7B-8595-3C4B3117C18F}" destId="{06E43A9C-602E-4A06-A13E-3BAD7E858FB7}" srcOrd="2" destOrd="0" presId="urn:microsoft.com/office/officeart/2018/2/layout/IconLabelList"/>
    <dgm:cxn modelId="{4BD745F3-8E0D-48CD-A15B-49A9694A503F}" type="presParOf" srcId="{D1058412-59AA-422E-87AB-BD4E238A4F9C}" destId="{661D4F06-3C31-4D2F-8C16-0888810CD838}" srcOrd="3" destOrd="0" presId="urn:microsoft.com/office/officeart/2018/2/layout/IconLabelList"/>
    <dgm:cxn modelId="{6A80EDF3-17AD-40C5-8F17-E7A197567643}" type="presParOf" srcId="{D1058412-59AA-422E-87AB-BD4E238A4F9C}" destId="{10EEAC7C-2E8C-46A3-8B6B-A85504F0BE1E}" srcOrd="4" destOrd="0" presId="urn:microsoft.com/office/officeart/2018/2/layout/IconLabelList"/>
    <dgm:cxn modelId="{AA3A7AF8-E9F8-4358-9E7A-D374F1820DCE}" type="presParOf" srcId="{10EEAC7C-2E8C-46A3-8B6B-A85504F0BE1E}" destId="{762CE29F-88FD-4C39-B2F7-EB9F8BD29B81}" srcOrd="0" destOrd="0" presId="urn:microsoft.com/office/officeart/2018/2/layout/IconLabelList"/>
    <dgm:cxn modelId="{B46C0273-2021-45FD-9282-7CBF4FF06102}" type="presParOf" srcId="{10EEAC7C-2E8C-46A3-8B6B-A85504F0BE1E}" destId="{8C16A9E5-B832-42DA-8BC2-CA9634423079}" srcOrd="1" destOrd="0" presId="urn:microsoft.com/office/officeart/2018/2/layout/IconLabelList"/>
    <dgm:cxn modelId="{ED7EBE56-8AE1-45A2-AF21-F3D2328DAC87}" type="presParOf" srcId="{10EEAC7C-2E8C-46A3-8B6B-A85504F0BE1E}" destId="{0B14BC90-5F18-4154-AA3E-8BDEC422654B}" srcOrd="2" destOrd="0" presId="urn:microsoft.com/office/officeart/2018/2/layout/IconLabelList"/>
    <dgm:cxn modelId="{4EC9527B-047A-4502-A315-18006BD67F1F}" type="presParOf" srcId="{D1058412-59AA-422E-87AB-BD4E238A4F9C}" destId="{9934F309-756C-45E6-A4B2-6F029CB152A0}" srcOrd="5" destOrd="0" presId="urn:microsoft.com/office/officeart/2018/2/layout/IconLabelList"/>
    <dgm:cxn modelId="{0EB7026F-1F87-401D-9C1A-A46C6B7D00D8}" type="presParOf" srcId="{D1058412-59AA-422E-87AB-BD4E238A4F9C}" destId="{A6A97426-7A24-4034-8399-1341E0263AE0}" srcOrd="6" destOrd="0" presId="urn:microsoft.com/office/officeart/2018/2/layout/IconLabelList"/>
    <dgm:cxn modelId="{258E6208-991F-4E27-B286-EA24155DE117}" type="presParOf" srcId="{A6A97426-7A24-4034-8399-1341E0263AE0}" destId="{A8093D32-37E0-4DB3-AA17-64B6571BFD6D}" srcOrd="0" destOrd="0" presId="urn:microsoft.com/office/officeart/2018/2/layout/IconLabelList"/>
    <dgm:cxn modelId="{AB59AB0B-07DC-42A7-9ADF-58D2AD23E684}" type="presParOf" srcId="{A6A97426-7A24-4034-8399-1341E0263AE0}" destId="{E132251C-EBB1-4E34-A39E-C67BC5E05FF3}" srcOrd="1" destOrd="0" presId="urn:microsoft.com/office/officeart/2018/2/layout/IconLabelList"/>
    <dgm:cxn modelId="{53C56CBC-CB5B-4E67-9AF3-124B14DFC4E1}" type="presParOf" srcId="{A6A97426-7A24-4034-8399-1341E0263AE0}" destId="{E9A2145B-C056-46B5-8A0A-9F20265C8FF0}" srcOrd="2" destOrd="0" presId="urn:microsoft.com/office/officeart/2018/2/layout/IconLabelList"/>
    <dgm:cxn modelId="{654DDC93-B58B-460C-BCC4-228F641F4224}" type="presParOf" srcId="{D1058412-59AA-422E-87AB-BD4E238A4F9C}" destId="{2BBA0775-BB0E-48F8-91B6-D1B5CF38D940}" srcOrd="7" destOrd="0" presId="urn:microsoft.com/office/officeart/2018/2/layout/IconLabelList"/>
    <dgm:cxn modelId="{4E886FED-2E5F-4AF0-B3C3-3D93DBC47F26}" type="presParOf" srcId="{D1058412-59AA-422E-87AB-BD4E238A4F9C}" destId="{1C313D9B-1284-436F-99BC-E1B9B2CE23E3}" srcOrd="8" destOrd="0" presId="urn:microsoft.com/office/officeart/2018/2/layout/IconLabelList"/>
    <dgm:cxn modelId="{F180A527-8C29-4165-859B-532A5F644482}" type="presParOf" srcId="{1C313D9B-1284-436F-99BC-E1B9B2CE23E3}" destId="{FDA08154-13B5-497E-AA9C-6E6E0068E317}" srcOrd="0" destOrd="0" presId="urn:microsoft.com/office/officeart/2018/2/layout/IconLabelList"/>
    <dgm:cxn modelId="{8B2E7C51-6C0D-4C15-8606-22B74B467D2C}" type="presParOf" srcId="{1C313D9B-1284-436F-99BC-E1B9B2CE23E3}" destId="{CFC10993-FB43-425A-BB62-638D5520FBAA}" srcOrd="1" destOrd="0" presId="urn:microsoft.com/office/officeart/2018/2/layout/IconLabelList"/>
    <dgm:cxn modelId="{4A967C94-3D84-4735-8769-A7C1D8C2A11C}" type="presParOf" srcId="{1C313D9B-1284-436F-99BC-E1B9B2CE23E3}" destId="{3D5AFD59-097F-4130-9422-E83B20256FA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E09B3-08DA-4628-81E1-FA8D15C774C0}">
      <dsp:nvSpPr>
        <dsp:cNvPr id="0" name=""/>
        <dsp:cNvSpPr/>
      </dsp:nvSpPr>
      <dsp:spPr>
        <a:xfrm>
          <a:off x="0" y="0"/>
          <a:ext cx="8561847" cy="850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People are getting older</a:t>
          </a:r>
          <a:br>
            <a:rPr lang="en-US" sz="2200" kern="1200"/>
          </a:br>
          <a:endParaRPr lang="en-US" sz="2200" kern="1200"/>
        </a:p>
      </dsp:txBody>
      <dsp:txXfrm>
        <a:off x="24912" y="24912"/>
        <a:ext cx="7544506" cy="800739"/>
      </dsp:txXfrm>
    </dsp:sp>
    <dsp:sp modelId="{130963B4-DB1C-42D6-9255-A027EB5CC745}">
      <dsp:nvSpPr>
        <dsp:cNvPr id="0" name=""/>
        <dsp:cNvSpPr/>
      </dsp:nvSpPr>
      <dsp:spPr>
        <a:xfrm>
          <a:off x="639358" y="968697"/>
          <a:ext cx="8561847" cy="850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Costs of disability care is increasing</a:t>
          </a:r>
          <a:br>
            <a:rPr lang="en-US" sz="2200" kern="1200"/>
          </a:br>
          <a:endParaRPr lang="en-US" sz="2200" kern="1200"/>
        </a:p>
      </dsp:txBody>
      <dsp:txXfrm>
        <a:off x="664270" y="993609"/>
        <a:ext cx="7319797" cy="800739"/>
      </dsp:txXfrm>
    </dsp:sp>
    <dsp:sp modelId="{138C3A89-D820-4D04-A745-2B2E9806430C}">
      <dsp:nvSpPr>
        <dsp:cNvPr id="0" name=""/>
        <dsp:cNvSpPr/>
      </dsp:nvSpPr>
      <dsp:spPr>
        <a:xfrm>
          <a:off x="1278717" y="1937395"/>
          <a:ext cx="8561847" cy="850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Criticality of deferring assisted living facilities</a:t>
          </a:r>
          <a:br>
            <a:rPr lang="en-US" sz="2200" kern="1200"/>
          </a:br>
          <a:endParaRPr lang="en-US" sz="2200" kern="1200"/>
        </a:p>
      </dsp:txBody>
      <dsp:txXfrm>
        <a:off x="1303629" y="1962307"/>
        <a:ext cx="7319797" cy="800739"/>
      </dsp:txXfrm>
    </dsp:sp>
    <dsp:sp modelId="{E85C3136-6E4C-4F07-A382-FDA9F2A4B848}">
      <dsp:nvSpPr>
        <dsp:cNvPr id="0" name=""/>
        <dsp:cNvSpPr/>
      </dsp:nvSpPr>
      <dsp:spPr>
        <a:xfrm>
          <a:off x="1918076" y="2906093"/>
          <a:ext cx="8561847" cy="850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Challenge with autonomous research</a:t>
          </a:r>
          <a:br>
            <a:rPr lang="en-US" sz="2200" kern="1200"/>
          </a:br>
          <a:endParaRPr lang="en-US" sz="2200" kern="1200"/>
        </a:p>
      </dsp:txBody>
      <dsp:txXfrm>
        <a:off x="1942988" y="2931005"/>
        <a:ext cx="7319797" cy="800739"/>
      </dsp:txXfrm>
    </dsp:sp>
    <dsp:sp modelId="{05507EA4-0AB0-4AC9-9D67-08766480D47E}">
      <dsp:nvSpPr>
        <dsp:cNvPr id="0" name=""/>
        <dsp:cNvSpPr/>
      </dsp:nvSpPr>
      <dsp:spPr>
        <a:xfrm>
          <a:off x="2557434" y="3874791"/>
          <a:ext cx="8561847" cy="8505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Value-prop of human activity recognition</a:t>
          </a:r>
        </a:p>
      </dsp:txBody>
      <dsp:txXfrm>
        <a:off x="2582346" y="3899703"/>
        <a:ext cx="7319797" cy="800739"/>
      </dsp:txXfrm>
    </dsp:sp>
    <dsp:sp modelId="{966EC452-D8E7-48E8-8F70-D7C097F54A0C}">
      <dsp:nvSpPr>
        <dsp:cNvPr id="0" name=""/>
        <dsp:cNvSpPr/>
      </dsp:nvSpPr>
      <dsp:spPr>
        <a:xfrm>
          <a:off x="8008980" y="621384"/>
          <a:ext cx="552866" cy="55286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133375" y="621384"/>
        <a:ext cx="304076" cy="416032"/>
      </dsp:txXfrm>
    </dsp:sp>
    <dsp:sp modelId="{A1DEB36A-DB7E-4FD2-8EDC-2105BA2DCD0F}">
      <dsp:nvSpPr>
        <dsp:cNvPr id="0" name=""/>
        <dsp:cNvSpPr/>
      </dsp:nvSpPr>
      <dsp:spPr>
        <a:xfrm>
          <a:off x="8648339" y="1590081"/>
          <a:ext cx="552866" cy="55286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772734" y="1590081"/>
        <a:ext cx="304076" cy="416032"/>
      </dsp:txXfrm>
    </dsp:sp>
    <dsp:sp modelId="{4B81D8ED-DD10-429A-B06D-EAB8D74EFAB8}">
      <dsp:nvSpPr>
        <dsp:cNvPr id="0" name=""/>
        <dsp:cNvSpPr/>
      </dsp:nvSpPr>
      <dsp:spPr>
        <a:xfrm>
          <a:off x="9287698" y="2544603"/>
          <a:ext cx="552866" cy="55286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412093" y="2544603"/>
        <a:ext cx="304076" cy="416032"/>
      </dsp:txXfrm>
    </dsp:sp>
    <dsp:sp modelId="{FC158B71-4106-47DB-A3ED-A9E10893F0D5}">
      <dsp:nvSpPr>
        <dsp:cNvPr id="0" name=""/>
        <dsp:cNvSpPr/>
      </dsp:nvSpPr>
      <dsp:spPr>
        <a:xfrm>
          <a:off x="9927056" y="3522752"/>
          <a:ext cx="552866" cy="552866"/>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10051451" y="3522752"/>
        <a:ext cx="304076" cy="4160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2B4F1-18B0-497B-8921-ADC6C0B14E1A}">
      <dsp:nvSpPr>
        <dsp:cNvPr id="0" name=""/>
        <dsp:cNvSpPr/>
      </dsp:nvSpPr>
      <dsp:spPr>
        <a:xfrm>
          <a:off x="0" y="795430"/>
          <a:ext cx="11255075" cy="14684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1FAAA2-DB75-4395-AD07-13341DCF59F7}">
      <dsp:nvSpPr>
        <dsp:cNvPr id="0" name=""/>
        <dsp:cNvSpPr/>
      </dsp:nvSpPr>
      <dsp:spPr>
        <a:xfrm>
          <a:off x="444217" y="1125839"/>
          <a:ext cx="807667" cy="8076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E4AD67-58F5-414C-8D01-7446EA945D37}">
      <dsp:nvSpPr>
        <dsp:cNvPr id="0" name=""/>
        <dsp:cNvSpPr/>
      </dsp:nvSpPr>
      <dsp:spPr>
        <a:xfrm>
          <a:off x="1732138" y="795430"/>
          <a:ext cx="9486898" cy="1468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15" tIns="155415" rIns="155415" bIns="155415" numCol="1" spcCol="1270" anchor="ctr" anchorCtr="0">
          <a:noAutofit/>
        </a:bodyPr>
        <a:lstStyle/>
        <a:p>
          <a:pPr marL="0" lvl="0" indent="0" algn="l" defTabSz="711200">
            <a:lnSpc>
              <a:spcPct val="100000"/>
            </a:lnSpc>
            <a:spcBef>
              <a:spcPct val="0"/>
            </a:spcBef>
            <a:spcAft>
              <a:spcPct val="35000"/>
            </a:spcAft>
            <a:buNone/>
          </a:pPr>
          <a:r>
            <a:rPr lang="en-US" sz="1600" kern="1200" dirty="0"/>
            <a:t>The problem to be addressed in this study is the inability of elderly and special needs care organizations to capitalize on the effectiveness and efficiency of autonomous assistants (</a:t>
          </a:r>
          <a:r>
            <a:rPr lang="en-US" sz="1600" kern="1200" dirty="0" err="1"/>
            <a:t>Blackhurn</a:t>
          </a:r>
          <a:r>
            <a:rPr lang="en-US" sz="1600" kern="1200" dirty="0"/>
            <a:t>, 2021; Kim &amp; Kim, 2021).</a:t>
          </a:r>
        </a:p>
      </dsp:txBody>
      <dsp:txXfrm>
        <a:off x="1732138" y="795430"/>
        <a:ext cx="9486898" cy="1468486"/>
      </dsp:txXfrm>
    </dsp:sp>
    <dsp:sp modelId="{F7030EBE-BC3B-4E9B-9ADD-11709ACA11E8}">
      <dsp:nvSpPr>
        <dsp:cNvPr id="0" name=""/>
        <dsp:cNvSpPr/>
      </dsp:nvSpPr>
      <dsp:spPr>
        <a:xfrm>
          <a:off x="0" y="2631037"/>
          <a:ext cx="11255075" cy="14684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ECFFA-5BAF-4DFD-B336-3F5792F4B5CF}">
      <dsp:nvSpPr>
        <dsp:cNvPr id="0" name=""/>
        <dsp:cNvSpPr/>
      </dsp:nvSpPr>
      <dsp:spPr>
        <a:xfrm>
          <a:off x="444217" y="2961447"/>
          <a:ext cx="807667" cy="8076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CF31BD-8A85-480F-BE39-0B3A20CF9698}">
      <dsp:nvSpPr>
        <dsp:cNvPr id="0" name=""/>
        <dsp:cNvSpPr/>
      </dsp:nvSpPr>
      <dsp:spPr>
        <a:xfrm>
          <a:off x="1696101" y="2631037"/>
          <a:ext cx="9558973" cy="1468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15" tIns="155415" rIns="155415" bIns="155415" numCol="1" spcCol="1270" anchor="ctr" anchorCtr="0">
          <a:noAutofit/>
        </a:bodyPr>
        <a:lstStyle/>
        <a:p>
          <a:pPr marL="0" lvl="0" indent="0" algn="l" defTabSz="711200">
            <a:lnSpc>
              <a:spcPct val="100000"/>
            </a:lnSpc>
            <a:spcBef>
              <a:spcPct val="0"/>
            </a:spcBef>
            <a:spcAft>
              <a:spcPct val="35000"/>
            </a:spcAft>
            <a:buNone/>
          </a:pPr>
          <a:r>
            <a:rPr lang="en-US" sz="1600" kern="1200"/>
            <a:t>The purpose of this constructive research design is to study the effectiveness and efficiency of autonomous assistants detecting and responding to patient behaviors to reduce cost while improving consistency and quality for elderly and special needs care organizations. These organizations need human activity recognition models for numerous scenarios, such as handling patient falls (Shirai et al., 2021). </a:t>
          </a:r>
        </a:p>
      </dsp:txBody>
      <dsp:txXfrm>
        <a:off x="1696101" y="2631037"/>
        <a:ext cx="9558973" cy="14684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36301-A553-4B62-8F78-8662DBE5C1E9}">
      <dsp:nvSpPr>
        <dsp:cNvPr id="0" name=""/>
        <dsp:cNvSpPr/>
      </dsp:nvSpPr>
      <dsp:spPr>
        <a:xfrm>
          <a:off x="0" y="0"/>
          <a:ext cx="9288654" cy="18867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What is the effectiveness of autonomous assistance for classifying behaviors of elderly and special needs patients for care organizations?</a:t>
          </a:r>
          <a:br>
            <a:rPr lang="en-US" sz="2200" kern="1200"/>
          </a:br>
          <a:br>
            <a:rPr lang="en-US" sz="2200" kern="1200"/>
          </a:br>
          <a:endParaRPr lang="en-US" sz="2200" kern="1200"/>
        </a:p>
      </dsp:txBody>
      <dsp:txXfrm>
        <a:off x="55261" y="55261"/>
        <a:ext cx="7338539" cy="1776240"/>
      </dsp:txXfrm>
    </dsp:sp>
    <dsp:sp modelId="{6ACF410E-FF91-4E2F-819F-5618FC874779}">
      <dsp:nvSpPr>
        <dsp:cNvPr id="0" name=""/>
        <dsp:cNvSpPr/>
      </dsp:nvSpPr>
      <dsp:spPr>
        <a:xfrm>
          <a:off x="1639174" y="2306042"/>
          <a:ext cx="9288654" cy="188676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What is the efficiency of autonomous assistance for classifying behaviors of elderly and special needs patients for care organizations?</a:t>
          </a:r>
        </a:p>
      </dsp:txBody>
      <dsp:txXfrm>
        <a:off x="1694435" y="2361303"/>
        <a:ext cx="6312562" cy="1776240"/>
      </dsp:txXfrm>
    </dsp:sp>
    <dsp:sp modelId="{174655EB-6733-46FA-9E46-EFF0FAC11767}">
      <dsp:nvSpPr>
        <dsp:cNvPr id="0" name=""/>
        <dsp:cNvSpPr/>
      </dsp:nvSpPr>
      <dsp:spPr>
        <a:xfrm>
          <a:off x="8062259" y="1483204"/>
          <a:ext cx="1226395" cy="122639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38198" y="1483204"/>
        <a:ext cx="674517" cy="9228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52297-B319-4E3B-B02A-4AA2F9A35B0D}">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4DAD2F-9116-42D4-A8C8-58520BF9E975}">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Evolution of Computer vision</a:t>
          </a:r>
          <a:br>
            <a:rPr lang="en-US" sz="1200" kern="1200"/>
          </a:br>
          <a:endParaRPr lang="en-US" sz="1200" kern="1200"/>
        </a:p>
      </dsp:txBody>
      <dsp:txXfrm>
        <a:off x="333914" y="2276522"/>
        <a:ext cx="1800000" cy="720000"/>
      </dsp:txXfrm>
    </dsp:sp>
    <dsp:sp modelId="{241BB317-6F86-49B3-82D8-D1739D9581B2}">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E43A9C-602E-4A06-A13E-3BAD7E858FB7}">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Evolution of Neural Networks</a:t>
          </a:r>
          <a:br>
            <a:rPr lang="en-US" sz="1200" kern="1200"/>
          </a:br>
          <a:endParaRPr lang="en-US" sz="1200" kern="1200"/>
        </a:p>
      </dsp:txBody>
      <dsp:txXfrm>
        <a:off x="2448914" y="2276522"/>
        <a:ext cx="1800000" cy="720000"/>
      </dsp:txXfrm>
    </dsp:sp>
    <dsp:sp modelId="{762CE29F-88FD-4C39-B2F7-EB9F8BD29B81}">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14BC90-5F18-4154-AA3E-8BDEC422654B}">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Human activity recognition challenges/limitations</a:t>
          </a:r>
          <a:br>
            <a:rPr lang="en-US" sz="1200" kern="1200"/>
          </a:br>
          <a:endParaRPr lang="en-US" sz="1200" kern="1200"/>
        </a:p>
      </dsp:txBody>
      <dsp:txXfrm>
        <a:off x="4563914" y="2276522"/>
        <a:ext cx="1800000" cy="720000"/>
      </dsp:txXfrm>
    </dsp:sp>
    <dsp:sp modelId="{A8093D32-37E0-4DB3-AA17-64B6571BFD6D}">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2145B-C056-46B5-8A0A-9F20265C8FF0}">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Influence of transformers and auto-encoders</a:t>
          </a:r>
          <a:br>
            <a:rPr lang="en-US" sz="1200" kern="1200"/>
          </a:br>
          <a:endParaRPr lang="en-US" sz="1200" kern="1200"/>
        </a:p>
      </dsp:txBody>
      <dsp:txXfrm>
        <a:off x="6678914" y="2276522"/>
        <a:ext cx="1800000" cy="720000"/>
      </dsp:txXfrm>
    </dsp:sp>
    <dsp:sp modelId="{FDA08154-13B5-497E-AA9C-6E6E0068E317}">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5AFD59-097F-4130-9422-E83B20256FAE}">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Challenges from the reproducibility crisis</a:t>
          </a:r>
        </a:p>
      </dsp:txBody>
      <dsp:txXfrm>
        <a:off x="8793914" y="2276522"/>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C16B3-D8EC-264D-8EF0-1321CDFD04ED}"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DDFAF-7DD9-8E40-9CC4-B7911C011FBD}" type="slidenum">
              <a:rPr lang="en-US" smtClean="0"/>
              <a:t>‹#›</a:t>
            </a:fld>
            <a:endParaRPr lang="en-US"/>
          </a:p>
        </p:txBody>
      </p:sp>
    </p:spTree>
    <p:extLst>
      <p:ext uri="{BB962C8B-B14F-4D97-AF65-F5344CB8AC3E}">
        <p14:creationId xmlns:p14="http://schemas.microsoft.com/office/powerpoint/2010/main" val="1674245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mn-lt"/>
              </a:rPr>
              <a:t>SLIDE INSTRUCTIONS:</a:t>
            </a:r>
          </a:p>
          <a:p>
            <a:endParaRPr lang="en-US" sz="1200" b="1" dirty="0">
              <a:latin typeface="+mn-lt"/>
            </a:endParaRPr>
          </a:p>
          <a:p>
            <a:r>
              <a:rPr lang="en-US" sz="1200" b="1" dirty="0">
                <a:latin typeface="+mn-lt"/>
              </a:rPr>
              <a:t>During this slide you should provide a brief introduction of yourself in the notes that you will share with the audience.</a:t>
            </a:r>
          </a:p>
          <a:p>
            <a:endParaRPr lang="en-US" sz="1200" b="1"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latin typeface="+mn-lt"/>
              </a:rPr>
              <a:t>Your presentation should be between 30-40 minutes. </a:t>
            </a:r>
            <a:r>
              <a:rPr lang="en-US" sz="1200" dirty="0">
                <a:latin typeface="+mn-lt"/>
              </a:rPr>
              <a:t> Each slide will be around 1-2 minutes of discussion. A slide takes approximately 1-2 minutes to share depending on the content, so consider this length when planning the slides.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0" indent="0">
              <a:buNone/>
            </a:pPr>
            <a:r>
              <a:rPr lang="en-US" sz="1200" baseline="0" dirty="0">
                <a:latin typeface="+mn-lt"/>
              </a:rPr>
              <a:t>Depending on your study, you may need to add additional slides or remove slides. However, the basic setup should be the same and mirror the sections in the Dissertation Manuscript, </a:t>
            </a:r>
            <a:r>
              <a:rPr lang="en-US" sz="1200" i="1" baseline="0" dirty="0">
                <a:latin typeface="+mn-lt"/>
              </a:rPr>
              <a:t>so use your DM to complete the slides. </a:t>
            </a:r>
          </a:p>
          <a:p>
            <a:pPr marL="0" indent="0">
              <a:buNone/>
            </a:pPr>
            <a:endParaRPr lang="en-US" sz="1200" i="1" baseline="0" dirty="0">
              <a:latin typeface="+mn-lt"/>
            </a:endParaRPr>
          </a:p>
          <a:p>
            <a:pPr marL="0" indent="0">
              <a:buNone/>
            </a:pPr>
            <a:r>
              <a:rPr lang="en-US" sz="1200" baseline="0" dirty="0">
                <a:latin typeface="+mn-lt"/>
              </a:rPr>
              <a:t>Your Chair needs to review your presentation draft and offer suggestions prior to your actual presentation.</a:t>
            </a:r>
          </a:p>
          <a:p>
            <a:endParaRPr lang="en-US" sz="1200" baseline="0" dirty="0">
              <a:latin typeface="+mn-lt"/>
            </a:endParaRPr>
          </a:p>
          <a:p>
            <a:r>
              <a:rPr lang="en-US" sz="1200" baseline="0" dirty="0">
                <a:latin typeface="+mn-lt"/>
              </a:rPr>
              <a:t>You may keep your presentation simple or add graphics as appropriate. If you add graphics, you need to consider their purpose as your committee, or the audience may ask why they were used. In other words, do </a:t>
            </a:r>
            <a:r>
              <a:rPr lang="en-US" sz="1200" u="sng" baseline="0" dirty="0">
                <a:latin typeface="+mn-lt"/>
              </a:rPr>
              <a:t>not</a:t>
            </a:r>
            <a:r>
              <a:rPr lang="en-US" sz="1200" baseline="0" dirty="0">
                <a:latin typeface="+mn-lt"/>
              </a:rPr>
              <a:t> use graphics simply for aesthetic purposes. </a:t>
            </a:r>
          </a:p>
          <a:p>
            <a:endParaRPr lang="en-US" sz="1200" b="1" dirty="0">
              <a:latin typeface="+mn-lt"/>
            </a:endParaRPr>
          </a:p>
          <a:p>
            <a:endParaRPr lang="en-US" sz="1200" b="1" u="sng" dirty="0">
              <a:latin typeface="+mn-lt"/>
            </a:endParaRPr>
          </a:p>
          <a:p>
            <a:r>
              <a:rPr lang="en-US" sz="1200" b="1" u="sng" dirty="0">
                <a:latin typeface="+mn-lt"/>
              </a:rPr>
              <a:t>POWERPOINT PRESENTATION INSTRUCTIONS FOR ALL SLIDES:</a:t>
            </a:r>
            <a:endParaRPr lang="en-US" sz="1200" u="sng"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Avoid smaller than 18-point font and larger than 40-point font on slides. Be consistent in font usage.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Be consistent in font color – black works best.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Short bulleted points on slide. 3-6 bullets per slide. 3-6 words per bullet point. NOTE: The bullets are your talking points.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Use the Notes section below the slide for further information addressing the bullet points on the slide.  You can read these notes as no one will see you doing so since your camera will be off when you start presenting.</a:t>
            </a:r>
            <a:br>
              <a:rPr lang="en-US" sz="1200" dirty="0">
                <a:latin typeface="+mn-lt"/>
              </a:rPr>
            </a:br>
            <a:endParaRPr lang="en-US" sz="1200" dirty="0">
              <a:latin typeface="+mn-lt"/>
            </a:endParaRP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a:t>
            </a:fld>
            <a:endParaRPr lang="en-US"/>
          </a:p>
        </p:txBody>
      </p:sp>
    </p:spTree>
    <p:extLst>
      <p:ext uri="{BB962C8B-B14F-4D97-AF65-F5344CB8AC3E}">
        <p14:creationId xmlns:p14="http://schemas.microsoft.com/office/powerpoint/2010/main" val="1558314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228600" indent="-228600">
              <a:buAutoNum type="arabicPeriod"/>
            </a:pPr>
            <a:r>
              <a:rPr lang="en-US" dirty="0"/>
              <a:t>Identify how each variable was used in the study. Remember to use appropriate terminology for the selected statistical test (e.g., independent/dependent, predictor/criterion, mediator, moderator). </a:t>
            </a:r>
          </a:p>
          <a:p>
            <a:pPr marL="228600" indent="-228600">
              <a:buAutoNum type="arabicPeriod"/>
            </a:pPr>
            <a:endParaRPr lang="en-US" dirty="0"/>
          </a:p>
          <a:p>
            <a:pPr marL="228600" indent="-228600">
              <a:buAutoNum type="arabicPeriod"/>
            </a:pPr>
            <a:r>
              <a:rPr lang="en-US" dirty="0"/>
              <a:t>Identify the specific instrument(s) used to measure each variable. </a:t>
            </a:r>
          </a:p>
          <a:p>
            <a:pPr marL="228600" indent="-228600">
              <a:buAutoNum type="arabicPeriod"/>
            </a:pPr>
            <a:endParaRPr lang="en-US" dirty="0"/>
          </a:p>
          <a:p>
            <a:pPr marL="228600" indent="-228600">
              <a:buAutoNum type="arabicPeriod"/>
            </a:pPr>
            <a:r>
              <a:rPr lang="en-US" dirty="0"/>
              <a:t>Describe the level of measurement of each variable (e.g., nominal, ordinal, interval, ratio), potential scores for each variable (e.g., the range [0–100] or levels [low, medium, high]), and data sources.</a:t>
            </a:r>
          </a:p>
          <a:p>
            <a:pPr marL="228600" indent="-228600">
              <a:buAutoNum type="arabicPeriod"/>
            </a:pPr>
            <a:endParaRPr lang="en-US" dirty="0"/>
          </a:p>
          <a:p>
            <a:pPr marL="228600" indent="-228600">
              <a:buAutoNum type="arabicPeriod"/>
            </a:pPr>
            <a:r>
              <a:rPr lang="en-US" dirty="0"/>
              <a:t> If appropriate, identify what specific scores (e.g., subscale scores, total scores) were included in the analysis and how they derived (e.g., calculating the sum, difference, average).  </a:t>
            </a:r>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10</a:t>
            </a:fld>
            <a:endParaRPr lang="en-US"/>
          </a:p>
        </p:txBody>
      </p:sp>
    </p:spTree>
    <p:extLst>
      <p:ext uri="{BB962C8B-B14F-4D97-AF65-F5344CB8AC3E}">
        <p14:creationId xmlns:p14="http://schemas.microsoft.com/office/powerpoint/2010/main" val="2548081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11</a:t>
            </a:fld>
            <a:endParaRPr lang="en-US"/>
          </a:p>
        </p:txBody>
      </p:sp>
    </p:spTree>
    <p:extLst>
      <p:ext uri="{BB962C8B-B14F-4D97-AF65-F5344CB8AC3E}">
        <p14:creationId xmlns:p14="http://schemas.microsoft.com/office/powerpoint/2010/main" val="1806376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0" cap="none" spc="0" normalizeH="0" baseline="0" noProof="0" dirty="0">
                <a:ln>
                  <a:noFill/>
                </a:ln>
                <a:solidFill>
                  <a:srgbClr val="262626"/>
                </a:solidFill>
                <a:effectLst/>
                <a:uLnTx/>
                <a:uFillTx/>
                <a:latin typeface="Calibri"/>
                <a:cs typeface="Calibri"/>
                <a:sym typeface="Calibri"/>
              </a:rPr>
              <a:t>Describe the analysis used to test each hypothesis</a:t>
            </a:r>
            <a:r>
              <a:rPr kumimoji="0" lang="en-US" b="0" i="0" u="none" strike="noStrike" kern="0" cap="none" spc="0" normalizeH="0" baseline="0" noProof="0" dirty="0">
                <a:ln>
                  <a:noFill/>
                </a:ln>
                <a:solidFill>
                  <a:srgbClr val="262626"/>
                </a:solidFill>
                <a:effectLst/>
                <a:uLnTx/>
                <a:uFillTx/>
                <a:latin typeface="Calibri"/>
                <a:cs typeface="Calibri"/>
                <a:sym typeface="Calibri"/>
              </a:rPr>
              <a:t>. </a:t>
            </a:r>
            <a:r>
              <a:rPr kumimoji="0" lang="en-US" sz="1200" b="0" i="0" u="none" strike="noStrike" kern="0" cap="none" spc="0" normalizeH="0" baseline="0" noProof="0" dirty="0">
                <a:ln>
                  <a:noFill/>
                </a:ln>
                <a:solidFill>
                  <a:srgbClr val="262626"/>
                </a:solidFill>
                <a:effectLst/>
                <a:uLnTx/>
                <a:uFillTx/>
                <a:latin typeface="Calibri"/>
                <a:cs typeface="Calibri"/>
                <a:sym typeface="Calibri"/>
              </a:rPr>
              <a:t>Provide evidence that the statistical test that was chosen is appropriate to test the hypotheses and that the data meet the assumptions of the statistical tests. </a:t>
            </a:r>
            <a:endParaRPr kumimoji="0" lang="en-US" b="0" i="0" u="none" strike="noStrike" kern="0" cap="none" spc="0" normalizeH="0" baseline="0" noProof="0" dirty="0">
              <a:ln>
                <a:noFill/>
              </a:ln>
              <a:solidFill>
                <a:srgbClr val="262626"/>
              </a:solidFill>
              <a:effectLst/>
              <a:uLnTx/>
              <a:uFillTx/>
              <a:latin typeface="Calibri"/>
              <a:cs typeface="Calibri"/>
              <a:sym typeface="Calibri"/>
            </a:endParaRPr>
          </a:p>
          <a:p>
            <a:endParaRPr lang="en-US" dirty="0"/>
          </a:p>
          <a:p>
            <a:r>
              <a:rPr lang="en-US" b="1" i="1" dirty="0"/>
              <a:t>NOTE 1: </a:t>
            </a:r>
            <a:r>
              <a:rPr lang="en-US" b="0" i="0" dirty="0"/>
              <a:t>Discuss any software used.</a:t>
            </a:r>
          </a:p>
          <a:p>
            <a:endParaRPr lang="en-US" b="1" i="1" dirty="0"/>
          </a:p>
          <a:p>
            <a:r>
              <a:rPr lang="en-US" b="1" i="1" dirty="0"/>
              <a:t>NOTE 2: </a:t>
            </a:r>
            <a:r>
              <a:rPr lang="en-US" dirty="0"/>
              <a:t>Use proper terminology in association with each design/analysis.</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12</a:t>
            </a:fld>
            <a:endParaRPr lang="en-US"/>
          </a:p>
        </p:txBody>
      </p:sp>
    </p:spTree>
    <p:extLst>
      <p:ext uri="{BB962C8B-B14F-4D97-AF65-F5344CB8AC3E}">
        <p14:creationId xmlns:p14="http://schemas.microsoft.com/office/powerpoint/2010/main" val="2022738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indent="0">
              <a:buNone/>
            </a:pPr>
            <a:r>
              <a:rPr lang="en-US" sz="1200" dirty="0"/>
              <a:t>1. Describe the study limitations.</a:t>
            </a:r>
          </a:p>
          <a:p>
            <a:pPr marL="457200" indent="-457200">
              <a:buAutoNum type="arabicPeriod"/>
            </a:pPr>
            <a:endParaRPr lang="en-US" sz="1200" dirty="0"/>
          </a:p>
          <a:p>
            <a:pPr marL="0" indent="0">
              <a:buNone/>
            </a:pPr>
            <a:r>
              <a:rPr lang="en-US" sz="1600" b="1" i="1" dirty="0"/>
              <a:t>NOTE : </a:t>
            </a:r>
            <a:r>
              <a:rPr lang="en-US" sz="1200" dirty="0"/>
              <a:t>Remember to indicate what you did to mitigate these limitations, if possible.</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13</a:t>
            </a:fld>
            <a:endParaRPr lang="en-US"/>
          </a:p>
        </p:txBody>
      </p:sp>
    </p:spTree>
    <p:extLst>
      <p:ext uri="{BB962C8B-B14F-4D97-AF65-F5344CB8AC3E}">
        <p14:creationId xmlns:p14="http://schemas.microsoft.com/office/powerpoint/2010/main" val="3177958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1. Confirm your study received IRB approval. </a:t>
            </a:r>
            <a:r>
              <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You might want to just indicate the date you received approval on this bullet point.</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2. If your study had more than minimal risk to participants, discuss the relevant ethical issues and how they were addressed.  </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3. Explain how you kept participants anonymous (if you did) and information confidential.</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4. Note how you have securely stored your data.</a:t>
            </a: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12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5. Discuss relevant issues you faced as a researcher, including biases as well as personal and professional experiences with the topic, problem, or context. </a:t>
            </a:r>
            <a:r>
              <a:rPr kumimoji="0" lang="en-US" sz="11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Present any strategies you used to prevent these biases and experiences from influencing the analysis or results.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14</a:t>
            </a:fld>
            <a:endParaRPr lang="en-US"/>
          </a:p>
        </p:txBody>
      </p:sp>
    </p:spTree>
    <p:extLst>
      <p:ext uri="{BB962C8B-B14F-4D97-AF65-F5344CB8AC3E}">
        <p14:creationId xmlns:p14="http://schemas.microsoft.com/office/powerpoint/2010/main" val="4160715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Address each research question. </a:t>
            </a:r>
            <a:r>
              <a:rPr lang="en-US" dirty="0"/>
              <a:t>It is recommended you only address one research question per slide.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dirty="0"/>
              <a:t>2. For each </a:t>
            </a:r>
            <a:r>
              <a:rPr lang="en-US" i="1" dirty="0"/>
              <a:t>quantitative</a:t>
            </a:r>
            <a:r>
              <a:rPr lang="en-US" dirty="0"/>
              <a:t> research question:</a:t>
            </a:r>
          </a:p>
          <a:p>
            <a:r>
              <a:rPr lang="en-US" dirty="0"/>
              <a:t>    A. Note the formula(s) used and  the results </a:t>
            </a:r>
          </a:p>
          <a:p>
            <a:r>
              <a:rPr lang="en-US" dirty="0"/>
              <a:t>    B. Note whether the results supported the null or alternative hypothesis</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15</a:t>
            </a:fld>
            <a:endParaRPr lang="en-US"/>
          </a:p>
        </p:txBody>
      </p:sp>
    </p:spTree>
    <p:extLst>
      <p:ext uri="{BB962C8B-B14F-4D97-AF65-F5344CB8AC3E}">
        <p14:creationId xmlns:p14="http://schemas.microsoft.com/office/powerpoint/2010/main" val="1669484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Address each research question. It is recommended you address one research question per slide.</a:t>
            </a:r>
          </a:p>
          <a:p>
            <a:r>
              <a:rPr lang="en-US" dirty="0"/>
              <a:t>      A. Present the implications/conclusions per research question. </a:t>
            </a:r>
            <a:r>
              <a:rPr lang="en-US" i="1" dirty="0"/>
              <a:t>For a quantitative study</a:t>
            </a:r>
            <a:r>
              <a:rPr lang="en-US" dirty="0"/>
              <a:t>, connect to the hypotheses. </a:t>
            </a:r>
          </a:p>
          <a:p>
            <a:pPr marL="0" indent="0">
              <a:buNone/>
            </a:pPr>
            <a:r>
              <a:rPr lang="en-US" dirty="0"/>
              <a:t>      B. Discuss any factors that might have influenced the interpretation of the results. </a:t>
            </a:r>
          </a:p>
          <a:p>
            <a:pPr marL="0" indent="0">
              <a:buNone/>
            </a:pPr>
            <a:r>
              <a:rPr lang="en-US" dirty="0"/>
              <a:t>      C. Describe the extent to which the results are consistent with existing literature and your conceptual or theoretical framework and provide potential explanations for unexpected or divergent results.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16</a:t>
            </a:fld>
            <a:endParaRPr lang="en-US"/>
          </a:p>
        </p:txBody>
      </p:sp>
    </p:spTree>
    <p:extLst>
      <p:ext uri="{BB962C8B-B14F-4D97-AF65-F5344CB8AC3E}">
        <p14:creationId xmlns:p14="http://schemas.microsoft.com/office/powerpoint/2010/main" val="3373979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Discuss recommendations for how the findings of the study can be applied to educational practice and/or theory.</a:t>
            </a:r>
          </a:p>
          <a:p>
            <a:pPr marL="228600" indent="-228600">
              <a:buAutoNum type="arabicPeriod"/>
            </a:pPr>
            <a:endParaRPr lang="en-US" dirty="0"/>
          </a:p>
          <a:p>
            <a:pPr marL="228600" indent="-228600">
              <a:buAutoNum type="arabicPeriod"/>
            </a:pPr>
            <a:r>
              <a:rPr lang="en-US" dirty="0"/>
              <a:t>Support all the recommendations with at least one finding from the study and the literature from Chapter 2. </a:t>
            </a:r>
          </a:p>
          <a:p>
            <a:r>
              <a:rPr lang="en-US" dirty="0"/>
              <a:t> </a:t>
            </a:r>
          </a:p>
          <a:p>
            <a:r>
              <a:rPr lang="en-US" b="1" i="1" dirty="0"/>
              <a:t>NOTE: </a:t>
            </a:r>
            <a:r>
              <a:rPr lang="en-US" dirty="0"/>
              <a:t>Be careful to avoid overstating the applicability of the findings.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17</a:t>
            </a:fld>
            <a:endParaRPr lang="en-US"/>
          </a:p>
        </p:txBody>
      </p:sp>
    </p:spTree>
    <p:extLst>
      <p:ext uri="{BB962C8B-B14F-4D97-AF65-F5344CB8AC3E}">
        <p14:creationId xmlns:p14="http://schemas.microsoft.com/office/powerpoint/2010/main" val="3527085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indent="0">
              <a:buNone/>
            </a:pPr>
            <a:r>
              <a:rPr lang="en-US" dirty="0"/>
              <a:t>1. Based on the framework, results, and implications, explain what future researchers might do to learn from and build upon this study. Justify these explanations.</a:t>
            </a:r>
          </a:p>
          <a:p>
            <a:pPr marL="228600" indent="-228600">
              <a:buAutoNum type="arabicPeriod"/>
            </a:pPr>
            <a:endParaRPr lang="en-US" dirty="0"/>
          </a:p>
          <a:p>
            <a:r>
              <a:rPr lang="en-US" dirty="0"/>
              <a:t>2. Discuss how future researchers can improve upon this study, given its limitations as discussed in Chapter 3. </a:t>
            </a:r>
          </a:p>
          <a:p>
            <a:endParaRPr lang="en-US" dirty="0"/>
          </a:p>
          <a:p>
            <a:r>
              <a:rPr lang="en-US" dirty="0"/>
              <a:t>3. Explain what the next logical step is in this line of research.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18</a:t>
            </a:fld>
            <a:endParaRPr lang="en-US"/>
          </a:p>
        </p:txBody>
      </p:sp>
    </p:spTree>
    <p:extLst>
      <p:ext uri="{BB962C8B-B14F-4D97-AF65-F5344CB8AC3E}">
        <p14:creationId xmlns:p14="http://schemas.microsoft.com/office/powerpoint/2010/main" val="435940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Provide strong, concise overarching conclusions as a summary focusing on the problem, purpose, and research questions. </a:t>
            </a:r>
          </a:p>
          <a:p>
            <a:pPr marL="228600" indent="-228600">
              <a:buAutoNum type="arabicPeriod"/>
            </a:pPr>
            <a:endParaRPr lang="en-US" dirty="0"/>
          </a:p>
          <a:p>
            <a:pPr marL="228600" indent="-228600">
              <a:buAutoNum type="arabicPeriod"/>
            </a:pPr>
            <a:r>
              <a:rPr lang="en-US" dirty="0"/>
              <a:t>From the evaluation and implications of the study results, emphasize specifically how the results of the study connect to your framework, practice, and to the literature; considering specifically the gap in the literature. </a:t>
            </a:r>
          </a:p>
          <a:p>
            <a:pPr marL="228600" indent="-228600">
              <a:buAutoNum type="arabicPeriod"/>
            </a:pPr>
            <a:endParaRPr lang="en-US" dirty="0"/>
          </a:p>
          <a:p>
            <a:pPr marL="228600" indent="-228600">
              <a:buAutoNum type="arabicPeriod"/>
            </a:pPr>
            <a:r>
              <a:rPr lang="en-US" dirty="0"/>
              <a:t>Present the main message of the entire study and concisely summarize the recommendations for future research.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19</a:t>
            </a:fld>
            <a:endParaRPr lang="en-US"/>
          </a:p>
        </p:txBody>
      </p:sp>
    </p:spTree>
    <p:extLst>
      <p:ext uri="{BB962C8B-B14F-4D97-AF65-F5344CB8AC3E}">
        <p14:creationId xmlns:p14="http://schemas.microsoft.com/office/powerpoint/2010/main" val="3918733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endParaRPr lang="en-US" dirty="0"/>
          </a:p>
          <a:p>
            <a:r>
              <a:rPr lang="en-US" dirty="0"/>
              <a:t> 1. Brief introductory remarks from the Introduction of Chapter 1 should include:</a:t>
            </a:r>
          </a:p>
          <a:p>
            <a:r>
              <a:rPr lang="en-US" dirty="0"/>
              <a:t>     A. You want to provide an overview of your topic.</a:t>
            </a:r>
          </a:p>
          <a:p>
            <a:r>
              <a:rPr lang="en-US" dirty="0"/>
              <a:t>     B. Provide the larger context in which the problem exists, with citations.</a:t>
            </a:r>
          </a:p>
          <a:p>
            <a:r>
              <a:rPr lang="en-US" dirty="0"/>
              <a:t>     C. </a:t>
            </a:r>
            <a:r>
              <a:rPr lang="en-US" sz="1200" dirty="0"/>
              <a:t>Present an overview of why this research topic is relevant and warranted, with citations. </a:t>
            </a:r>
          </a:p>
          <a:p>
            <a:r>
              <a:rPr lang="en-US" sz="1200" dirty="0"/>
              <a:t>     D. Briefly explain what research has been done on the topic, with citations.</a:t>
            </a:r>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a:t>
            </a:fld>
            <a:endParaRPr lang="en-US"/>
          </a:p>
        </p:txBody>
      </p:sp>
    </p:spTree>
    <p:extLst>
      <p:ext uri="{BB962C8B-B14F-4D97-AF65-F5344CB8AC3E}">
        <p14:creationId xmlns:p14="http://schemas.microsoft.com/office/powerpoint/2010/main" val="4171956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will copy/paste your sentence that states,</a:t>
            </a:r>
            <a:r>
              <a:rPr lang="en-US" sz="1200" b="0" i="0" u="none" strike="noStrike" kern="1200" cap="none" dirty="0">
                <a:solidFill>
                  <a:schemeClr val="dk1"/>
                </a:solidFill>
                <a:effectLst/>
                <a:latin typeface="Calibri"/>
                <a:ea typeface="Calibri"/>
                <a:cs typeface="Calibri"/>
                <a:sym typeface="Calibri"/>
              </a:rPr>
              <a:t> “The problem is…” and the purpose sentence that states, “The purpose  of this…”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sz="1200" b="0" i="0" u="none" strike="noStrike" kern="1200" cap="none" dirty="0">
              <a:solidFill>
                <a:schemeClr val="dk1"/>
              </a:solidFill>
              <a:effectLst/>
              <a:latin typeface="Calibri"/>
              <a:cs typeface="Calibri"/>
              <a:sym typeface="Calibri"/>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While you are presenting your problem and purpose statement on the slide exactly as it appears in your manuscript, you will want to paraphrase , rather than read it word for word in your actual Defense.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should have notes to further elaborate on the problem.</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20</a:t>
            </a:fld>
            <a:endParaRPr lang="en-US"/>
          </a:p>
        </p:txBody>
      </p:sp>
    </p:spTree>
    <p:extLst>
      <p:ext uri="{BB962C8B-B14F-4D97-AF65-F5344CB8AC3E}">
        <p14:creationId xmlns:p14="http://schemas.microsoft.com/office/powerpoint/2010/main" val="21050882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228600" indent="-228600">
              <a:buAutoNum type="arabicPeriod"/>
            </a:pPr>
            <a:r>
              <a:rPr lang="en-US" b="0" dirty="0"/>
              <a:t>Put your references in alphabetical order on the slides. Will require more than one slide.</a:t>
            </a:r>
          </a:p>
          <a:p>
            <a:pPr marL="228600" indent="-228600">
              <a:buAutoNum type="arabicPeriod"/>
            </a:pPr>
            <a:endParaRPr lang="en-US" b="0" dirty="0"/>
          </a:p>
          <a:p>
            <a:pPr marL="0" indent="0">
              <a:buNone/>
            </a:pPr>
            <a:r>
              <a:rPr lang="en-US" b="1" i="1" dirty="0"/>
              <a:t>NOTE: </a:t>
            </a:r>
            <a:r>
              <a:rPr lang="en-US" b="0" dirty="0"/>
              <a:t>You can choose to put the references that only apply to your slides, or you can put all the references from your dissertation on these slides.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21</a:t>
            </a:fld>
            <a:endParaRPr lang="en-US"/>
          </a:p>
        </p:txBody>
      </p:sp>
    </p:spTree>
    <p:extLst>
      <p:ext uri="{BB962C8B-B14F-4D97-AF65-F5344CB8AC3E}">
        <p14:creationId xmlns:p14="http://schemas.microsoft.com/office/powerpoint/2010/main" val="1179541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SLIDE INSTRUCTIONS:</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will copy/paste your sentence that states,</a:t>
            </a:r>
            <a:r>
              <a:rPr lang="en-US" sz="1200" b="0" i="0" u="none" strike="noStrike" kern="1200" cap="none" dirty="0">
                <a:solidFill>
                  <a:schemeClr val="dk1"/>
                </a:solidFill>
                <a:effectLst/>
                <a:latin typeface="Calibri"/>
                <a:ea typeface="Calibri"/>
                <a:cs typeface="Calibri"/>
                <a:sym typeface="Calibri"/>
              </a:rPr>
              <a:t> “The problem is…” and the purpose sentence that states, “The purpose  of this…”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sz="1200" b="0" i="0" u="none" strike="noStrike" kern="1200" cap="none" dirty="0">
              <a:solidFill>
                <a:schemeClr val="dk1"/>
              </a:solidFill>
              <a:effectLst/>
              <a:latin typeface="Calibri"/>
              <a:cs typeface="Calibri"/>
              <a:sym typeface="Calibri"/>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While you are presenting your problem and purpose statement on the slide exactly as it appears in your manuscript, you will want to paraphrase , rather than read it word for word in your actual Defense.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lang="en-US" dirty="0"/>
              <a:t>You should have notes to </a:t>
            </a:r>
            <a:r>
              <a:rPr lang="en-US" i="1" dirty="0"/>
              <a:t>further elaborate on the problem</a:t>
            </a:r>
            <a:r>
              <a:rPr lang="en-US" dirty="0"/>
              <a:t>.</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3</a:t>
            </a:fld>
            <a:endParaRPr lang="en-US"/>
          </a:p>
        </p:txBody>
      </p:sp>
    </p:spTree>
    <p:extLst>
      <p:ext uri="{BB962C8B-B14F-4D97-AF65-F5344CB8AC3E}">
        <p14:creationId xmlns:p14="http://schemas.microsoft.com/office/powerpoint/2010/main" val="327172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Research questions and hypotheses must be verbatim from manuscript.</a:t>
            </a:r>
          </a:p>
          <a:p>
            <a:pPr marL="0" indent="0">
              <a:buNone/>
            </a:pPr>
            <a:endParaRPr lang="en-US" dirty="0"/>
          </a:p>
          <a:p>
            <a:r>
              <a:rPr lang="en-US" dirty="0"/>
              <a:t>2. Use multiple slides as needed to ensure visibility of information to audience.</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4</a:t>
            </a:fld>
            <a:endParaRPr lang="en-US"/>
          </a:p>
        </p:txBody>
      </p:sp>
    </p:spTree>
    <p:extLst>
      <p:ext uri="{BB962C8B-B14F-4D97-AF65-F5344CB8AC3E}">
        <p14:creationId xmlns:p14="http://schemas.microsoft.com/office/powerpoint/2010/main" val="1447732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SLIDE INSTRUCTIONS:</a:t>
            </a:r>
            <a:endParaRPr lang="en-US" sz="1800" kern="1200" dirty="0">
              <a:solidFill>
                <a:schemeClr val="tx1"/>
              </a:solidFill>
              <a:latin typeface="+mn-lt"/>
              <a:ea typeface="+mn-ea"/>
              <a:cs typeface="+mn-cs"/>
            </a:endParaRPr>
          </a:p>
          <a:p>
            <a:pPr marL="228600" indent="-228600">
              <a:buAutoNum type="arabicPeriod"/>
            </a:pPr>
            <a:r>
              <a:rPr lang="en-US" dirty="0"/>
              <a:t>Identify guiding framework(s) for your study.</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If you have multiple concepts or theories, explain how they connect.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Explain how the framework frames the problem, purpose, and research questions.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NOTE 1: </a:t>
            </a:r>
            <a:r>
              <a:rPr lang="en-US" dirty="0"/>
              <a:t>If you used a Conceptual Framework, then remove the word Theoretical from the slide’s title. If you used a Theoretical Framework, then remove the word Conceptual from the slide’s title. </a:t>
            </a:r>
          </a:p>
          <a:p>
            <a:endParaRPr lang="en-US" b="1" i="1" dirty="0"/>
          </a:p>
          <a:p>
            <a:r>
              <a:rPr lang="en-US" b="1" i="1" dirty="0"/>
              <a:t>NOTE 2: </a:t>
            </a:r>
            <a:r>
              <a:rPr lang="en-US" dirty="0"/>
              <a:t>Keep this slide brief, only touch on the most important or relevant aspects of the framework.</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5</a:t>
            </a:fld>
            <a:endParaRPr lang="en-US"/>
          </a:p>
        </p:txBody>
      </p:sp>
    </p:spTree>
    <p:extLst>
      <p:ext uri="{BB962C8B-B14F-4D97-AF65-F5344CB8AC3E}">
        <p14:creationId xmlns:p14="http://schemas.microsoft.com/office/powerpoint/2010/main" val="1183442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SLIDE INSTRUCTIONS:</a:t>
            </a:r>
          </a:p>
          <a:p>
            <a:pPr marL="228600" indent="-228600">
              <a:buAutoNum type="arabicPeriod"/>
            </a:pPr>
            <a:r>
              <a:rPr lang="en-US" dirty="0"/>
              <a:t>Briefly discuss 4-5 major studies/ideas</a:t>
            </a:r>
          </a:p>
          <a:p>
            <a:pPr marL="0" indent="0">
              <a:buNone/>
            </a:pPr>
            <a:endParaRPr lang="en-US" dirty="0"/>
          </a:p>
          <a:p>
            <a:pPr marL="0" indent="0">
              <a:buNone/>
            </a:pPr>
            <a:r>
              <a:rPr lang="en-US" b="1" i="1" dirty="0"/>
              <a:t>NOTE: </a:t>
            </a:r>
            <a:r>
              <a:rPr lang="en-US" dirty="0"/>
              <a:t>Look at the sections of your Literature Review to determine the most important info to convey. TIP: The start of your Literature Review will be the broader info, so when determining what to use, consider looking at later sections in the Literature Review, which are more specific.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6</a:t>
            </a:fld>
            <a:endParaRPr lang="en-US"/>
          </a:p>
        </p:txBody>
      </p:sp>
    </p:spTree>
    <p:extLst>
      <p:ext uri="{BB962C8B-B14F-4D97-AF65-F5344CB8AC3E}">
        <p14:creationId xmlns:p14="http://schemas.microsoft.com/office/powerpoint/2010/main" val="160586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endParaRPr lang="en-US" dirty="0"/>
          </a:p>
          <a:p>
            <a:pPr marL="228600" indent="-228600">
              <a:buAutoNum type="arabicPeriod"/>
            </a:pPr>
            <a:r>
              <a:rPr lang="en-US" dirty="0"/>
              <a:t>Describe and justify the choice of research methodology and specific design. </a:t>
            </a:r>
          </a:p>
          <a:p>
            <a:pPr marL="0" indent="0">
              <a:buNone/>
            </a:pPr>
            <a:endParaRPr lang="en-US" dirty="0"/>
          </a:p>
          <a:p>
            <a:pPr marL="0" indent="0">
              <a:buNone/>
            </a:pPr>
            <a:r>
              <a:rPr lang="en-US" dirty="0"/>
              <a:t>2.   Elaborate upon the appropriateness of the choices for educational research and in relation to the study problem, purpose, and research questions.   </a:t>
            </a:r>
          </a:p>
          <a:p>
            <a:r>
              <a:rPr lang="en-US" b="1" dirty="0"/>
              <a:t> </a:t>
            </a:r>
          </a:p>
          <a:p>
            <a:pPr marL="228600" indent="-228600">
              <a:buAutoNum type="arabicPeriod" startAt="3"/>
            </a:pPr>
            <a:r>
              <a:rPr lang="en-US" dirty="0"/>
              <a:t>Describe the specific data analysis used. </a:t>
            </a:r>
          </a:p>
          <a:p>
            <a:pPr marL="0" indent="0">
              <a:buNone/>
            </a:pP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7</a:t>
            </a:fld>
            <a:endParaRPr lang="en-US"/>
          </a:p>
        </p:txBody>
      </p:sp>
    </p:spTree>
    <p:extLst>
      <p:ext uri="{BB962C8B-B14F-4D97-AF65-F5344CB8AC3E}">
        <p14:creationId xmlns:p14="http://schemas.microsoft.com/office/powerpoint/2010/main" val="3521971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sz="1200" b="0" i="0" u="none" strike="noStrike" kern="1200" cap="none" dirty="0">
                <a:solidFill>
                  <a:schemeClr val="dk1"/>
                </a:solidFill>
                <a:effectLst/>
                <a:latin typeface="Calibri"/>
                <a:ea typeface="Calibri"/>
                <a:cs typeface="Calibri"/>
                <a:sym typeface="Calibri"/>
              </a:rPr>
              <a:t>Describe the population, including the estimated size and relevant characteristics. </a:t>
            </a:r>
          </a:p>
          <a:p>
            <a:pPr marL="0" indent="0">
              <a:buNone/>
            </a:pPr>
            <a:r>
              <a:rPr lang="en-US" sz="1200" b="0" i="0" u="none" strike="noStrike" kern="1200" cap="none" dirty="0">
                <a:solidFill>
                  <a:schemeClr val="dk1"/>
                </a:solidFill>
                <a:effectLst/>
                <a:latin typeface="Calibri"/>
                <a:cs typeface="Calibri"/>
                <a:sym typeface="Calibri"/>
              </a:rPr>
              <a:t>      A. </a:t>
            </a:r>
            <a:r>
              <a:rPr lang="en-US" dirty="0"/>
              <a:t>Explain appropriateness of the population for your research.</a:t>
            </a:r>
          </a:p>
          <a:p>
            <a:pPr marL="0" indent="0">
              <a:buNone/>
            </a:pPr>
            <a:endParaRPr lang="en-US" dirty="0"/>
          </a:p>
          <a:p>
            <a:pPr marL="0" indent="0">
              <a:buNone/>
            </a:pPr>
            <a:r>
              <a:rPr lang="en-US" dirty="0"/>
              <a:t>2. Describe the sample that was obtained.</a:t>
            </a:r>
          </a:p>
          <a:p>
            <a:pPr marL="0" indent="0">
              <a:buNone/>
            </a:pPr>
            <a:r>
              <a:rPr lang="en-US" dirty="0"/>
              <a:t>    A. Note the inclusion criteria (they should align with the 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 </a:t>
            </a:r>
            <a:r>
              <a:rPr lang="en-US" sz="1200" b="0" i="0" u="none" strike="noStrike" kern="1200" cap="none" dirty="0">
                <a:solidFill>
                  <a:schemeClr val="dk1"/>
                </a:solidFill>
                <a:effectLst/>
                <a:latin typeface="Calibri"/>
                <a:ea typeface="Calibri"/>
                <a:cs typeface="Calibri"/>
                <a:sym typeface="Calibri"/>
              </a:rPr>
              <a:t>Explain how the sampling procedures aligned with the chosen design and method.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schemeClr val="dk1"/>
                </a:solidFill>
                <a:effectLst/>
                <a:latin typeface="Calibri"/>
                <a:ea typeface="Calibri"/>
                <a:cs typeface="Calibri"/>
                <a:sym typeface="Calibri"/>
              </a:rPr>
              <a:t>        - For quantitative studies, a power analysis must be reported to include the parameters (e.g., effect size, alpha, beta, number of groups) included and evidence of the minimum sample size expected for rigorous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 Note recruitment efforts.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8</a:t>
            </a:fld>
            <a:endParaRPr lang="en-US"/>
          </a:p>
        </p:txBody>
      </p:sp>
    </p:spTree>
    <p:extLst>
      <p:ext uri="{BB962C8B-B14F-4D97-AF65-F5344CB8AC3E}">
        <p14:creationId xmlns:p14="http://schemas.microsoft.com/office/powerpoint/2010/main" val="1049698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228600" indent="-228600">
              <a:buAutoNum type="arabicPeriod"/>
            </a:pPr>
            <a:r>
              <a:rPr lang="en-US" dirty="0"/>
              <a:t>Describe any materials that were used such as documents, reports, etc. (If no materials were used then delete the word “Materials” from the slide’s heading.)</a:t>
            </a:r>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 Describe the instruments (e.g., tests, questionnaires, observation protocols) that were used. </a:t>
            </a:r>
            <a:r>
              <a:rPr lang="en-US" i="1" dirty="0"/>
              <a:t>For qualitative studies, </a:t>
            </a:r>
            <a:r>
              <a:rPr lang="en-US" dirty="0"/>
              <a:t>discuss who created the instruments and if they were field tested (expert reviewed) or piloted (small-scale preliminary test). </a:t>
            </a:r>
            <a:r>
              <a:rPr lang="en-US" i="1" dirty="0"/>
              <a:t>For quantitative studies</a:t>
            </a:r>
            <a:r>
              <a:rPr lang="en-US" dirty="0"/>
              <a:t>, note the reliability and validity of each instrument used. </a:t>
            </a:r>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NOTE: </a:t>
            </a:r>
            <a:r>
              <a:rPr lang="en-US" dirty="0"/>
              <a:t>If no materials were used then delete the word “Materials” from the slide’s heading.</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9</a:t>
            </a:fld>
            <a:endParaRPr lang="en-US"/>
          </a:p>
        </p:txBody>
      </p:sp>
    </p:spTree>
    <p:extLst>
      <p:ext uri="{BB962C8B-B14F-4D97-AF65-F5344CB8AC3E}">
        <p14:creationId xmlns:p14="http://schemas.microsoft.com/office/powerpoint/2010/main" val="2565219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A6F561BD-66CC-1E4B-81C1-055DEFC834E3}"/>
              </a:ext>
            </a:extLst>
          </p:cNvPr>
          <p:cNvSpPr>
            <a:spLocks noGrp="1"/>
          </p:cNvSpPr>
          <p:nvPr>
            <p:ph type="body" sz="quarter" idx="10" hasCustomPrompt="1"/>
          </p:nvPr>
        </p:nvSpPr>
        <p:spPr>
          <a:xfrm>
            <a:off x="4431445" y="2952400"/>
            <a:ext cx="7090687" cy="510327"/>
          </a:xfrm>
          <a:prstGeom prst="rect">
            <a:avLst/>
          </a:prstGeom>
        </p:spPr>
        <p:txBody>
          <a:bodyPr/>
          <a:lstStyle>
            <a:lvl1pPr marL="0" indent="0">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2" name="Text Placeholder 4">
            <a:extLst>
              <a:ext uri="{FF2B5EF4-FFF2-40B4-BE49-F238E27FC236}">
                <a16:creationId xmlns:a16="http://schemas.microsoft.com/office/drawing/2014/main" id="{5D04E882-8A4A-2146-9EA0-F6E17AF1E7AB}"/>
              </a:ext>
            </a:extLst>
          </p:cNvPr>
          <p:cNvSpPr>
            <a:spLocks noGrp="1"/>
          </p:cNvSpPr>
          <p:nvPr>
            <p:ph type="body" sz="quarter" idx="11" hasCustomPrompt="1"/>
          </p:nvPr>
        </p:nvSpPr>
        <p:spPr>
          <a:xfrm>
            <a:off x="4431445" y="3462727"/>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with medium confidence">
            <a:extLst>
              <a:ext uri="{FF2B5EF4-FFF2-40B4-BE49-F238E27FC236}">
                <a16:creationId xmlns:a16="http://schemas.microsoft.com/office/drawing/2014/main" id="{332770AC-1EC2-4D57-01D3-EB103EB9E36C}"/>
              </a:ext>
            </a:extLst>
          </p:cNvPr>
          <p:cNvPicPr>
            <a:picLocks noChangeAspect="1"/>
          </p:cNvPicPr>
          <p:nvPr userDrawn="1"/>
        </p:nvPicPr>
        <p:blipFill>
          <a:blip r:embed="rId2"/>
          <a:stretch>
            <a:fillRect/>
          </a:stretch>
        </p:blipFill>
        <p:spPr>
          <a:xfrm>
            <a:off x="333579" y="2764718"/>
            <a:ext cx="3579990" cy="1328564"/>
          </a:xfrm>
          <a:prstGeom prst="rect">
            <a:avLst/>
          </a:prstGeom>
        </p:spPr>
      </p:pic>
    </p:spTree>
    <p:extLst>
      <p:ext uri="{BB962C8B-B14F-4D97-AF65-F5344CB8AC3E}">
        <p14:creationId xmlns:p14="http://schemas.microsoft.com/office/powerpoint/2010/main" val="128834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E9F87B-916F-C84A-BAA3-66B0FA036B8F}"/>
              </a:ext>
            </a:extLst>
          </p:cNvPr>
          <p:cNvCxnSpPr>
            <a:cxnSpLocks/>
          </p:cNvCxnSpPr>
          <p:nvPr userDrawn="1"/>
        </p:nvCxnSpPr>
        <p:spPr>
          <a:xfrm>
            <a:off x="6326377" y="2314478"/>
            <a:ext cx="0" cy="225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8D272A65-5E8D-9E4F-B01B-E2B4B581CA5E}"/>
              </a:ext>
            </a:extLst>
          </p:cNvPr>
          <p:cNvSpPr>
            <a:spLocks noGrp="1"/>
          </p:cNvSpPr>
          <p:nvPr>
            <p:ph type="body" sz="quarter" idx="13" hasCustomPrompt="1"/>
          </p:nvPr>
        </p:nvSpPr>
        <p:spPr>
          <a:xfrm>
            <a:off x="1482295" y="2743642"/>
            <a:ext cx="4489660" cy="1830514"/>
          </a:xfrm>
          <a:prstGeom prst="rect">
            <a:avLst/>
          </a:prstGeom>
        </p:spPr>
        <p:txBody>
          <a:bodyPr anchor="t"/>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23" name="Text Placeholder 4">
            <a:extLst>
              <a:ext uri="{FF2B5EF4-FFF2-40B4-BE49-F238E27FC236}">
                <a16:creationId xmlns:a16="http://schemas.microsoft.com/office/drawing/2014/main" id="{976561D9-84EF-F640-911A-48E5A5825EC9}"/>
              </a:ext>
            </a:extLst>
          </p:cNvPr>
          <p:cNvSpPr>
            <a:spLocks noGrp="1"/>
          </p:cNvSpPr>
          <p:nvPr>
            <p:ph type="body" sz="quarter" idx="14" hasCustomPrompt="1"/>
          </p:nvPr>
        </p:nvSpPr>
        <p:spPr>
          <a:xfrm>
            <a:off x="6677249" y="2314477"/>
            <a:ext cx="4245114" cy="2259677"/>
          </a:xfrm>
          <a:prstGeom prst="rect">
            <a:avLst/>
          </a:prstGeom>
        </p:spPr>
        <p:txBody>
          <a:bodyPr/>
          <a:lstStyle>
            <a:lvl1pPr marL="285750" marR="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marL="285750" marR="0" lvl="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a:pPr>
            <a:r>
              <a:rPr lang="en-US" dirty="0"/>
              <a:t>Bullet font &amp; style</a:t>
            </a:r>
          </a:p>
          <a:p>
            <a:pPr lvl="0"/>
            <a:endParaRPr lang="en-US" dirty="0"/>
          </a:p>
        </p:txBody>
      </p:sp>
      <p:sp>
        <p:nvSpPr>
          <p:cNvPr id="24" name="Text Placeholder 4">
            <a:extLst>
              <a:ext uri="{FF2B5EF4-FFF2-40B4-BE49-F238E27FC236}">
                <a16:creationId xmlns:a16="http://schemas.microsoft.com/office/drawing/2014/main" id="{B81FE41B-EBBD-6041-9A4C-F9A9B7F3BEE5}"/>
              </a:ext>
            </a:extLst>
          </p:cNvPr>
          <p:cNvSpPr>
            <a:spLocks noGrp="1"/>
          </p:cNvSpPr>
          <p:nvPr>
            <p:ph type="body" sz="quarter" idx="12" hasCustomPrompt="1"/>
          </p:nvPr>
        </p:nvSpPr>
        <p:spPr>
          <a:xfrm>
            <a:off x="1482295" y="2314478"/>
            <a:ext cx="448966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5" name="Text Placeholder 4">
            <a:extLst>
              <a:ext uri="{FF2B5EF4-FFF2-40B4-BE49-F238E27FC236}">
                <a16:creationId xmlns:a16="http://schemas.microsoft.com/office/drawing/2014/main" id="{A1D62A33-FB6C-D743-A9CC-BE967541A57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724D97CF-DB1F-6B4F-A197-B37FD3B9085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1" name="Rectangle 10">
            <a:extLst>
              <a:ext uri="{FF2B5EF4-FFF2-40B4-BE49-F238E27FC236}">
                <a16:creationId xmlns:a16="http://schemas.microsoft.com/office/drawing/2014/main" id="{070EE1B7-D461-EF44-CDFE-AD435E0CE69F}"/>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CC92C76-90ED-9584-0DA9-217CD4F241C4}"/>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Text, logo&#10;&#10;Description automatically generated with medium confidence">
            <a:extLst>
              <a:ext uri="{FF2B5EF4-FFF2-40B4-BE49-F238E27FC236}">
                <a16:creationId xmlns:a16="http://schemas.microsoft.com/office/drawing/2014/main" id="{4EBB3FB3-6F68-B815-C404-B1E6E95B3E66}"/>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00235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E8A1558-176E-2E42-AE01-B08F9313D8B2}"/>
              </a:ext>
            </a:extLst>
          </p:cNvPr>
          <p:cNvPicPr>
            <a:picLocks noChangeAspect="1"/>
          </p:cNvPicPr>
          <p:nvPr userDrawn="1"/>
        </p:nvPicPr>
        <p:blipFill rotWithShape="1">
          <a:blip r:embed="rId2"/>
          <a:srcRect b="17209"/>
          <a:stretch/>
        </p:blipFill>
        <p:spPr>
          <a:xfrm>
            <a:off x="200215" y="6464476"/>
            <a:ext cx="1071993" cy="312345"/>
          </a:xfrm>
          <a:prstGeom prst="rect">
            <a:avLst/>
          </a:prstGeom>
        </p:spPr>
      </p:pic>
      <p:sp>
        <p:nvSpPr>
          <p:cNvPr id="5" name="Rectangle 4">
            <a:extLst>
              <a:ext uri="{FF2B5EF4-FFF2-40B4-BE49-F238E27FC236}">
                <a16:creationId xmlns:a16="http://schemas.microsoft.com/office/drawing/2014/main" id="{43A5B29B-4F8E-8386-47A1-B21CC1B1FB88}"/>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D5E85C-6D63-3FAC-EB1F-1CB7E90C7E53}"/>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Text, logo&#10;&#10;Description automatically generated with medium confidence">
            <a:extLst>
              <a:ext uri="{FF2B5EF4-FFF2-40B4-BE49-F238E27FC236}">
                <a16:creationId xmlns:a16="http://schemas.microsoft.com/office/drawing/2014/main" id="{2F0AE2D1-FEB9-29BA-9BC1-7268C71AB389}"/>
              </a:ext>
            </a:extLst>
          </p:cNvPr>
          <p:cNvPicPr>
            <a:picLocks noChangeAspect="1"/>
          </p:cNvPicPr>
          <p:nvPr userDrawn="1"/>
        </p:nvPicPr>
        <p:blipFill>
          <a:blip r:embed="rId3"/>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68065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12192000" cy="6858000"/>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3019933"/>
            <a:ext cx="7090687" cy="60768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THANK  YOU.</a:t>
            </a:r>
          </a:p>
        </p:txBody>
      </p:sp>
    </p:spTree>
    <p:extLst>
      <p:ext uri="{BB962C8B-B14F-4D97-AF65-F5344CB8AC3E}">
        <p14:creationId xmlns:p14="http://schemas.microsoft.com/office/powerpoint/2010/main" val="1659442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3549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3A92"/>
        </a:soli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A6F561BD-66CC-1E4B-81C1-055DEFC834E3}"/>
              </a:ext>
            </a:extLst>
          </p:cNvPr>
          <p:cNvSpPr>
            <a:spLocks noGrp="1"/>
          </p:cNvSpPr>
          <p:nvPr>
            <p:ph type="body" sz="quarter" idx="10" hasCustomPrompt="1"/>
          </p:nvPr>
        </p:nvSpPr>
        <p:spPr>
          <a:xfrm>
            <a:off x="4431445" y="2952400"/>
            <a:ext cx="7090687" cy="510327"/>
          </a:xfrm>
          <a:prstGeom prst="rect">
            <a:avLst/>
          </a:prstGeom>
        </p:spPr>
        <p:txBody>
          <a:bodyPr/>
          <a:lstStyle>
            <a:lvl1pPr marL="0" indent="0">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2" name="Text Placeholder 4">
            <a:extLst>
              <a:ext uri="{FF2B5EF4-FFF2-40B4-BE49-F238E27FC236}">
                <a16:creationId xmlns:a16="http://schemas.microsoft.com/office/drawing/2014/main" id="{5D04E882-8A4A-2146-9EA0-F6E17AF1E7AB}"/>
              </a:ext>
            </a:extLst>
          </p:cNvPr>
          <p:cNvSpPr>
            <a:spLocks noGrp="1"/>
          </p:cNvSpPr>
          <p:nvPr>
            <p:ph type="body" sz="quarter" idx="11" hasCustomPrompt="1"/>
          </p:nvPr>
        </p:nvSpPr>
        <p:spPr>
          <a:xfrm>
            <a:off x="4431445" y="3462727"/>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with medium confidence">
            <a:extLst>
              <a:ext uri="{FF2B5EF4-FFF2-40B4-BE49-F238E27FC236}">
                <a16:creationId xmlns:a16="http://schemas.microsoft.com/office/drawing/2014/main" id="{332770AC-1EC2-4D57-01D3-EB103EB9E36C}"/>
              </a:ext>
            </a:extLst>
          </p:cNvPr>
          <p:cNvPicPr>
            <a:picLocks noChangeAspect="1"/>
          </p:cNvPicPr>
          <p:nvPr userDrawn="1"/>
        </p:nvPicPr>
        <p:blipFill>
          <a:blip r:embed="rId2"/>
          <a:stretch>
            <a:fillRect/>
          </a:stretch>
        </p:blipFill>
        <p:spPr>
          <a:xfrm>
            <a:off x="333579" y="2764718"/>
            <a:ext cx="3579990" cy="1328564"/>
          </a:xfrm>
          <a:prstGeom prst="rect">
            <a:avLst/>
          </a:prstGeom>
        </p:spPr>
      </p:pic>
    </p:spTree>
    <p:extLst>
      <p:ext uri="{BB962C8B-B14F-4D97-AF65-F5344CB8AC3E}">
        <p14:creationId xmlns:p14="http://schemas.microsoft.com/office/powerpoint/2010/main" val="1869158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BA9845DE-E731-6340-9992-8BB901DA69ED}"/>
              </a:ext>
            </a:extLst>
          </p:cNvPr>
          <p:cNvSpPr>
            <a:spLocks noGrp="1"/>
          </p:cNvSpPr>
          <p:nvPr>
            <p:ph type="body" sz="quarter" idx="10" hasCustomPrompt="1"/>
          </p:nvPr>
        </p:nvSpPr>
        <p:spPr>
          <a:xfrm>
            <a:off x="4431445" y="2944905"/>
            <a:ext cx="7090687" cy="510327"/>
          </a:xfrm>
          <a:prstGeom prst="rect">
            <a:avLst/>
          </a:prstGeom>
        </p:spPr>
        <p:txBody>
          <a:bodyPr/>
          <a:lstStyle>
            <a:lvl1pPr marL="0" indent="0">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9" name="Text Placeholder 4">
            <a:extLst>
              <a:ext uri="{FF2B5EF4-FFF2-40B4-BE49-F238E27FC236}">
                <a16:creationId xmlns:a16="http://schemas.microsoft.com/office/drawing/2014/main" id="{96BCAB1D-A078-3B44-8209-D10AAB1B4ECE}"/>
              </a:ext>
            </a:extLst>
          </p:cNvPr>
          <p:cNvSpPr>
            <a:spLocks noGrp="1"/>
          </p:cNvSpPr>
          <p:nvPr>
            <p:ph type="body" sz="quarter" idx="11" hasCustomPrompt="1"/>
          </p:nvPr>
        </p:nvSpPr>
        <p:spPr>
          <a:xfrm>
            <a:off x="4431445" y="3455232"/>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pic>
        <p:nvPicPr>
          <p:cNvPr id="10" name="Picture 9" descr="Logo&#10;&#10;Description automatically generated">
            <a:extLst>
              <a:ext uri="{FF2B5EF4-FFF2-40B4-BE49-F238E27FC236}">
                <a16:creationId xmlns:a16="http://schemas.microsoft.com/office/drawing/2014/main" id="{E0B177BC-29FF-52FA-7227-E8605AA7787D}"/>
              </a:ext>
            </a:extLst>
          </p:cNvPr>
          <p:cNvPicPr>
            <a:picLocks noChangeAspect="1"/>
          </p:cNvPicPr>
          <p:nvPr userDrawn="1"/>
        </p:nvPicPr>
        <p:blipFill>
          <a:blip r:embed="rId2"/>
          <a:stretch>
            <a:fillRect/>
          </a:stretch>
        </p:blipFill>
        <p:spPr>
          <a:xfrm>
            <a:off x="332073" y="2761691"/>
            <a:ext cx="3579992" cy="1328565"/>
          </a:xfrm>
          <a:prstGeom prst="rect">
            <a:avLst/>
          </a:prstGeom>
        </p:spPr>
      </p:pic>
    </p:spTree>
    <p:extLst>
      <p:ext uri="{BB962C8B-B14F-4D97-AF65-F5344CB8AC3E}">
        <p14:creationId xmlns:p14="http://schemas.microsoft.com/office/powerpoint/2010/main" val="45649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33"/>
              </a:solidFill>
            </a:endParaRP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601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827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496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564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5044190" cy="6865949"/>
          </a:xfrm>
          <a:prstGeom prst="rect">
            <a:avLst/>
          </a:prstGeom>
          <a:solidFill>
            <a:srgbClr val="F2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99803" y="2883831"/>
            <a:ext cx="4527030" cy="607686"/>
          </a:xfrm>
          <a:prstGeom prst="rect">
            <a:avLst/>
          </a:prstGeom>
        </p:spPr>
        <p:txBody>
          <a:bodyPr/>
          <a:lstStyle>
            <a:lvl1pPr marL="0" indent="0" algn="l">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5" name="TextBox 4">
            <a:extLst>
              <a:ext uri="{FF2B5EF4-FFF2-40B4-BE49-F238E27FC236}">
                <a16:creationId xmlns:a16="http://schemas.microsoft.com/office/drawing/2014/main" id="{F448D0B5-4181-D043-A806-CC2429EDDAFF}"/>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C9150272-1CCA-8449-9227-24DEC0FAB4B7}"/>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8FB7E7-D90F-2348-A4AE-5B0C5AFD2BA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BA10B5C-1A60-854F-A2BC-1DE16973237A}"/>
              </a:ext>
            </a:extLst>
          </p:cNvPr>
          <p:cNvSpPr>
            <a:spLocks noGrp="1"/>
          </p:cNvSpPr>
          <p:nvPr>
            <p:ph type="body" sz="quarter" idx="11"/>
          </p:nvPr>
        </p:nvSpPr>
        <p:spPr>
          <a:xfrm>
            <a:off x="5659438" y="958850"/>
            <a:ext cx="6048375" cy="4618038"/>
          </a:xfrm>
          <a:prstGeom prst="rect">
            <a:avLst/>
          </a:prstGeom>
        </p:spPr>
        <p:txBody>
          <a:bodyPr/>
          <a:lstStyle>
            <a:lvl1pPr>
              <a:defRPr sz="1400">
                <a:solidFill>
                  <a:srgbClr val="333333"/>
                </a:solidFill>
              </a:defRPr>
            </a:lvl1pPr>
            <a:lvl2pPr>
              <a:defRPr sz="1400">
                <a:solidFill>
                  <a:srgbClr val="333333"/>
                </a:solidFill>
              </a:defRPr>
            </a:lvl2pPr>
            <a:lvl3pPr>
              <a:defRPr sz="1400">
                <a:solidFill>
                  <a:srgbClr val="333333"/>
                </a:solidFill>
              </a:defRPr>
            </a:lvl3pPr>
            <a:lvl4pPr>
              <a:defRPr sz="1400">
                <a:solidFill>
                  <a:srgbClr val="333333"/>
                </a:solidFill>
              </a:defRPr>
            </a:lvl4pPr>
            <a:lvl5pPr>
              <a:defRPr sz="14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Text, logo&#10;&#10;Description automatically generated with medium confidence">
            <a:extLst>
              <a:ext uri="{FF2B5EF4-FFF2-40B4-BE49-F238E27FC236}">
                <a16:creationId xmlns:a16="http://schemas.microsoft.com/office/drawing/2014/main" id="{7D161221-D47B-B4B2-CF3F-A4ED4C56F533}"/>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69140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BA9845DE-E731-6340-9992-8BB901DA69ED}"/>
              </a:ext>
            </a:extLst>
          </p:cNvPr>
          <p:cNvSpPr>
            <a:spLocks noGrp="1"/>
          </p:cNvSpPr>
          <p:nvPr>
            <p:ph type="body" sz="quarter" idx="10" hasCustomPrompt="1"/>
          </p:nvPr>
        </p:nvSpPr>
        <p:spPr>
          <a:xfrm>
            <a:off x="4431445" y="2944905"/>
            <a:ext cx="7090687" cy="510327"/>
          </a:xfrm>
          <a:prstGeom prst="rect">
            <a:avLst/>
          </a:prstGeom>
        </p:spPr>
        <p:txBody>
          <a:bodyPr/>
          <a:lstStyle>
            <a:lvl1pPr marL="0" indent="0">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9" name="Text Placeholder 4">
            <a:extLst>
              <a:ext uri="{FF2B5EF4-FFF2-40B4-BE49-F238E27FC236}">
                <a16:creationId xmlns:a16="http://schemas.microsoft.com/office/drawing/2014/main" id="{96BCAB1D-A078-3B44-8209-D10AAB1B4ECE}"/>
              </a:ext>
            </a:extLst>
          </p:cNvPr>
          <p:cNvSpPr>
            <a:spLocks noGrp="1"/>
          </p:cNvSpPr>
          <p:nvPr>
            <p:ph type="body" sz="quarter" idx="11" hasCustomPrompt="1"/>
          </p:nvPr>
        </p:nvSpPr>
        <p:spPr>
          <a:xfrm>
            <a:off x="4431445" y="3455232"/>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pic>
        <p:nvPicPr>
          <p:cNvPr id="10" name="Picture 9" descr="Logo&#10;&#10;Description automatically generated">
            <a:extLst>
              <a:ext uri="{FF2B5EF4-FFF2-40B4-BE49-F238E27FC236}">
                <a16:creationId xmlns:a16="http://schemas.microsoft.com/office/drawing/2014/main" id="{E0B177BC-29FF-52FA-7227-E8605AA7787D}"/>
              </a:ext>
            </a:extLst>
          </p:cNvPr>
          <p:cNvPicPr>
            <a:picLocks noChangeAspect="1"/>
          </p:cNvPicPr>
          <p:nvPr userDrawn="1"/>
        </p:nvPicPr>
        <p:blipFill>
          <a:blip r:embed="rId2"/>
          <a:stretch>
            <a:fillRect/>
          </a:stretch>
        </p:blipFill>
        <p:spPr>
          <a:xfrm>
            <a:off x="332073" y="2761691"/>
            <a:ext cx="3579992" cy="1328565"/>
          </a:xfrm>
          <a:prstGeom prst="rect">
            <a:avLst/>
          </a:prstGeom>
        </p:spPr>
      </p:pic>
    </p:spTree>
    <p:extLst>
      <p:ext uri="{BB962C8B-B14F-4D97-AF65-F5344CB8AC3E}">
        <p14:creationId xmlns:p14="http://schemas.microsoft.com/office/powerpoint/2010/main" val="3567854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4C23AD14-46E2-1D4B-8A4B-409625035B3A}"/>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529DEE64-287E-6645-B445-4B56A0B3EB9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4" y="1787345"/>
            <a:ext cx="9440069" cy="1235091"/>
          </a:xfrm>
          <a:prstGeom prst="rect">
            <a:avLst/>
          </a:prstGeom>
        </p:spPr>
        <p:txBody>
          <a:bodyPr/>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12" name="Text Placeholder 4">
            <a:extLst>
              <a:ext uri="{FF2B5EF4-FFF2-40B4-BE49-F238E27FC236}">
                <a16:creationId xmlns:a16="http://schemas.microsoft.com/office/drawing/2014/main" id="{E9DB1872-B742-DB47-8D54-1CAE471D6158}"/>
              </a:ext>
            </a:extLst>
          </p:cNvPr>
          <p:cNvSpPr>
            <a:spLocks noGrp="1"/>
          </p:cNvSpPr>
          <p:nvPr>
            <p:ph type="body" sz="quarter" idx="14" hasCustomPrompt="1"/>
          </p:nvPr>
        </p:nvSpPr>
        <p:spPr>
          <a:xfrm>
            <a:off x="1954661" y="3194155"/>
            <a:ext cx="8855277"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9" name="Rectangle 8">
            <a:extLst>
              <a:ext uri="{FF2B5EF4-FFF2-40B4-BE49-F238E27FC236}">
                <a16:creationId xmlns:a16="http://schemas.microsoft.com/office/drawing/2014/main" id="{3D0A4229-FF8F-9046-994A-DF523BB38772}"/>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B753B-3717-97EA-9FBC-46F61CA647C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FA25CD65-AEA4-4A70-EEE6-1024C217C17A}"/>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3673279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B7199545-5A00-9E47-B070-8E3B44DC8F57}"/>
              </a:ext>
            </a:extLst>
          </p:cNvPr>
          <p:cNvSpPr>
            <a:spLocks noGrp="1"/>
          </p:cNvSpPr>
          <p:nvPr>
            <p:ph type="body" sz="quarter" idx="12" hasCustomPrompt="1"/>
          </p:nvPr>
        </p:nvSpPr>
        <p:spPr>
          <a:xfrm>
            <a:off x="1482295" y="1920541"/>
            <a:ext cx="922741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5" y="2358704"/>
            <a:ext cx="9227410" cy="2373542"/>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 </a:t>
            </a: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lvl="0"/>
            <a:endParaRPr lang="en-US" dirty="0"/>
          </a:p>
        </p:txBody>
      </p:sp>
      <p:sp>
        <p:nvSpPr>
          <p:cNvPr id="13" name="Text Placeholder 4">
            <a:extLst>
              <a:ext uri="{FF2B5EF4-FFF2-40B4-BE49-F238E27FC236}">
                <a16:creationId xmlns:a16="http://schemas.microsoft.com/office/drawing/2014/main" id="{E67B1BB2-660D-E148-A6EE-55FD142ABF71}"/>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0" name="Text Placeholder 4">
            <a:extLst>
              <a:ext uri="{FF2B5EF4-FFF2-40B4-BE49-F238E27FC236}">
                <a16:creationId xmlns:a16="http://schemas.microsoft.com/office/drawing/2014/main" id="{2739A6D5-0DEE-DA49-9CB1-48D3360FC306}"/>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D35D78C4-7EE3-B7E2-0E2B-67CA9980C975}"/>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8BDB6E-E454-6585-DB7B-846C32CA6225}"/>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4C008AC3-6217-FA54-905D-3F94AE47611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3750695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ED238C3E-378B-9A4D-BC39-006D2B017B8E}"/>
              </a:ext>
            </a:extLst>
          </p:cNvPr>
          <p:cNvSpPr>
            <a:spLocks noGrp="1"/>
          </p:cNvSpPr>
          <p:nvPr>
            <p:ph type="body" sz="quarter" idx="14" hasCustomPrompt="1"/>
          </p:nvPr>
        </p:nvSpPr>
        <p:spPr>
          <a:xfrm>
            <a:off x="1482295" y="2513743"/>
            <a:ext cx="9440069"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22" name="Text Placeholder 4">
            <a:extLst>
              <a:ext uri="{FF2B5EF4-FFF2-40B4-BE49-F238E27FC236}">
                <a16:creationId xmlns:a16="http://schemas.microsoft.com/office/drawing/2014/main" id="{4DFCCEE5-FDE9-6343-AD3D-69929C473F32}"/>
              </a:ext>
            </a:extLst>
          </p:cNvPr>
          <p:cNvSpPr>
            <a:spLocks noGrp="1"/>
          </p:cNvSpPr>
          <p:nvPr>
            <p:ph type="body" sz="quarter" idx="12" hasCustomPrompt="1"/>
          </p:nvPr>
        </p:nvSpPr>
        <p:spPr>
          <a:xfrm>
            <a:off x="1482294" y="2095131"/>
            <a:ext cx="9440069"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3BA43D8B-7DAF-B848-8B71-944C89C1F0F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3" name="Text Placeholder 4">
            <a:extLst>
              <a:ext uri="{FF2B5EF4-FFF2-40B4-BE49-F238E27FC236}">
                <a16:creationId xmlns:a16="http://schemas.microsoft.com/office/drawing/2014/main" id="{BBD1B11C-9EF3-864D-A5AD-5E531D2EF37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5FFB9C9F-CA81-F85E-CC19-D6BA73ECADE1}"/>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BD1351-CB47-C714-9B0E-D2BF4D506BDD}"/>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97CEAAFD-21A6-58FE-BF67-563183020A7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216382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E9F87B-916F-C84A-BAA3-66B0FA036B8F}"/>
              </a:ext>
            </a:extLst>
          </p:cNvPr>
          <p:cNvCxnSpPr>
            <a:cxnSpLocks/>
          </p:cNvCxnSpPr>
          <p:nvPr userDrawn="1"/>
        </p:nvCxnSpPr>
        <p:spPr>
          <a:xfrm>
            <a:off x="6326377" y="2314478"/>
            <a:ext cx="0" cy="225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8D272A65-5E8D-9E4F-B01B-E2B4B581CA5E}"/>
              </a:ext>
            </a:extLst>
          </p:cNvPr>
          <p:cNvSpPr>
            <a:spLocks noGrp="1"/>
          </p:cNvSpPr>
          <p:nvPr>
            <p:ph type="body" sz="quarter" idx="13" hasCustomPrompt="1"/>
          </p:nvPr>
        </p:nvSpPr>
        <p:spPr>
          <a:xfrm>
            <a:off x="1482295" y="2743642"/>
            <a:ext cx="4489660" cy="1830514"/>
          </a:xfrm>
          <a:prstGeom prst="rect">
            <a:avLst/>
          </a:prstGeom>
        </p:spPr>
        <p:txBody>
          <a:bodyPr anchor="t"/>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23" name="Text Placeholder 4">
            <a:extLst>
              <a:ext uri="{FF2B5EF4-FFF2-40B4-BE49-F238E27FC236}">
                <a16:creationId xmlns:a16="http://schemas.microsoft.com/office/drawing/2014/main" id="{976561D9-84EF-F640-911A-48E5A5825EC9}"/>
              </a:ext>
            </a:extLst>
          </p:cNvPr>
          <p:cNvSpPr>
            <a:spLocks noGrp="1"/>
          </p:cNvSpPr>
          <p:nvPr>
            <p:ph type="body" sz="quarter" idx="14" hasCustomPrompt="1"/>
          </p:nvPr>
        </p:nvSpPr>
        <p:spPr>
          <a:xfrm>
            <a:off x="6677249" y="2314477"/>
            <a:ext cx="4245114" cy="2259677"/>
          </a:xfrm>
          <a:prstGeom prst="rect">
            <a:avLst/>
          </a:prstGeom>
        </p:spPr>
        <p:txBody>
          <a:bodyPr/>
          <a:lstStyle>
            <a:lvl1pPr marL="285750" marR="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marL="285750" marR="0" lvl="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a:pPr>
            <a:r>
              <a:rPr lang="en-US" dirty="0"/>
              <a:t>Bullet font &amp; style</a:t>
            </a:r>
          </a:p>
          <a:p>
            <a:pPr lvl="0"/>
            <a:endParaRPr lang="en-US" dirty="0"/>
          </a:p>
        </p:txBody>
      </p:sp>
      <p:sp>
        <p:nvSpPr>
          <p:cNvPr id="24" name="Text Placeholder 4">
            <a:extLst>
              <a:ext uri="{FF2B5EF4-FFF2-40B4-BE49-F238E27FC236}">
                <a16:creationId xmlns:a16="http://schemas.microsoft.com/office/drawing/2014/main" id="{B81FE41B-EBBD-6041-9A4C-F9A9B7F3BEE5}"/>
              </a:ext>
            </a:extLst>
          </p:cNvPr>
          <p:cNvSpPr>
            <a:spLocks noGrp="1"/>
          </p:cNvSpPr>
          <p:nvPr>
            <p:ph type="body" sz="quarter" idx="12" hasCustomPrompt="1"/>
          </p:nvPr>
        </p:nvSpPr>
        <p:spPr>
          <a:xfrm>
            <a:off x="1482295" y="2314478"/>
            <a:ext cx="448966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5" name="Text Placeholder 4">
            <a:extLst>
              <a:ext uri="{FF2B5EF4-FFF2-40B4-BE49-F238E27FC236}">
                <a16:creationId xmlns:a16="http://schemas.microsoft.com/office/drawing/2014/main" id="{A1D62A33-FB6C-D743-A9CC-BE967541A57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724D97CF-DB1F-6B4F-A197-B37FD3B9085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1" name="Rectangle 10">
            <a:extLst>
              <a:ext uri="{FF2B5EF4-FFF2-40B4-BE49-F238E27FC236}">
                <a16:creationId xmlns:a16="http://schemas.microsoft.com/office/drawing/2014/main" id="{070EE1B7-D461-EF44-CDFE-AD435E0CE69F}"/>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CC92C76-90ED-9584-0DA9-217CD4F241C4}"/>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Text, logo&#10;&#10;Description automatically generated with medium confidence">
            <a:extLst>
              <a:ext uri="{FF2B5EF4-FFF2-40B4-BE49-F238E27FC236}">
                <a16:creationId xmlns:a16="http://schemas.microsoft.com/office/drawing/2014/main" id="{4EBB3FB3-6F68-B815-C404-B1E6E95B3E66}"/>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9497823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E8A1558-176E-2E42-AE01-B08F9313D8B2}"/>
              </a:ext>
            </a:extLst>
          </p:cNvPr>
          <p:cNvPicPr>
            <a:picLocks noChangeAspect="1"/>
          </p:cNvPicPr>
          <p:nvPr userDrawn="1"/>
        </p:nvPicPr>
        <p:blipFill rotWithShape="1">
          <a:blip r:embed="rId2"/>
          <a:srcRect b="17209"/>
          <a:stretch/>
        </p:blipFill>
        <p:spPr>
          <a:xfrm>
            <a:off x="200215" y="6464476"/>
            <a:ext cx="1071993" cy="312345"/>
          </a:xfrm>
          <a:prstGeom prst="rect">
            <a:avLst/>
          </a:prstGeom>
        </p:spPr>
      </p:pic>
      <p:sp>
        <p:nvSpPr>
          <p:cNvPr id="5" name="Rectangle 4">
            <a:extLst>
              <a:ext uri="{FF2B5EF4-FFF2-40B4-BE49-F238E27FC236}">
                <a16:creationId xmlns:a16="http://schemas.microsoft.com/office/drawing/2014/main" id="{43A5B29B-4F8E-8386-47A1-B21CC1B1FB88}"/>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D5E85C-6D63-3FAC-EB1F-1CB7E90C7E53}"/>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Text, logo&#10;&#10;Description automatically generated with medium confidence">
            <a:extLst>
              <a:ext uri="{FF2B5EF4-FFF2-40B4-BE49-F238E27FC236}">
                <a16:creationId xmlns:a16="http://schemas.microsoft.com/office/drawing/2014/main" id="{2F0AE2D1-FEB9-29BA-9BC1-7268C71AB389}"/>
              </a:ext>
            </a:extLst>
          </p:cNvPr>
          <p:cNvPicPr>
            <a:picLocks noChangeAspect="1"/>
          </p:cNvPicPr>
          <p:nvPr userDrawn="1"/>
        </p:nvPicPr>
        <p:blipFill>
          <a:blip r:embed="rId3"/>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7795852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12192000" cy="6858000"/>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3019933"/>
            <a:ext cx="7090687" cy="60768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THANK  YOU.</a:t>
            </a:r>
          </a:p>
        </p:txBody>
      </p:sp>
    </p:spTree>
    <p:extLst>
      <p:ext uri="{BB962C8B-B14F-4D97-AF65-F5344CB8AC3E}">
        <p14:creationId xmlns:p14="http://schemas.microsoft.com/office/powerpoint/2010/main" val="2523435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33"/>
              </a:solidFill>
            </a:endParaRP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93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827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16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11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5044190" cy="6865949"/>
          </a:xfrm>
          <a:prstGeom prst="rect">
            <a:avLst/>
          </a:prstGeom>
          <a:solidFill>
            <a:srgbClr val="F2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99803" y="2883831"/>
            <a:ext cx="4527030" cy="607686"/>
          </a:xfrm>
          <a:prstGeom prst="rect">
            <a:avLst/>
          </a:prstGeom>
        </p:spPr>
        <p:txBody>
          <a:bodyPr/>
          <a:lstStyle>
            <a:lvl1pPr marL="0" indent="0" algn="l">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5" name="TextBox 4">
            <a:extLst>
              <a:ext uri="{FF2B5EF4-FFF2-40B4-BE49-F238E27FC236}">
                <a16:creationId xmlns:a16="http://schemas.microsoft.com/office/drawing/2014/main" id="{F448D0B5-4181-D043-A806-CC2429EDDAFF}"/>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C9150272-1CCA-8449-9227-24DEC0FAB4B7}"/>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8FB7E7-D90F-2348-A4AE-5B0C5AFD2BA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BA10B5C-1A60-854F-A2BC-1DE16973237A}"/>
              </a:ext>
            </a:extLst>
          </p:cNvPr>
          <p:cNvSpPr>
            <a:spLocks noGrp="1"/>
          </p:cNvSpPr>
          <p:nvPr>
            <p:ph type="body" sz="quarter" idx="11"/>
          </p:nvPr>
        </p:nvSpPr>
        <p:spPr>
          <a:xfrm>
            <a:off x="5659438" y="958850"/>
            <a:ext cx="6048375" cy="4618038"/>
          </a:xfrm>
          <a:prstGeom prst="rect">
            <a:avLst/>
          </a:prstGeom>
        </p:spPr>
        <p:txBody>
          <a:bodyPr/>
          <a:lstStyle>
            <a:lvl1pPr>
              <a:defRPr sz="1400">
                <a:solidFill>
                  <a:srgbClr val="333333"/>
                </a:solidFill>
              </a:defRPr>
            </a:lvl1pPr>
            <a:lvl2pPr>
              <a:defRPr sz="1400">
                <a:solidFill>
                  <a:srgbClr val="333333"/>
                </a:solidFill>
              </a:defRPr>
            </a:lvl2pPr>
            <a:lvl3pPr>
              <a:defRPr sz="1400">
                <a:solidFill>
                  <a:srgbClr val="333333"/>
                </a:solidFill>
              </a:defRPr>
            </a:lvl3pPr>
            <a:lvl4pPr>
              <a:defRPr sz="1400">
                <a:solidFill>
                  <a:srgbClr val="333333"/>
                </a:solidFill>
              </a:defRPr>
            </a:lvl4pPr>
            <a:lvl5pPr>
              <a:defRPr sz="14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Text, logo&#10;&#10;Description automatically generated with medium confidence">
            <a:extLst>
              <a:ext uri="{FF2B5EF4-FFF2-40B4-BE49-F238E27FC236}">
                <a16:creationId xmlns:a16="http://schemas.microsoft.com/office/drawing/2014/main" id="{7D161221-D47B-B4B2-CF3F-A4ED4C56F533}"/>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378459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4C23AD14-46E2-1D4B-8A4B-409625035B3A}"/>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529DEE64-287E-6645-B445-4B56A0B3EB9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4" y="1787345"/>
            <a:ext cx="9440069" cy="1235091"/>
          </a:xfrm>
          <a:prstGeom prst="rect">
            <a:avLst/>
          </a:prstGeom>
        </p:spPr>
        <p:txBody>
          <a:bodyPr/>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12" name="Text Placeholder 4">
            <a:extLst>
              <a:ext uri="{FF2B5EF4-FFF2-40B4-BE49-F238E27FC236}">
                <a16:creationId xmlns:a16="http://schemas.microsoft.com/office/drawing/2014/main" id="{E9DB1872-B742-DB47-8D54-1CAE471D6158}"/>
              </a:ext>
            </a:extLst>
          </p:cNvPr>
          <p:cNvSpPr>
            <a:spLocks noGrp="1"/>
          </p:cNvSpPr>
          <p:nvPr>
            <p:ph type="body" sz="quarter" idx="14" hasCustomPrompt="1"/>
          </p:nvPr>
        </p:nvSpPr>
        <p:spPr>
          <a:xfrm>
            <a:off x="1954661" y="3194155"/>
            <a:ext cx="8855277"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9" name="Rectangle 8">
            <a:extLst>
              <a:ext uri="{FF2B5EF4-FFF2-40B4-BE49-F238E27FC236}">
                <a16:creationId xmlns:a16="http://schemas.microsoft.com/office/drawing/2014/main" id="{3D0A4229-FF8F-9046-994A-DF523BB38772}"/>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B753B-3717-97EA-9FBC-46F61CA647C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FA25CD65-AEA4-4A70-EEE6-1024C217C17A}"/>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109305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B7199545-5A00-9E47-B070-8E3B44DC8F57}"/>
              </a:ext>
            </a:extLst>
          </p:cNvPr>
          <p:cNvSpPr>
            <a:spLocks noGrp="1"/>
          </p:cNvSpPr>
          <p:nvPr>
            <p:ph type="body" sz="quarter" idx="12" hasCustomPrompt="1"/>
          </p:nvPr>
        </p:nvSpPr>
        <p:spPr>
          <a:xfrm>
            <a:off x="1482295" y="1920541"/>
            <a:ext cx="922741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5" y="2358704"/>
            <a:ext cx="9227410" cy="2373542"/>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 </a:t>
            </a: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lvl="0"/>
            <a:endParaRPr lang="en-US" dirty="0"/>
          </a:p>
        </p:txBody>
      </p:sp>
      <p:sp>
        <p:nvSpPr>
          <p:cNvPr id="13" name="Text Placeholder 4">
            <a:extLst>
              <a:ext uri="{FF2B5EF4-FFF2-40B4-BE49-F238E27FC236}">
                <a16:creationId xmlns:a16="http://schemas.microsoft.com/office/drawing/2014/main" id="{E67B1BB2-660D-E148-A6EE-55FD142ABF71}"/>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0" name="Text Placeholder 4">
            <a:extLst>
              <a:ext uri="{FF2B5EF4-FFF2-40B4-BE49-F238E27FC236}">
                <a16:creationId xmlns:a16="http://schemas.microsoft.com/office/drawing/2014/main" id="{2739A6D5-0DEE-DA49-9CB1-48D3360FC306}"/>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D35D78C4-7EE3-B7E2-0E2B-67CA9980C975}"/>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8BDB6E-E454-6585-DB7B-846C32CA6225}"/>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4C008AC3-6217-FA54-905D-3F94AE47611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407282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ED238C3E-378B-9A4D-BC39-006D2B017B8E}"/>
              </a:ext>
            </a:extLst>
          </p:cNvPr>
          <p:cNvSpPr>
            <a:spLocks noGrp="1"/>
          </p:cNvSpPr>
          <p:nvPr>
            <p:ph type="body" sz="quarter" idx="14" hasCustomPrompt="1"/>
          </p:nvPr>
        </p:nvSpPr>
        <p:spPr>
          <a:xfrm>
            <a:off x="1482295" y="2513743"/>
            <a:ext cx="9440069"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22" name="Text Placeholder 4">
            <a:extLst>
              <a:ext uri="{FF2B5EF4-FFF2-40B4-BE49-F238E27FC236}">
                <a16:creationId xmlns:a16="http://schemas.microsoft.com/office/drawing/2014/main" id="{4DFCCEE5-FDE9-6343-AD3D-69929C473F32}"/>
              </a:ext>
            </a:extLst>
          </p:cNvPr>
          <p:cNvSpPr>
            <a:spLocks noGrp="1"/>
          </p:cNvSpPr>
          <p:nvPr>
            <p:ph type="body" sz="quarter" idx="12" hasCustomPrompt="1"/>
          </p:nvPr>
        </p:nvSpPr>
        <p:spPr>
          <a:xfrm>
            <a:off x="1482294" y="2095131"/>
            <a:ext cx="9440069"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3BA43D8B-7DAF-B848-8B71-944C89C1F0F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3" name="Text Placeholder 4">
            <a:extLst>
              <a:ext uri="{FF2B5EF4-FFF2-40B4-BE49-F238E27FC236}">
                <a16:creationId xmlns:a16="http://schemas.microsoft.com/office/drawing/2014/main" id="{BBD1B11C-9EF3-864D-A5AD-5E531D2EF37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5FFB9C9F-CA81-F85E-CC19-D6BA73ECADE1}"/>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BD1351-CB47-C714-9B0E-D2BF4D506BDD}"/>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97CEAAFD-21A6-58FE-BF67-563183020A7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1253695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275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5182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5D0F34-5A8A-4237-9F79-75F6B4350D8D}"/>
              </a:ext>
            </a:extLst>
          </p:cNvPr>
          <p:cNvSpPr txBox="1">
            <a:spLocks/>
          </p:cNvSpPr>
          <p:nvPr/>
        </p:nvSpPr>
        <p:spPr>
          <a:xfrm>
            <a:off x="4405015" y="1823514"/>
            <a:ext cx="6714930" cy="833378"/>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mn-lt"/>
                <a:ea typeface="Charter Roman" charset="0"/>
                <a:cs typeface="Charter Roman" charset="0"/>
              </a:rPr>
              <a:t>Improving elderly and special needs care through human activity recognition</a:t>
            </a:r>
            <a:endParaRPr lang="en-US" sz="2800" b="1" dirty="0">
              <a:solidFill>
                <a:srgbClr val="FDA31B"/>
              </a:solidFill>
              <a:latin typeface="+mn-lt"/>
              <a:ea typeface="Charter Roman" charset="0"/>
              <a:cs typeface="Charter Roman" charset="0"/>
            </a:endParaRPr>
          </a:p>
        </p:txBody>
      </p:sp>
      <p:sp>
        <p:nvSpPr>
          <p:cNvPr id="5" name="Subtitle 2">
            <a:extLst>
              <a:ext uri="{FF2B5EF4-FFF2-40B4-BE49-F238E27FC236}">
                <a16:creationId xmlns:a16="http://schemas.microsoft.com/office/drawing/2014/main" id="{7FA28609-0567-4BCD-B4B6-84863B70E0F6}"/>
              </a:ext>
            </a:extLst>
          </p:cNvPr>
          <p:cNvSpPr txBox="1">
            <a:spLocks/>
          </p:cNvSpPr>
          <p:nvPr/>
        </p:nvSpPr>
        <p:spPr>
          <a:xfrm>
            <a:off x="4405015" y="2773541"/>
            <a:ext cx="8288498" cy="219278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Nate Bachmeier</a:t>
            </a:r>
          </a:p>
          <a:p>
            <a:r>
              <a:rPr lang="en-US" dirty="0">
                <a:solidFill>
                  <a:schemeClr val="bg1"/>
                </a:solidFill>
              </a:rPr>
              <a:t>Northcentral University</a:t>
            </a:r>
          </a:p>
          <a:p>
            <a:endParaRPr lang="en-US" dirty="0">
              <a:solidFill>
                <a:schemeClr val="bg1"/>
              </a:solidFill>
            </a:endParaRPr>
          </a:p>
          <a:p>
            <a:r>
              <a:rPr lang="en-US" dirty="0">
                <a:solidFill>
                  <a:schemeClr val="bg1"/>
                </a:solidFill>
              </a:rPr>
              <a:t>Dissertation Chair: Fill In</a:t>
            </a:r>
          </a:p>
          <a:p>
            <a:r>
              <a:rPr lang="en-US" dirty="0">
                <a:solidFill>
                  <a:schemeClr val="bg1"/>
                </a:solidFill>
              </a:rPr>
              <a:t>Subject Matter Expert: Fill In</a:t>
            </a:r>
          </a:p>
          <a:p>
            <a:r>
              <a:rPr lang="en-US" dirty="0">
                <a:solidFill>
                  <a:schemeClr val="bg1"/>
                </a:solidFill>
              </a:rPr>
              <a:t>Academic reader: Fill in </a:t>
            </a:r>
          </a:p>
        </p:txBody>
      </p:sp>
    </p:spTree>
    <p:extLst>
      <p:ext uri="{BB962C8B-B14F-4D97-AF65-F5344CB8AC3E}">
        <p14:creationId xmlns:p14="http://schemas.microsoft.com/office/powerpoint/2010/main" val="136459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FD26E9-6C08-4B5C-818D-A1D03AD21EDF}"/>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OPERATIONAL DEFINITIONS OF VARIABLES</a:t>
            </a:r>
          </a:p>
        </p:txBody>
      </p:sp>
      <p:sp>
        <p:nvSpPr>
          <p:cNvPr id="3" name="Text Placeholder 8">
            <a:extLst>
              <a:ext uri="{FF2B5EF4-FFF2-40B4-BE49-F238E27FC236}">
                <a16:creationId xmlns:a16="http://schemas.microsoft.com/office/drawing/2014/main" id="{FD1D1BDE-E4AB-499E-9622-FB48D8645475}"/>
              </a:ext>
            </a:extLst>
          </p:cNvPr>
          <p:cNvSpPr txBox="1">
            <a:spLocks/>
          </p:cNvSpPr>
          <p:nvPr/>
        </p:nvSpPr>
        <p:spPr>
          <a:xfrm>
            <a:off x="511122" y="1222346"/>
            <a:ext cx="11387416" cy="489495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76200" algn="l" rtl="0">
              <a:lnSpc>
                <a:spcPct val="100000"/>
              </a:lnSpc>
              <a:spcBef>
                <a:spcPts val="480"/>
              </a:spcBef>
              <a:spcAft>
                <a:spcPts val="0"/>
              </a:spcAft>
              <a:buClr>
                <a:srgbClr val="262626"/>
              </a:buClr>
              <a:buSzPct val="100000"/>
              <a:buFont typeface="Noto Sans Symbols"/>
              <a:buChar char="▪"/>
              <a:defRPr sz="2400" b="0" i="0" u="none" strike="noStrike" cap="none">
                <a:solidFill>
                  <a:srgbClr val="262626"/>
                </a:solidFill>
                <a:latin typeface="Calibri"/>
                <a:ea typeface="Calibri"/>
                <a:cs typeface="Calibri"/>
                <a:sym typeface="Calibri"/>
              </a:defRPr>
            </a:lvl1pPr>
            <a:lvl2pPr marL="571500" marR="0" lvl="1" indent="-165100" algn="l" rtl="0">
              <a:lnSpc>
                <a:spcPct val="100000"/>
              </a:lnSpc>
              <a:spcBef>
                <a:spcPts val="400"/>
              </a:spcBef>
              <a:spcAft>
                <a:spcPts val="0"/>
              </a:spcAft>
              <a:buClr>
                <a:srgbClr val="262626"/>
              </a:buClr>
              <a:buSzPct val="100000"/>
              <a:buFont typeface="Noto Sans Symbols"/>
              <a:buChar char="→"/>
              <a:defRPr sz="2000" b="0" i="0" u="none" strike="noStrike" cap="none">
                <a:solidFill>
                  <a:srgbClr val="262626"/>
                </a:solidFill>
                <a:latin typeface="Calibri"/>
                <a:ea typeface="Calibri"/>
                <a:cs typeface="Calibri"/>
                <a:sym typeface="Calibri"/>
              </a:defRPr>
            </a:lvl2pPr>
            <a:lvl3pPr marL="862013" marR="0" lvl="2" indent="-61912" algn="l" rtl="0">
              <a:lnSpc>
                <a:spcPct val="100000"/>
              </a:lnSpc>
              <a:spcBef>
                <a:spcPts val="360"/>
              </a:spcBef>
              <a:spcAft>
                <a:spcPts val="0"/>
              </a:spcAft>
              <a:buClr>
                <a:srgbClr val="262626"/>
              </a:buClr>
              <a:buSzPct val="100000"/>
              <a:buFont typeface="Calibri"/>
              <a:buChar char="▪"/>
              <a:defRPr sz="1800" b="0" i="0" u="none" strike="noStrike" cap="none">
                <a:solidFill>
                  <a:srgbClr val="262626"/>
                </a:solidFill>
                <a:latin typeface="Calibri"/>
                <a:ea typeface="Calibri"/>
                <a:cs typeface="Calibri"/>
                <a:sym typeface="Calibri"/>
              </a:defRPr>
            </a:lvl3pPr>
            <a:lvl4pPr marL="1204913" marR="0" lvl="3" indent="-138112"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4pPr>
            <a:lvl5pPr marL="1485900" marR="0" lvl="4" indent="-76200"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r>
              <a:rPr lang="en-US" dirty="0">
                <a:latin typeface="+mn-lt"/>
              </a:rPr>
              <a:t> Identify how each variable was used in the study. </a:t>
            </a:r>
          </a:p>
          <a:p>
            <a:pPr lvl="1"/>
            <a:r>
              <a:rPr lang="en-US" sz="2400" dirty="0">
                <a:latin typeface="+mn-lt"/>
              </a:rPr>
              <a:t> Remember to use appropriate terminology for the selected statistical test (e.g., independent/dependent, predictor/criterion, mediator, moderator). </a:t>
            </a:r>
          </a:p>
          <a:p>
            <a:r>
              <a:rPr lang="en-US" dirty="0">
                <a:latin typeface="+mn-lt"/>
              </a:rPr>
              <a:t> Identify the specific instrument(s) used to measure each variable. </a:t>
            </a:r>
          </a:p>
          <a:p>
            <a:r>
              <a:rPr lang="en-US" dirty="0">
                <a:latin typeface="+mn-lt"/>
              </a:rPr>
              <a:t> Describe the level of measurement of each variable (e.g., nominal, ordinal, interval, ratio), potential scores for each variable (e.g., the range [0–100] or levels [low, medium, high]), and data sources. </a:t>
            </a:r>
          </a:p>
          <a:p>
            <a:pPr lvl="1"/>
            <a:r>
              <a:rPr lang="en-US" sz="2400" dirty="0">
                <a:latin typeface="+mn-lt"/>
              </a:rPr>
              <a:t> If appropriate, identify what specific scores (e.g., subscale scores, total scores) were included in the analysis and how they derived (e.g., calculating the sum, difference, average).  </a:t>
            </a:r>
          </a:p>
        </p:txBody>
      </p:sp>
    </p:spTree>
    <p:extLst>
      <p:ext uri="{BB962C8B-B14F-4D97-AF65-F5344CB8AC3E}">
        <p14:creationId xmlns:p14="http://schemas.microsoft.com/office/powerpoint/2010/main" val="96195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39FF2-D950-4FF9-98AC-B539C537C570}"/>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STUDY PROCEDURES</a:t>
            </a:r>
          </a:p>
        </p:txBody>
      </p:sp>
      <p:sp>
        <p:nvSpPr>
          <p:cNvPr id="3" name="Text Placeholder 2">
            <a:extLst>
              <a:ext uri="{FF2B5EF4-FFF2-40B4-BE49-F238E27FC236}">
                <a16:creationId xmlns:a16="http://schemas.microsoft.com/office/drawing/2014/main" id="{34F60F94-39E3-472E-8251-95A28C6980E9}"/>
              </a:ext>
            </a:extLst>
          </p:cNvPr>
          <p:cNvSpPr txBox="1">
            <a:spLocks/>
          </p:cNvSpPr>
          <p:nvPr/>
        </p:nvSpPr>
        <p:spPr>
          <a:xfrm>
            <a:off x="621614" y="1222345"/>
            <a:ext cx="1116643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 Recap for your committee the exact steps you followed to collect the data </a:t>
            </a: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You want to provide enough detail that you can show others how the study can be replicated. </a:t>
            </a:r>
          </a:p>
        </p:txBody>
      </p:sp>
    </p:spTree>
    <p:extLst>
      <p:ext uri="{BB962C8B-B14F-4D97-AF65-F5344CB8AC3E}">
        <p14:creationId xmlns:p14="http://schemas.microsoft.com/office/powerpoint/2010/main" val="32139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C517E5-D24A-41BB-938F-6A370D5487BD}"/>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DATA ANALYSIS</a:t>
            </a:r>
          </a:p>
        </p:txBody>
      </p:sp>
      <p:sp>
        <p:nvSpPr>
          <p:cNvPr id="3" name="Text Placeholder 2">
            <a:extLst>
              <a:ext uri="{FF2B5EF4-FFF2-40B4-BE49-F238E27FC236}">
                <a16:creationId xmlns:a16="http://schemas.microsoft.com/office/drawing/2014/main" id="{86EB2F66-5B98-4A6C-B8AA-E0884F6B3891}"/>
              </a:ext>
            </a:extLst>
          </p:cNvPr>
          <p:cNvSpPr txBox="1">
            <a:spLocks/>
          </p:cNvSpPr>
          <p:nvPr/>
        </p:nvSpPr>
        <p:spPr>
          <a:xfrm>
            <a:off x="443342" y="1251718"/>
            <a:ext cx="11629786" cy="489495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76200" algn="l" rtl="0">
              <a:lnSpc>
                <a:spcPct val="100000"/>
              </a:lnSpc>
              <a:spcBef>
                <a:spcPts val="480"/>
              </a:spcBef>
              <a:spcAft>
                <a:spcPts val="0"/>
              </a:spcAft>
              <a:buClr>
                <a:srgbClr val="262626"/>
              </a:buClr>
              <a:buSzPct val="100000"/>
              <a:buFont typeface="Noto Sans Symbols"/>
              <a:buChar char="▪"/>
              <a:defRPr sz="2400" b="0" i="0" u="none" strike="noStrike" cap="none">
                <a:solidFill>
                  <a:srgbClr val="262626"/>
                </a:solidFill>
                <a:latin typeface="Calibri"/>
                <a:ea typeface="Calibri"/>
                <a:cs typeface="Calibri"/>
                <a:sym typeface="Calibri"/>
              </a:defRPr>
            </a:lvl1pPr>
            <a:lvl2pPr marL="571500" marR="0" lvl="1" indent="-165100" algn="l" rtl="0">
              <a:lnSpc>
                <a:spcPct val="100000"/>
              </a:lnSpc>
              <a:spcBef>
                <a:spcPts val="400"/>
              </a:spcBef>
              <a:spcAft>
                <a:spcPts val="0"/>
              </a:spcAft>
              <a:buClr>
                <a:srgbClr val="262626"/>
              </a:buClr>
              <a:buSzPct val="100000"/>
              <a:buFont typeface="Noto Sans Symbols"/>
              <a:buChar char="→"/>
              <a:defRPr sz="2000" b="0" i="0" u="none" strike="noStrike" cap="none">
                <a:solidFill>
                  <a:srgbClr val="262626"/>
                </a:solidFill>
                <a:latin typeface="Calibri"/>
                <a:ea typeface="Calibri"/>
                <a:cs typeface="Calibri"/>
                <a:sym typeface="Calibri"/>
              </a:defRPr>
            </a:lvl2pPr>
            <a:lvl3pPr marL="862013" marR="0" lvl="2" indent="-61912" algn="l" rtl="0">
              <a:lnSpc>
                <a:spcPct val="100000"/>
              </a:lnSpc>
              <a:spcBef>
                <a:spcPts val="360"/>
              </a:spcBef>
              <a:spcAft>
                <a:spcPts val="0"/>
              </a:spcAft>
              <a:buClr>
                <a:srgbClr val="262626"/>
              </a:buClr>
              <a:buSzPct val="100000"/>
              <a:buFont typeface="Calibri"/>
              <a:buChar char="▪"/>
              <a:defRPr sz="1800" b="0" i="0" u="none" strike="noStrike" cap="none">
                <a:solidFill>
                  <a:srgbClr val="262626"/>
                </a:solidFill>
                <a:latin typeface="Calibri"/>
                <a:ea typeface="Calibri"/>
                <a:cs typeface="Calibri"/>
                <a:sym typeface="Calibri"/>
              </a:defRPr>
            </a:lvl3pPr>
            <a:lvl4pPr marL="1204913" marR="0" lvl="3" indent="-138112"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4pPr>
            <a:lvl5pPr marL="1485900" marR="0" lvl="4" indent="-76200"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b="0" i="0" u="none" strike="noStrike" kern="0" cap="none" spc="0" normalizeH="0" baseline="0" noProof="0" dirty="0">
                <a:ln>
                  <a:noFill/>
                </a:ln>
                <a:solidFill>
                  <a:srgbClr val="262626"/>
                </a:solidFill>
                <a:effectLst/>
                <a:uLnTx/>
                <a:uFillTx/>
                <a:latin typeface="Calibri"/>
                <a:cs typeface="Calibri"/>
                <a:sym typeface="Calibri"/>
              </a:rPr>
              <a:t>  </a:t>
            </a:r>
            <a:r>
              <a:rPr kumimoji="0" lang="en-US" b="0" i="0" u="none" strike="noStrike" kern="0" cap="none" spc="0" normalizeH="0" baseline="0" noProof="0" dirty="0">
                <a:ln>
                  <a:noFill/>
                </a:ln>
                <a:solidFill>
                  <a:srgbClr val="262626"/>
                </a:solidFill>
                <a:effectLst/>
                <a:uLnTx/>
                <a:uFillTx/>
                <a:latin typeface="+mn-lt"/>
                <a:cs typeface="Calibri"/>
                <a:sym typeface="Calibri"/>
              </a:rPr>
              <a:t>Describe the analysis used to test each hypothesis.</a:t>
            </a:r>
          </a:p>
          <a:p>
            <a:pPr marL="571500" marR="0" lvl="1" indent="-165100" algn="l" defTabSz="914400" rtl="0" eaLnBrk="1" fontAlgn="auto" latinLnBrk="0" hangingPunct="1">
              <a:lnSpc>
                <a:spcPct val="100000"/>
              </a:lnSpc>
              <a:spcBef>
                <a:spcPts val="400"/>
              </a:spcBef>
              <a:spcAft>
                <a:spcPts val="0"/>
              </a:spcAft>
              <a:buClr>
                <a:srgbClr val="262626"/>
              </a:buClr>
              <a:buSzPct val="100000"/>
              <a:buFont typeface="Noto Sans Symbols"/>
              <a:buChar char="→"/>
              <a:tabLst/>
              <a:defRPr/>
            </a:pPr>
            <a:r>
              <a:rPr kumimoji="0" lang="en-US" sz="2400" b="0" i="0" u="none" strike="noStrike" kern="0" cap="none" spc="0" normalizeH="0" baseline="0" noProof="0" dirty="0">
                <a:ln>
                  <a:noFill/>
                </a:ln>
                <a:solidFill>
                  <a:srgbClr val="262626"/>
                </a:solidFill>
                <a:effectLst/>
                <a:uLnTx/>
                <a:uFillTx/>
                <a:latin typeface="+mn-lt"/>
                <a:cs typeface="Calibri"/>
                <a:sym typeface="Calibri"/>
              </a:rPr>
              <a:t> Provide evidence that the statistical test that was chosen is appropriate to test the hypotheses and that the data meet the assumptions of the statistical tests. </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b="0" i="0" u="none" strike="noStrike" kern="0" cap="none" spc="0" normalizeH="0" baseline="0" noProof="0" dirty="0">
                <a:ln>
                  <a:noFill/>
                </a:ln>
                <a:solidFill>
                  <a:srgbClr val="262626"/>
                </a:solidFill>
                <a:effectLst/>
                <a:uLnTx/>
                <a:uFillTx/>
                <a:latin typeface="+mn-lt"/>
                <a:cs typeface="Calibri"/>
                <a:sym typeface="Calibri"/>
              </a:rPr>
              <a:t> Note any software used.</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lang="en-US" kern="0" dirty="0">
                <a:latin typeface="+mn-lt"/>
              </a:rPr>
              <a:t> </a:t>
            </a:r>
            <a:r>
              <a:rPr kumimoji="0" lang="en-US" b="0" i="0" u="none" strike="noStrike" kern="0" cap="none" spc="0" normalizeH="0" baseline="0" noProof="0" dirty="0">
                <a:ln>
                  <a:noFill/>
                </a:ln>
                <a:solidFill>
                  <a:srgbClr val="262626"/>
                </a:solidFill>
                <a:effectLst/>
                <a:uLnTx/>
                <a:uFillTx/>
                <a:latin typeface="+mn-lt"/>
                <a:cs typeface="Calibri"/>
                <a:sym typeface="Calibri"/>
              </a:rPr>
              <a:t>Use proper terminology in association with each design/analysis (e.g., independent variable and dependent variable for an experimental design, predictor and criterion variables for regression). </a:t>
            </a: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endParaRPr kumimoji="0" lang="en-US" sz="2800" b="0" i="0" u="none" strike="noStrike" kern="0" cap="none" spc="0" normalizeH="0" baseline="0" noProof="0" dirty="0">
              <a:ln>
                <a:noFill/>
              </a:ln>
              <a:solidFill>
                <a:srgbClr val="262626"/>
              </a:solidFill>
              <a:effectLst/>
              <a:uLnTx/>
              <a:uFillTx/>
              <a:latin typeface="Calibri"/>
              <a:cs typeface="Calibri"/>
              <a:sym typeface="Calibri"/>
            </a:endParaRPr>
          </a:p>
        </p:txBody>
      </p:sp>
    </p:spTree>
    <p:extLst>
      <p:ext uri="{BB962C8B-B14F-4D97-AF65-F5344CB8AC3E}">
        <p14:creationId xmlns:p14="http://schemas.microsoft.com/office/powerpoint/2010/main" val="1672079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E70D0-5EFE-4C9D-947E-12DCF06D4C40}"/>
              </a:ext>
            </a:extLst>
          </p:cNvPr>
          <p:cNvSpPr txBox="1"/>
          <p:nvPr/>
        </p:nvSpPr>
        <p:spPr>
          <a:xfrm>
            <a:off x="621614" y="494040"/>
            <a:ext cx="11451514" cy="584775"/>
          </a:xfrm>
          <a:prstGeom prst="rect">
            <a:avLst/>
          </a:prstGeom>
          <a:noFill/>
        </p:spPr>
        <p:txBody>
          <a:bodyPr wrap="square" rtlCol="0">
            <a:spAutoFit/>
          </a:bodyPr>
          <a:lstStyle/>
          <a:p>
            <a:r>
              <a:rPr lang="en-US" sz="3200" b="1" dirty="0">
                <a:solidFill>
                  <a:srgbClr val="0B253F"/>
                </a:solidFill>
                <a:latin typeface="Times" pitchFamily="2" charset="0"/>
                <a:ea typeface="Charter Roman" charset="0"/>
                <a:cs typeface="Charter Roman" charset="0"/>
              </a:rPr>
              <a:t>LIMITATIONS</a:t>
            </a:r>
          </a:p>
        </p:txBody>
      </p:sp>
      <p:sp>
        <p:nvSpPr>
          <p:cNvPr id="3" name="Content Placeholder 2">
            <a:extLst>
              <a:ext uri="{FF2B5EF4-FFF2-40B4-BE49-F238E27FC236}">
                <a16:creationId xmlns:a16="http://schemas.microsoft.com/office/drawing/2014/main" id="{D36F837A-E936-49D1-A37E-9CFCE730BE89}"/>
              </a:ext>
            </a:extLst>
          </p:cNvPr>
          <p:cNvSpPr txBox="1">
            <a:spLocks/>
          </p:cNvSpPr>
          <p:nvPr/>
        </p:nvSpPr>
        <p:spPr>
          <a:xfrm>
            <a:off x="621615" y="1323673"/>
            <a:ext cx="11035229" cy="4628239"/>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ysClr val="windowText" lastClr="000000">
                    <a:lumMod val="85000"/>
                    <a:lumOff val="15000"/>
                  </a:sysClr>
                </a:solidFill>
                <a:effectLst/>
                <a:uLnTx/>
                <a:uFillTx/>
                <a:ea typeface="+mn-ea"/>
                <a:cs typeface="+mn-cs"/>
              </a:rPr>
              <a:t>Describe the study limitations. </a:t>
            </a: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b="0" i="0" u="none" strike="noStrike" kern="1200" cap="none" spc="0" normalizeH="0" baseline="0" noProof="0" dirty="0">
                <a:ln>
                  <a:noFill/>
                </a:ln>
                <a:solidFill>
                  <a:sysClr val="windowText" lastClr="000000">
                    <a:lumMod val="85000"/>
                    <a:lumOff val="15000"/>
                  </a:sysClr>
                </a:solidFill>
                <a:effectLst/>
                <a:uLnTx/>
                <a:uFillTx/>
                <a:ea typeface="+mn-ea"/>
                <a:cs typeface="+mn-cs"/>
              </a:rPr>
              <a:t> Remember to indicate what you did to mitigate these limitations, if possible.</a:t>
            </a:r>
          </a:p>
          <a:p>
            <a:pPr marL="290512" lvl="1" indent="0">
              <a:buNone/>
              <a:defRPr/>
            </a:pPr>
            <a:endParaRPr kumimoji="0" lang="en-US" sz="40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406400" marR="0" lvl="1" indent="0" algn="l" defTabSz="457200" rtl="0" eaLnBrk="1" fontAlgn="auto" latinLnBrk="0" hangingPunct="1">
              <a:lnSpc>
                <a:spcPct val="100000"/>
              </a:lnSpc>
              <a:spcBef>
                <a:spcPct val="20000"/>
              </a:spcBef>
              <a:spcAft>
                <a:spcPts val="0"/>
              </a:spcAft>
              <a:buClrTx/>
              <a:buSzTx/>
              <a:buFont typeface="Wingdings 3" panose="05040102010807070707" pitchFamily="18" charset="2"/>
              <a:buNone/>
              <a:tabLst/>
              <a:defRPr/>
            </a:pPr>
            <a:endPar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0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20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rPr>
              <a:t>           </a:t>
            </a:r>
          </a:p>
        </p:txBody>
      </p:sp>
    </p:spTree>
    <p:extLst>
      <p:ext uri="{BB962C8B-B14F-4D97-AF65-F5344CB8AC3E}">
        <p14:creationId xmlns:p14="http://schemas.microsoft.com/office/powerpoint/2010/main" val="803746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F7A111-B9E0-4679-BA0C-AE59515D4A64}"/>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ETHICAL ASSURARANCES</a:t>
            </a:r>
          </a:p>
        </p:txBody>
      </p:sp>
      <p:sp>
        <p:nvSpPr>
          <p:cNvPr id="3" name="Text Placeholder 2">
            <a:extLst>
              <a:ext uri="{FF2B5EF4-FFF2-40B4-BE49-F238E27FC236}">
                <a16:creationId xmlns:a16="http://schemas.microsoft.com/office/drawing/2014/main" id="{2891AB59-D1C8-420E-BDD2-8DA20DD73135}"/>
              </a:ext>
            </a:extLst>
          </p:cNvPr>
          <p:cNvSpPr txBox="1">
            <a:spLocks/>
          </p:cNvSpPr>
          <p:nvPr/>
        </p:nvSpPr>
        <p:spPr>
          <a:xfrm>
            <a:off x="621615" y="1285587"/>
            <a:ext cx="11353720" cy="4894954"/>
          </a:xfrm>
          <a:prstGeom prst="rect">
            <a:avLst/>
          </a:prstGeom>
        </p:spPr>
        <p:txBody>
          <a:bodyPr vert="horz" lIns="91440" tIns="45720" rIns="91440" bIns="45720" rtlCol="0">
            <a:normAutofit fontScale="77500" lnSpcReduction="20000"/>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ea typeface="+mn-ea"/>
                <a:cs typeface="+mn-cs"/>
              </a:rPr>
              <a:t> Confirm your study received IRB approval</a:t>
            </a: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3200" b="0" i="0" u="none" strike="noStrike" kern="1200" cap="none" spc="0" normalizeH="0" baseline="0" noProof="0" dirty="0">
                <a:ln>
                  <a:noFill/>
                </a:ln>
                <a:solidFill>
                  <a:sysClr val="windowText" lastClr="000000">
                    <a:lumMod val="85000"/>
                    <a:lumOff val="15000"/>
                  </a:sysClr>
                </a:solidFill>
                <a:effectLst/>
                <a:uLnTx/>
                <a:uFillTx/>
                <a:ea typeface="+mn-ea"/>
                <a:cs typeface="+mn-cs"/>
              </a:rPr>
              <a:t>You might want to just indicate the date you received approval on this bullet point</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ea typeface="+mn-ea"/>
                <a:cs typeface="+mn-cs"/>
              </a:rPr>
              <a:t> If your study had more than minimal risk to participants, discuss the relevant ethical issues and how they were addressed.  </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ea typeface="+mn-ea"/>
                <a:cs typeface="+mn-cs"/>
              </a:rPr>
              <a:t>Explain how you kept participants anonymous (if you did) and information confidential</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ea typeface="+mn-ea"/>
                <a:cs typeface="+mn-cs"/>
              </a:rPr>
              <a:t> Note how you have securely stored your data</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ea typeface="+mn-ea"/>
                <a:cs typeface="+mn-cs"/>
              </a:rPr>
              <a:t>Discuss relevant issues you faced as a researcher, including biases as well as personal and professional experiences with the topic, problem, or context. </a:t>
            </a: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3200" b="0" i="0" u="none" strike="noStrike" kern="1200" cap="none" spc="0" normalizeH="0" baseline="0" noProof="0" dirty="0">
                <a:ln>
                  <a:noFill/>
                </a:ln>
                <a:solidFill>
                  <a:sysClr val="windowText" lastClr="000000">
                    <a:lumMod val="85000"/>
                    <a:lumOff val="15000"/>
                  </a:sysClr>
                </a:solidFill>
                <a:effectLst/>
                <a:uLnTx/>
                <a:uFillTx/>
                <a:ea typeface="+mn-ea"/>
                <a:cs typeface="+mn-cs"/>
              </a:rPr>
              <a:t>Present any strategies you used to prevent these biases and experiences from influencing the analysis or findings.</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Tree>
    <p:extLst>
      <p:ext uri="{BB962C8B-B14F-4D97-AF65-F5344CB8AC3E}">
        <p14:creationId xmlns:p14="http://schemas.microsoft.com/office/powerpoint/2010/main" val="1729137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F3510D-0B78-41C1-8762-D8B0804D9483}"/>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RESULTS</a:t>
            </a:r>
          </a:p>
        </p:txBody>
      </p:sp>
      <p:sp>
        <p:nvSpPr>
          <p:cNvPr id="3" name="Text Placeholder 2">
            <a:extLst>
              <a:ext uri="{FF2B5EF4-FFF2-40B4-BE49-F238E27FC236}">
                <a16:creationId xmlns:a16="http://schemas.microsoft.com/office/drawing/2014/main" id="{1A46A11A-181A-473C-AC49-A8CED5375F21}"/>
              </a:ext>
            </a:extLst>
          </p:cNvPr>
          <p:cNvSpPr txBox="1">
            <a:spLocks/>
          </p:cNvSpPr>
          <p:nvPr/>
        </p:nvSpPr>
        <p:spPr>
          <a:xfrm>
            <a:off x="621615" y="1284554"/>
            <a:ext cx="1074532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i="1" dirty="0"/>
              <a:t>NOTE 1: </a:t>
            </a:r>
            <a:r>
              <a:rPr lang="en-US" sz="2400" dirty="0"/>
              <a:t>May have multiple slides listing results.</a:t>
            </a:r>
          </a:p>
          <a:p>
            <a:pPr marL="0" indent="0">
              <a:buNone/>
            </a:pPr>
            <a:endParaRPr lang="en-US" sz="2400" dirty="0"/>
          </a:p>
          <a:p>
            <a:r>
              <a:rPr lang="en-US" sz="2400" b="1" dirty="0"/>
              <a:t>Research Question #</a:t>
            </a:r>
          </a:p>
          <a:p>
            <a:pPr lvl="1"/>
            <a:r>
              <a:rPr lang="en-US" sz="2400" dirty="0"/>
              <a:t> Address each research question. It is recommended that you do one research question per slide. </a:t>
            </a:r>
          </a:p>
          <a:p>
            <a:r>
              <a:rPr lang="en-US" sz="2400" dirty="0"/>
              <a:t>For each </a:t>
            </a:r>
            <a:r>
              <a:rPr lang="en-US" sz="2400" i="1" dirty="0"/>
              <a:t>quantitative</a:t>
            </a:r>
            <a:r>
              <a:rPr lang="en-US" sz="2400" dirty="0"/>
              <a:t> research question:</a:t>
            </a:r>
          </a:p>
          <a:p>
            <a:pPr lvl="1"/>
            <a:r>
              <a:rPr lang="en-US" sz="2400" dirty="0"/>
              <a:t> Note the formula(s) used, the results, and if the results supported the null or alternative hypothesis.</a:t>
            </a:r>
          </a:p>
        </p:txBody>
      </p:sp>
    </p:spTree>
    <p:extLst>
      <p:ext uri="{BB962C8B-B14F-4D97-AF65-F5344CB8AC3E}">
        <p14:creationId xmlns:p14="http://schemas.microsoft.com/office/powerpoint/2010/main" val="2756863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B48A6-27B5-40FA-A8ED-1882BA0BF42E}"/>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IMPLICATIONS</a:t>
            </a:r>
          </a:p>
        </p:txBody>
      </p:sp>
      <p:sp>
        <p:nvSpPr>
          <p:cNvPr id="3" name="Content Placeholder 2">
            <a:extLst>
              <a:ext uri="{FF2B5EF4-FFF2-40B4-BE49-F238E27FC236}">
                <a16:creationId xmlns:a16="http://schemas.microsoft.com/office/drawing/2014/main" id="{837FE250-7DE3-4059-8E48-F638723CF5BC}"/>
              </a:ext>
            </a:extLst>
          </p:cNvPr>
          <p:cNvSpPr txBox="1">
            <a:spLocks/>
          </p:cNvSpPr>
          <p:nvPr/>
        </p:nvSpPr>
        <p:spPr>
          <a:xfrm>
            <a:off x="621614" y="1284554"/>
            <a:ext cx="10948771"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 </a:t>
            </a:r>
            <a:r>
              <a:rPr lang="en-US" sz="2400" b="1" dirty="0"/>
              <a:t>Research Question #</a:t>
            </a:r>
          </a:p>
          <a:p>
            <a:pPr lvl="1"/>
            <a:r>
              <a:rPr lang="en-US" sz="2400" dirty="0"/>
              <a:t> Address each research question. It is recommended you address one research question per slide.</a:t>
            </a:r>
          </a:p>
          <a:p>
            <a:pPr lvl="1"/>
            <a:r>
              <a:rPr lang="en-US" sz="2400" dirty="0"/>
              <a:t> Present the implications/conclusions per research question. For a </a:t>
            </a:r>
            <a:r>
              <a:rPr lang="en-US" sz="2400" i="1" dirty="0"/>
              <a:t>quantitative study</a:t>
            </a:r>
            <a:r>
              <a:rPr lang="en-US" sz="2400" dirty="0"/>
              <a:t>, connect to the hypotheses. </a:t>
            </a:r>
          </a:p>
          <a:p>
            <a:pPr lvl="1"/>
            <a:r>
              <a:rPr lang="en-US" sz="2400" dirty="0"/>
              <a:t> Discuss any factors that might have influenced the interpretation of the results. </a:t>
            </a:r>
          </a:p>
          <a:p>
            <a:pPr lvl="1"/>
            <a:r>
              <a:rPr lang="en-US" sz="2400" dirty="0"/>
              <a:t> Describe the extent to which the results are consistent with existing literature and your conceptual or theoretical framework and provide potential explanations for unexpected or divergent results. </a:t>
            </a:r>
          </a:p>
        </p:txBody>
      </p:sp>
    </p:spTree>
    <p:extLst>
      <p:ext uri="{BB962C8B-B14F-4D97-AF65-F5344CB8AC3E}">
        <p14:creationId xmlns:p14="http://schemas.microsoft.com/office/powerpoint/2010/main" val="3778892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3EDD8-08A7-4C8E-92E0-28ED77F980AA}"/>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RECOMMENDATIONS (PRACTICAL APPLICATION)</a:t>
            </a:r>
          </a:p>
        </p:txBody>
      </p:sp>
      <p:sp>
        <p:nvSpPr>
          <p:cNvPr id="3" name="Content Placeholder 2">
            <a:extLst>
              <a:ext uri="{FF2B5EF4-FFF2-40B4-BE49-F238E27FC236}">
                <a16:creationId xmlns:a16="http://schemas.microsoft.com/office/drawing/2014/main" id="{ACE82055-B315-46FE-90C1-36DDCB835971}"/>
              </a:ext>
            </a:extLst>
          </p:cNvPr>
          <p:cNvSpPr txBox="1">
            <a:spLocks/>
          </p:cNvSpPr>
          <p:nvPr/>
        </p:nvSpPr>
        <p:spPr>
          <a:xfrm>
            <a:off x="621615" y="1290369"/>
            <a:ext cx="10971044" cy="460965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Discuss recommendations for how your results can be applied to practice and/or theory.</a:t>
            </a: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 Support all the recommendations with at least one finding from the study and frame them in the literature you have reviewed. </a:t>
            </a: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Do </a:t>
            </a:r>
            <a:r>
              <a:rPr kumimoji="0" lang="en-US" sz="2800" b="0" i="0" u="sng" strike="noStrike" kern="1200" cap="none" spc="0" normalizeH="0" baseline="0" noProof="0" dirty="0">
                <a:ln>
                  <a:noFill/>
                </a:ln>
                <a:solidFill>
                  <a:sysClr val="windowText" lastClr="000000">
                    <a:lumMod val="85000"/>
                    <a:lumOff val="15000"/>
                  </a:sysClr>
                </a:solidFill>
                <a:effectLst/>
                <a:uLnTx/>
                <a:uFillTx/>
                <a:ea typeface="+mn-ea"/>
                <a:cs typeface="+mn-cs"/>
              </a:rPr>
              <a:t>not</a:t>
            </a:r>
            <a:r>
              <a:rPr kumimoji="0" lang="en-US" sz="2800" b="0" i="0" u="none" strike="noStrike" kern="1200" cap="none" spc="0" normalizeH="0" baseline="0" noProof="0" dirty="0">
                <a:ln>
                  <a:noFill/>
                </a:ln>
                <a:solidFill>
                  <a:sysClr val="windowText" lastClr="000000">
                    <a:lumMod val="85000"/>
                    <a:lumOff val="15000"/>
                  </a:sysClr>
                </a:solidFill>
                <a:effectLst/>
                <a:uLnTx/>
                <a:uFillTx/>
                <a:ea typeface="+mn-ea"/>
                <a:cs typeface="+mn-cs"/>
              </a:rPr>
              <a:t> overstate the applicability of the findings.</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Tree>
    <p:extLst>
      <p:ext uri="{BB962C8B-B14F-4D97-AF65-F5344CB8AC3E}">
        <p14:creationId xmlns:p14="http://schemas.microsoft.com/office/powerpoint/2010/main" val="354398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5D3B74-DE8F-4853-BC96-499608C35916}"/>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RECOMMENDATIONS (FUTURE RESEARCH)</a:t>
            </a:r>
          </a:p>
        </p:txBody>
      </p:sp>
      <p:sp>
        <p:nvSpPr>
          <p:cNvPr id="3" name="Content Placeholder 2">
            <a:extLst>
              <a:ext uri="{FF2B5EF4-FFF2-40B4-BE49-F238E27FC236}">
                <a16:creationId xmlns:a16="http://schemas.microsoft.com/office/drawing/2014/main" id="{7BC8364D-E71F-4E83-AF9E-ABAE4DD56FB4}"/>
              </a:ext>
            </a:extLst>
          </p:cNvPr>
          <p:cNvSpPr txBox="1">
            <a:spLocks/>
          </p:cNvSpPr>
          <p:nvPr/>
        </p:nvSpPr>
        <p:spPr>
          <a:xfrm>
            <a:off x="621614" y="1284861"/>
            <a:ext cx="10661573" cy="460965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 </a:t>
            </a:r>
            <a:r>
              <a:rPr lang="en-US" sz="2800" dirty="0"/>
              <a:t>Based on the framework, results, and implications, explain what future researchers might do to learn from and build upon this study. Justify these explanations.</a:t>
            </a:r>
          </a:p>
          <a:p>
            <a:r>
              <a:rPr lang="en-US" sz="2800" dirty="0"/>
              <a:t> Discuss how future researchers can improve upon this study, consider the limitations as discussed in Chapter 3. </a:t>
            </a:r>
          </a:p>
          <a:p>
            <a:r>
              <a:rPr lang="en-US" sz="2800" dirty="0"/>
              <a:t> Explain what the next logical step is in this line of research.    </a:t>
            </a:r>
          </a:p>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Tree>
    <p:extLst>
      <p:ext uri="{BB962C8B-B14F-4D97-AF65-F5344CB8AC3E}">
        <p14:creationId xmlns:p14="http://schemas.microsoft.com/office/powerpoint/2010/main" val="2368830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19D795-71A9-43C9-A595-25C87D53BE35}"/>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CONCLUSIONS</a:t>
            </a:r>
          </a:p>
        </p:txBody>
      </p:sp>
      <p:sp>
        <p:nvSpPr>
          <p:cNvPr id="3" name="Content Placeholder 2">
            <a:extLst>
              <a:ext uri="{FF2B5EF4-FFF2-40B4-BE49-F238E27FC236}">
                <a16:creationId xmlns:a16="http://schemas.microsoft.com/office/drawing/2014/main" id="{928CF80A-EE9F-4B04-9001-8386924984E4}"/>
              </a:ext>
            </a:extLst>
          </p:cNvPr>
          <p:cNvSpPr txBox="1">
            <a:spLocks/>
          </p:cNvSpPr>
          <p:nvPr/>
        </p:nvSpPr>
        <p:spPr>
          <a:xfrm>
            <a:off x="621615" y="1251717"/>
            <a:ext cx="1120252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Provide strong, concise overarching conclusions as a summary focusing on the problem, purpose, and research questions. </a:t>
            </a:r>
          </a:p>
          <a:p>
            <a:r>
              <a:rPr lang="en-US" sz="2800" dirty="0"/>
              <a:t> From the evaluation and implications of the study results, emphasize specifically how the results of the study connect to your framework, practice, and to the literature; considering specifically the gap in the literature. </a:t>
            </a:r>
          </a:p>
          <a:p>
            <a:r>
              <a:rPr lang="en-US" sz="2800" dirty="0"/>
              <a:t> Present the main message of the entire study and concisely summarize the recommendations for future research. </a:t>
            </a:r>
          </a:p>
        </p:txBody>
      </p:sp>
    </p:spTree>
    <p:extLst>
      <p:ext uri="{BB962C8B-B14F-4D97-AF65-F5344CB8AC3E}">
        <p14:creationId xmlns:p14="http://schemas.microsoft.com/office/powerpoint/2010/main" val="424276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26D7C60-C3D4-4875-BF58-70FE777C7ED7}"/>
              </a:ext>
            </a:extLst>
          </p:cNvPr>
          <p:cNvSpPr txBox="1">
            <a:spLocks/>
          </p:cNvSpPr>
          <p:nvPr/>
        </p:nvSpPr>
        <p:spPr>
          <a:xfrm>
            <a:off x="4388389" y="3153017"/>
            <a:ext cx="8288498" cy="219278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YOUR NAME</a:t>
            </a:r>
          </a:p>
          <a:p>
            <a:r>
              <a:rPr lang="en-US" dirty="0">
                <a:solidFill>
                  <a:schemeClr val="bg1"/>
                </a:solidFill>
              </a:rPr>
              <a:t>Northcentral University</a:t>
            </a:r>
          </a:p>
          <a:p>
            <a:endParaRPr lang="en-US" dirty="0">
              <a:solidFill>
                <a:schemeClr val="bg1"/>
              </a:solidFill>
            </a:endParaRPr>
          </a:p>
          <a:p>
            <a:r>
              <a:rPr lang="en-US" dirty="0">
                <a:solidFill>
                  <a:schemeClr val="bg1"/>
                </a:solidFill>
              </a:rPr>
              <a:t>Dissertation Chair: Fill In</a:t>
            </a:r>
          </a:p>
          <a:p>
            <a:r>
              <a:rPr lang="en-US" dirty="0">
                <a:solidFill>
                  <a:schemeClr val="bg1"/>
                </a:solidFill>
              </a:rPr>
              <a:t>Subject Matter Expert: Fill In</a:t>
            </a:r>
          </a:p>
          <a:p>
            <a:r>
              <a:rPr lang="en-US" dirty="0">
                <a:solidFill>
                  <a:schemeClr val="bg1"/>
                </a:solidFill>
              </a:rPr>
              <a:t>Academic reader: Fill in </a:t>
            </a:r>
          </a:p>
        </p:txBody>
      </p:sp>
      <p:sp>
        <p:nvSpPr>
          <p:cNvPr id="5" name="Title 1">
            <a:extLst>
              <a:ext uri="{FF2B5EF4-FFF2-40B4-BE49-F238E27FC236}">
                <a16:creationId xmlns:a16="http://schemas.microsoft.com/office/drawing/2014/main" id="{16B03F51-A4FC-4BD3-A1EE-BCCA664134F5}"/>
              </a:ext>
            </a:extLst>
          </p:cNvPr>
          <p:cNvSpPr txBox="1">
            <a:spLocks/>
          </p:cNvSpPr>
          <p:nvPr/>
        </p:nvSpPr>
        <p:spPr>
          <a:xfrm>
            <a:off x="4388389" y="1342966"/>
            <a:ext cx="5966650" cy="833378"/>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solidFill>
                  <a:schemeClr val="bg1"/>
                </a:solidFill>
                <a:latin typeface="+mn-lt"/>
                <a:ea typeface="Charter Roman" charset="0"/>
                <a:cs typeface="Charter Roman" charset="0"/>
              </a:rPr>
              <a:t>TITLE</a:t>
            </a:r>
            <a:endParaRPr lang="en-US" sz="2800" b="1" dirty="0">
              <a:solidFill>
                <a:srgbClr val="FDA31B"/>
              </a:solidFill>
              <a:latin typeface="+mn-lt"/>
              <a:ea typeface="Charter Roman" charset="0"/>
              <a:cs typeface="Charter Roman" charset="0"/>
            </a:endParaRPr>
          </a:p>
        </p:txBody>
      </p:sp>
      <p:sp>
        <p:nvSpPr>
          <p:cNvPr id="6" name="TextBox 5">
            <a:extLst>
              <a:ext uri="{FF2B5EF4-FFF2-40B4-BE49-F238E27FC236}">
                <a16:creationId xmlns:a16="http://schemas.microsoft.com/office/drawing/2014/main" id="{56C195DA-8FDE-43D7-98DD-8760973E2D18}"/>
              </a:ext>
            </a:extLst>
          </p:cNvPr>
          <p:cNvSpPr txBox="1"/>
          <p:nvPr/>
        </p:nvSpPr>
        <p:spPr>
          <a:xfrm>
            <a:off x="621615" y="494040"/>
            <a:ext cx="8413824"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INTRODUCTION</a:t>
            </a:r>
          </a:p>
        </p:txBody>
      </p:sp>
      <p:graphicFrame>
        <p:nvGraphicFramePr>
          <p:cNvPr id="9" name="Content Placeholder 2">
            <a:extLst>
              <a:ext uri="{FF2B5EF4-FFF2-40B4-BE49-F238E27FC236}">
                <a16:creationId xmlns:a16="http://schemas.microsoft.com/office/drawing/2014/main" id="{FC57FDD3-4E91-84F1-03AA-95E35846CED5}"/>
              </a:ext>
            </a:extLst>
          </p:cNvPr>
          <p:cNvGraphicFramePr/>
          <p:nvPr/>
        </p:nvGraphicFramePr>
        <p:xfrm>
          <a:off x="621615" y="1276194"/>
          <a:ext cx="11119282" cy="4725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5914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859F8-7F5D-4F32-8513-DC74D4391B0F}"/>
              </a:ext>
            </a:extLst>
          </p:cNvPr>
          <p:cNvSpPr txBox="1"/>
          <p:nvPr/>
        </p:nvSpPr>
        <p:spPr>
          <a:xfrm>
            <a:off x="413472"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THANK YOU</a:t>
            </a:r>
          </a:p>
        </p:txBody>
      </p:sp>
      <p:sp>
        <p:nvSpPr>
          <p:cNvPr id="3" name="Content Placeholder 2">
            <a:extLst>
              <a:ext uri="{FF2B5EF4-FFF2-40B4-BE49-F238E27FC236}">
                <a16:creationId xmlns:a16="http://schemas.microsoft.com/office/drawing/2014/main" id="{5DC004CF-6793-435C-B3BF-AF9E1F77FDE8}"/>
              </a:ext>
            </a:extLst>
          </p:cNvPr>
          <p:cNvSpPr txBox="1">
            <a:spLocks/>
          </p:cNvSpPr>
          <p:nvPr/>
        </p:nvSpPr>
        <p:spPr>
          <a:xfrm>
            <a:off x="621615" y="1251717"/>
            <a:ext cx="11498582"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Thank you for your attention.</a:t>
            </a:r>
          </a:p>
          <a:p>
            <a:pPr lvl="1"/>
            <a:r>
              <a:rPr lang="en-US" dirty="0"/>
              <a:t> Are there any questions?</a:t>
            </a:r>
          </a:p>
        </p:txBody>
      </p:sp>
    </p:spTree>
    <p:extLst>
      <p:ext uri="{BB962C8B-B14F-4D97-AF65-F5344CB8AC3E}">
        <p14:creationId xmlns:p14="http://schemas.microsoft.com/office/powerpoint/2010/main" val="827695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66DDBC-5357-404F-9870-671BDD777A8A}"/>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REFERENCES</a:t>
            </a:r>
          </a:p>
        </p:txBody>
      </p:sp>
    </p:spTree>
    <p:extLst>
      <p:ext uri="{BB962C8B-B14F-4D97-AF65-F5344CB8AC3E}">
        <p14:creationId xmlns:p14="http://schemas.microsoft.com/office/powerpoint/2010/main" val="354718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2329D3-4F9F-4417-B37A-6D0774C91608}"/>
              </a:ext>
            </a:extLst>
          </p:cNvPr>
          <p:cNvSpPr txBox="1"/>
          <p:nvPr/>
        </p:nvSpPr>
        <p:spPr>
          <a:xfrm>
            <a:off x="621615" y="494040"/>
            <a:ext cx="8413824" cy="630942"/>
          </a:xfrm>
          <a:prstGeom prst="rect">
            <a:avLst/>
          </a:prstGeom>
          <a:noFill/>
        </p:spPr>
        <p:txBody>
          <a:bodyPr wrap="square" rtlCol="0">
            <a:spAutoFit/>
          </a:bodyPr>
          <a:lstStyle/>
          <a:p>
            <a:r>
              <a:rPr lang="en-US" sz="3500" b="1">
                <a:solidFill>
                  <a:srgbClr val="0B253F"/>
                </a:solidFill>
                <a:latin typeface="Times" pitchFamily="2" charset="0"/>
                <a:ea typeface="Charter Roman" charset="0"/>
                <a:cs typeface="Charter Roman" charset="0"/>
              </a:rPr>
              <a:t>PROBLEM &amp; PURPOSE STATEMENTS</a:t>
            </a:r>
            <a:endParaRPr lang="en-US" sz="3500" b="1" dirty="0">
              <a:solidFill>
                <a:srgbClr val="0B253F"/>
              </a:solidFill>
              <a:latin typeface="Times" pitchFamily="2" charset="0"/>
              <a:ea typeface="Charter Roman" charset="0"/>
              <a:cs typeface="Charter Roman" charset="0"/>
            </a:endParaRPr>
          </a:p>
        </p:txBody>
      </p:sp>
      <p:graphicFrame>
        <p:nvGraphicFramePr>
          <p:cNvPr id="9" name="Content Placeholder 2">
            <a:extLst>
              <a:ext uri="{FF2B5EF4-FFF2-40B4-BE49-F238E27FC236}">
                <a16:creationId xmlns:a16="http://schemas.microsoft.com/office/drawing/2014/main" id="{D20BC19E-0B86-394F-4F36-860FC51402E5}"/>
              </a:ext>
            </a:extLst>
          </p:cNvPr>
          <p:cNvGraphicFramePr/>
          <p:nvPr>
            <p:extLst>
              <p:ext uri="{D42A27DB-BD31-4B8C-83A1-F6EECF244321}">
                <p14:modId xmlns:p14="http://schemas.microsoft.com/office/powerpoint/2010/main" val="2408526450"/>
              </p:ext>
            </p:extLst>
          </p:nvPr>
        </p:nvGraphicFramePr>
        <p:xfrm>
          <a:off x="621615" y="1274980"/>
          <a:ext cx="11255075" cy="4894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818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7B45E25-F7AE-4E8E-A288-C7CE9574E59C}"/>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RESEARCH QUESTIONS &amp; HYPOTHESES</a:t>
            </a:r>
          </a:p>
        </p:txBody>
      </p:sp>
      <p:sp>
        <p:nvSpPr>
          <p:cNvPr id="5" name="Content Placeholder 2">
            <a:extLst>
              <a:ext uri="{FF2B5EF4-FFF2-40B4-BE49-F238E27FC236}">
                <a16:creationId xmlns:a16="http://schemas.microsoft.com/office/drawing/2014/main" id="{8DBA5DAC-EF2B-4991-8535-A69C9A96B3F2}"/>
              </a:ext>
            </a:extLst>
          </p:cNvPr>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graphicFrame>
        <p:nvGraphicFramePr>
          <p:cNvPr id="10" name="Content Placeholder 2">
            <a:extLst>
              <a:ext uri="{FF2B5EF4-FFF2-40B4-BE49-F238E27FC236}">
                <a16:creationId xmlns:a16="http://schemas.microsoft.com/office/drawing/2014/main" id="{53C8DAD5-D622-004C-DF9D-577061FB89F2}"/>
              </a:ext>
            </a:extLst>
          </p:cNvPr>
          <p:cNvGraphicFramePr/>
          <p:nvPr>
            <p:extLst>
              <p:ext uri="{D42A27DB-BD31-4B8C-83A1-F6EECF244321}">
                <p14:modId xmlns:p14="http://schemas.microsoft.com/office/powerpoint/2010/main" val="371621240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86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1455E48-AC35-4512-9853-517C76454931}"/>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b="1" kern="1200" dirty="0">
                <a:solidFill>
                  <a:schemeClr val="bg1"/>
                </a:solidFill>
                <a:latin typeface="+mj-lt"/>
                <a:ea typeface="+mj-ea"/>
                <a:cs typeface="+mj-cs"/>
              </a:rPr>
              <a:t>THEORETICAL FRAMEWORK</a:t>
            </a:r>
          </a:p>
        </p:txBody>
      </p:sp>
      <p:sp>
        <p:nvSpPr>
          <p:cNvPr id="3" name="Rectangle 2">
            <a:extLst>
              <a:ext uri="{FF2B5EF4-FFF2-40B4-BE49-F238E27FC236}">
                <a16:creationId xmlns:a16="http://schemas.microsoft.com/office/drawing/2014/main" id="{9D7D3653-9B3B-4232-96CD-E174B2007D80}"/>
              </a:ext>
            </a:extLst>
          </p:cNvPr>
          <p:cNvSpPr/>
          <p:nvPr/>
        </p:nvSpPr>
        <p:spPr>
          <a:xfrm>
            <a:off x="621615" y="1274980"/>
            <a:ext cx="10954678" cy="1471172"/>
          </a:xfrm>
          <a:prstGeom prst="rect">
            <a:avLst/>
          </a:prstGeom>
        </p:spPr>
        <p:txBody>
          <a:bodyPr wrap="square">
            <a:spAutoFit/>
          </a:bodyPr>
          <a:lstStyle/>
          <a:p>
            <a:endParaRPr lang="en-US" sz="2800" dirty="0"/>
          </a:p>
          <a:p>
            <a:endParaRPr lang="en-US" sz="2800" dirty="0"/>
          </a:p>
          <a:p>
            <a:pPr marL="290512" marR="0" lvl="1" defTabSz="457200" eaLnBrk="1" fontAlgn="auto" latinLnBrk="0" hangingPunct="1">
              <a:lnSpc>
                <a:spcPct val="100000"/>
              </a:lnSpc>
              <a:spcBef>
                <a:spcPct val="20000"/>
              </a:spcBef>
              <a:spcAft>
                <a:spcPts val="0"/>
              </a:spcAft>
              <a:buClrTx/>
              <a:buSzTx/>
              <a:tabLst/>
              <a:defRPr/>
            </a:pPr>
            <a:endParaRPr kumimoji="0" lang="en-US" sz="2800" b="0" i="0" u="none" strike="noStrike" kern="0" cap="none" spc="0" normalizeH="0" baseline="0" noProof="0" dirty="0">
              <a:ln>
                <a:noFill/>
              </a:ln>
              <a:solidFill>
                <a:prstClr val="black">
                  <a:lumMod val="85000"/>
                  <a:lumOff val="15000"/>
                </a:prstClr>
              </a:solidFill>
              <a:effectLst/>
              <a:uLnTx/>
              <a:uFillTx/>
            </a:endParaRPr>
          </a:p>
        </p:txBody>
      </p:sp>
      <p:graphicFrame>
        <p:nvGraphicFramePr>
          <p:cNvPr id="4" name="Table 3">
            <a:extLst>
              <a:ext uri="{FF2B5EF4-FFF2-40B4-BE49-F238E27FC236}">
                <a16:creationId xmlns:a16="http://schemas.microsoft.com/office/drawing/2014/main" id="{74315438-88FC-49E2-D59A-430390DBABA1}"/>
              </a:ext>
            </a:extLst>
          </p:cNvPr>
          <p:cNvGraphicFramePr>
            <a:graphicFrameLocks noGrp="1"/>
          </p:cNvGraphicFramePr>
          <p:nvPr>
            <p:extLst>
              <p:ext uri="{D42A27DB-BD31-4B8C-83A1-F6EECF244321}">
                <p14:modId xmlns:p14="http://schemas.microsoft.com/office/powerpoint/2010/main" val="1979987473"/>
              </p:ext>
            </p:extLst>
          </p:nvPr>
        </p:nvGraphicFramePr>
        <p:xfrm>
          <a:off x="1244208" y="1675227"/>
          <a:ext cx="9703585" cy="4394203"/>
        </p:xfrm>
        <a:graphic>
          <a:graphicData uri="http://schemas.openxmlformats.org/drawingml/2006/table">
            <a:tbl>
              <a:tblPr firstRow="1" firstCol="1" bandRow="1"/>
              <a:tblGrid>
                <a:gridCol w="2545538">
                  <a:extLst>
                    <a:ext uri="{9D8B030D-6E8A-4147-A177-3AD203B41FA5}">
                      <a16:colId xmlns:a16="http://schemas.microsoft.com/office/drawing/2014/main" val="3345463734"/>
                    </a:ext>
                  </a:extLst>
                </a:gridCol>
                <a:gridCol w="7158047">
                  <a:extLst>
                    <a:ext uri="{9D8B030D-6E8A-4147-A177-3AD203B41FA5}">
                      <a16:colId xmlns:a16="http://schemas.microsoft.com/office/drawing/2014/main" val="794904998"/>
                    </a:ext>
                  </a:extLst>
                </a:gridCol>
              </a:tblGrid>
              <a:tr h="412052">
                <a:tc>
                  <a:txBody>
                    <a:bodyPr/>
                    <a:lstStyle/>
                    <a:p>
                      <a:pPr marL="0" marR="0" indent="0" algn="l" fontAlgn="t">
                        <a:lnSpc>
                          <a:spcPct val="200000"/>
                        </a:lnSpc>
                        <a:spcBef>
                          <a:spcPts val="0"/>
                        </a:spcBef>
                        <a:spcAft>
                          <a:spcPts val="0"/>
                        </a:spcAft>
                      </a:pPr>
                      <a:r>
                        <a:rPr lang="en-US" sz="1200" b="1" i="0" u="none" strike="noStrike">
                          <a:solidFill>
                            <a:srgbClr val="FFFFFF"/>
                          </a:solidFill>
                          <a:effectLst/>
                          <a:latin typeface="Times New Roman" panose="02020603050405020304" pitchFamily="18" charset="0"/>
                          <a:ea typeface="Calibri" panose="020F0502020204030204" pitchFamily="34" charset="0"/>
                          <a:cs typeface="Arial" panose="020B0604020202020204" pitchFamily="34" charset="0"/>
                        </a:rPr>
                        <a:t>Guideline</a:t>
                      </a:r>
                      <a:endParaRPr lang="en-US" sz="1800" b="0" i="0" u="none" strike="noStrike">
                        <a:effectLst/>
                        <a:latin typeface="Arial" panose="020B0604020202020204" pitchFamily="34" charset="0"/>
                      </a:endParaRPr>
                    </a:p>
                  </a:txBody>
                  <a:tcPr marL="68612" marR="68612" marT="9529"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indent="0" algn="l" fontAlgn="t">
                        <a:lnSpc>
                          <a:spcPct val="200000"/>
                        </a:lnSpc>
                        <a:spcBef>
                          <a:spcPts val="0"/>
                        </a:spcBef>
                        <a:spcAft>
                          <a:spcPts val="0"/>
                        </a:spcAft>
                      </a:pPr>
                      <a:r>
                        <a:rPr lang="en-US" sz="1200" b="1" i="0" u="none" strike="noStrike">
                          <a:solidFill>
                            <a:srgbClr val="FFFFFF"/>
                          </a:solidFill>
                          <a:effectLst/>
                          <a:latin typeface="Times New Roman" panose="02020603050405020304" pitchFamily="18" charset="0"/>
                          <a:ea typeface="Calibri" panose="020F0502020204030204" pitchFamily="34" charset="0"/>
                          <a:cs typeface="Arial" panose="020B0604020202020204" pitchFamily="34" charset="0"/>
                        </a:rPr>
                        <a:t>Description</a:t>
                      </a:r>
                      <a:endParaRPr lang="en-US" sz="1800" b="0" i="0" u="none" strike="noStrike">
                        <a:effectLst/>
                        <a:latin typeface="Arial" panose="020B0604020202020204" pitchFamily="34" charset="0"/>
                      </a:endParaRPr>
                    </a:p>
                  </a:txBody>
                  <a:tcPr marL="68612" marR="68612" marT="9529"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758939392"/>
                  </a:ext>
                </a:extLst>
              </a:tr>
              <a:tr h="412052">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 as an Artifact</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Design-science research must produce a viable artifact as a construct, a model, a method, or an instantiation.</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806598171"/>
                  </a:ext>
                </a:extLst>
              </a:tr>
              <a:tr h="412052">
                <a:tc>
                  <a:txBody>
                    <a:bodyPr/>
                    <a:lstStyle/>
                    <a:p>
                      <a:pPr marL="0" marR="0" indent="0" algn="l" fontAlgn="t">
                        <a:lnSpc>
                          <a:spcPct val="200000"/>
                        </a:lnSpc>
                        <a:spcBef>
                          <a:spcPts val="0"/>
                        </a:spcBef>
                        <a:spcAft>
                          <a:spcPts val="0"/>
                        </a:spcAft>
                      </a:pPr>
                      <a:r>
                        <a:rPr lang="en-US" sz="1200" b="1" i="0" u="none" strike="noStrike">
                          <a:effectLst/>
                          <a:latin typeface="Times New Roman" panose="02020603050405020304" pitchFamily="18" charset="0"/>
                          <a:ea typeface="Calibri" panose="020F0502020204030204" pitchFamily="34" charset="0"/>
                          <a:cs typeface="Arial" panose="020B0604020202020204" pitchFamily="34" charset="0"/>
                        </a:rPr>
                        <a:t>Problem Relevance</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fontAlgn="t">
                        <a:lnSpc>
                          <a:spcPct val="200000"/>
                        </a:lnSpc>
                        <a:spcBef>
                          <a:spcPts val="0"/>
                        </a:spcBef>
                        <a:spcAft>
                          <a:spcPts val="0"/>
                        </a:spcAft>
                      </a:pPr>
                      <a:r>
                        <a:rPr lang="en-US" sz="1200" b="0" i="0" u="none" strike="noStrike">
                          <a:effectLst/>
                          <a:latin typeface="Times New Roman" panose="02020603050405020304" pitchFamily="18" charset="0"/>
                          <a:ea typeface="Calibri" panose="020F0502020204030204" pitchFamily="34" charset="0"/>
                          <a:cs typeface="Arial" panose="020B0604020202020204" pitchFamily="34" charset="0"/>
                        </a:rPr>
                        <a:t>Design-science research aims to develop technology-based solutions to important and relevant business problems.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841530348"/>
                  </a:ext>
                </a:extLst>
              </a:tr>
              <a:tr h="412052">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 Evaluation</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 design artifact’s utility, quality, and efficacy must rigorously demonstrate well-executed evaluation methods.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2954411326"/>
                  </a:ext>
                </a:extLst>
              </a:tr>
              <a:tr h="777981">
                <a:tc>
                  <a:txBody>
                    <a:bodyPr/>
                    <a:lstStyle/>
                    <a:p>
                      <a:pPr marL="0" marR="0" indent="0" algn="l" fontAlgn="t">
                        <a:lnSpc>
                          <a:spcPct val="200000"/>
                        </a:lnSpc>
                        <a:spcBef>
                          <a:spcPts val="0"/>
                        </a:spcBef>
                        <a:spcAft>
                          <a:spcPts val="0"/>
                        </a:spcAft>
                      </a:pPr>
                      <a:r>
                        <a:rPr lang="en-US" sz="1200" b="1" i="0" u="none" strike="noStrike">
                          <a:effectLst/>
                          <a:latin typeface="Times New Roman" panose="02020603050405020304" pitchFamily="18" charset="0"/>
                          <a:ea typeface="Calibri" panose="020F0502020204030204" pitchFamily="34" charset="0"/>
                          <a:cs typeface="Arial" panose="020B0604020202020204" pitchFamily="34" charset="0"/>
                        </a:rPr>
                        <a:t>Research Contributions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fontAlgn="t">
                        <a:lnSpc>
                          <a:spcPct val="200000"/>
                        </a:lnSpc>
                        <a:spcBef>
                          <a:spcPts val="0"/>
                        </a:spcBef>
                        <a:spcAft>
                          <a:spcPts val="0"/>
                        </a:spcAft>
                      </a:pPr>
                      <a:r>
                        <a:rPr lang="en-US" sz="1200" b="0" i="0" u="none" strike="noStrike">
                          <a:effectLst/>
                          <a:latin typeface="Times New Roman" panose="02020603050405020304" pitchFamily="18" charset="0"/>
                          <a:ea typeface="Calibri" panose="020F0502020204030204" pitchFamily="34" charset="0"/>
                          <a:cs typeface="Arial" panose="020B0604020202020204" pitchFamily="34" charset="0"/>
                        </a:rPr>
                        <a:t>Effective design-science research must provide transparent and verifiable contributions to design artifacts, foundations, and/or design methodologies.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219189596"/>
                  </a:ext>
                </a:extLst>
              </a:tr>
              <a:tr h="412052">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Research Rigor</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Design-science research relies on rigorous methods to construct and evaluate the design artifact.</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970639135"/>
                  </a:ext>
                </a:extLst>
              </a:tr>
              <a:tr h="777981">
                <a:tc>
                  <a:txBody>
                    <a:bodyPr/>
                    <a:lstStyle/>
                    <a:p>
                      <a:pPr marL="0" marR="0" indent="0" algn="l" fontAlgn="t">
                        <a:lnSpc>
                          <a:spcPct val="200000"/>
                        </a:lnSpc>
                        <a:spcBef>
                          <a:spcPts val="0"/>
                        </a:spcBef>
                        <a:spcAft>
                          <a:spcPts val="0"/>
                        </a:spcAft>
                      </a:pPr>
                      <a:r>
                        <a:rPr lang="en-US" sz="1200" b="1" i="0" u="none" strike="noStrike">
                          <a:effectLst/>
                          <a:latin typeface="Times New Roman" panose="02020603050405020304" pitchFamily="18" charset="0"/>
                          <a:ea typeface="Calibri" panose="020F0502020204030204" pitchFamily="34" charset="0"/>
                          <a:cs typeface="Arial" panose="020B0604020202020204" pitchFamily="34" charset="0"/>
                        </a:rPr>
                        <a:t>Design as a Search Process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marL="0" marR="0" indent="0" algn="l" fontAlgn="t">
                        <a:lnSpc>
                          <a:spcPct val="200000"/>
                        </a:lnSpc>
                        <a:spcBef>
                          <a:spcPts val="0"/>
                        </a:spcBef>
                        <a:spcAft>
                          <a:spcPts val="0"/>
                        </a:spcAft>
                      </a:pPr>
                      <a:r>
                        <a:rPr lang="en-US" sz="1200" b="0" i="0" u="none" strike="noStrike">
                          <a:effectLst/>
                          <a:latin typeface="Times New Roman" panose="02020603050405020304" pitchFamily="18" charset="0"/>
                          <a:ea typeface="Calibri" panose="020F0502020204030204" pitchFamily="34" charset="0"/>
                          <a:cs typeface="Arial" panose="020B0604020202020204" pitchFamily="34" charset="0"/>
                        </a:rPr>
                        <a:t>The search for a compelling artifact requires utilizing available means to reach desired ends while satisfying laws in the problem environment.</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1576477042"/>
                  </a:ext>
                </a:extLst>
              </a:tr>
              <a:tr h="777981">
                <a:tc>
                  <a:txBody>
                    <a:bodyPr/>
                    <a:lstStyle/>
                    <a:p>
                      <a:pPr marL="0" marR="0" indent="0" algn="l" fontAlgn="t">
                        <a:lnSpc>
                          <a:spcPct val="200000"/>
                        </a:lnSpc>
                        <a:spcBef>
                          <a:spcPts val="0"/>
                        </a:spcBef>
                        <a:spcAft>
                          <a:spcPts val="0"/>
                        </a:spcAft>
                      </a:pPr>
                      <a:r>
                        <a:rPr lang="en-US" sz="1200" b="1"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Communication of Research</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tc>
                  <a:txBody>
                    <a:bodyPr/>
                    <a:lstStyle/>
                    <a:p>
                      <a:pPr marL="0" marR="0" indent="0" algn="l" fontAlgn="t">
                        <a:lnSpc>
                          <a:spcPct val="200000"/>
                        </a:lnSpc>
                        <a:spcBef>
                          <a:spcPts val="0"/>
                        </a:spcBef>
                        <a:spcAft>
                          <a:spcPts val="0"/>
                        </a:spcAft>
                      </a:pPr>
                      <a:r>
                        <a:rPr lang="en-US" sz="1200" b="0" i="0" u="none" strike="noStrike">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Design-science research must be presented effectively both to technology-oriented and management-oriented audiences.</a:t>
                      </a:r>
                      <a:endParaRPr lang="en-US" sz="1800" b="0" i="0" u="none" strike="noStrike">
                        <a:effectLst/>
                        <a:latin typeface="Arial" panose="020B0604020202020204" pitchFamily="34" charset="0"/>
                      </a:endParaRPr>
                    </a:p>
                  </a:txBody>
                  <a:tcPr marL="68612" marR="68612" marT="9529"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CCCCCC"/>
                    </a:solidFill>
                  </a:tcPr>
                </a:tc>
                <a:extLst>
                  <a:ext uri="{0D108BD9-81ED-4DB2-BD59-A6C34878D82A}">
                    <a16:rowId xmlns:a16="http://schemas.microsoft.com/office/drawing/2014/main" val="2164110827"/>
                  </a:ext>
                </a:extLst>
              </a:tr>
            </a:tbl>
          </a:graphicData>
        </a:graphic>
      </p:graphicFrame>
    </p:spTree>
    <p:extLst>
      <p:ext uri="{BB962C8B-B14F-4D97-AF65-F5344CB8AC3E}">
        <p14:creationId xmlns:p14="http://schemas.microsoft.com/office/powerpoint/2010/main" val="362081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9F21C05-5651-4DE4-8EA8-5767B0EA3A4E}"/>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REVIEW OF THE LITERATURE</a:t>
            </a:r>
          </a:p>
        </p:txBody>
      </p:sp>
      <p:sp>
        <p:nvSpPr>
          <p:cNvPr id="3" name="Content Placeholder 2">
            <a:extLst>
              <a:ext uri="{FF2B5EF4-FFF2-40B4-BE49-F238E27FC236}">
                <a16:creationId xmlns:a16="http://schemas.microsoft.com/office/drawing/2014/main" id="{65092119-8CB3-4E76-B7EF-0D3151B3D623}"/>
              </a:ext>
            </a:extLst>
          </p:cNvPr>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p>
        </p:txBody>
      </p:sp>
      <p:graphicFrame>
        <p:nvGraphicFramePr>
          <p:cNvPr id="6" name="Text Placeholder 2">
            <a:extLst>
              <a:ext uri="{FF2B5EF4-FFF2-40B4-BE49-F238E27FC236}">
                <a16:creationId xmlns:a16="http://schemas.microsoft.com/office/drawing/2014/main" id="{718E9CD2-7473-3622-312F-70BFEF147F90}"/>
              </a:ext>
            </a:extLst>
          </p:cNvPr>
          <p:cNvGraphicFramePr/>
          <p:nvPr>
            <p:extLst>
              <p:ext uri="{D42A27DB-BD31-4B8C-83A1-F6EECF244321}">
                <p14:modId xmlns:p14="http://schemas.microsoft.com/office/powerpoint/2010/main" val="255748082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9638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FB657A-3C0B-4922-8CD2-76BD3F421BA9}"/>
              </a:ext>
            </a:extLst>
          </p:cNvPr>
          <p:cNvSpPr txBox="1"/>
          <p:nvPr/>
        </p:nvSpPr>
        <p:spPr>
          <a:xfrm>
            <a:off x="621613"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RESEARCH METHODOLOGY &amp; DESIGN</a:t>
            </a:r>
          </a:p>
        </p:txBody>
      </p:sp>
      <p:sp>
        <p:nvSpPr>
          <p:cNvPr id="3" name="Text Placeholder 2">
            <a:extLst>
              <a:ext uri="{FF2B5EF4-FFF2-40B4-BE49-F238E27FC236}">
                <a16:creationId xmlns:a16="http://schemas.microsoft.com/office/drawing/2014/main" id="{92787CB5-C598-4775-9A51-E7609A884547}"/>
              </a:ext>
            </a:extLst>
          </p:cNvPr>
          <p:cNvSpPr txBox="1">
            <a:spLocks/>
          </p:cNvSpPr>
          <p:nvPr/>
        </p:nvSpPr>
        <p:spPr>
          <a:xfrm>
            <a:off x="621613" y="1273026"/>
            <a:ext cx="11166433" cy="5442639"/>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Describe and justify the choice of research methodology and specific design. </a:t>
            </a:r>
          </a:p>
          <a:p>
            <a:r>
              <a:rPr lang="en-US" sz="2800" dirty="0"/>
              <a:t> Elaborate upon the appropriateness of the choices for educational research and in relation to the study problem, purpose, and research questions.   </a:t>
            </a:r>
          </a:p>
          <a:p>
            <a:r>
              <a:rPr lang="en-US" sz="2800" dirty="0"/>
              <a:t>Describe the specific data analysis used. </a:t>
            </a:r>
          </a:p>
        </p:txBody>
      </p:sp>
    </p:spTree>
    <p:extLst>
      <p:ext uri="{BB962C8B-B14F-4D97-AF65-F5344CB8AC3E}">
        <p14:creationId xmlns:p14="http://schemas.microsoft.com/office/powerpoint/2010/main" val="236595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711678-2EF6-4623-82A0-B1BFC0890895}"/>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POPULATION &amp; SAMPLE</a:t>
            </a:r>
          </a:p>
        </p:txBody>
      </p:sp>
      <p:sp>
        <p:nvSpPr>
          <p:cNvPr id="3" name="Text Placeholder 2">
            <a:extLst>
              <a:ext uri="{FF2B5EF4-FFF2-40B4-BE49-F238E27FC236}">
                <a16:creationId xmlns:a16="http://schemas.microsoft.com/office/drawing/2014/main" id="{94ED5D32-6DD5-454C-B2C6-4CF765A34525}"/>
              </a:ext>
            </a:extLst>
          </p:cNvPr>
          <p:cNvSpPr txBox="1">
            <a:spLocks/>
          </p:cNvSpPr>
          <p:nvPr/>
        </p:nvSpPr>
        <p:spPr>
          <a:xfrm>
            <a:off x="621614" y="1251717"/>
            <a:ext cx="11166433" cy="4894954"/>
          </a:xfrm>
          <a:prstGeom prst="rect">
            <a:avLst/>
          </a:prstGeom>
        </p:spPr>
        <p:txBody>
          <a:bodyPr vert="horz" lIns="91440" tIns="45720" rIns="91440" bIns="45720" rtlCol="0">
            <a:no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  Describe the population, including the estimated size and relevant characteristics. </a:t>
            </a:r>
          </a:p>
          <a:p>
            <a:pPr lvl="1"/>
            <a:r>
              <a:rPr lang="en-US" sz="2400" dirty="0"/>
              <a:t> Explain appropriateness of the population for your research. </a:t>
            </a:r>
          </a:p>
          <a:p>
            <a:r>
              <a:rPr lang="en-US" sz="2400" dirty="0"/>
              <a:t> Describe the sample that was obtained</a:t>
            </a:r>
          </a:p>
          <a:p>
            <a:pPr lvl="1"/>
            <a:r>
              <a:rPr lang="en-US" sz="2400" dirty="0"/>
              <a:t> Note the inclusion criteria (they should align with the population).</a:t>
            </a:r>
          </a:p>
          <a:p>
            <a:pPr lvl="1"/>
            <a:r>
              <a:rPr lang="en-US" sz="2400" dirty="0"/>
              <a:t> Explain how the sampling guidelines that are associated with the chosen methodology and design were followed.</a:t>
            </a:r>
          </a:p>
          <a:p>
            <a:pPr lvl="2"/>
            <a:r>
              <a:rPr lang="en-US" sz="2400" kern="1200" dirty="0">
                <a:solidFill>
                  <a:schemeClr val="dk1"/>
                </a:solidFill>
              </a:rPr>
              <a:t>For </a:t>
            </a:r>
            <a:r>
              <a:rPr lang="en-US" sz="2400" i="1" kern="1200" dirty="0">
                <a:solidFill>
                  <a:schemeClr val="dk1"/>
                </a:solidFill>
              </a:rPr>
              <a:t>quantitative studies</a:t>
            </a:r>
            <a:r>
              <a:rPr lang="en-US" sz="2400" kern="1200" dirty="0">
                <a:solidFill>
                  <a:schemeClr val="dk1"/>
                </a:solidFill>
              </a:rPr>
              <a:t>, a power analysis must be reported to include the parameters (e.g., effect size, alpha, beta, number of groups) included and evidence of the minimum sample size expected for rigorous analysis.</a:t>
            </a:r>
          </a:p>
          <a:p>
            <a:pPr lvl="1"/>
            <a:r>
              <a:rPr lang="en-US" sz="2400" dirty="0"/>
              <a:t> Note recruitment efforts.</a:t>
            </a: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a:ea typeface="+mn-ea"/>
              <a:cs typeface="+mn-cs"/>
            </a:endParaRPr>
          </a:p>
        </p:txBody>
      </p:sp>
    </p:spTree>
    <p:extLst>
      <p:ext uri="{BB962C8B-B14F-4D97-AF65-F5344CB8AC3E}">
        <p14:creationId xmlns:p14="http://schemas.microsoft.com/office/powerpoint/2010/main" val="377356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DD3157-830E-496A-AADA-009628BB5BB0}"/>
              </a:ext>
            </a:extLst>
          </p:cNvPr>
          <p:cNvSpPr txBox="1"/>
          <p:nvPr/>
        </p:nvSpPr>
        <p:spPr>
          <a:xfrm>
            <a:off x="512783" y="494040"/>
            <a:ext cx="11166433" cy="630942"/>
          </a:xfrm>
          <a:prstGeom prst="rect">
            <a:avLst/>
          </a:prstGeom>
          <a:noFill/>
        </p:spPr>
        <p:txBody>
          <a:bodyPr wrap="square" rtlCol="0">
            <a:spAutoFit/>
          </a:bodyPr>
          <a:lstStyle/>
          <a:p>
            <a:r>
              <a:rPr lang="en-US" sz="3500" b="1" dirty="0">
                <a:solidFill>
                  <a:srgbClr val="0B253F"/>
                </a:solidFill>
                <a:latin typeface="Times" pitchFamily="2" charset="0"/>
                <a:ea typeface="Charter Roman" charset="0"/>
                <a:cs typeface="Charter Roman" charset="0"/>
              </a:rPr>
              <a:t>MATERIALS &amp; INSTRUMENTATION</a:t>
            </a:r>
          </a:p>
        </p:txBody>
      </p:sp>
      <p:sp>
        <p:nvSpPr>
          <p:cNvPr id="3" name="Text Placeholder 2">
            <a:extLst>
              <a:ext uri="{FF2B5EF4-FFF2-40B4-BE49-F238E27FC236}">
                <a16:creationId xmlns:a16="http://schemas.microsoft.com/office/drawing/2014/main" id="{D9D3B57C-0D85-415A-A156-247F10BD3F2F}"/>
              </a:ext>
            </a:extLst>
          </p:cNvPr>
          <p:cNvSpPr txBox="1">
            <a:spLocks/>
          </p:cNvSpPr>
          <p:nvPr/>
        </p:nvSpPr>
        <p:spPr>
          <a:xfrm>
            <a:off x="621614" y="1222345"/>
            <a:ext cx="11035230"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 Describe any materials that were used such as documents, reports, etc. (If no materials were used then delete the word “Materials” from the slide’s heading.)</a:t>
            </a:r>
          </a:p>
          <a:p>
            <a:r>
              <a:rPr lang="en-US" sz="2800" dirty="0"/>
              <a:t> Describe the instruments (e.g., tests, questionnaires, observation protocols) that were used. </a:t>
            </a:r>
          </a:p>
          <a:p>
            <a:pPr lvl="2"/>
            <a:r>
              <a:rPr lang="en-US" dirty="0"/>
              <a:t>For </a:t>
            </a:r>
            <a:r>
              <a:rPr lang="en-US" i="1" dirty="0"/>
              <a:t>quantitative studies</a:t>
            </a:r>
            <a:r>
              <a:rPr lang="en-US" dirty="0"/>
              <a:t>, note the reliability and validity of each instrument used. </a:t>
            </a:r>
          </a:p>
        </p:txBody>
      </p:sp>
    </p:spTree>
    <p:extLst>
      <p:ext uri="{BB962C8B-B14F-4D97-AF65-F5344CB8AC3E}">
        <p14:creationId xmlns:p14="http://schemas.microsoft.com/office/powerpoint/2010/main" val="3076598596"/>
      </p:ext>
    </p:extLst>
  </p:cSld>
  <p:clrMapOvr>
    <a:masterClrMapping/>
  </p:clrMapOvr>
</p:sld>
</file>

<file path=ppt/theme/theme1.xml><?xml version="1.0" encoding="utf-8"?>
<a:theme xmlns:a="http://schemas.openxmlformats.org/drawingml/2006/main" name="1_Office Theme">
  <a:themeElements>
    <a:clrScheme name="N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N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A55164F702D52469DBC5D2E39B3942F" ma:contentTypeVersion="12" ma:contentTypeDescription="Create a new document." ma:contentTypeScope="" ma:versionID="cbc41a9e8d58082553f6ae8bc0badde3">
  <xsd:schema xmlns:xsd="http://www.w3.org/2001/XMLSchema" xmlns:xs="http://www.w3.org/2001/XMLSchema" xmlns:p="http://schemas.microsoft.com/office/2006/metadata/properties" xmlns:ns3="ca4b4328-7d9c-4568-98d7-da25ace00c25" xmlns:ns4="9b305561-bda2-4ae2-ab55-fc0380c3c446" targetNamespace="http://schemas.microsoft.com/office/2006/metadata/properties" ma:root="true" ma:fieldsID="e0d11431dbcd266f4e9819e704223c7d" ns3:_="" ns4:_="">
    <xsd:import namespace="ca4b4328-7d9c-4568-98d7-da25ace00c25"/>
    <xsd:import namespace="9b305561-bda2-4ae2-ab55-fc0380c3c44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4b4328-7d9c-4568-98d7-da25ace00c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305561-bda2-4ae2-ab55-fc0380c3c44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179E5A-85BA-4F81-8420-B825176D1041}">
  <ds:schemaRefs>
    <ds:schemaRef ds:uri="http://schemas.microsoft.com/office/2006/documentManagement/types"/>
    <ds:schemaRef ds:uri="http://schemas.microsoft.com/office/infopath/2007/PartnerControls"/>
    <ds:schemaRef ds:uri="http://www.w3.org/XML/1998/namespace"/>
    <ds:schemaRef ds:uri="http://purl.org/dc/elements/1.1/"/>
    <ds:schemaRef ds:uri="9b305561-bda2-4ae2-ab55-fc0380c3c446"/>
    <ds:schemaRef ds:uri="http://purl.org/dc/dcmitype/"/>
    <ds:schemaRef ds:uri="http://schemas.microsoft.com/office/2006/metadata/properties"/>
    <ds:schemaRef ds:uri="http://schemas.openxmlformats.org/package/2006/metadata/core-properties"/>
    <ds:schemaRef ds:uri="ca4b4328-7d9c-4568-98d7-da25ace00c25"/>
    <ds:schemaRef ds:uri="http://purl.org/dc/terms/"/>
  </ds:schemaRefs>
</ds:datastoreItem>
</file>

<file path=customXml/itemProps2.xml><?xml version="1.0" encoding="utf-8"?>
<ds:datastoreItem xmlns:ds="http://schemas.openxmlformats.org/officeDocument/2006/customXml" ds:itemID="{A7FB6A8C-EA41-4260-8AD5-C1AF705DE010}">
  <ds:schemaRefs>
    <ds:schemaRef ds:uri="http://schemas.microsoft.com/sharepoint/v3/contenttype/forms"/>
  </ds:schemaRefs>
</ds:datastoreItem>
</file>

<file path=customXml/itemProps3.xml><?xml version="1.0" encoding="utf-8"?>
<ds:datastoreItem xmlns:ds="http://schemas.openxmlformats.org/officeDocument/2006/customXml" ds:itemID="{32119C87-5605-4120-AF75-E58AD669E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4b4328-7d9c-4568-98d7-da25ace00c25"/>
    <ds:schemaRef ds:uri="9b305561-bda2-4ae2-ab55-fc0380c3c4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15168</TotalTime>
  <Words>3213</Words>
  <Application>Microsoft Office PowerPoint</Application>
  <PresentationFormat>Widescreen</PresentationFormat>
  <Paragraphs>290</Paragraphs>
  <Slides>21</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vt:lpstr>
      <vt:lpstr>Calibri</vt:lpstr>
      <vt:lpstr>Corbel</vt:lpstr>
      <vt:lpstr>Noto Sans Symbols</vt:lpstr>
      <vt:lpstr>Open Sans</vt:lpstr>
      <vt:lpstr>Times</vt:lpstr>
      <vt:lpstr>Times New Roman</vt:lpstr>
      <vt:lpstr>Wingdings</vt:lpstr>
      <vt:lpstr>Wingdings 3</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CityU</dc:title>
  <dc:creator>Nicole Kitchen</dc:creator>
  <cp:lastModifiedBy>Nate Bachmeier [AWS-SA]</cp:lastModifiedBy>
  <cp:revision>333</cp:revision>
  <cp:lastPrinted>2019-09-23T21:40:40Z</cp:lastPrinted>
  <dcterms:created xsi:type="dcterms:W3CDTF">2018-10-02T19:30:51Z</dcterms:created>
  <dcterms:modified xsi:type="dcterms:W3CDTF">2023-06-21T01:39:14Z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0x010100EA55164F702D52469DBC5D2E39B3942F</vt:lpwstr>
  </property>
  <property fmtid="{D5CDD505-2E9C-101B-9397-08002B2CF9AE}" pid="3" name="_dlc_DocIdItemGuid">
    <vt:lpwstr>d3c5a25f-dffc-4ea6-a6f0-04cb3c0228f4</vt:lpwstr>
  </property>
  <property fmtid="{D5CDD505-2E9C-101B-9397-08002B2CF9AE}" pid="4" name="_dlc_DocId">
    <vt:lpwstr>JMU6HW5CN4KV-1644203685-20</vt:lpwstr>
  </property>
  <property fmtid="{D5CDD505-2E9C-101B-9397-08002B2CF9AE}" pid="5" name="_dlc_DocIdUrl">
    <vt:lpwstr>https://home.cityu.edu/Marketing/_layouts/15/DocIdRedir.aspx?ID=JMU6HW5CN4KV-1644203685-20, JMU6HW5CN4KV-1644203685-20</vt:lpwstr>
  </property>
  <property fmtid="{D5CDD505-2E9C-101B-9397-08002B2CF9AE}" pid="6" name="eea04e22b91843438d12fac5e9c4afc3">
    <vt:lpwstr/>
  </property>
  <property fmtid="{D5CDD505-2E9C-101B-9397-08002B2CF9AE}" pid="7" name="TermStoreOwningGroup">
    <vt:lpwstr/>
  </property>
  <property fmtid="{D5CDD505-2E9C-101B-9397-08002B2CF9AE}" pid="8" name="TermStoreBusinessCategory">
    <vt:lpwstr/>
  </property>
  <property fmtid="{D5CDD505-2E9C-101B-9397-08002B2CF9AE}" pid="9" name="Owning Dept">
    <vt:lpwstr/>
  </property>
</Properties>
</file>