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0"/>
  </p:notesMasterIdLst>
  <p:handoutMasterIdLst>
    <p:handoutMasterId r:id="rId11"/>
  </p:handoutMasterIdLst>
  <p:sldIdLst>
    <p:sldId id="256" r:id="rId2"/>
    <p:sldId id="265" r:id="rId3"/>
    <p:sldId id="266" r:id="rId4"/>
    <p:sldId id="258" r:id="rId5"/>
    <p:sldId id="262" r:id="rId6"/>
    <p:sldId id="264" r:id="rId7"/>
    <p:sldId id="267" r:id="rId8"/>
    <p:sldId id="260"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F7"/>
    <a:srgbClr val="FF00FF"/>
    <a:srgbClr val="FF0080"/>
    <a:srgbClr val="FFFFFF"/>
    <a:srgbClr val="5D7E9D"/>
    <a:srgbClr val="191919"/>
    <a:srgbClr val="8000FF"/>
    <a:srgbClr val="6666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72" autoAdjust="0"/>
    <p:restoredTop sz="94434" autoAdjust="0"/>
  </p:normalViewPr>
  <p:slideViewPr>
    <p:cSldViewPr snapToObjects="1">
      <p:cViewPr varScale="1">
        <p:scale>
          <a:sx n="70" d="100"/>
          <a:sy n="70" d="100"/>
        </p:scale>
        <p:origin x="11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2C81347-F499-4826-81E9-B62659454182}" type="slidenum">
              <a:rPr lang="en-US" altLang="en-US"/>
              <a:pPr>
                <a:defRPr/>
              </a:pPr>
              <a:t>‹#›</a:t>
            </a:fld>
            <a:endParaRPr lang="en-US" altLang="en-US" dirty="0"/>
          </a:p>
        </p:txBody>
      </p:sp>
    </p:spTree>
    <p:extLst>
      <p:ext uri="{BB962C8B-B14F-4D97-AF65-F5344CB8AC3E}">
        <p14:creationId xmlns:p14="http://schemas.microsoft.com/office/powerpoint/2010/main" val="127635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4120BA-683D-4D30-A4B4-A4C3B5DC2EEA}" type="slidenum">
              <a:rPr lang="en-US" altLang="en-US"/>
              <a:pPr>
                <a:defRPr/>
              </a:pPr>
              <a:t>‹#›</a:t>
            </a:fld>
            <a:endParaRPr lang="en-US" altLang="en-US" dirty="0"/>
          </a:p>
        </p:txBody>
      </p:sp>
    </p:spTree>
    <p:extLst>
      <p:ext uri="{BB962C8B-B14F-4D97-AF65-F5344CB8AC3E}">
        <p14:creationId xmlns:p14="http://schemas.microsoft.com/office/powerpoint/2010/main" val="3741108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32A314-43C5-42D4-9588-313149C27674}" type="slidenum">
              <a:rPr lang="en-US" altLang="en-US"/>
              <a:pPr>
                <a:spcBef>
                  <a:spcPct val="0"/>
                </a:spcBef>
              </a:pPr>
              <a:t>1</a:t>
            </a:fld>
            <a:endParaRPr lang="en-US" altLang="en-US" dirty="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322866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952C4E-8990-48E6-B230-C556356003BC}" type="slidenum">
              <a:rPr lang="en-US" altLang="en-US"/>
              <a:pPr>
                <a:spcBef>
                  <a:spcPct val="0"/>
                </a:spcBef>
              </a:pPr>
              <a:t>2</a:t>
            </a:fld>
            <a:endParaRPr lang="en-US" alt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r>
              <a:rPr lang="en-US" dirty="0" smtClean="0"/>
              <a:t>Harassment can include “sexual harassment” or unwelcome sexual advances, requests for sexual favors, and other verbal or physical harassment of a sexual nature. </a:t>
            </a:r>
          </a:p>
          <a:p>
            <a:endParaRPr lang="en-US" dirty="0" smtClean="0"/>
          </a:p>
          <a:p>
            <a:r>
              <a:rPr lang="en-US" dirty="0" smtClean="0"/>
              <a:t>Age-The Age Discrimination in Employment Act (ADEA) only forbids age discrimination against people who are age 40 or older. It does not protect workers under the age of 40. The Equal Pay Act requires that men and women in the same workplace be given equal pay for equal work. ("EEOC Home Page," n.d.pg 1)</a:t>
            </a:r>
          </a:p>
          <a:p>
            <a:endParaRPr lang="en-US" dirty="0" smtClean="0"/>
          </a:p>
          <a:p>
            <a:r>
              <a:rPr lang="en-US" dirty="0" smtClean="0"/>
              <a:t>Title VII of the Civil Rights Act also prevent discrimination based on race or nationality. </a:t>
            </a:r>
          </a:p>
          <a:p>
            <a:endParaRPr lang="en-US" dirty="0" smtClean="0"/>
          </a:p>
          <a:p>
            <a:r>
              <a:rPr lang="en-US" dirty="0" smtClean="0"/>
              <a:t>The American</a:t>
            </a:r>
            <a:r>
              <a:rPr lang="en-US" baseline="0" dirty="0" smtClean="0"/>
              <a:t> Disabilities Act also requires that people not be discriminated against for any physical limitation</a:t>
            </a:r>
            <a:endParaRPr lang="en-US" dirty="0" smtClean="0"/>
          </a:p>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58331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952C4E-8990-48E6-B230-C556356003BC}" type="slidenum">
              <a:rPr lang="en-US" altLang="en-US"/>
              <a:pPr>
                <a:spcBef>
                  <a:spcPct val="0"/>
                </a:spcBef>
              </a:pPr>
              <a:t>3</a:t>
            </a:fld>
            <a:endParaRPr lang="en-US" alt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r>
              <a:rPr lang="en-US" sz="1200" kern="1200" dirty="0" smtClean="0">
                <a:solidFill>
                  <a:schemeClr val="tx1"/>
                </a:solidFill>
                <a:effectLst/>
                <a:latin typeface="Arial" charset="0"/>
                <a:ea typeface="+mn-ea"/>
                <a:cs typeface="+mn-cs"/>
              </a:rPr>
              <a:t>The plaintiff alleged that the defendant has created a hostile work environment by using sexually explicit language. </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He claims that this has been going on for some time, and has finally gone too far. She put a screensaver on his computer which depicted an animated stripper. </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After his supervisor saw the screensaver, the plaintiff became ineligible for a promotion. This has damaged his career and needs to be compensated for the financial loss.</a:t>
            </a:r>
          </a:p>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413189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952C4E-8990-48E6-B230-C556356003BC}" type="slidenum">
              <a:rPr lang="en-US" altLang="en-US"/>
              <a:pPr>
                <a:spcBef>
                  <a:spcPct val="0"/>
                </a:spcBef>
              </a:pPr>
              <a:t>4</a:t>
            </a:fld>
            <a:endParaRPr lang="en-US" alt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marL="171450" indent="-171450" eaLnBrk="1" hangingPunct="1">
              <a:buFont typeface="Arial" panose="020B0604020202020204" pitchFamily="34" charset="0"/>
              <a:buChar char="•"/>
            </a:pPr>
            <a:r>
              <a:rPr lang="en-US" altLang="en-US" dirty="0" smtClean="0">
                <a:latin typeface="Arial" panose="020B0604020202020204" pitchFamily="34" charset="0"/>
              </a:rPr>
              <a:t>Quid pro quo harassment occurs in the workplace. Employees seeking justice for a quid pro quo harassment claim typically must file a complaint with a state and/or federal labor protection agency first. ("What is Quid Pro Quo Harassment? - FindLaw," n.d. pg 1). The work environment that would be intimidating, hostile, or offensive to reasonable people. Any employee who is found to have neglected or misused Company property will be subject to disciplinary action. the basis for the judge’s ruling was that, John only sought to sue Meredith once he thought he had lost the chance for promotion because of the screensaver.</a:t>
            </a:r>
          </a:p>
          <a:p>
            <a:pPr marL="171450" indent="-171450" eaLnBrk="1" hangingPunct="1">
              <a:buFont typeface="Arial" panose="020B0604020202020204" pitchFamily="34" charset="0"/>
              <a:buChar char="•"/>
            </a:pPr>
            <a:endParaRPr lang="en-US" altLang="en-US" dirty="0" smtClean="0">
              <a:latin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smtClean="0"/>
              <a:t>Harassment can include “sexual harassment” or unwelcome sexual advances, requests for sexual favors, and other verbal or physical harassment of a sexual nature. Age-The Age Discrimination in Employment Act (ADEA) only forbids age discrimination against people who are age 40 or older. It does not protect workers under the age of 40. The Equal Pay Act requires that men and women in the same workplace be given equal pay for equal work. ("EEOC Home Page," n.d.pg 1)</a:t>
            </a:r>
          </a:p>
          <a:p>
            <a:pPr eaLnBrk="1" hangingPunct="1"/>
            <a:endParaRPr lang="en-GB" altLang="en-US" dirty="0" smtClean="0">
              <a:latin typeface="Arial" panose="020B0604020202020204" pitchFamily="34" charset="0"/>
            </a:endParaRPr>
          </a:p>
        </p:txBody>
      </p:sp>
    </p:spTree>
    <p:extLst>
      <p:ext uri="{BB962C8B-B14F-4D97-AF65-F5344CB8AC3E}">
        <p14:creationId xmlns:p14="http://schemas.microsoft.com/office/powerpoint/2010/main" val="249328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determining if the event was an act of sexual harassment there are many that must be taken into account. The two co-workers had been friends in the past. The two had maintained a friendship that often involved sharing events from outside the workplace. The two would often stories of their dating lives, and share sexual jokes. </a:t>
            </a:r>
          </a:p>
          <a:p>
            <a:r>
              <a:rPr lang="en-US" dirty="0" smtClean="0"/>
              <a:t>The events of the past had never been mentioned by either party as being uncomfortable to either one. The environment in the team of the four employees allowed the freedom to talk about many different things both sexual and non-sexual without feeling as if there were any issues or anyone was uncomfortable.</a:t>
            </a:r>
          </a:p>
          <a:p>
            <a:r>
              <a:rPr lang="en-US" dirty="0" smtClean="0"/>
              <a:t>The hiring manager never mentioned the reason for the plaintiff not getting the promotion. There was no proof of the manager even seeing the screen saver. The joking environment and the pranking that had happened in the past among the group was a welcoming environment for the prank. If the plaintiff was not wanting others to see the screensaver he should have replaced the screensaver with another that was more appropriate. </a:t>
            </a:r>
            <a:endParaRPr lang="en-US" dirty="0"/>
          </a:p>
        </p:txBody>
      </p:sp>
      <p:sp>
        <p:nvSpPr>
          <p:cNvPr id="4" name="Slide Number Placeholder 3"/>
          <p:cNvSpPr>
            <a:spLocks noGrp="1"/>
          </p:cNvSpPr>
          <p:nvPr>
            <p:ph type="sldNum" sz="quarter" idx="10"/>
          </p:nvPr>
        </p:nvSpPr>
        <p:spPr/>
        <p:txBody>
          <a:bodyPr/>
          <a:lstStyle/>
          <a:p>
            <a:pPr>
              <a:defRPr/>
            </a:pPr>
            <a:fld id="{E54120BA-683D-4D30-A4B4-A4C3B5DC2EEA}" type="slidenum">
              <a:rPr lang="en-US" altLang="en-US" smtClean="0"/>
              <a:pPr>
                <a:defRPr/>
              </a:pPr>
              <a:t>5</a:t>
            </a:fld>
            <a:endParaRPr lang="en-US" altLang="en-US" dirty="0"/>
          </a:p>
        </p:txBody>
      </p:sp>
    </p:spTree>
    <p:extLst>
      <p:ext uri="{BB962C8B-B14F-4D97-AF65-F5344CB8AC3E}">
        <p14:creationId xmlns:p14="http://schemas.microsoft.com/office/powerpoint/2010/main" val="428200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charset="0"/>
                <a:ea typeface="+mn-ea"/>
                <a:cs typeface="+mn-cs"/>
              </a:rPr>
              <a:t>Examine the potential civil responsibility of both the employee and the employer. </a:t>
            </a: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potential civil liability of the employee is to follow the company's handbook regarding  to report it immediately to the department of human resources or to any other member in the company's management. The potential civil liability of the GHI-SOFT is to provide a work environment where employees are free of sexual harassment by a manager or colleagues with who the employee interacts in the course of them performing their duties. AT GHI-SOFT sexual harassment was specifically prohibited in the workplace, as GHI-SOFT states that they will be responsible for preventing sexual harassment in the workplace and taking immediate correcting action to make sure that the harassment is stopped and fully investigated.  GHI-SOFT is ultimately liable due to the plaintiffs established with the company that the defendant had created a hostile environment and that “management neglected the obvious disruption to the plaintiffs work” (University of Phoenix,  2015).</a:t>
            </a:r>
          </a:p>
          <a:p>
            <a:endParaRPr lang="en-US" b="1" baseline="0" dirty="0" smtClean="0"/>
          </a:p>
          <a:p>
            <a:r>
              <a:rPr lang="en-US" b="1" baseline="0" dirty="0" smtClean="0"/>
              <a:t>Exceptions to the Law: Equal opportunity Act</a:t>
            </a:r>
          </a:p>
          <a:p>
            <a:endParaRPr lang="en-US" b="1" baseline="0" dirty="0" smtClean="0"/>
          </a:p>
          <a:p>
            <a:r>
              <a:rPr lang="en-US" b="0" baseline="0" dirty="0" smtClean="0"/>
              <a:t>The equal opportunity act of 2010 has some general exceptions to the law against discrimination. These exceptions pertain to particular circumstances where discrimination may not be against the law. For example, “a religious body may discriminate on the basis of religious belief or activity or to avoid upsetting the religious sensitives of its members. Discrimination may be permitted in circumstances that involve” </a:t>
            </a:r>
            <a:r>
              <a:rPr lang="en-US" sz="1200" b="0" i="0" kern="1200" dirty="0" smtClean="0">
                <a:solidFill>
                  <a:schemeClr val="tx1"/>
                </a:solidFill>
                <a:effectLst/>
                <a:latin typeface="Arial" charset="0"/>
                <a:ea typeface="+mn-ea"/>
                <a:cs typeface="+mn-cs"/>
              </a:rPr>
              <a:t>("Religious Belief Or Activity - Workplace", </a:t>
            </a:r>
            <a:r>
              <a:rPr lang="en-US" sz="1200" b="0" i="0" kern="1200" dirty="0" err="1" smtClean="0">
                <a:solidFill>
                  <a:schemeClr val="tx1"/>
                </a:solidFill>
                <a:effectLst/>
                <a:latin typeface="Arial" charset="0"/>
                <a:ea typeface="+mn-ea"/>
                <a:cs typeface="+mn-cs"/>
              </a:rPr>
              <a:t>n.d.</a:t>
            </a:r>
            <a:r>
              <a:rPr lang="en-US" sz="1200" b="0" i="0" kern="1200" dirty="0" smtClean="0">
                <a:solidFill>
                  <a:schemeClr val="tx1"/>
                </a:solidFill>
                <a:effectLst/>
                <a:latin typeface="Arial" charset="0"/>
                <a:ea typeface="+mn-ea"/>
                <a:cs typeface="+mn-cs"/>
              </a:rPr>
              <a:t>).</a:t>
            </a:r>
            <a:r>
              <a:rPr lang="en-US" sz="1200" b="0" i="0" kern="1200" baseline="0" dirty="0" smtClean="0">
                <a:solidFill>
                  <a:schemeClr val="tx1"/>
                </a:solidFill>
                <a:effectLst/>
                <a:latin typeface="Arial" charset="0"/>
                <a:ea typeface="+mn-ea"/>
                <a:cs typeface="+mn-cs"/>
              </a:rPr>
              <a:t> Discrimination in some cases is acceptable when ordaining priests to a religious group, training people who wish to be priests., in addition to these circumstances, a business may discriminate if the discriminatory action is a necessity in order for them to comply to the orders believe system. </a:t>
            </a:r>
            <a:endParaRPr lang="en-US" b="0" baseline="0" dirty="0" smtClean="0"/>
          </a:p>
          <a:p>
            <a:endParaRPr lang="en-US" b="1" baseline="0" dirty="0" smtClean="0"/>
          </a:p>
          <a:p>
            <a:endParaRPr lang="en-US" dirty="0"/>
          </a:p>
        </p:txBody>
      </p:sp>
      <p:sp>
        <p:nvSpPr>
          <p:cNvPr id="4" name="Slide Number Placeholder 3"/>
          <p:cNvSpPr>
            <a:spLocks noGrp="1"/>
          </p:cNvSpPr>
          <p:nvPr>
            <p:ph type="sldNum" sz="quarter" idx="10"/>
          </p:nvPr>
        </p:nvSpPr>
        <p:spPr/>
        <p:txBody>
          <a:bodyPr/>
          <a:lstStyle/>
          <a:p>
            <a:pPr>
              <a:defRPr/>
            </a:pPr>
            <a:fld id="{E54120BA-683D-4D30-A4B4-A4C3B5DC2EEA}" type="slidenum">
              <a:rPr lang="en-US" altLang="en-US" smtClean="0"/>
              <a:pPr>
                <a:defRPr/>
              </a:pPr>
              <a:t>6</a:t>
            </a:fld>
            <a:endParaRPr lang="en-US" altLang="en-US" dirty="0"/>
          </a:p>
        </p:txBody>
      </p:sp>
    </p:spTree>
    <p:extLst>
      <p:ext uri="{BB962C8B-B14F-4D97-AF65-F5344CB8AC3E}">
        <p14:creationId xmlns:p14="http://schemas.microsoft.com/office/powerpoint/2010/main" val="416538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victim of sexual harassment must prove the behavior was: “unwelcome […], severe or pervasive, and create[d] an environment that a reasonable victim would find hostile or abusive  (</a:t>
            </a:r>
            <a:r>
              <a:rPr lang="en-US" sz="1200" kern="1200" dirty="0" err="1" smtClean="0">
                <a:solidFill>
                  <a:schemeClr val="tx1"/>
                </a:solidFill>
                <a:effectLst/>
                <a:latin typeface="Arial" charset="0"/>
                <a:ea typeface="+mn-ea"/>
                <a:cs typeface="+mn-cs"/>
              </a:rPr>
              <a:t>Mallor</a:t>
            </a:r>
            <a:r>
              <a:rPr lang="en-US" sz="1200" kern="1200" dirty="0" smtClean="0">
                <a:solidFill>
                  <a:schemeClr val="tx1"/>
                </a:solidFill>
                <a:effectLst/>
                <a:latin typeface="Arial" charset="0"/>
                <a:ea typeface="+mn-ea"/>
                <a:cs typeface="+mn-cs"/>
              </a:rPr>
              <a:t>, Barnes, </a:t>
            </a:r>
            <a:r>
              <a:rPr lang="en-US" sz="1200" kern="1200" dirty="0" err="1" smtClean="0">
                <a:solidFill>
                  <a:schemeClr val="tx1"/>
                </a:solidFill>
                <a:effectLst/>
                <a:latin typeface="Arial" charset="0"/>
                <a:ea typeface="+mn-ea"/>
                <a:cs typeface="+mn-cs"/>
              </a:rPr>
              <a:t>Langvardt</a:t>
            </a:r>
            <a:r>
              <a:rPr lang="en-US" sz="1200" kern="1200" dirty="0" smtClean="0">
                <a:solidFill>
                  <a:schemeClr val="tx1"/>
                </a:solidFill>
                <a:effectLst/>
                <a:latin typeface="Arial" charset="0"/>
                <a:ea typeface="+mn-ea"/>
                <a:cs typeface="+mn-cs"/>
              </a:rPr>
              <a:t>, &amp; </a:t>
            </a:r>
            <a:r>
              <a:rPr lang="en-US" sz="1200" kern="1200" dirty="0" err="1" smtClean="0">
                <a:solidFill>
                  <a:schemeClr val="tx1"/>
                </a:solidFill>
                <a:effectLst/>
                <a:latin typeface="Arial" charset="0"/>
                <a:ea typeface="+mn-ea"/>
                <a:cs typeface="+mn-cs"/>
              </a:rPr>
              <a:t>Prenkert</a:t>
            </a:r>
            <a:r>
              <a:rPr lang="en-US" sz="1200" kern="1200" dirty="0" smtClean="0">
                <a:solidFill>
                  <a:schemeClr val="tx1"/>
                </a:solidFill>
                <a:effectLst/>
                <a:latin typeface="Arial" charset="0"/>
                <a:ea typeface="+mn-ea"/>
                <a:cs typeface="+mn-cs"/>
              </a:rPr>
              <a:t>, 2014).” Assuming this is true, the plaintiff also needs to prove that financial losses had occur. </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In this case the plaintiff cannot claim that it was unwelcome, as he willfully participates in the explicit conversations. He testified that these conversations frequently occurred during lunch. There was no reason why he had to continue having lunch with her if her behavior offended him. The screen saver that was placed on his computer was unprofessional, but it was animated and not overly offensive. Lastly the company has a zero tolerance policy for sexual harassment. If he felt the environment was hostile or abusive, then he had needed to report the problem to the human resources department.</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In regards to the financial loss, he is speculating that the promotion would have been given to him. He is also speculating that her prank is what prevented him from getting the promotion. There are any number of other reasons why things he did not receive the promotion. Aside from the hiring manager testifying the reason he was passed over, it is not possible to establish that her actions resulted in the loss. </a:t>
            </a:r>
          </a:p>
          <a:p>
            <a:endParaRPr lang="en-US" dirty="0"/>
          </a:p>
        </p:txBody>
      </p:sp>
      <p:sp>
        <p:nvSpPr>
          <p:cNvPr id="4" name="Slide Number Placeholder 3"/>
          <p:cNvSpPr>
            <a:spLocks noGrp="1"/>
          </p:cNvSpPr>
          <p:nvPr>
            <p:ph type="sldNum" sz="quarter" idx="10"/>
          </p:nvPr>
        </p:nvSpPr>
        <p:spPr/>
        <p:txBody>
          <a:bodyPr/>
          <a:lstStyle/>
          <a:p>
            <a:pPr>
              <a:defRPr/>
            </a:pPr>
            <a:fld id="{E54120BA-683D-4D30-A4B4-A4C3B5DC2EEA}" type="slidenum">
              <a:rPr lang="en-US" altLang="en-US" smtClean="0"/>
              <a:pPr>
                <a:defRPr/>
              </a:pPr>
              <a:t>7</a:t>
            </a:fld>
            <a:endParaRPr lang="en-US" altLang="en-US" dirty="0"/>
          </a:p>
        </p:txBody>
      </p:sp>
    </p:spTree>
    <p:extLst>
      <p:ext uri="{BB962C8B-B14F-4D97-AF65-F5344CB8AC3E}">
        <p14:creationId xmlns:p14="http://schemas.microsoft.com/office/powerpoint/2010/main" val="65300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4120BA-683D-4D30-A4B4-A4C3B5DC2EEA}" type="slidenum">
              <a:rPr lang="en-US" altLang="en-US" smtClean="0"/>
              <a:pPr>
                <a:defRPr/>
              </a:pPr>
              <a:t>8</a:t>
            </a:fld>
            <a:endParaRPr lang="en-US" altLang="en-US" dirty="0"/>
          </a:p>
        </p:txBody>
      </p:sp>
    </p:spTree>
    <p:extLst>
      <p:ext uri="{BB962C8B-B14F-4D97-AF65-F5344CB8AC3E}">
        <p14:creationId xmlns:p14="http://schemas.microsoft.com/office/powerpoint/2010/main" val="418819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2D9F3F8-F33C-43E3-859B-D20CD0E05CF6}" type="slidenum">
              <a:rPr lang="en-US" altLang="en-US" smtClean="0"/>
              <a:pPr>
                <a:defRPr/>
              </a:pPr>
              <a:t>‹#›</a:t>
            </a:fld>
            <a:endParaRPr lang="en-US" altLang="en-US" dirty="0"/>
          </a:p>
        </p:txBody>
      </p:sp>
    </p:spTree>
    <p:extLst>
      <p:ext uri="{BB962C8B-B14F-4D97-AF65-F5344CB8AC3E}">
        <p14:creationId xmlns:p14="http://schemas.microsoft.com/office/powerpoint/2010/main" val="16949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6F2734D-480E-47C1-8598-5032E4EC40AD}" type="slidenum">
              <a:rPr lang="en-US" altLang="en-US" smtClean="0"/>
              <a:pPr>
                <a:defRPr/>
              </a:pPr>
              <a:t>‹#›</a:t>
            </a:fld>
            <a:endParaRPr lang="en-US" altLang="en-US" dirty="0"/>
          </a:p>
        </p:txBody>
      </p:sp>
    </p:spTree>
    <p:extLst>
      <p:ext uri="{BB962C8B-B14F-4D97-AF65-F5344CB8AC3E}">
        <p14:creationId xmlns:p14="http://schemas.microsoft.com/office/powerpoint/2010/main" val="171079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6F2734D-480E-47C1-8598-5032E4EC40AD}" type="slidenum">
              <a:rPr lang="en-US" altLang="en-US" smtClean="0"/>
              <a:pPr>
                <a:defRPr/>
              </a:pPr>
              <a:t>‹#›</a:t>
            </a:fld>
            <a:endParaRPr lang="en-US" altLang="en-US" dirty="0"/>
          </a:p>
        </p:txBody>
      </p:sp>
    </p:spTree>
    <p:extLst>
      <p:ext uri="{BB962C8B-B14F-4D97-AF65-F5344CB8AC3E}">
        <p14:creationId xmlns:p14="http://schemas.microsoft.com/office/powerpoint/2010/main" val="4025424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C6F2734D-480E-47C1-8598-5032E4EC40AD}" type="slidenum">
              <a:rPr lang="en-US" altLang="en-US" smtClean="0"/>
              <a:pPr>
                <a:defRPr/>
              </a:pPr>
              <a:t>‹#›</a:t>
            </a:fld>
            <a:endParaRPr lang="en-US" altLang="en-US" dirty="0"/>
          </a:p>
        </p:txBody>
      </p:sp>
    </p:spTree>
    <p:extLst>
      <p:ext uri="{BB962C8B-B14F-4D97-AF65-F5344CB8AC3E}">
        <p14:creationId xmlns:p14="http://schemas.microsoft.com/office/powerpoint/2010/main" val="3324937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7A2D3AB-39B4-4452-AAE7-7FB2D7C785D1}" type="slidenum">
              <a:rPr lang="en-US" altLang="en-US" smtClean="0"/>
              <a:pPr>
                <a:defRPr/>
              </a:pPr>
              <a:t>‹#›</a:t>
            </a:fld>
            <a:endParaRPr lang="en-US" altLang="en-US" dirty="0"/>
          </a:p>
        </p:txBody>
      </p:sp>
    </p:spTree>
    <p:extLst>
      <p:ext uri="{BB962C8B-B14F-4D97-AF65-F5344CB8AC3E}">
        <p14:creationId xmlns:p14="http://schemas.microsoft.com/office/powerpoint/2010/main" val="3686570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FF7883C-AFF0-4CFB-9887-14FE3220DBC8}" type="slidenum">
              <a:rPr lang="en-US" altLang="en-US" smtClean="0"/>
              <a:pPr>
                <a:defRPr/>
              </a:pPr>
              <a:t>‹#›</a:t>
            </a:fld>
            <a:endParaRPr lang="en-US" altLang="en-US" dirty="0"/>
          </a:p>
        </p:txBody>
      </p:sp>
    </p:spTree>
    <p:extLst>
      <p:ext uri="{BB962C8B-B14F-4D97-AF65-F5344CB8AC3E}">
        <p14:creationId xmlns:p14="http://schemas.microsoft.com/office/powerpoint/2010/main" val="184229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310197-2870-4F15-B82C-94FD3B9E5BBB}" type="slidenum">
              <a:rPr lang="en-US" altLang="en-US" smtClean="0"/>
              <a:pPr>
                <a:defRPr/>
              </a:pPr>
              <a:t>‹#›</a:t>
            </a:fld>
            <a:endParaRPr lang="en-US" altLang="en-US" dirty="0"/>
          </a:p>
        </p:txBody>
      </p:sp>
    </p:spTree>
    <p:extLst>
      <p:ext uri="{BB962C8B-B14F-4D97-AF65-F5344CB8AC3E}">
        <p14:creationId xmlns:p14="http://schemas.microsoft.com/office/powerpoint/2010/main" val="258174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D3BFF8D-FC27-4E12-B06E-5E24C899C6AA}" type="slidenum">
              <a:rPr lang="en-US" altLang="en-US" smtClean="0"/>
              <a:pPr>
                <a:defRPr/>
              </a:pPr>
              <a:t>‹#›</a:t>
            </a:fld>
            <a:endParaRPr lang="en-US" altLang="en-US" dirty="0"/>
          </a:p>
        </p:txBody>
      </p:sp>
    </p:spTree>
    <p:extLst>
      <p:ext uri="{BB962C8B-B14F-4D97-AF65-F5344CB8AC3E}">
        <p14:creationId xmlns:p14="http://schemas.microsoft.com/office/powerpoint/2010/main" val="110598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71E637B-D99C-413D-B93E-238FB7956FE6}" type="slidenum">
              <a:rPr lang="en-US" altLang="en-US" smtClean="0"/>
              <a:pPr>
                <a:defRPr/>
              </a:pPr>
              <a:t>‹#›</a:t>
            </a:fld>
            <a:endParaRPr lang="en-US" altLang="en-US" dirty="0"/>
          </a:p>
        </p:txBody>
      </p:sp>
    </p:spTree>
    <p:extLst>
      <p:ext uri="{BB962C8B-B14F-4D97-AF65-F5344CB8AC3E}">
        <p14:creationId xmlns:p14="http://schemas.microsoft.com/office/powerpoint/2010/main" val="376219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80DF0CAE-5797-4FD3-B733-96DF02C46CB9}" type="slidenum">
              <a:rPr lang="en-US" altLang="en-US" smtClean="0"/>
              <a:pPr>
                <a:defRPr/>
              </a:pPr>
              <a:t>‹#›</a:t>
            </a:fld>
            <a:endParaRPr lang="en-US" altLang="en-US" dirty="0"/>
          </a:p>
        </p:txBody>
      </p:sp>
    </p:spTree>
    <p:extLst>
      <p:ext uri="{BB962C8B-B14F-4D97-AF65-F5344CB8AC3E}">
        <p14:creationId xmlns:p14="http://schemas.microsoft.com/office/powerpoint/2010/main" val="186106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267E49B5-F2B1-403B-86A2-A1087E464C78}" type="slidenum">
              <a:rPr lang="en-US" altLang="en-US" smtClean="0"/>
              <a:pPr>
                <a:defRPr/>
              </a:pPr>
              <a:t>‹#›</a:t>
            </a:fld>
            <a:endParaRPr lang="en-US" altLang="en-US" dirty="0"/>
          </a:p>
        </p:txBody>
      </p:sp>
    </p:spTree>
    <p:extLst>
      <p:ext uri="{BB962C8B-B14F-4D97-AF65-F5344CB8AC3E}">
        <p14:creationId xmlns:p14="http://schemas.microsoft.com/office/powerpoint/2010/main" val="22008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C58D71F2-6538-45BB-8BAB-FAADE4C452FF}" type="slidenum">
              <a:rPr lang="en-US" altLang="en-US" smtClean="0"/>
              <a:pPr>
                <a:defRPr/>
              </a:pPr>
              <a:t>‹#›</a:t>
            </a:fld>
            <a:endParaRPr lang="en-US" altLang="en-US" dirty="0"/>
          </a:p>
        </p:txBody>
      </p:sp>
    </p:spTree>
    <p:extLst>
      <p:ext uri="{BB962C8B-B14F-4D97-AF65-F5344CB8AC3E}">
        <p14:creationId xmlns:p14="http://schemas.microsoft.com/office/powerpoint/2010/main" val="16504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69903399-A493-42BC-82B2-CF85C0A98A9B}" type="slidenum">
              <a:rPr lang="en-US" altLang="en-US" smtClean="0"/>
              <a:pPr>
                <a:defRPr/>
              </a:pPr>
              <a:t>‹#›</a:t>
            </a:fld>
            <a:endParaRPr lang="en-US" altLang="en-US" dirty="0"/>
          </a:p>
        </p:txBody>
      </p:sp>
    </p:spTree>
    <p:extLst>
      <p:ext uri="{BB962C8B-B14F-4D97-AF65-F5344CB8AC3E}">
        <p14:creationId xmlns:p14="http://schemas.microsoft.com/office/powerpoint/2010/main" val="389803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pPr>
              <a:defRPr/>
            </a:pPr>
            <a:endParaRPr lang="en-US" dirty="0"/>
          </a:p>
        </p:txBody>
      </p:sp>
      <p:sp>
        <p:nvSpPr>
          <p:cNvPr id="6" name="Footer Placeholder 5"/>
          <p:cNvSpPr>
            <a:spLocks noGrp="1"/>
          </p:cNvSpPr>
          <p:nvPr>
            <p:ph type="ftr" sz="quarter" idx="11"/>
          </p:nvPr>
        </p:nvSpPr>
        <p:spPr>
          <a:xfrm>
            <a:off x="442797" y="6041361"/>
            <a:ext cx="2471560" cy="365125"/>
          </a:xfrm>
        </p:spPr>
        <p:txBody>
          <a:bodyPr/>
          <a:lstStyle/>
          <a:p>
            <a:pPr>
              <a:defRPr/>
            </a:pPr>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pPr>
              <a:defRPr/>
            </a:pPr>
            <a:fld id="{4C6CD88D-4811-40B2-9A5E-08C77C33E7A0}" type="slidenum">
              <a:rPr lang="en-US" altLang="en-US" smtClean="0"/>
              <a:pPr>
                <a:defRPr/>
              </a:pPr>
              <a:t>‹#›</a:t>
            </a:fld>
            <a:endParaRPr lang="en-US" altLang="en-US" dirty="0"/>
          </a:p>
        </p:txBody>
      </p:sp>
    </p:spTree>
    <p:extLst>
      <p:ext uri="{BB962C8B-B14F-4D97-AF65-F5344CB8AC3E}">
        <p14:creationId xmlns:p14="http://schemas.microsoft.com/office/powerpoint/2010/main" val="71652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pPr>
              <a:defRPr/>
            </a:pPr>
            <a:endParaRPr lang="en-US"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pPr>
              <a:defRPr/>
            </a:pPr>
            <a:endParaRPr lang="en-US"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pPr>
              <a:defRPr/>
            </a:pPr>
            <a:fld id="{C6F2734D-480E-47C1-8598-5032E4EC40AD}" type="slidenum">
              <a:rPr lang="en-US" altLang="en-US" smtClean="0"/>
              <a:pPr>
                <a:defRPr/>
              </a:pPr>
              <a:t>‹#›</a:t>
            </a:fld>
            <a:endParaRPr lang="en-US" altLang="en-US" dirty="0"/>
          </a:p>
        </p:txBody>
      </p:sp>
    </p:spTree>
    <p:extLst>
      <p:ext uri="{BB962C8B-B14F-4D97-AF65-F5344CB8AC3E}">
        <p14:creationId xmlns:p14="http://schemas.microsoft.com/office/powerpoint/2010/main" val="303092446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mployment.findlaw.com/employment-discrimination/what-is-quid-pro-quo-harassmen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GB" altLang="en-US" sz="1800" dirty="0"/>
          </a:p>
        </p:txBody>
      </p:sp>
      <p:sp>
        <p:nvSpPr>
          <p:cNvPr id="3" name="TextBox 2"/>
          <p:cNvSpPr txBox="1"/>
          <p:nvPr/>
        </p:nvSpPr>
        <p:spPr>
          <a:xfrm>
            <a:off x="647564" y="3010309"/>
            <a:ext cx="8242146" cy="769441"/>
          </a:xfrm>
          <a:prstGeom prst="rect">
            <a:avLst/>
          </a:prstGeom>
          <a:noFill/>
        </p:spPr>
        <p:txBody>
          <a:bodyPr wrap="square" rtlCol="0">
            <a:spAutoFit/>
          </a:bodyPr>
          <a:lstStyle/>
          <a:p>
            <a:pPr algn="ctr"/>
            <a:r>
              <a:rPr lang="en-US" sz="4400" dirty="0" smtClean="0">
                <a:latin typeface="+mj-lt"/>
              </a:rPr>
              <a:t>Discrimination Issues</a:t>
            </a:r>
          </a:p>
        </p:txBody>
      </p:sp>
      <p:sp>
        <p:nvSpPr>
          <p:cNvPr id="4" name="Rectangle 3"/>
          <p:cNvSpPr/>
          <p:nvPr/>
        </p:nvSpPr>
        <p:spPr>
          <a:xfrm>
            <a:off x="2051720" y="5193196"/>
            <a:ext cx="6120680" cy="1477328"/>
          </a:xfrm>
          <a:prstGeom prst="rect">
            <a:avLst/>
          </a:prstGeom>
        </p:spPr>
        <p:txBody>
          <a:bodyPr wrap="square">
            <a:spAutoFit/>
          </a:bodyPr>
          <a:lstStyle/>
          <a:p>
            <a:pPr algn="ctr"/>
            <a:r>
              <a:rPr lang="en-US" dirty="0">
                <a:latin typeface="+mj-lt"/>
              </a:rPr>
              <a:t>Angelica Perry, Douglas Etchison, </a:t>
            </a:r>
            <a:r>
              <a:rPr lang="en-US" dirty="0" smtClean="0">
                <a:latin typeface="+mj-lt"/>
              </a:rPr>
              <a:t>Elma </a:t>
            </a:r>
            <a:r>
              <a:rPr lang="en-US" dirty="0">
                <a:latin typeface="+mj-lt"/>
              </a:rPr>
              <a:t>Horsely, </a:t>
            </a:r>
            <a:r>
              <a:rPr lang="en-US" dirty="0" smtClean="0">
                <a:latin typeface="+mj-lt"/>
              </a:rPr>
              <a:t>Nathan Bachmeier</a:t>
            </a:r>
          </a:p>
          <a:p>
            <a:pPr algn="ctr"/>
            <a:r>
              <a:rPr lang="en-US" dirty="0" smtClean="0">
                <a:latin typeface="+mj-lt"/>
              </a:rPr>
              <a:t>Law 531</a:t>
            </a:r>
          </a:p>
          <a:p>
            <a:pPr algn="ctr"/>
            <a:r>
              <a:rPr lang="en-US" dirty="0" smtClean="0">
                <a:latin typeface="+mj-lt"/>
              </a:rPr>
              <a:t>November </a:t>
            </a:r>
            <a:r>
              <a:rPr lang="en-US" dirty="0">
                <a:latin typeface="+mj-lt"/>
              </a:rPr>
              <a:t>2, 2015</a:t>
            </a:r>
          </a:p>
          <a:p>
            <a:pPr algn="ctr"/>
            <a:r>
              <a:rPr lang="en-US" dirty="0" smtClean="0">
                <a:latin typeface="+mj-lt"/>
              </a:rPr>
              <a:t>Maria Wood</a:t>
            </a:r>
            <a:endParaRPr lang="en-US" dirty="0">
              <a:latin typeface="+mj-l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discrimination in a work environment</a:t>
            </a:r>
            <a:endParaRPr lang="en-US" dirty="0"/>
          </a:p>
        </p:txBody>
      </p:sp>
      <p:sp>
        <p:nvSpPr>
          <p:cNvPr id="6" name="Subtitle 2"/>
          <p:cNvSpPr>
            <a:spLocks noGrp="1"/>
          </p:cNvSpPr>
          <p:nvPr>
            <p:ph idx="1"/>
          </p:nvPr>
        </p:nvSpPr>
        <p:spPr>
          <a:xfrm>
            <a:off x="1007604" y="2708920"/>
            <a:ext cx="7524003" cy="3636510"/>
          </a:xfrm>
        </p:spPr>
        <p:txBody>
          <a:bodyPr/>
          <a:lstStyle/>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Sexual </a:t>
            </a:r>
            <a:r>
              <a:rPr lang="en-US" sz="2800" dirty="0" err="1" smtClean="0">
                <a:latin typeface="Times New Roman" panose="02020603050405020304" pitchFamily="18" charset="0"/>
                <a:cs typeface="Times New Roman" panose="02020603050405020304" pitchFamily="18" charset="0"/>
              </a:rPr>
              <a:t>Harrassment</a:t>
            </a:r>
            <a:r>
              <a:rPr lang="en-US" sz="2800" dirty="0" smtClean="0">
                <a:latin typeface="Times New Roman" panose="02020603050405020304" pitchFamily="18" charset="0"/>
                <a:cs typeface="Times New Roman" panose="02020603050405020304" pitchFamily="18" charset="0"/>
              </a:rPr>
              <a:t> </a:t>
            </a:r>
          </a:p>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Age</a:t>
            </a:r>
          </a:p>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Equal Pay/Compensation</a:t>
            </a:r>
          </a:p>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Race or Nationality</a:t>
            </a:r>
          </a:p>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Physical Characteristics</a:t>
            </a:r>
          </a:p>
          <a:p>
            <a:pPr marL="457200" indent="-457200" algn="l">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771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r>
              <a:rPr lang="en-US" sz="3600" dirty="0">
                <a:latin typeface="Times New Roman" panose="02020603050405020304" pitchFamily="18" charset="0"/>
                <a:cs typeface="Times New Roman" panose="02020603050405020304" pitchFamily="18" charset="0"/>
              </a:rPr>
              <a:t>You be the </a:t>
            </a:r>
            <a:r>
              <a:rPr lang="en-US" sz="3600" dirty="0" smtClean="0">
                <a:latin typeface="Times New Roman" panose="02020603050405020304" pitchFamily="18" charset="0"/>
                <a:cs typeface="Times New Roman" panose="02020603050405020304" pitchFamily="18" charset="0"/>
              </a:rPr>
              <a:t>Judge: Sexual Harassment</a:t>
            </a:r>
            <a:endParaRPr lang="en-US" sz="3600" dirty="0">
              <a:latin typeface="Times New Roman" panose="02020603050405020304" pitchFamily="18" charset="0"/>
              <a:cs typeface="Times New Roman" panose="02020603050405020304" pitchFamily="18" charset="0"/>
            </a:endParaRPr>
          </a:p>
        </p:txBody>
      </p:sp>
      <p:pic>
        <p:nvPicPr>
          <p:cNvPr id="8" name="Content Placeholder 3"/>
          <p:cNvPicPr>
            <a:picLocks noGrp="1" noChangeAspect="1"/>
          </p:cNvPicPr>
          <p:nvPr>
            <p:ph idx="1"/>
          </p:nvPr>
        </p:nvPicPr>
        <p:blipFill>
          <a:blip r:embed="rId3"/>
          <a:stretch>
            <a:fillRect/>
          </a:stretch>
        </p:blipFill>
        <p:spPr>
          <a:xfrm>
            <a:off x="2411760" y="2348880"/>
            <a:ext cx="4948444" cy="3700463"/>
          </a:xfrm>
          <a:prstGeom prst="rect">
            <a:avLst/>
          </a:prstGeom>
        </p:spPr>
      </p:pic>
    </p:spTree>
    <p:extLst>
      <p:ext uri="{BB962C8B-B14F-4D97-AF65-F5344CB8AC3E}">
        <p14:creationId xmlns:p14="http://schemas.microsoft.com/office/powerpoint/2010/main" val="2339604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56692"/>
            <a:ext cx="8229600" cy="1143000"/>
          </a:xfrm>
        </p:spPr>
        <p:txBody>
          <a:bodyPr>
            <a:normAutofit/>
          </a:bodyPr>
          <a:lstStyle/>
          <a:p>
            <a:pPr algn="ctr" eaLnBrk="1" hangingPunct="1"/>
            <a:r>
              <a:rPr lang="en-US" altLang="en-US" sz="2800" dirty="0">
                <a:cs typeface="Times New Roman" panose="02020603050405020304" pitchFamily="18" charset="0"/>
              </a:rPr>
              <a:t>Sexual </a:t>
            </a:r>
            <a:r>
              <a:rPr lang="en-US" altLang="en-US" sz="2800" dirty="0" smtClean="0">
                <a:cs typeface="Times New Roman" panose="02020603050405020304" pitchFamily="18" charset="0"/>
              </a:rPr>
              <a:t>Harassment in </a:t>
            </a:r>
            <a:r>
              <a:rPr lang="en-US" altLang="en-US" sz="2800" dirty="0">
                <a:cs typeface="Times New Roman" panose="02020603050405020304" pitchFamily="18" charset="0"/>
              </a:rPr>
              <a:t>the </a:t>
            </a:r>
            <a:r>
              <a:rPr lang="en-US" altLang="en-US" sz="2800" dirty="0" smtClean="0">
                <a:cs typeface="Times New Roman" panose="02020603050405020304" pitchFamily="18" charset="0"/>
              </a:rPr>
              <a:t>workplace</a:t>
            </a:r>
            <a:r>
              <a:rPr lang="en-US" altLang="en-US" sz="2800" dirty="0">
                <a:cs typeface="Times New Roman" panose="02020603050405020304" pitchFamily="18" charset="0"/>
              </a:rPr>
              <a:t/>
            </a:r>
            <a:br>
              <a:rPr lang="en-US" altLang="en-US" sz="2800" dirty="0">
                <a:cs typeface="Times New Roman" panose="02020603050405020304" pitchFamily="18" charset="0"/>
              </a:rPr>
            </a:br>
            <a:endParaRPr lang="en-US" altLang="en-US" sz="2800" dirty="0" smtClean="0">
              <a:cs typeface="Times New Roman" panose="02020603050405020304" pitchFamily="18" charset="0"/>
            </a:endParaRPr>
          </a:p>
        </p:txBody>
      </p:sp>
      <p:sp>
        <p:nvSpPr>
          <p:cNvPr id="7171" name="Rectangle 3"/>
          <p:cNvSpPr>
            <a:spLocks noGrp="1" noChangeArrowheads="1"/>
          </p:cNvSpPr>
          <p:nvPr>
            <p:ph idx="1"/>
          </p:nvPr>
        </p:nvSpPr>
        <p:spPr/>
        <p:txBody>
          <a:bodyPr/>
          <a:lstStyle/>
          <a:p>
            <a:pPr eaLnBrk="1" hangingPunct="1"/>
            <a:r>
              <a:rPr lang="en-GB" altLang="en-US" dirty="0" smtClean="0">
                <a:solidFill>
                  <a:srgbClr val="F2FDF7"/>
                </a:solidFill>
                <a:latin typeface="+mj-lt"/>
                <a:cs typeface="Times New Roman" panose="02020603050405020304" pitchFamily="18" charset="0"/>
              </a:rPr>
              <a:t>Inappropriate Behaviour </a:t>
            </a:r>
          </a:p>
          <a:p>
            <a:pPr eaLnBrk="1" hangingPunct="1"/>
            <a:r>
              <a:rPr lang="en-GB" altLang="en-US" dirty="0" smtClean="0">
                <a:solidFill>
                  <a:srgbClr val="F2FDF7"/>
                </a:solidFill>
                <a:latin typeface="+mj-lt"/>
                <a:cs typeface="Times New Roman" panose="02020603050405020304" pitchFamily="18" charset="0"/>
              </a:rPr>
              <a:t>Explicit Screen savers</a:t>
            </a:r>
          </a:p>
          <a:p>
            <a:pPr lvl="1" eaLnBrk="1" hangingPunct="1"/>
            <a:r>
              <a:rPr lang="en-GB" altLang="en-US" dirty="0" smtClean="0">
                <a:solidFill>
                  <a:srgbClr val="F2FDF7"/>
                </a:solidFill>
                <a:latin typeface="+mj-lt"/>
                <a:cs typeface="Times New Roman" panose="02020603050405020304" pitchFamily="18" charset="0"/>
              </a:rPr>
              <a:t>Quid pro quo</a:t>
            </a:r>
          </a:p>
          <a:p>
            <a:pPr lvl="1" eaLnBrk="1" hangingPunct="1"/>
            <a:r>
              <a:rPr lang="en-GB" altLang="en-US" dirty="0" smtClean="0">
                <a:solidFill>
                  <a:srgbClr val="F2FDF7"/>
                </a:solidFill>
                <a:latin typeface="+mj-lt"/>
                <a:cs typeface="Times New Roman" panose="02020603050405020304" pitchFamily="18" charset="0"/>
              </a:rPr>
              <a:t>Hostile work environment</a:t>
            </a:r>
          </a:p>
          <a:p>
            <a:pPr lvl="1" eaLnBrk="1" hangingPunct="1"/>
            <a:r>
              <a:rPr lang="en-GB" altLang="en-US" dirty="0" smtClean="0">
                <a:solidFill>
                  <a:srgbClr val="F2FDF7"/>
                </a:solidFill>
                <a:latin typeface="+mj-lt"/>
                <a:cs typeface="Times New Roman" panose="02020603050405020304" pitchFamily="18" charset="0"/>
              </a:rPr>
              <a:t>Misappropriate use of company Equipment</a:t>
            </a:r>
          </a:p>
          <a:p>
            <a:pPr lvl="1" eaLnBrk="1" hangingPunct="1"/>
            <a:r>
              <a:rPr lang="en-GB" altLang="en-US" dirty="0" smtClean="0">
                <a:solidFill>
                  <a:srgbClr val="F2FDF7"/>
                </a:solidFill>
                <a:latin typeface="+mj-lt"/>
                <a:cs typeface="Times New Roman" panose="02020603050405020304" pitchFamily="18" charset="0"/>
              </a:rPr>
              <a:t>Types of Discrimination in the work place</a:t>
            </a:r>
          </a:p>
          <a:p>
            <a:pPr lvl="1" eaLnBrk="1" hangingPunct="1"/>
            <a:endParaRPr lang="en-GB" altLang="en-US" dirty="0">
              <a:solidFill>
                <a:srgbClr val="F2FDF7"/>
              </a:solidFill>
              <a:latin typeface="+mj-lt"/>
              <a:cs typeface="Times New Roman" panose="02020603050405020304" pitchFamily="18" charset="0"/>
            </a:endParaRPr>
          </a:p>
          <a:p>
            <a:pPr lvl="1" eaLnBrk="1" hangingPunct="1"/>
            <a:endParaRPr lang="en-US" altLang="en-US" dirty="0" smtClean="0">
              <a:solidFill>
                <a:srgbClr val="F2FDF7"/>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12" y="2696989"/>
            <a:ext cx="7524003" cy="616930"/>
          </a:xfrm>
        </p:spPr>
        <p:txBody>
          <a:bodyPr/>
          <a:lstStyle/>
          <a:p>
            <a:pPr algn="ctr"/>
            <a:r>
              <a:rPr lang="en-US" sz="2400" dirty="0" smtClean="0">
                <a:cs typeface="Times New Roman" panose="02020603050405020304" pitchFamily="18" charset="0"/>
              </a:rPr>
              <a:t>Determining Sexual Harassment</a:t>
            </a:r>
            <a:endParaRPr lang="en-US" sz="2400" dirty="0">
              <a:cs typeface="Times New Roman" panose="02020603050405020304" pitchFamily="18" charset="0"/>
            </a:endParaRPr>
          </a:p>
        </p:txBody>
      </p:sp>
      <p:sp>
        <p:nvSpPr>
          <p:cNvPr id="3" name="Content Placeholder 2"/>
          <p:cNvSpPr>
            <a:spLocks noGrp="1"/>
          </p:cNvSpPr>
          <p:nvPr>
            <p:ph idx="1"/>
          </p:nvPr>
        </p:nvSpPr>
        <p:spPr>
          <a:xfrm>
            <a:off x="809998" y="2528900"/>
            <a:ext cx="7524003" cy="3636510"/>
          </a:xfrm>
        </p:spPr>
        <p:txBody>
          <a:bodyPr>
            <a:normAutofit/>
          </a:bodyPr>
          <a:lstStyle/>
          <a:p>
            <a:r>
              <a:rPr lang="en-US" sz="2000" dirty="0">
                <a:latin typeface="+mj-lt"/>
                <a:cs typeface="Times New Roman" panose="02020603050405020304" pitchFamily="18" charset="0"/>
              </a:rPr>
              <a:t>Was the act unusual to the normal environment?</a:t>
            </a:r>
          </a:p>
          <a:p>
            <a:r>
              <a:rPr lang="en-US" sz="2000" dirty="0">
                <a:latin typeface="+mj-lt"/>
                <a:cs typeface="Times New Roman" panose="02020603050405020304" pitchFamily="18" charset="0"/>
              </a:rPr>
              <a:t>Did the plaintiff prove the act was detrimental to the promotion?</a:t>
            </a:r>
          </a:p>
          <a:p>
            <a:r>
              <a:rPr lang="en-US" sz="2000" dirty="0">
                <a:latin typeface="+mj-lt"/>
                <a:cs typeface="Times New Roman" panose="02020603050405020304" pitchFamily="18" charset="0"/>
              </a:rPr>
              <a:t>What was the relationship between the two co-workers before this event?</a:t>
            </a:r>
          </a:p>
        </p:txBody>
      </p:sp>
      <p:sp>
        <p:nvSpPr>
          <p:cNvPr id="5" name="Rectangle 2"/>
          <p:cNvSpPr txBox="1">
            <a:spLocks noChangeArrowheads="1"/>
          </p:cNvSpPr>
          <p:nvPr/>
        </p:nvSpPr>
        <p:spPr>
          <a:xfrm>
            <a:off x="457200" y="616590"/>
            <a:ext cx="8229600" cy="1143000"/>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altLang="en-US" sz="2800" dirty="0" smtClean="0">
                <a:cs typeface="Times New Roman" panose="02020603050405020304" pitchFamily="18" charset="0"/>
              </a:rPr>
              <a:t>Sexual Harassment in the workplace</a:t>
            </a:r>
            <a:br>
              <a:rPr lang="en-US" altLang="en-US" sz="2800" dirty="0" smtClean="0">
                <a:cs typeface="Times New Roman" panose="02020603050405020304" pitchFamily="18" charset="0"/>
              </a:rPr>
            </a:br>
            <a:endParaRPr lang="en-US" altLang="en-US" sz="2800" dirty="0" smtClean="0">
              <a:cs typeface="Times New Roman" panose="02020603050405020304" pitchFamily="18" charset="0"/>
            </a:endParaRPr>
          </a:p>
        </p:txBody>
      </p:sp>
    </p:spTree>
    <p:extLst>
      <p:ext uri="{BB962C8B-B14F-4D97-AF65-F5344CB8AC3E}">
        <p14:creationId xmlns:p14="http://schemas.microsoft.com/office/powerpoint/2010/main" val="173370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229" y="656692"/>
            <a:ext cx="7524003" cy="970450"/>
          </a:xfrm>
        </p:spPr>
        <p:txBody>
          <a:bodyPr/>
          <a:lstStyle/>
          <a:p>
            <a:pPr algn="ctr"/>
            <a:r>
              <a:rPr lang="en-US" dirty="0" smtClean="0"/>
              <a:t>Sexual Harassment: Case Elements</a:t>
            </a:r>
            <a:endParaRPr lang="en-US" dirty="0"/>
          </a:p>
        </p:txBody>
      </p:sp>
      <p:sp>
        <p:nvSpPr>
          <p:cNvPr id="3" name="Content Placeholder 2"/>
          <p:cNvSpPr>
            <a:spLocks noGrp="1"/>
          </p:cNvSpPr>
          <p:nvPr>
            <p:ph idx="1"/>
          </p:nvPr>
        </p:nvSpPr>
        <p:spPr/>
        <p:txBody>
          <a:bodyPr/>
          <a:lstStyle/>
          <a:p>
            <a:endParaRPr lang="en-US" dirty="0" smtClean="0"/>
          </a:p>
          <a:p>
            <a:r>
              <a:rPr lang="en-US" dirty="0" smtClean="0"/>
              <a:t>Exceptions </a:t>
            </a:r>
            <a:r>
              <a:rPr lang="en-US" dirty="0" smtClean="0"/>
              <a:t>to the Law: Equal Opportunity </a:t>
            </a:r>
            <a:r>
              <a:rPr lang="en-US" dirty="0" smtClean="0"/>
              <a:t>Act</a:t>
            </a:r>
          </a:p>
          <a:p>
            <a:r>
              <a:rPr lang="en-US" b="1" dirty="0"/>
              <a:t>Examine the potential civil responsibility of both the employee and the employer. </a:t>
            </a:r>
            <a:endParaRPr lang="en-US" dirty="0"/>
          </a:p>
          <a:p>
            <a:endParaRPr lang="en-US" dirty="0"/>
          </a:p>
        </p:txBody>
      </p:sp>
    </p:spTree>
    <p:extLst>
      <p:ext uri="{BB962C8B-B14F-4D97-AF65-F5344CB8AC3E}">
        <p14:creationId xmlns:p14="http://schemas.microsoft.com/office/powerpoint/2010/main" val="107001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424590" y="274638"/>
            <a:ext cx="3934780" cy="1143000"/>
          </a:xfrm>
        </p:spPr>
        <p:txBody>
          <a:bodyPr/>
          <a:lstStyle/>
          <a:p>
            <a:r>
              <a:rPr lang="en-US" dirty="0" smtClean="0">
                <a:latin typeface="Times New Roman" panose="02020603050405020304" pitchFamily="18" charset="0"/>
                <a:cs typeface="Times New Roman" panose="02020603050405020304" pitchFamily="18" charset="0"/>
              </a:rPr>
              <a:t>Court Decision</a:t>
            </a:r>
            <a:endParaRPr lang="en-US"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474067" y="2528900"/>
            <a:ext cx="8229600" cy="3700463"/>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The victim of sexual harassment must prove the behavior was: “unwelcome […], severe or pervasive, and create[d] </a:t>
            </a:r>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environment that a reasonable victim would find hostile or </a:t>
            </a:r>
            <a:r>
              <a:rPr lang="en-US" sz="1800" dirty="0" smtClean="0">
                <a:latin typeface="Times New Roman" panose="02020603050405020304" pitchFamily="18" charset="0"/>
                <a:cs typeface="Times New Roman" panose="02020603050405020304" pitchFamily="18" charset="0"/>
              </a:rPr>
              <a:t>abusive</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Assuming this is true, the plaintiff also needs to prove that financial losses had occur</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defendant won the case due to:</a:t>
            </a:r>
          </a:p>
          <a:p>
            <a:pPr lvl="1"/>
            <a:r>
              <a:rPr lang="en-US" sz="1800" dirty="0" smtClean="0">
                <a:latin typeface="Times New Roman" panose="02020603050405020304" pitchFamily="18" charset="0"/>
                <a:cs typeface="Times New Roman" panose="02020603050405020304" pitchFamily="18" charset="0"/>
              </a:rPr>
              <a:t>The behavior was welcomed</a:t>
            </a:r>
          </a:p>
          <a:p>
            <a:pPr lvl="1"/>
            <a:r>
              <a:rPr lang="en-US" sz="1800" dirty="0" smtClean="0">
                <a:latin typeface="Times New Roman" panose="02020603050405020304" pitchFamily="18" charset="0"/>
                <a:cs typeface="Times New Roman" panose="02020603050405020304" pitchFamily="18" charset="0"/>
              </a:rPr>
              <a:t>The business has clear stated policies for reporting sexual harassment</a:t>
            </a:r>
          </a:p>
          <a:p>
            <a:pPr lvl="1"/>
            <a:r>
              <a:rPr lang="en-US" sz="1800" dirty="0" smtClean="0">
                <a:latin typeface="Times New Roman" panose="02020603050405020304" pitchFamily="18" charset="0"/>
                <a:cs typeface="Times New Roman" panose="02020603050405020304" pitchFamily="18" charset="0"/>
              </a:rPr>
              <a:t>There was no way to prove the promotion was lost due to the prank</a:t>
            </a:r>
          </a:p>
          <a:p>
            <a:pPr lvl="1"/>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10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5876" y="447188"/>
            <a:ext cx="7524003" cy="970450"/>
          </a:xfrm>
        </p:spPr>
        <p:txBody>
          <a:bodyPr/>
          <a:lstStyle/>
          <a:p>
            <a:r>
              <a:rPr lang="en-US" sz="2800" dirty="0" smtClean="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01846" y="2816932"/>
            <a:ext cx="7524750" cy="3203575"/>
          </a:xfrm>
        </p:spPr>
        <p:txBody>
          <a:bodyPr>
            <a:normAutofit fontScale="92500" lnSpcReduction="10000"/>
          </a:bodyPr>
          <a:lstStyle/>
          <a:p>
            <a:r>
              <a:rPr lang="en-US" sz="1400" dirty="0">
                <a:latin typeface="Times New Roman" panose="02020603050405020304" pitchFamily="18" charset="0"/>
                <a:cs typeface="Times New Roman" panose="02020603050405020304" pitchFamily="18" charset="0"/>
              </a:rPr>
              <a:t>EEOC Home Page. (</a:t>
            </a:r>
            <a:r>
              <a:rPr lang="en-US" sz="1400" dirty="0" err="1">
                <a:latin typeface="Times New Roman" panose="02020603050405020304" pitchFamily="18" charset="0"/>
                <a:cs typeface="Times New Roman" panose="02020603050405020304" pitchFamily="18" charset="0"/>
              </a:rPr>
              <a:t>n.d.</a:t>
            </a:r>
            <a:r>
              <a:rPr lang="en-US" sz="1400" dirty="0">
                <a:latin typeface="Times New Roman" panose="02020603050405020304" pitchFamily="18" charset="0"/>
                <a:cs typeface="Times New Roman" panose="02020603050405020304" pitchFamily="18" charset="0"/>
              </a:rPr>
              <a:t>). Retrieved from http://www.eeoc.gov/</a:t>
            </a:r>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What </a:t>
            </a:r>
            <a:r>
              <a:rPr lang="en-US" sz="1400" dirty="0">
                <a:latin typeface="Times New Roman" panose="02020603050405020304" pitchFamily="18" charset="0"/>
                <a:cs typeface="Times New Roman" panose="02020603050405020304" pitchFamily="18" charset="0"/>
              </a:rPr>
              <a:t>is Quid Pro Quo Harassment? - FindLaw. (</a:t>
            </a:r>
            <a:r>
              <a:rPr lang="en-US" sz="1400" dirty="0" err="1">
                <a:latin typeface="Times New Roman" panose="02020603050405020304" pitchFamily="18" charset="0"/>
                <a:cs typeface="Times New Roman" panose="02020603050405020304" pitchFamily="18" charset="0"/>
              </a:rPr>
              <a:t>n.d.</a:t>
            </a:r>
            <a:r>
              <a:rPr lang="en-US" sz="1400" dirty="0">
                <a:latin typeface="Times New Roman" panose="02020603050405020304" pitchFamily="18" charset="0"/>
                <a:cs typeface="Times New Roman" panose="02020603050405020304" pitchFamily="18" charset="0"/>
              </a:rPr>
              <a:t>). Retrieved from </a:t>
            </a:r>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hlinkClick r:id="rId3"/>
              </a:rPr>
              <a:t>http</a:t>
            </a:r>
            <a:r>
              <a:rPr lang="en-US" sz="1400" dirty="0">
                <a:latin typeface="Times New Roman" panose="02020603050405020304" pitchFamily="18" charset="0"/>
                <a:cs typeface="Times New Roman" panose="02020603050405020304" pitchFamily="18" charset="0"/>
                <a:hlinkClick r:id="rId3"/>
              </a:rPr>
              <a:t>://</a:t>
            </a:r>
            <a:r>
              <a:rPr lang="en-US" sz="1400" dirty="0" smtClean="0">
                <a:latin typeface="Times New Roman" panose="02020603050405020304" pitchFamily="18" charset="0"/>
                <a:cs typeface="Times New Roman" panose="02020603050405020304" pitchFamily="18" charset="0"/>
                <a:hlinkClick r:id="rId3"/>
              </a:rPr>
              <a:t>employment.findlaw.com/employment-discrimination/what-is-quid-pro-quo-harassment.html</a:t>
            </a:r>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endParaRPr lang="en-US" sz="1400" dirty="0" smtClean="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Chelliah</a:t>
            </a:r>
            <a:r>
              <a:rPr lang="en-US" sz="1400" dirty="0">
                <a:latin typeface="Times New Roman" panose="02020603050405020304" pitchFamily="18" charset="0"/>
                <a:cs typeface="Times New Roman" panose="02020603050405020304" pitchFamily="18" charset="0"/>
              </a:rPr>
              <a:t>, J. (2015). Sexual harassment: A costly affair for employers. </a:t>
            </a:r>
            <a:r>
              <a:rPr lang="en-US" sz="1400" i="1" dirty="0">
                <a:latin typeface="Times New Roman" panose="02020603050405020304" pitchFamily="18" charset="0"/>
                <a:cs typeface="Times New Roman" panose="02020603050405020304" pitchFamily="18" charset="0"/>
              </a:rPr>
              <a:t>Human Resource Management International Digest, Vol. 23 </a:t>
            </a:r>
            <a:r>
              <a:rPr lang="en-US" sz="1400" i="1" dirty="0" err="1">
                <a:latin typeface="Times New Roman" panose="02020603050405020304" pitchFamily="18" charset="0"/>
                <a:cs typeface="Times New Roman" panose="02020603050405020304" pitchFamily="18" charset="0"/>
              </a:rPr>
              <a:t>Iss</a:t>
            </a:r>
            <a:r>
              <a:rPr lang="en-US" sz="1400" i="1" dirty="0">
                <a:latin typeface="Times New Roman" panose="02020603050405020304" pitchFamily="18" charset="0"/>
                <a:cs typeface="Times New Roman" panose="02020603050405020304" pitchFamily="18" charset="0"/>
              </a:rPr>
              <a:t>: 3</a:t>
            </a:r>
            <a:r>
              <a:rPr lang="en-US" sz="1400" dirty="0">
                <a:latin typeface="Times New Roman" panose="02020603050405020304" pitchFamily="18" charset="0"/>
                <a:cs typeface="Times New Roman" panose="02020603050405020304" pitchFamily="18" charset="0"/>
              </a:rPr>
              <a:t>, 37 - 38</a:t>
            </a:r>
            <a:r>
              <a:rPr lang="en-US" sz="1400" dirty="0" smtClean="0">
                <a:latin typeface="Times New Roman" panose="02020603050405020304" pitchFamily="18" charset="0"/>
                <a:cs typeface="Times New Roman" panose="02020603050405020304" pitchFamily="18" charset="0"/>
              </a:rPr>
              <a:t>.</a:t>
            </a:r>
            <a:br>
              <a:rPr lang="en-US" sz="1400" dirty="0" smtClean="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Mallor</a:t>
            </a:r>
            <a:r>
              <a:rPr lang="en-US" sz="1400" dirty="0">
                <a:latin typeface="Times New Roman" panose="02020603050405020304" pitchFamily="18" charset="0"/>
                <a:cs typeface="Times New Roman" panose="02020603050405020304" pitchFamily="18" charset="0"/>
              </a:rPr>
              <a:t>, J., Barnes, A., </a:t>
            </a:r>
            <a:r>
              <a:rPr lang="en-US" sz="1400" dirty="0" err="1">
                <a:latin typeface="Times New Roman" panose="02020603050405020304" pitchFamily="18" charset="0"/>
                <a:cs typeface="Times New Roman" panose="02020603050405020304" pitchFamily="18" charset="0"/>
              </a:rPr>
              <a:t>Langvardt</a:t>
            </a:r>
            <a:r>
              <a:rPr lang="en-US" sz="1400" dirty="0">
                <a:latin typeface="Times New Roman" panose="02020603050405020304" pitchFamily="18" charset="0"/>
                <a:cs typeface="Times New Roman" panose="02020603050405020304" pitchFamily="18" charset="0"/>
              </a:rPr>
              <a:t>, A., &amp; </a:t>
            </a:r>
            <a:r>
              <a:rPr lang="en-US" sz="1400" dirty="0" err="1">
                <a:latin typeface="Times New Roman" panose="02020603050405020304" pitchFamily="18" charset="0"/>
                <a:cs typeface="Times New Roman" panose="02020603050405020304" pitchFamily="18" charset="0"/>
              </a:rPr>
              <a:t>Prenkert</a:t>
            </a:r>
            <a:r>
              <a:rPr lang="en-US" sz="1400" dirty="0">
                <a:latin typeface="Times New Roman" panose="02020603050405020304" pitchFamily="18" charset="0"/>
                <a:cs typeface="Times New Roman" panose="02020603050405020304" pitchFamily="18" charset="0"/>
              </a:rPr>
              <a:t>, J. (2014). </a:t>
            </a:r>
            <a:r>
              <a:rPr lang="en-US" sz="1400" i="1" dirty="0">
                <a:latin typeface="Times New Roman" panose="02020603050405020304" pitchFamily="18" charset="0"/>
                <a:cs typeface="Times New Roman" panose="02020603050405020304" pitchFamily="18" charset="0"/>
              </a:rPr>
              <a:t>Business Law: The Ethical, Global, and E-Commerce Environment 16th Edition.</a:t>
            </a:r>
            <a:r>
              <a:rPr lang="en-US" sz="1400" dirty="0">
                <a:latin typeface="Times New Roman" panose="02020603050405020304" pitchFamily="18" charset="0"/>
                <a:cs typeface="Times New Roman" panose="02020603050405020304" pitchFamily="18" charset="0"/>
              </a:rPr>
              <a:t> McGraw-Hill Education.</a:t>
            </a:r>
          </a:p>
          <a:p>
            <a:r>
              <a:rPr lang="en-US" sz="1400" dirty="0"/>
              <a:t>University of Phoenix. (2015, November 2). </a:t>
            </a:r>
            <a:r>
              <a:rPr lang="en-US" sz="1400" i="1" dirty="0"/>
              <a:t>You be the Judge! Sexual Harassment [multimedia]</a:t>
            </a:r>
            <a:r>
              <a:rPr lang="en-US" sz="1400" dirty="0"/>
              <a:t>. Retrieved from University of Phoenix: University of Phoenix, LAW 531 website</a:t>
            </a:r>
          </a:p>
          <a:p>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85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1578</TotalTime>
  <Words>1069</Words>
  <Application>Microsoft Office PowerPoint</Application>
  <PresentationFormat>On-screen Show (4:3)</PresentationFormat>
  <Paragraphs>80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Times New Roman</vt:lpstr>
      <vt:lpstr>Trebuchet MS</vt:lpstr>
      <vt:lpstr>Wingdings 2</vt:lpstr>
      <vt:lpstr>Quotable</vt:lpstr>
      <vt:lpstr>PowerPoint Presentation</vt:lpstr>
      <vt:lpstr>Types of discrimination in a work environment</vt:lpstr>
      <vt:lpstr>You be the Judge: Sexual Harassment</vt:lpstr>
      <vt:lpstr>Sexual Harassment in the workplace </vt:lpstr>
      <vt:lpstr>Determining Sexual Harassment</vt:lpstr>
      <vt:lpstr>Sexual Harassment: Case Elements</vt:lpstr>
      <vt:lpstr>Court Decision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Subtle Waves Template</dc:title>
  <dc:creator>Presentation Magazine</dc:creator>
  <cp:lastModifiedBy>devyn mimeux</cp:lastModifiedBy>
  <cp:revision>77</cp:revision>
  <dcterms:modified xsi:type="dcterms:W3CDTF">2015-11-03T07:19:21Z</dcterms:modified>
</cp:coreProperties>
</file>