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1"/>
  </p:notesMasterIdLst>
  <p:sldIdLst>
    <p:sldId id="262" r:id="rId2"/>
    <p:sldId id="265" r:id="rId3"/>
    <p:sldId id="263" r:id="rId4"/>
    <p:sldId id="259" r:id="rId5"/>
    <p:sldId id="266" r:id="rId6"/>
    <p:sldId id="268" r:id="rId7"/>
    <p:sldId id="258"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65889" autoAdjust="0"/>
  </p:normalViewPr>
  <p:slideViewPr>
    <p:cSldViewPr snapToGrid="0">
      <p:cViewPr varScale="1">
        <p:scale>
          <a:sx n="49" d="100"/>
          <a:sy n="49" d="100"/>
        </p:scale>
        <p:origin x="15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5002D-C340-4EA8-A2BC-0BC3B11193B0}"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918EB-28DC-47E7-88A3-3A99765398A0}" type="slidenum">
              <a:rPr lang="en-US" smtClean="0"/>
              <a:t>‹#›</a:t>
            </a:fld>
            <a:endParaRPr lang="en-US"/>
          </a:p>
        </p:txBody>
      </p:sp>
    </p:spTree>
    <p:extLst>
      <p:ext uri="{BB962C8B-B14F-4D97-AF65-F5344CB8AC3E}">
        <p14:creationId xmlns:p14="http://schemas.microsoft.com/office/powerpoint/2010/main" val="357746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918EB-28DC-47E7-88A3-3A99765398A0}" type="slidenum">
              <a:rPr lang="en-US" smtClean="0"/>
              <a:t>1</a:t>
            </a:fld>
            <a:endParaRPr lang="en-US"/>
          </a:p>
        </p:txBody>
      </p:sp>
    </p:spTree>
    <p:extLst>
      <p:ext uri="{BB962C8B-B14F-4D97-AF65-F5344CB8AC3E}">
        <p14:creationId xmlns:p14="http://schemas.microsoft.com/office/powerpoint/2010/main" val="16476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918EB-28DC-47E7-88A3-3A99765398A0}" type="slidenum">
              <a:rPr lang="en-US" smtClean="0"/>
              <a:t>2</a:t>
            </a:fld>
            <a:endParaRPr lang="en-US"/>
          </a:p>
        </p:txBody>
      </p:sp>
    </p:spTree>
    <p:extLst>
      <p:ext uri="{BB962C8B-B14F-4D97-AF65-F5344CB8AC3E}">
        <p14:creationId xmlns:p14="http://schemas.microsoft.com/office/powerpoint/2010/main" val="203212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IRAC (</a:t>
            </a:r>
            <a:r>
              <a:rPr lang="en-US" sz="1200" b="0" i="1" kern="1200" dirty="0" smtClean="0">
                <a:solidFill>
                  <a:schemeClr val="tx1"/>
                </a:solidFill>
                <a:effectLst/>
                <a:latin typeface="+mn-lt"/>
                <a:ea typeface="+mn-ea"/>
                <a:cs typeface="+mn-cs"/>
              </a:rPr>
              <a:t>Issue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Rule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Analysis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Conclusion</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forms the fundamental building blocks of legal analysis. It is the process by which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lawyers think about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legal problem. The beauty of IRAC is that it allows you to reduce the complexities of the law to a simple equation.</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In this analysis we will discuss the following elements as they pertain to the case  regarding the article </a:t>
            </a:r>
            <a:r>
              <a:rPr lang="en-US" sz="1200" i="0" dirty="0" smtClean="0">
                <a:solidFill>
                  <a:schemeClr val="accent1"/>
                </a:solidFill>
                <a:latin typeface="Arial" panose="020B0604020202020204" pitchFamily="34" charset="0"/>
                <a:cs typeface="Arial" panose="020B0604020202020204" pitchFamily="34" charset="0"/>
              </a:rPr>
              <a:t>Sanctions and Safeguards: The Brave New World of Regulatory Enforcement. In this case the regulatory sanctions</a:t>
            </a:r>
            <a:r>
              <a:rPr lang="en-US" sz="1200" i="0" baseline="0" dirty="0" smtClean="0">
                <a:solidFill>
                  <a:schemeClr val="accent1"/>
                </a:solidFill>
                <a:latin typeface="Arial" panose="020B0604020202020204" pitchFamily="34" charset="0"/>
                <a:cs typeface="Arial" panose="020B0604020202020204" pitchFamily="34" charset="0"/>
              </a:rPr>
              <a:t> review was launch by the cabinet office in 2005 and </a:t>
            </a:r>
            <a:r>
              <a:rPr lang="en-US" i="0" dirty="0" smtClean="0"/>
              <a:t>all the recommendations in the final Report were accepted by the Government. During the last six years, core proposals in the Review have been reflected in primary legislation, followed by secondary legislation granting powers to regulators to impose civil sanctions in a limited number of fields.</a:t>
            </a:r>
            <a:r>
              <a:rPr lang="en-US" i="0" baseline="0" dirty="0" smtClean="0"/>
              <a:t> </a:t>
            </a:r>
            <a:r>
              <a:rPr lang="en-US" i="0" dirty="0" smtClean="0"/>
              <a:t>publication of a Statutory Code of Practice for regulators, the establishment of a new sanctions appeals body in the form of an environmental tribunal within the General Regulatory Chamber of the First-tier Tribunal, and in the last 12 months regulators have begun to use their new sanctioning powers.</a:t>
            </a:r>
            <a:endParaRPr lang="en-US" i="0" dirty="0"/>
          </a:p>
        </p:txBody>
      </p:sp>
      <p:sp>
        <p:nvSpPr>
          <p:cNvPr id="4" name="Slide Number Placeholder 3"/>
          <p:cNvSpPr>
            <a:spLocks noGrp="1"/>
          </p:cNvSpPr>
          <p:nvPr>
            <p:ph type="sldNum" sz="quarter" idx="10"/>
          </p:nvPr>
        </p:nvSpPr>
        <p:spPr/>
        <p:txBody>
          <a:bodyPr/>
          <a:lstStyle/>
          <a:p>
            <a:fld id="{C07918EB-28DC-47E7-88A3-3A99765398A0}" type="slidenum">
              <a:rPr lang="en-US" smtClean="0"/>
              <a:t>3</a:t>
            </a:fld>
            <a:endParaRPr lang="en-US"/>
          </a:p>
        </p:txBody>
      </p:sp>
    </p:spTree>
    <p:extLst>
      <p:ext uri="{BB962C8B-B14F-4D97-AF65-F5344CB8AC3E}">
        <p14:creationId xmlns:p14="http://schemas.microsoft.com/office/powerpoint/2010/main" val="389146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The Sanctions Review strongly endorsed this approach: ‘Advice and incentives should play a key role in</a:t>
            </a:r>
          </a:p>
          <a:p>
            <a:pPr eaLnBrk="1" hangingPunct="1">
              <a:spcBef>
                <a:spcPct val="0"/>
              </a:spcBef>
            </a:pPr>
            <a:r>
              <a:rPr lang="en-US" altLang="en-US" dirty="0" smtClean="0"/>
              <a:t>ensuring  regulatory  compliance,  and  should  normally  be  the  first  response of regulators.’ ("Login," </a:t>
            </a:r>
            <a:r>
              <a:rPr lang="en-US" altLang="en-US" dirty="0" err="1" smtClean="0"/>
              <a:t>n.d.</a:t>
            </a:r>
            <a:r>
              <a:rPr lang="en-US" altLang="en-US" dirty="0" smtClean="0"/>
              <a:t> </a:t>
            </a:r>
            <a:r>
              <a:rPr lang="en-US" altLang="en-US" dirty="0" err="1" smtClean="0"/>
              <a:t>pg</a:t>
            </a:r>
            <a:r>
              <a:rPr lang="en-US" altLang="en-US" dirty="0" smtClean="0"/>
              <a:t> 1). The best way of securing compliance is likely to be persuasion and advice in the first instance. The extensive proposals in the Sanctions Review on improving the application of the criminal law in the regulatory field have yet to be pursued with consistency and vigor. The Sanctions Review went on to recommend that a far richer range of  sanctions  for  regulatory  offences  should  be  made  available  to  the criminal courts. Essentially, where a business was concerned, the only sanction was a financial penalty, with the occasional possibility of directors being held personally liable and subject to imprisonment.</a:t>
            </a:r>
          </a:p>
        </p:txBody>
      </p:sp>
      <p:sp>
        <p:nvSpPr>
          <p:cNvPr id="4" name="Slide Number Placeholder 3"/>
          <p:cNvSpPr>
            <a:spLocks noGrp="1"/>
          </p:cNvSpPr>
          <p:nvPr>
            <p:ph type="sldNum" sz="quarter" idx="10"/>
          </p:nvPr>
        </p:nvSpPr>
        <p:spPr/>
        <p:txBody>
          <a:bodyPr/>
          <a:lstStyle/>
          <a:p>
            <a:fld id="{C07918EB-28DC-47E7-88A3-3A99765398A0}" type="slidenum">
              <a:rPr lang="en-US" smtClean="0"/>
              <a:t>4</a:t>
            </a:fld>
            <a:endParaRPr lang="en-US"/>
          </a:p>
        </p:txBody>
      </p:sp>
    </p:spTree>
    <p:extLst>
      <p:ext uri="{BB962C8B-B14F-4D97-AF65-F5344CB8AC3E}">
        <p14:creationId xmlns:p14="http://schemas.microsoft.com/office/powerpoint/2010/main" val="299680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governing law that</a:t>
            </a:r>
            <a:r>
              <a:rPr lang="en-US" altLang="en-US" baseline="0" dirty="0" smtClean="0"/>
              <a:t> applies to this case is the </a:t>
            </a:r>
            <a:r>
              <a:rPr lang="en-US" sz="1200" b="0" i="0" kern="1200" dirty="0" smtClean="0">
                <a:solidFill>
                  <a:schemeClr val="tx1"/>
                </a:solidFill>
                <a:effectLst/>
                <a:latin typeface="+mn-lt"/>
                <a:ea typeface="+mn-ea"/>
                <a:cs typeface="+mn-cs"/>
              </a:rPr>
              <a:t>The Regulatory Enforcement and Sanctions Act 2008. The regulatory enforcement</a:t>
            </a:r>
            <a:r>
              <a:rPr lang="en-US" sz="1200" b="0" i="0" kern="1200" baseline="0" dirty="0" smtClean="0">
                <a:solidFill>
                  <a:schemeClr val="tx1"/>
                </a:solidFill>
                <a:effectLst/>
                <a:latin typeface="+mn-lt"/>
                <a:ea typeface="+mn-ea"/>
                <a:cs typeface="+mn-cs"/>
              </a:rPr>
              <a:t> and sanctions act of 2008 </a:t>
            </a:r>
            <a:r>
              <a:rPr lang="en-US" sz="1200" b="0" i="0" kern="1200" dirty="0" smtClean="0">
                <a:solidFill>
                  <a:schemeClr val="tx1"/>
                </a:solidFill>
                <a:effectLst/>
                <a:latin typeface="+mn-lt"/>
                <a:ea typeface="+mn-ea"/>
                <a:cs typeface="+mn-cs"/>
              </a:rPr>
              <a:t> is an act  of the Parliament of the United Kingdom which is designed to provide for more consistent enforcement of regulations across local authority boundaries, better co-ordination between local authorities and central government, and more effective enforcement of regulations. It also requires regulators to conform to certain principles. The Act was passed in response to the Hampton report, commissioned in the 2004 budget.</a:t>
            </a:r>
          </a:p>
          <a:p>
            <a:pPr marL="0" marR="0" indent="0" algn="l" defTabSz="914400" rtl="0" eaLnBrk="1" fontAlgn="auto" latinLnBrk="0" hangingPunct="1">
              <a:lnSpc>
                <a:spcPct val="100000"/>
              </a:lnSpc>
              <a:spcBef>
                <a:spcPct val="0"/>
              </a:spcBef>
              <a:spcAft>
                <a:spcPts val="0"/>
              </a:spcAft>
              <a:buClrTx/>
              <a:buSzTx/>
              <a:buFontTx/>
              <a:buNone/>
              <a:tabLst/>
              <a:defRPr/>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C07918EB-28DC-47E7-88A3-3A99765398A0}" type="slidenum">
              <a:rPr lang="en-US" smtClean="0"/>
              <a:t>5</a:t>
            </a:fld>
            <a:endParaRPr lang="en-US"/>
          </a:p>
        </p:txBody>
      </p:sp>
    </p:spTree>
    <p:extLst>
      <p:ext uri="{BB962C8B-B14F-4D97-AF65-F5344CB8AC3E}">
        <p14:creationId xmlns:p14="http://schemas.microsoft.com/office/powerpoint/2010/main" val="242226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Discretion of Prosecution</a:t>
            </a:r>
          </a:p>
          <a:p>
            <a:r>
              <a:rPr lang="en-US" dirty="0" smtClean="0"/>
              <a:t>“</a:t>
            </a:r>
            <a:r>
              <a:rPr lang="en-US" sz="1200" b="0" i="0" u="none" strike="noStrike" kern="1200" baseline="0" dirty="0" smtClean="0">
                <a:solidFill>
                  <a:schemeClr val="tx1"/>
                </a:solidFill>
                <a:latin typeface="+mn-lt"/>
                <a:ea typeface="+mn-ea"/>
                <a:cs typeface="+mn-cs"/>
              </a:rPr>
              <a:t>Regulators have discretion whether or not to prosecute, and in practice enforcement policies often ensure that prosecution is reserved for the more egregious offender, thereby mitigating an overly zealous application of strict liability (</a:t>
            </a:r>
            <a:r>
              <a:rPr lang="en-US" sz="1200" b="0" i="0" u="none" strike="noStrike" kern="1200" baseline="0" dirty="0" err="1" smtClean="0">
                <a:solidFill>
                  <a:schemeClr val="tx1"/>
                </a:solidFill>
                <a:latin typeface="+mn-lt"/>
                <a:ea typeface="+mn-ea"/>
                <a:cs typeface="+mn-cs"/>
              </a:rPr>
              <a:t>Macrony</a:t>
            </a:r>
            <a:r>
              <a:rPr lang="en-US" sz="1200" b="0" i="0" u="none" strike="noStrike" kern="1200" baseline="0" dirty="0" smtClean="0">
                <a:solidFill>
                  <a:schemeClr val="tx1"/>
                </a:solidFill>
                <a:latin typeface="+mn-lt"/>
                <a:ea typeface="+mn-ea"/>
                <a:cs typeface="+mn-cs"/>
              </a:rPr>
              <a:t>, 2005).”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means that regulators have the ability to not bring every case before the court. They can instead limit their efforts to only the most heinous actions or the ones that there is the most public outcry.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this was not the case then the sanctions would be seen as harmful to the community and not a saving tool.</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Due Diligence Defense</a:t>
            </a:r>
          </a:p>
          <a:p>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challenge with the early implementation of sanctions, came from everyone being strictly liable. If the regulator saw fault the person was guilty and there was no possible defense that could be used.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courts expanded the rules and allowed for reasonable arguments to be made toward a persons innocence, provided they performed due diligence to avoid the sanction.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Limiting Involvement of Criminal Prosecution</a:t>
            </a:r>
          </a:p>
          <a:p>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challenge with the implementation came from being strongly tied with the criminal prosecution system. This was heavy handed and led to high costs and high punishments.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b="1" dirty="0" smtClean="0"/>
              <a:t>Adoptability</a:t>
            </a:r>
          </a:p>
          <a:p>
            <a:endParaRPr lang="en-US" b="0" dirty="0" smtClean="0"/>
          </a:p>
          <a:p>
            <a:r>
              <a:rPr lang="en-US" b="0" dirty="0" smtClean="0"/>
              <a:t>When the new rules were created by the cabinet they would need to get the other institutions</a:t>
            </a:r>
            <a:r>
              <a:rPr lang="en-US" b="0" baseline="0" dirty="0" smtClean="0"/>
              <a:t> to accept them, before they could become law.</a:t>
            </a:r>
          </a:p>
          <a:p>
            <a:endParaRPr lang="en-US" b="0" baseline="0" dirty="0" smtClean="0"/>
          </a:p>
          <a:p>
            <a:r>
              <a:rPr lang="en-US" b="0" baseline="0" dirty="0" smtClean="0"/>
              <a:t>To mitigate this risk they founders went to great lengths to show people their vision early on and get stakeholder approval. </a:t>
            </a:r>
          </a:p>
          <a:p>
            <a:endParaRPr lang="en-US" b="0" baseline="0" dirty="0" smtClean="0"/>
          </a:p>
          <a:p>
            <a:r>
              <a:rPr lang="en-US" b="0" baseline="0" dirty="0" smtClean="0"/>
              <a:t>Adoptability risk also appear when cases need to be tried and the other judiciary organization lacks the understanding and context.</a:t>
            </a:r>
          </a:p>
          <a:p>
            <a:endParaRPr lang="en-US" b="0" baseline="0" dirty="0" smtClean="0"/>
          </a:p>
          <a:p>
            <a:r>
              <a:rPr lang="en-US" b="0" baseline="0" dirty="0" smtClean="0"/>
              <a:t>To mitigate these risk factors standards need to be defined and appropriate responses given out based on those standards. </a:t>
            </a:r>
          </a:p>
          <a:p>
            <a:endParaRPr lang="en-US" b="0" baseline="0" dirty="0" smtClean="0"/>
          </a:p>
          <a:p>
            <a:r>
              <a:rPr lang="en-US" b="0" baseline="0" dirty="0" smtClean="0"/>
              <a:t>If standards cannot be agreed upon then the system runs the risk of being slow and overwhelming. This will lower its efficiency and less effectiveness.</a:t>
            </a:r>
          </a:p>
          <a:p>
            <a:endParaRPr lang="en-US" b="0" dirty="0"/>
          </a:p>
        </p:txBody>
      </p:sp>
      <p:sp>
        <p:nvSpPr>
          <p:cNvPr id="4" name="Slide Number Placeholder 3"/>
          <p:cNvSpPr>
            <a:spLocks noGrp="1"/>
          </p:cNvSpPr>
          <p:nvPr>
            <p:ph type="sldNum" sz="quarter" idx="10"/>
          </p:nvPr>
        </p:nvSpPr>
        <p:spPr/>
        <p:txBody>
          <a:bodyPr/>
          <a:lstStyle/>
          <a:p>
            <a:fld id="{C07918EB-28DC-47E7-88A3-3A99765398A0}" type="slidenum">
              <a:rPr lang="en-US" smtClean="0"/>
              <a:t>6</a:t>
            </a:fld>
            <a:endParaRPr lang="en-US"/>
          </a:p>
        </p:txBody>
      </p:sp>
    </p:spTree>
    <p:extLst>
      <p:ext uri="{BB962C8B-B14F-4D97-AF65-F5344CB8AC3E}">
        <p14:creationId xmlns:p14="http://schemas.microsoft.com/office/powerpoint/2010/main" val="125933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Sanctions Review</a:t>
            </a:r>
            <a:r>
              <a:rPr lang="en-US" baseline="0" dirty="0" smtClean="0"/>
              <a:t> in the was able to look at the amount of financial penalties that businesses could sustain due to the difference in the standard of proof between the civil and criminal cases </a:t>
            </a:r>
            <a:r>
              <a:rPr lang="en-US" altLang="en-US" dirty="0" smtClean="0"/>
              <a:t>("Login," </a:t>
            </a:r>
            <a:r>
              <a:rPr lang="en-US" altLang="en-US" dirty="0" err="1" smtClean="0"/>
              <a:t>n.d.</a:t>
            </a:r>
            <a:r>
              <a:rPr lang="en-US" altLang="en-US" dirty="0" smtClean="0"/>
              <a:t> </a:t>
            </a:r>
            <a:r>
              <a:rPr lang="en-US" altLang="en-US" dirty="0" err="1" smtClean="0"/>
              <a:t>pg</a:t>
            </a:r>
            <a:r>
              <a:rPr lang="en-US" altLang="en-US" dirty="0" smtClean="0"/>
              <a:t> 249)</a:t>
            </a:r>
            <a:r>
              <a:rPr lang="en-US" baseline="0" dirty="0" smtClean="0"/>
              <a:t>. The criminal cases needed to be proven with an enhanced standard of proof that determined the charge beyond a reasonable doubt. This separation in the needed proof caused a fiscal strain in the businesses. The adjustment of the requirement to be the same standard of proof for both criminal and civil cases to be beyond a reasonable doubt eliminates this strain. The courts are also able to be more consistent in the ability to hear cases due to the need of the same qualifications for the judgement for both criminal and civil cases.  </a:t>
            </a:r>
            <a:endParaRPr lang="en-US" dirty="0" smtClean="0"/>
          </a:p>
          <a:p>
            <a:endParaRPr lang="en-US" dirty="0"/>
          </a:p>
        </p:txBody>
      </p:sp>
      <p:sp>
        <p:nvSpPr>
          <p:cNvPr id="4" name="Slide Number Placeholder 3"/>
          <p:cNvSpPr>
            <a:spLocks noGrp="1"/>
          </p:cNvSpPr>
          <p:nvPr>
            <p:ph type="sldNum" sz="quarter" idx="10"/>
          </p:nvPr>
        </p:nvSpPr>
        <p:spPr/>
        <p:txBody>
          <a:bodyPr/>
          <a:lstStyle/>
          <a:p>
            <a:fld id="{C07918EB-28DC-47E7-88A3-3A99765398A0}" type="slidenum">
              <a:rPr lang="en-US" smtClean="0"/>
              <a:t>7</a:t>
            </a:fld>
            <a:endParaRPr lang="en-US"/>
          </a:p>
        </p:txBody>
      </p:sp>
    </p:spTree>
    <p:extLst>
      <p:ext uri="{BB962C8B-B14F-4D97-AF65-F5344CB8AC3E}">
        <p14:creationId xmlns:p14="http://schemas.microsoft.com/office/powerpoint/2010/main" val="35626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In conclusion, IRAC (</a:t>
            </a:r>
            <a:r>
              <a:rPr lang="en-US" sz="1200" b="0" i="1" kern="1200" dirty="0" smtClean="0">
                <a:solidFill>
                  <a:schemeClr val="tx1"/>
                </a:solidFill>
                <a:effectLst/>
                <a:latin typeface="+mn-lt"/>
                <a:ea typeface="+mn-ea"/>
                <a:cs typeface="+mn-cs"/>
              </a:rPr>
              <a:t>Issue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Rule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Analysis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Conclusion</a:t>
            </a: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forms the fundamental building blocks of legal analysis. It is the process by which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lawyers think about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legal problem. The beauty of IRAC is that it allows you to reduce the complexities of the law to a simple equation.</a:t>
            </a: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b="1" dirty="0" smtClean="0"/>
              <a:t>Discretion of Prosecution</a:t>
            </a:r>
          </a:p>
          <a:p>
            <a:r>
              <a:rPr lang="en-US" dirty="0" smtClean="0"/>
              <a:t>“</a:t>
            </a:r>
            <a:r>
              <a:rPr lang="en-US" sz="1200" b="0" i="0" u="none" strike="noStrike" kern="1200" baseline="0" dirty="0" smtClean="0">
                <a:solidFill>
                  <a:schemeClr val="tx1"/>
                </a:solidFill>
                <a:latin typeface="+mn-lt"/>
                <a:ea typeface="+mn-ea"/>
                <a:cs typeface="+mn-cs"/>
              </a:rPr>
              <a:t>Regulators have discretion whether or not to prosecute, and in practice enforcement policies often ensure that prosecution is reserved for the more egregious offender, thereby mitigating an overly zealous application of strict liability (</a:t>
            </a:r>
            <a:r>
              <a:rPr lang="en-US" sz="1200" b="0" i="0" u="none" strike="noStrike" kern="1200" baseline="0" dirty="0" err="1" smtClean="0">
                <a:solidFill>
                  <a:schemeClr val="tx1"/>
                </a:solidFill>
                <a:latin typeface="+mn-lt"/>
                <a:ea typeface="+mn-ea"/>
                <a:cs typeface="+mn-cs"/>
              </a:rPr>
              <a:t>Macrony</a:t>
            </a:r>
            <a:r>
              <a:rPr lang="en-US" sz="1200" b="0" i="0" u="none" strike="noStrike" kern="1200" baseline="0" dirty="0" smtClean="0">
                <a:solidFill>
                  <a:schemeClr val="tx1"/>
                </a:solidFill>
                <a:latin typeface="+mn-lt"/>
                <a:ea typeface="+mn-ea"/>
                <a:cs typeface="+mn-cs"/>
              </a:rPr>
              <a:t>, 2005).”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means that regulators have the ability to not bring every case before the court. They can instead limit their efforts to only the most heinous actions or the ones that there is the most public outcry.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this was not the case then the sanctions would be seen as harmful to the community and not a saving tool.</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The Sanctions Review</a:t>
            </a:r>
            <a:r>
              <a:rPr lang="en-US" baseline="0" dirty="0" smtClean="0"/>
              <a:t> in the was able to look at the amount of financial penalties that businesses could sustain due to the difference in the standard of proof between the civil and criminal cases </a:t>
            </a:r>
            <a:r>
              <a:rPr lang="en-US" altLang="en-US" dirty="0" smtClean="0"/>
              <a:t>("Login," </a:t>
            </a:r>
            <a:r>
              <a:rPr lang="en-US" altLang="en-US" dirty="0" err="1" smtClean="0"/>
              <a:t>n.d.</a:t>
            </a:r>
            <a:r>
              <a:rPr lang="en-US" altLang="en-US" dirty="0" smtClean="0"/>
              <a:t> </a:t>
            </a:r>
            <a:r>
              <a:rPr lang="en-US" altLang="en-US" dirty="0" err="1" smtClean="0"/>
              <a:t>pg</a:t>
            </a:r>
            <a:r>
              <a:rPr lang="en-US" altLang="en-US" dirty="0" smtClean="0"/>
              <a:t> 249)</a:t>
            </a:r>
            <a:r>
              <a:rPr lang="en-US" baseline="0" dirty="0" smtClean="0"/>
              <a:t>. The criminal cases needed to be proven with an enhanced standard of proof that determined the charge beyond a reasonable doubt. </a:t>
            </a:r>
            <a:endParaRPr lang="en-US" dirty="0"/>
          </a:p>
        </p:txBody>
      </p:sp>
      <p:sp>
        <p:nvSpPr>
          <p:cNvPr id="4" name="Slide Number Placeholder 3"/>
          <p:cNvSpPr>
            <a:spLocks noGrp="1"/>
          </p:cNvSpPr>
          <p:nvPr>
            <p:ph type="sldNum" sz="quarter" idx="10"/>
          </p:nvPr>
        </p:nvSpPr>
        <p:spPr/>
        <p:txBody>
          <a:bodyPr/>
          <a:lstStyle/>
          <a:p>
            <a:fld id="{C07918EB-28DC-47E7-88A3-3A99765398A0}" type="slidenum">
              <a:rPr lang="en-US" smtClean="0"/>
              <a:t>8</a:t>
            </a:fld>
            <a:endParaRPr lang="en-US"/>
          </a:p>
        </p:txBody>
      </p:sp>
    </p:spTree>
    <p:extLst>
      <p:ext uri="{BB962C8B-B14F-4D97-AF65-F5344CB8AC3E}">
        <p14:creationId xmlns:p14="http://schemas.microsoft.com/office/powerpoint/2010/main" val="365681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E2CED82-350C-47E8-BCB8-28132C1E5775}" type="datetimeFigureOut">
              <a:rPr lang="en-US" smtClean="0"/>
              <a:t>11/9/2015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1B11FED-D7C5-4BCF-B2F0-8FA45EAEF33A}" type="slidenum">
              <a:rPr lang="en-US" smtClean="0"/>
              <a:t>‹#›</a:t>
            </a:fld>
            <a:endParaRPr lang="en-US"/>
          </a:p>
        </p:txBody>
      </p:sp>
    </p:spTree>
    <p:extLst>
      <p:ext uri="{BB962C8B-B14F-4D97-AF65-F5344CB8AC3E}">
        <p14:creationId xmlns:p14="http://schemas.microsoft.com/office/powerpoint/2010/main" val="8743301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2CED82-350C-47E8-BCB8-28132C1E577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1FED-D7C5-4BCF-B2F0-8FA45EAEF33A}"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173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2CED82-350C-47E8-BCB8-28132C1E577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1FED-D7C5-4BCF-B2F0-8FA45EAEF33A}"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925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2CED82-350C-47E8-BCB8-28132C1E577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1FED-D7C5-4BCF-B2F0-8FA45EAEF33A}"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530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2CED82-350C-47E8-BCB8-28132C1E577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11FED-D7C5-4BCF-B2F0-8FA45EAEF33A}"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5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2CED82-350C-47E8-BCB8-28132C1E577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11FED-D7C5-4BCF-B2F0-8FA45EAEF33A}"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796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2CED82-350C-47E8-BCB8-28132C1E5775}"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11FED-D7C5-4BCF-B2F0-8FA45EAEF33A}"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890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2CED82-350C-47E8-BCB8-28132C1E5775}"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11FED-D7C5-4BCF-B2F0-8FA45EAEF33A}"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45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CED82-350C-47E8-BCB8-28132C1E5775}"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11FED-D7C5-4BCF-B2F0-8FA45EAEF33A}"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92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CED82-350C-47E8-BCB8-28132C1E577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11FED-D7C5-4BCF-B2F0-8FA45EAEF33A}" type="slidenum">
              <a:rPr lang="en-US" smtClean="0"/>
              <a:t>‹#›</a:t>
            </a:fld>
            <a:endParaRPr lang="en-US"/>
          </a:p>
        </p:txBody>
      </p:sp>
    </p:spTree>
    <p:extLst>
      <p:ext uri="{BB962C8B-B14F-4D97-AF65-F5344CB8AC3E}">
        <p14:creationId xmlns:p14="http://schemas.microsoft.com/office/powerpoint/2010/main" val="2307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CED82-350C-47E8-BCB8-28132C1E577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11FED-D7C5-4BCF-B2F0-8FA45EAEF33A}" type="slidenum">
              <a:rPr lang="en-US" smtClean="0"/>
              <a:t>‹#›</a:t>
            </a:fld>
            <a:endParaRPr lang="en-US"/>
          </a:p>
        </p:txBody>
      </p:sp>
    </p:spTree>
    <p:extLst>
      <p:ext uri="{BB962C8B-B14F-4D97-AF65-F5344CB8AC3E}">
        <p14:creationId xmlns:p14="http://schemas.microsoft.com/office/powerpoint/2010/main" val="233827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1E2CED82-350C-47E8-BCB8-28132C1E5775}" type="datetimeFigureOut">
              <a:rPr lang="en-US" smtClean="0"/>
              <a:t>11/9/2015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31B11FED-D7C5-4BCF-B2F0-8FA45EAEF33A}" type="slidenum">
              <a:rPr lang="en-US" smtClean="0"/>
              <a:t>‹#›</a:t>
            </a:fld>
            <a:endParaRPr lang="en-US"/>
          </a:p>
        </p:txBody>
      </p:sp>
    </p:spTree>
    <p:extLst>
      <p:ext uri="{BB962C8B-B14F-4D97-AF65-F5344CB8AC3E}">
        <p14:creationId xmlns:p14="http://schemas.microsoft.com/office/powerpoint/2010/main" val="3638646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423" y="2394846"/>
            <a:ext cx="9692640" cy="1397124"/>
          </a:xfrm>
        </p:spPr>
        <p:txBody>
          <a:bodyPr>
            <a:normAutofit/>
          </a:bodyPr>
          <a:lstStyle/>
          <a:p>
            <a:pPr algn="ctr"/>
            <a:r>
              <a:rPr lang="en-US" sz="8800" dirty="0" smtClean="0">
                <a:effectLst>
                  <a:outerShdw blurRad="63500" sx="102000" sy="102000" algn="ctr" rotWithShape="0">
                    <a:prstClr val="black">
                      <a:alpha val="40000"/>
                    </a:prstClr>
                  </a:outerShdw>
                </a:effectLst>
                <a:cs typeface="Arial" panose="020B0604020202020204" pitchFamily="34" charset="0"/>
              </a:rPr>
              <a:t>IRAC</a:t>
            </a:r>
            <a:endParaRPr lang="en-US" sz="8800" dirty="0">
              <a:effectLst>
                <a:outerShdw blurRad="63500" sx="102000" sy="102000" algn="ctr" rotWithShape="0">
                  <a:prstClr val="black">
                    <a:alpha val="40000"/>
                  </a:prstClr>
                </a:outerShdw>
              </a:effectLst>
              <a:cs typeface="Arial" panose="020B0604020202020204" pitchFamily="34" charset="0"/>
            </a:endParaRPr>
          </a:p>
        </p:txBody>
      </p:sp>
      <p:sp>
        <p:nvSpPr>
          <p:cNvPr id="3" name="Content Placeholder 2"/>
          <p:cNvSpPr>
            <a:spLocks noGrp="1"/>
          </p:cNvSpPr>
          <p:nvPr>
            <p:ph idx="1"/>
          </p:nvPr>
        </p:nvSpPr>
        <p:spPr>
          <a:xfrm>
            <a:off x="543698" y="4522574"/>
            <a:ext cx="10732090" cy="2335426"/>
          </a:xfrm>
          <a:noFill/>
        </p:spPr>
        <p:txBody>
          <a:bodyPr>
            <a:normAutofit lnSpcReduction="10000"/>
          </a:bodyPr>
          <a:lstStyle/>
          <a:p>
            <a:pPr marL="0" indent="0" algn="ctr">
              <a:buNone/>
            </a:pPr>
            <a:r>
              <a:rPr lang="en-US" dirty="0" smtClean="0">
                <a:solidFill>
                  <a:sysClr val="windowText" lastClr="000000"/>
                </a:solidFill>
                <a:latin typeface="+mj-lt"/>
                <a:cs typeface="Arial" panose="020B0604020202020204" pitchFamily="34" charset="0"/>
              </a:rPr>
              <a:t>Learning Team C</a:t>
            </a:r>
          </a:p>
          <a:p>
            <a:pPr marL="0" indent="0" algn="ctr">
              <a:buNone/>
            </a:pPr>
            <a:r>
              <a:rPr lang="en-US" dirty="0" smtClean="0">
                <a:solidFill>
                  <a:sysClr val="windowText" lastClr="000000"/>
                </a:solidFill>
                <a:latin typeface="+mj-lt"/>
                <a:cs typeface="Arial" panose="020B0604020202020204" pitchFamily="34" charset="0"/>
              </a:rPr>
              <a:t>University of Phoenix </a:t>
            </a:r>
          </a:p>
          <a:p>
            <a:pPr marL="0" indent="0" algn="ctr">
              <a:buNone/>
            </a:pPr>
            <a:r>
              <a:rPr lang="en-US" dirty="0" smtClean="0">
                <a:solidFill>
                  <a:sysClr val="windowText" lastClr="000000"/>
                </a:solidFill>
                <a:latin typeface="+mj-lt"/>
                <a:cs typeface="Arial" panose="020B0604020202020204" pitchFamily="34" charset="0"/>
              </a:rPr>
              <a:t>LAW 531: Business Law</a:t>
            </a:r>
          </a:p>
          <a:p>
            <a:pPr marL="0" indent="0" algn="ctr">
              <a:buNone/>
            </a:pPr>
            <a:r>
              <a:rPr lang="en-US" dirty="0" smtClean="0">
                <a:solidFill>
                  <a:sysClr val="windowText" lastClr="000000"/>
                </a:solidFill>
                <a:latin typeface="+mj-lt"/>
                <a:cs typeface="Arial" panose="020B0604020202020204" pitchFamily="34" charset="0"/>
              </a:rPr>
              <a:t>Maria Wood</a:t>
            </a:r>
          </a:p>
          <a:p>
            <a:pPr marL="0" indent="0" algn="ctr">
              <a:buNone/>
            </a:pPr>
            <a:r>
              <a:rPr lang="en-US" dirty="0" smtClean="0">
                <a:solidFill>
                  <a:sysClr val="windowText" lastClr="000000"/>
                </a:solidFill>
                <a:latin typeface="+mj-lt"/>
                <a:cs typeface="Arial" panose="020B0604020202020204" pitchFamily="34" charset="0"/>
              </a:rPr>
              <a:t>November 9, 2015</a:t>
            </a:r>
          </a:p>
        </p:txBody>
      </p:sp>
    </p:spTree>
    <p:extLst>
      <p:ext uri="{BB962C8B-B14F-4D97-AF65-F5344CB8AC3E}">
        <p14:creationId xmlns:p14="http://schemas.microsoft.com/office/powerpoint/2010/main" val="328616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270751"/>
            <a:ext cx="3427359" cy="1397124"/>
          </a:xfrm>
        </p:spPr>
        <p:txBody>
          <a:bodyPr>
            <a:normAutofit/>
          </a:bodyPr>
          <a:lstStyle/>
          <a:p>
            <a:pPr algn="ctr"/>
            <a:r>
              <a:rPr lang="en-US" sz="8800" dirty="0" smtClean="0">
                <a:cs typeface="Arial" panose="020B0604020202020204" pitchFamily="34" charset="0"/>
              </a:rPr>
              <a:t>IRAC</a:t>
            </a:r>
            <a:endParaRPr lang="en-US" sz="8800" dirty="0">
              <a:cs typeface="Arial" panose="020B0604020202020204" pitchFamily="34" charset="0"/>
            </a:endParaRPr>
          </a:p>
        </p:txBody>
      </p:sp>
      <p:sp>
        <p:nvSpPr>
          <p:cNvPr id="6" name="TextBox 5"/>
          <p:cNvSpPr txBox="1"/>
          <p:nvPr/>
        </p:nvSpPr>
        <p:spPr>
          <a:xfrm>
            <a:off x="2348953" y="2272786"/>
            <a:ext cx="8966747" cy="4093428"/>
          </a:xfrm>
          <a:prstGeom prst="rect">
            <a:avLst/>
          </a:prstGeom>
          <a:noFill/>
        </p:spPr>
        <p:txBody>
          <a:bodyPr wrap="square" rtlCol="0">
            <a:spAutoFit/>
          </a:bodyPr>
          <a:lstStyle/>
          <a:p>
            <a:r>
              <a:rPr lang="en-US" sz="3200" u="sng" dirty="0" smtClean="0">
                <a:solidFill>
                  <a:schemeClr val="accent6">
                    <a:lumMod val="50000"/>
                  </a:schemeClr>
                </a:solidFill>
                <a:latin typeface="+mj-lt"/>
                <a:cs typeface="Arial" panose="020B0604020202020204" pitchFamily="34" charset="0"/>
              </a:rPr>
              <a:t>AGENDA</a:t>
            </a:r>
            <a:endParaRPr lang="en-US" sz="3200" u="sng" dirty="0" smtClean="0">
              <a:solidFill>
                <a:schemeClr val="accent6">
                  <a:lumMod val="50000"/>
                </a:schemeClr>
              </a:solidFill>
              <a:latin typeface="+mj-lt"/>
              <a:cs typeface="Arial" panose="020B0604020202020204" pitchFamily="34" charset="0"/>
            </a:endParaRPr>
          </a:p>
          <a:p>
            <a:pPr marL="914400" lvl="1" indent="-457200">
              <a:buFont typeface="Arial" panose="020B0604020202020204" pitchFamily="34" charset="0"/>
              <a:buChar char="•"/>
            </a:pPr>
            <a:r>
              <a:rPr lang="en-US" sz="3200" dirty="0" smtClean="0">
                <a:solidFill>
                  <a:schemeClr val="accent6">
                    <a:lumMod val="50000"/>
                  </a:schemeClr>
                </a:solidFill>
                <a:latin typeface="+mj-lt"/>
                <a:cs typeface="Arial" panose="020B0604020202020204" pitchFamily="34" charset="0"/>
              </a:rPr>
              <a:t>Introduction</a:t>
            </a:r>
          </a:p>
          <a:p>
            <a:pPr marL="914400" lvl="1" indent="-457200">
              <a:buFont typeface="Arial" panose="020B0604020202020204" pitchFamily="34" charset="0"/>
              <a:buChar char="•"/>
            </a:pPr>
            <a:r>
              <a:rPr lang="en-US" sz="3200" dirty="0" smtClean="0">
                <a:solidFill>
                  <a:schemeClr val="accent6">
                    <a:lumMod val="50000"/>
                  </a:schemeClr>
                </a:solidFill>
                <a:latin typeface="+mj-lt"/>
                <a:cs typeface="Arial" panose="020B0604020202020204" pitchFamily="34" charset="0"/>
              </a:rPr>
              <a:t>Issue</a:t>
            </a:r>
          </a:p>
          <a:p>
            <a:pPr marL="914400" lvl="1" indent="-457200">
              <a:buFont typeface="Arial" panose="020B0604020202020204" pitchFamily="34" charset="0"/>
              <a:buChar char="•"/>
            </a:pPr>
            <a:r>
              <a:rPr lang="en-US" sz="3200" dirty="0" smtClean="0">
                <a:solidFill>
                  <a:schemeClr val="accent6">
                    <a:lumMod val="50000"/>
                  </a:schemeClr>
                </a:solidFill>
                <a:latin typeface="+mj-lt"/>
                <a:cs typeface="Arial" panose="020B0604020202020204" pitchFamily="34" charset="0"/>
              </a:rPr>
              <a:t>Rule</a:t>
            </a:r>
            <a:endParaRPr lang="en-US" sz="3200" dirty="0">
              <a:solidFill>
                <a:schemeClr val="accent6">
                  <a:lumMod val="50000"/>
                </a:schemeClr>
              </a:solidFill>
              <a:latin typeface="+mj-lt"/>
              <a:cs typeface="Arial" panose="020B0604020202020204" pitchFamily="34" charset="0"/>
            </a:endParaRPr>
          </a:p>
          <a:p>
            <a:pPr marL="914400" lvl="1" indent="-457200">
              <a:buFont typeface="Arial" panose="020B0604020202020204" pitchFamily="34" charset="0"/>
              <a:buChar char="•"/>
            </a:pPr>
            <a:r>
              <a:rPr lang="en-US" sz="3200" dirty="0" smtClean="0">
                <a:solidFill>
                  <a:schemeClr val="accent6">
                    <a:lumMod val="50000"/>
                  </a:schemeClr>
                </a:solidFill>
                <a:latin typeface="+mj-lt"/>
                <a:cs typeface="Arial" panose="020B0604020202020204" pitchFamily="34" charset="0"/>
              </a:rPr>
              <a:t>Analysis </a:t>
            </a:r>
          </a:p>
          <a:p>
            <a:pPr marL="1371600" lvl="2" indent="-457200">
              <a:buFont typeface="Arial" panose="020B0604020202020204" pitchFamily="34" charset="0"/>
              <a:buChar char="•"/>
            </a:pPr>
            <a:r>
              <a:rPr lang="en-US" sz="3200" dirty="0" smtClean="0">
                <a:solidFill>
                  <a:schemeClr val="accent6">
                    <a:lumMod val="50000"/>
                  </a:schemeClr>
                </a:solidFill>
                <a:latin typeface="+mj-lt"/>
                <a:cs typeface="Arial" panose="020B0604020202020204" pitchFamily="34" charset="0"/>
              </a:rPr>
              <a:t>The </a:t>
            </a:r>
            <a:r>
              <a:rPr lang="en-US" sz="3200" dirty="0">
                <a:solidFill>
                  <a:schemeClr val="accent6">
                    <a:lumMod val="50000"/>
                  </a:schemeClr>
                </a:solidFill>
                <a:latin typeface="+mj-lt"/>
                <a:cs typeface="Arial" panose="020B0604020202020204" pitchFamily="34" charset="0"/>
              </a:rPr>
              <a:t>Constant Standard of </a:t>
            </a:r>
            <a:r>
              <a:rPr lang="en-US" sz="3200" dirty="0" smtClean="0">
                <a:solidFill>
                  <a:schemeClr val="accent6">
                    <a:lumMod val="50000"/>
                  </a:schemeClr>
                </a:solidFill>
                <a:latin typeface="+mj-lt"/>
                <a:cs typeface="Arial" panose="020B0604020202020204" pitchFamily="34" charset="0"/>
              </a:rPr>
              <a:t>Proof</a:t>
            </a:r>
          </a:p>
          <a:p>
            <a:pPr marL="914400" lvl="1" indent="-457200">
              <a:buFont typeface="Arial" panose="020B0604020202020204" pitchFamily="34" charset="0"/>
              <a:buChar char="•"/>
            </a:pPr>
            <a:r>
              <a:rPr lang="en-US" sz="3200" dirty="0" smtClean="0">
                <a:solidFill>
                  <a:schemeClr val="accent6">
                    <a:lumMod val="50000"/>
                  </a:schemeClr>
                </a:solidFill>
                <a:latin typeface="+mj-lt"/>
                <a:cs typeface="Arial" panose="020B0604020202020204" pitchFamily="34" charset="0"/>
              </a:rPr>
              <a:t>Conclusion	</a:t>
            </a:r>
            <a:endParaRPr lang="en-US" sz="3200" dirty="0" smtClean="0">
              <a:solidFill>
                <a:schemeClr val="accent6">
                  <a:lumMod val="50000"/>
                </a:schemeClr>
              </a:solidFill>
              <a:latin typeface="+mj-lt"/>
              <a:cs typeface="Arial" panose="020B0604020202020204" pitchFamily="34" charset="0"/>
            </a:endParaRPr>
          </a:p>
          <a:p>
            <a:pPr marL="285750" indent="-285750">
              <a:buFont typeface="Arial" panose="020B0604020202020204" pitchFamily="34" charset="0"/>
              <a:buChar char="•"/>
            </a:pPr>
            <a:endParaRPr lang="en-US" dirty="0" smtClean="0">
              <a:solidFill>
                <a:schemeClr val="accent6">
                  <a:lumMod val="50000"/>
                </a:schemeClr>
              </a:solidFill>
              <a:latin typeface="+mj-lt"/>
              <a:cs typeface="Arial" panose="020B0604020202020204" pitchFamily="34" charset="0"/>
            </a:endParaRPr>
          </a:p>
          <a:p>
            <a:pPr marL="285750" indent="-285750">
              <a:buFont typeface="Arial" panose="020B0604020202020204" pitchFamily="34" charset="0"/>
              <a:buChar char="•"/>
            </a:pPr>
            <a:endParaRPr lang="en-US" dirty="0">
              <a:solidFill>
                <a:schemeClr val="accent6">
                  <a:lumMod val="50000"/>
                </a:schemeClr>
              </a:solidFill>
              <a:latin typeface="+mj-lt"/>
              <a:cs typeface="Arial" panose="020B0604020202020204" pitchFamily="34" charset="0"/>
            </a:endParaRPr>
          </a:p>
        </p:txBody>
      </p:sp>
      <p:cxnSp>
        <p:nvCxnSpPr>
          <p:cNvPr id="8" name="Straight Connector 7"/>
          <p:cNvCxnSpPr/>
          <p:nvPr/>
        </p:nvCxnSpPr>
        <p:spPr>
          <a:xfrm>
            <a:off x="-36576" y="1507855"/>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08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6896" y="88421"/>
            <a:ext cx="9692640" cy="1397124"/>
          </a:xfrm>
        </p:spPr>
        <p:txBody>
          <a:bodyPr/>
          <a:lstStyle/>
          <a:p>
            <a:pPr algn="ctr"/>
            <a:r>
              <a:rPr lang="en-US" dirty="0" smtClean="0">
                <a:cs typeface="Arial" panose="020B0604020202020204" pitchFamily="34" charset="0"/>
              </a:rPr>
              <a:t>Introduction</a:t>
            </a:r>
            <a:br>
              <a:rPr lang="en-US" dirty="0" smtClean="0">
                <a:cs typeface="Arial" panose="020B0604020202020204" pitchFamily="34" charset="0"/>
              </a:rPr>
            </a:br>
            <a:r>
              <a:rPr lang="en-US" sz="2000" i="1" dirty="0" smtClean="0">
                <a:cs typeface="Arial" panose="020B0604020202020204" pitchFamily="34" charset="0"/>
              </a:rPr>
              <a:t>What is the IRAC Method?</a:t>
            </a:r>
            <a:endParaRPr lang="en-US" sz="2000" i="1" dirty="0">
              <a:cs typeface="Arial" panose="020B0604020202020204" pitchFamily="34" charset="0"/>
            </a:endParaRPr>
          </a:p>
        </p:txBody>
      </p:sp>
      <p:sp>
        <p:nvSpPr>
          <p:cNvPr id="5" name="Rectangle 4"/>
          <p:cNvSpPr/>
          <p:nvPr/>
        </p:nvSpPr>
        <p:spPr>
          <a:xfrm>
            <a:off x="1403604" y="1485545"/>
            <a:ext cx="8906256" cy="4451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en-US" sz="2400" b="1" dirty="0" smtClean="0">
                <a:solidFill>
                  <a:schemeClr val="accent6">
                    <a:lumMod val="50000"/>
                  </a:schemeClr>
                </a:solidFill>
                <a:latin typeface="+mj-lt"/>
                <a:cs typeface="Arial" panose="020B0604020202020204" pitchFamily="34" charset="0"/>
              </a:rPr>
              <a:t>IRAC</a:t>
            </a:r>
          </a:p>
          <a:p>
            <a:pPr marL="742950" lvl="1" indent="-285750" fontAlgn="t">
              <a:buFont typeface="Arial" panose="020B0604020202020204" pitchFamily="34" charset="0"/>
              <a:buChar char="•"/>
            </a:pPr>
            <a:r>
              <a:rPr lang="en-US" sz="2400" b="1" dirty="0" smtClean="0">
                <a:solidFill>
                  <a:schemeClr val="accent6">
                    <a:lumMod val="50000"/>
                  </a:schemeClr>
                </a:solidFill>
                <a:latin typeface="+mj-lt"/>
                <a:cs typeface="Arial" panose="020B0604020202020204" pitchFamily="34" charset="0"/>
              </a:rPr>
              <a:t>I</a:t>
            </a:r>
            <a:r>
              <a:rPr lang="en-US" sz="2400" dirty="0" smtClean="0">
                <a:solidFill>
                  <a:schemeClr val="accent6">
                    <a:lumMod val="50000"/>
                  </a:schemeClr>
                </a:solidFill>
                <a:latin typeface="+mj-lt"/>
                <a:cs typeface="Arial" panose="020B0604020202020204" pitchFamily="34" charset="0"/>
              </a:rPr>
              <a:t>SSUE</a:t>
            </a:r>
            <a:endParaRPr lang="en-US" sz="2400" dirty="0">
              <a:solidFill>
                <a:schemeClr val="accent6">
                  <a:lumMod val="50000"/>
                </a:schemeClr>
              </a:solidFill>
              <a:latin typeface="+mj-lt"/>
              <a:cs typeface="Arial" panose="020B0604020202020204" pitchFamily="34" charset="0"/>
            </a:endParaRPr>
          </a:p>
          <a:p>
            <a:pPr marL="1200150" lvl="2" indent="-285750" fontAlgn="t">
              <a:buFont typeface="Arial" panose="020B0604020202020204" pitchFamily="34" charset="0"/>
              <a:buChar char="•"/>
            </a:pPr>
            <a:r>
              <a:rPr lang="en-US" sz="2400" dirty="0">
                <a:solidFill>
                  <a:schemeClr val="accent6">
                    <a:lumMod val="50000"/>
                  </a:schemeClr>
                </a:solidFill>
                <a:latin typeface="+mj-lt"/>
                <a:cs typeface="Arial" panose="020B0604020202020204" pitchFamily="34" charset="0"/>
              </a:rPr>
              <a:t>What </a:t>
            </a:r>
            <a:r>
              <a:rPr lang="en-US" sz="2400" i="1" dirty="0">
                <a:solidFill>
                  <a:schemeClr val="accent6">
                    <a:lumMod val="50000"/>
                  </a:schemeClr>
                </a:solidFill>
                <a:latin typeface="+mj-lt"/>
                <a:cs typeface="Arial" panose="020B0604020202020204" pitchFamily="34" charset="0"/>
              </a:rPr>
              <a:t>facts</a:t>
            </a:r>
            <a:r>
              <a:rPr lang="en-US" sz="2400" dirty="0">
                <a:solidFill>
                  <a:schemeClr val="accent6">
                    <a:lumMod val="50000"/>
                  </a:schemeClr>
                </a:solidFill>
                <a:latin typeface="+mj-lt"/>
                <a:cs typeface="Arial" panose="020B0604020202020204" pitchFamily="34" charset="0"/>
              </a:rPr>
              <a:t> and </a:t>
            </a:r>
            <a:r>
              <a:rPr lang="en-US" sz="2400" i="1" dirty="0">
                <a:solidFill>
                  <a:schemeClr val="accent6">
                    <a:lumMod val="50000"/>
                  </a:schemeClr>
                </a:solidFill>
                <a:latin typeface="+mj-lt"/>
                <a:cs typeface="Arial" panose="020B0604020202020204" pitchFamily="34" charset="0"/>
              </a:rPr>
              <a:t>circumstances</a:t>
            </a:r>
            <a:r>
              <a:rPr lang="en-US" sz="2400" dirty="0">
                <a:solidFill>
                  <a:schemeClr val="accent6">
                    <a:lumMod val="50000"/>
                  </a:schemeClr>
                </a:solidFill>
                <a:latin typeface="+mj-lt"/>
                <a:cs typeface="Arial" panose="020B0604020202020204" pitchFamily="34" charset="0"/>
              </a:rPr>
              <a:t> brought these parties to court?</a:t>
            </a:r>
          </a:p>
          <a:p>
            <a:pPr marL="742950" lvl="1" indent="-285750" fontAlgn="t">
              <a:buFont typeface="Arial" panose="020B0604020202020204" pitchFamily="34" charset="0"/>
              <a:buChar char="•"/>
            </a:pPr>
            <a:r>
              <a:rPr lang="en-US" sz="2400" b="1" dirty="0">
                <a:solidFill>
                  <a:schemeClr val="accent6">
                    <a:lumMod val="50000"/>
                  </a:schemeClr>
                </a:solidFill>
                <a:latin typeface="+mj-lt"/>
                <a:cs typeface="Arial" panose="020B0604020202020204" pitchFamily="34" charset="0"/>
              </a:rPr>
              <a:t>R</a:t>
            </a:r>
            <a:r>
              <a:rPr lang="en-US" sz="2400" dirty="0">
                <a:solidFill>
                  <a:schemeClr val="accent6">
                    <a:lumMod val="50000"/>
                  </a:schemeClr>
                </a:solidFill>
                <a:latin typeface="+mj-lt"/>
                <a:cs typeface="Arial" panose="020B0604020202020204" pitchFamily="34" charset="0"/>
              </a:rPr>
              <a:t>ULE</a:t>
            </a:r>
          </a:p>
          <a:p>
            <a:pPr marL="1200150" lvl="2" indent="-285750" fontAlgn="t">
              <a:buFont typeface="Arial" panose="020B0604020202020204" pitchFamily="34" charset="0"/>
              <a:buChar char="•"/>
            </a:pPr>
            <a:r>
              <a:rPr lang="en-US" sz="2400" dirty="0">
                <a:solidFill>
                  <a:schemeClr val="accent6">
                    <a:lumMod val="50000"/>
                  </a:schemeClr>
                </a:solidFill>
                <a:latin typeface="+mj-lt"/>
                <a:cs typeface="Arial" panose="020B0604020202020204" pitchFamily="34" charset="0"/>
              </a:rPr>
              <a:t>What is the </a:t>
            </a:r>
            <a:r>
              <a:rPr lang="en-US" sz="2400" i="1" dirty="0">
                <a:solidFill>
                  <a:schemeClr val="accent6">
                    <a:lumMod val="50000"/>
                  </a:schemeClr>
                </a:solidFill>
                <a:latin typeface="+mj-lt"/>
                <a:cs typeface="Arial" panose="020B0604020202020204" pitchFamily="34" charset="0"/>
              </a:rPr>
              <a:t>governing law</a:t>
            </a:r>
            <a:r>
              <a:rPr lang="en-US" sz="2400" dirty="0">
                <a:solidFill>
                  <a:schemeClr val="accent6">
                    <a:lumMod val="50000"/>
                  </a:schemeClr>
                </a:solidFill>
                <a:latin typeface="+mj-lt"/>
                <a:cs typeface="Arial" panose="020B0604020202020204" pitchFamily="34" charset="0"/>
              </a:rPr>
              <a:t> for the issue?</a:t>
            </a:r>
          </a:p>
          <a:p>
            <a:pPr marL="742950" lvl="1" indent="-285750" fontAlgn="t">
              <a:buFont typeface="Arial" panose="020B0604020202020204" pitchFamily="34" charset="0"/>
              <a:buChar char="•"/>
            </a:pPr>
            <a:r>
              <a:rPr lang="en-US" sz="2400" b="1" dirty="0">
                <a:solidFill>
                  <a:schemeClr val="accent6">
                    <a:lumMod val="50000"/>
                  </a:schemeClr>
                </a:solidFill>
                <a:latin typeface="+mj-lt"/>
                <a:cs typeface="Arial" panose="020B0604020202020204" pitchFamily="34" charset="0"/>
              </a:rPr>
              <a:t>A</a:t>
            </a:r>
            <a:r>
              <a:rPr lang="en-US" sz="2400" dirty="0">
                <a:solidFill>
                  <a:schemeClr val="accent6">
                    <a:lumMod val="50000"/>
                  </a:schemeClr>
                </a:solidFill>
                <a:latin typeface="+mj-lt"/>
                <a:cs typeface="Arial" panose="020B0604020202020204" pitchFamily="34" charset="0"/>
              </a:rPr>
              <a:t>NALYSIS</a:t>
            </a:r>
          </a:p>
          <a:p>
            <a:pPr marL="1200150" lvl="2" indent="-285750" fontAlgn="t">
              <a:buFont typeface="Arial" panose="020B0604020202020204" pitchFamily="34" charset="0"/>
              <a:buChar char="•"/>
            </a:pPr>
            <a:r>
              <a:rPr lang="en-US" sz="2400" dirty="0">
                <a:solidFill>
                  <a:schemeClr val="accent6">
                    <a:lumMod val="50000"/>
                  </a:schemeClr>
                </a:solidFill>
                <a:latin typeface="+mj-lt"/>
                <a:cs typeface="Arial" panose="020B0604020202020204" pitchFamily="34" charset="0"/>
              </a:rPr>
              <a:t> Does the rule </a:t>
            </a:r>
            <a:r>
              <a:rPr lang="en-US" sz="2400" i="1" dirty="0">
                <a:solidFill>
                  <a:schemeClr val="accent6">
                    <a:lumMod val="50000"/>
                  </a:schemeClr>
                </a:solidFill>
                <a:latin typeface="+mj-lt"/>
                <a:cs typeface="Arial" panose="020B0604020202020204" pitchFamily="34" charset="0"/>
              </a:rPr>
              <a:t>apply</a:t>
            </a:r>
            <a:r>
              <a:rPr lang="en-US" sz="2400" dirty="0">
                <a:solidFill>
                  <a:schemeClr val="accent6">
                    <a:lumMod val="50000"/>
                  </a:schemeClr>
                </a:solidFill>
                <a:latin typeface="+mj-lt"/>
                <a:cs typeface="Arial" panose="020B0604020202020204" pitchFamily="34" charset="0"/>
              </a:rPr>
              <a:t> to these unique facts?</a:t>
            </a:r>
          </a:p>
          <a:p>
            <a:pPr marL="742950" lvl="1" indent="-285750" fontAlgn="t">
              <a:buFont typeface="Arial" panose="020B0604020202020204" pitchFamily="34" charset="0"/>
              <a:buChar char="•"/>
            </a:pPr>
            <a:r>
              <a:rPr lang="en-US" sz="2400" b="1" dirty="0">
                <a:solidFill>
                  <a:schemeClr val="accent6">
                    <a:lumMod val="50000"/>
                  </a:schemeClr>
                </a:solidFill>
                <a:latin typeface="+mj-lt"/>
                <a:cs typeface="Arial" panose="020B0604020202020204" pitchFamily="34" charset="0"/>
              </a:rPr>
              <a:t>C</a:t>
            </a:r>
            <a:r>
              <a:rPr lang="en-US" sz="2400" dirty="0">
                <a:solidFill>
                  <a:schemeClr val="accent6">
                    <a:lumMod val="50000"/>
                  </a:schemeClr>
                </a:solidFill>
                <a:latin typeface="+mj-lt"/>
                <a:cs typeface="Arial" panose="020B0604020202020204" pitchFamily="34" charset="0"/>
              </a:rPr>
              <a:t>ONCLUSION</a:t>
            </a:r>
          </a:p>
          <a:p>
            <a:pPr marL="1200150" lvl="2" indent="-285750" fontAlgn="t">
              <a:buFont typeface="Arial" panose="020B0604020202020204" pitchFamily="34" charset="0"/>
              <a:buChar char="•"/>
            </a:pPr>
            <a:r>
              <a:rPr lang="en-US" sz="2400" dirty="0">
                <a:solidFill>
                  <a:schemeClr val="accent6">
                    <a:lumMod val="50000"/>
                  </a:schemeClr>
                </a:solidFill>
                <a:latin typeface="+mj-lt"/>
                <a:cs typeface="Arial" panose="020B0604020202020204" pitchFamily="34" charset="0"/>
              </a:rPr>
              <a:t>How does the </a:t>
            </a:r>
            <a:r>
              <a:rPr lang="en-US" sz="2400" i="1" dirty="0">
                <a:solidFill>
                  <a:schemeClr val="accent6">
                    <a:lumMod val="50000"/>
                  </a:schemeClr>
                </a:solidFill>
                <a:latin typeface="+mj-lt"/>
                <a:cs typeface="Arial" panose="020B0604020202020204" pitchFamily="34" charset="0"/>
              </a:rPr>
              <a:t>court's holding</a:t>
            </a:r>
            <a:r>
              <a:rPr lang="en-US" sz="2400" dirty="0">
                <a:solidFill>
                  <a:schemeClr val="accent6">
                    <a:lumMod val="50000"/>
                  </a:schemeClr>
                </a:solidFill>
                <a:latin typeface="+mj-lt"/>
                <a:cs typeface="Arial" panose="020B0604020202020204" pitchFamily="34" charset="0"/>
              </a:rPr>
              <a:t> modify the rule of </a:t>
            </a:r>
            <a:r>
              <a:rPr lang="en-US" sz="2400" dirty="0" smtClean="0">
                <a:solidFill>
                  <a:schemeClr val="accent6">
                    <a:lumMod val="50000"/>
                  </a:schemeClr>
                </a:solidFill>
                <a:latin typeface="+mj-lt"/>
                <a:cs typeface="Arial" panose="020B0604020202020204" pitchFamily="34" charset="0"/>
              </a:rPr>
              <a:t>law?</a:t>
            </a:r>
          </a:p>
        </p:txBody>
      </p:sp>
      <p:cxnSp>
        <p:nvCxnSpPr>
          <p:cNvPr id="7" name="Straight Connector 6"/>
          <p:cNvCxnSpPr/>
          <p:nvPr/>
        </p:nvCxnSpPr>
        <p:spPr>
          <a:xfrm>
            <a:off x="0" y="1576435"/>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700" y="5612212"/>
            <a:ext cx="9662160" cy="1200329"/>
          </a:xfrm>
          <a:prstGeom prst="rect">
            <a:avLst/>
          </a:prstGeom>
        </p:spPr>
        <p:txBody>
          <a:bodyPr wrap="square">
            <a:spAutoFit/>
          </a:bodyPr>
          <a:lstStyle/>
          <a:p>
            <a:pPr lvl="2" fontAlgn="t"/>
            <a:r>
              <a:rPr lang="en-US" sz="2400" b="1" dirty="0">
                <a:solidFill>
                  <a:schemeClr val="accent6">
                    <a:lumMod val="50000"/>
                  </a:schemeClr>
                </a:solidFill>
                <a:latin typeface="+mj-lt"/>
                <a:cs typeface="Arial" panose="020B0604020202020204" pitchFamily="34" charset="0"/>
              </a:rPr>
              <a:t>Case Study </a:t>
            </a:r>
            <a:r>
              <a:rPr lang="en-US" sz="2400" b="1" dirty="0" smtClean="0">
                <a:solidFill>
                  <a:schemeClr val="accent6">
                    <a:lumMod val="50000"/>
                  </a:schemeClr>
                </a:solidFill>
                <a:latin typeface="+mj-lt"/>
                <a:cs typeface="Arial" panose="020B0604020202020204" pitchFamily="34" charset="0"/>
              </a:rPr>
              <a:t>Analysis</a:t>
            </a:r>
            <a:endParaRPr lang="en-US" sz="2400" dirty="0" smtClean="0">
              <a:solidFill>
                <a:schemeClr val="accent6">
                  <a:lumMod val="50000"/>
                </a:schemeClr>
              </a:solidFill>
              <a:latin typeface="+mj-lt"/>
              <a:cs typeface="Arial" panose="020B0604020202020204" pitchFamily="34" charset="0"/>
            </a:endParaRPr>
          </a:p>
          <a:p>
            <a:pPr marL="1714500" lvl="3" indent="-342900" fontAlgn="t">
              <a:buFont typeface="Arial" panose="020B0604020202020204" pitchFamily="34" charset="0"/>
              <a:buChar char="•"/>
            </a:pPr>
            <a:r>
              <a:rPr lang="en-US" sz="2400" dirty="0" smtClean="0">
                <a:solidFill>
                  <a:schemeClr val="accent6">
                    <a:lumMod val="50000"/>
                  </a:schemeClr>
                </a:solidFill>
                <a:latin typeface="+mj-lt"/>
                <a:cs typeface="Arial" panose="020B0604020202020204" pitchFamily="34" charset="0"/>
              </a:rPr>
              <a:t>Sanctions </a:t>
            </a:r>
            <a:r>
              <a:rPr lang="en-US" sz="2400" dirty="0">
                <a:solidFill>
                  <a:schemeClr val="accent6">
                    <a:lumMod val="50000"/>
                  </a:schemeClr>
                </a:solidFill>
                <a:latin typeface="+mj-lt"/>
                <a:cs typeface="Arial" panose="020B0604020202020204" pitchFamily="34" charset="0"/>
              </a:rPr>
              <a:t>and Safeguards: The Brave New world of Regulatory Enforcement. </a:t>
            </a:r>
          </a:p>
        </p:txBody>
      </p:sp>
    </p:spTree>
    <p:extLst>
      <p:ext uri="{BB962C8B-B14F-4D97-AF65-F5344CB8AC3E}">
        <p14:creationId xmlns:p14="http://schemas.microsoft.com/office/powerpoint/2010/main" val="318447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884" y="2950930"/>
            <a:ext cx="8746236" cy="3152690"/>
          </a:xfrm>
        </p:spPr>
        <p:txBody>
          <a:bodyPr>
            <a:noAutofit/>
          </a:bodyPr>
          <a:lstStyle/>
          <a:p>
            <a:pPr marL="0" indent="0">
              <a:buNone/>
              <a:defRPr/>
            </a:pPr>
            <a:r>
              <a:rPr lang="en-US" sz="2800" dirty="0">
                <a:solidFill>
                  <a:schemeClr val="accent6">
                    <a:lumMod val="50000"/>
                  </a:schemeClr>
                </a:solidFill>
                <a:latin typeface="+mj-lt"/>
                <a:cs typeface="Arial" panose="020B0604020202020204" pitchFamily="34" charset="0"/>
              </a:rPr>
              <a:t> </a:t>
            </a:r>
            <a:r>
              <a:rPr lang="en-US" sz="2800" b="1" u="sng" dirty="0">
                <a:solidFill>
                  <a:schemeClr val="accent6">
                    <a:lumMod val="50000"/>
                  </a:schemeClr>
                </a:solidFill>
                <a:latin typeface="+mj-lt"/>
                <a:cs typeface="Arial" panose="020B0604020202020204" pitchFamily="34" charset="0"/>
              </a:rPr>
              <a:t>Issue </a:t>
            </a:r>
          </a:p>
          <a:p>
            <a:pPr>
              <a:defRPr/>
            </a:pPr>
            <a:r>
              <a:rPr lang="en-US" sz="2800" dirty="0">
                <a:solidFill>
                  <a:schemeClr val="accent6">
                    <a:lumMod val="50000"/>
                  </a:schemeClr>
                </a:solidFill>
                <a:latin typeface="+mj-lt"/>
                <a:cs typeface="Arial" panose="020B0604020202020204" pitchFamily="34" charset="0"/>
              </a:rPr>
              <a:t>The 2005 Sanctions Review was initiated by the Cabinet Office. In a recent ruling by the Sanctions and safeguarding. Sanctions  Review  was  deliberately  confined  to  what  happens  when  a sanction  is  needed  and  whether  the  existing  system  was  </a:t>
            </a:r>
            <a:r>
              <a:rPr lang="en-US" sz="2800" dirty="0" smtClean="0">
                <a:solidFill>
                  <a:schemeClr val="accent6">
                    <a:lumMod val="50000"/>
                  </a:schemeClr>
                </a:solidFill>
                <a:latin typeface="+mj-lt"/>
                <a:cs typeface="Arial" panose="020B0604020202020204" pitchFamily="34" charset="0"/>
              </a:rPr>
              <a:t>adequate. </a:t>
            </a:r>
            <a:endParaRPr lang="en-US" sz="2800" dirty="0">
              <a:solidFill>
                <a:schemeClr val="accent6">
                  <a:lumMod val="50000"/>
                </a:schemeClr>
              </a:solidFill>
              <a:latin typeface="+mj-lt"/>
              <a:cs typeface="Arial" panose="020B0604020202020204" pitchFamily="34" charset="0"/>
            </a:endParaRPr>
          </a:p>
        </p:txBody>
      </p:sp>
      <p:cxnSp>
        <p:nvCxnSpPr>
          <p:cNvPr id="5" name="Straight Connector 4"/>
          <p:cNvCxnSpPr/>
          <p:nvPr/>
        </p:nvCxnSpPr>
        <p:spPr>
          <a:xfrm>
            <a:off x="0" y="2206908"/>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6052" y="806971"/>
            <a:ext cx="10991088" cy="1354217"/>
          </a:xfrm>
          <a:prstGeom prst="rect">
            <a:avLst/>
          </a:prstGeom>
        </p:spPr>
        <p:txBody>
          <a:bodyPr wrap="square">
            <a:spAutoFit/>
          </a:bodyPr>
          <a:lstStyle/>
          <a:p>
            <a:r>
              <a:rPr lang="en-US" altLang="en-US" sz="5400" dirty="0" smtClean="0">
                <a:solidFill>
                  <a:schemeClr val="accent1"/>
                </a:solidFill>
                <a:latin typeface="+mj-lt"/>
                <a:cs typeface="Arial" panose="020B0604020202020204" pitchFamily="34" charset="0"/>
              </a:rPr>
              <a:t>Issue|</a:t>
            </a:r>
            <a:r>
              <a:rPr lang="en-US" sz="2800" i="1" dirty="0" smtClean="0">
                <a:solidFill>
                  <a:schemeClr val="accent1"/>
                </a:solidFill>
                <a:latin typeface="+mj-lt"/>
                <a:cs typeface="Arial" panose="020B0604020202020204" pitchFamily="34" charset="0"/>
              </a:rPr>
              <a:t>Sanctions </a:t>
            </a:r>
            <a:r>
              <a:rPr lang="en-US" sz="2800" i="1" dirty="0">
                <a:solidFill>
                  <a:schemeClr val="accent1"/>
                </a:solidFill>
                <a:latin typeface="+mj-lt"/>
                <a:cs typeface="Arial" panose="020B0604020202020204" pitchFamily="34" charset="0"/>
              </a:rPr>
              <a:t>and Safeguards: The Brave New</a:t>
            </a:r>
            <a:br>
              <a:rPr lang="en-US" sz="2800" i="1" dirty="0">
                <a:solidFill>
                  <a:schemeClr val="accent1"/>
                </a:solidFill>
                <a:latin typeface="+mj-lt"/>
                <a:cs typeface="Arial" panose="020B0604020202020204" pitchFamily="34" charset="0"/>
              </a:rPr>
            </a:br>
            <a:r>
              <a:rPr lang="en-US" sz="2800" i="1" dirty="0" smtClean="0">
                <a:solidFill>
                  <a:schemeClr val="accent1"/>
                </a:solidFill>
                <a:latin typeface="+mj-lt"/>
                <a:cs typeface="Arial" panose="020B0604020202020204" pitchFamily="34" charset="0"/>
              </a:rPr>
              <a:t>		World </a:t>
            </a:r>
            <a:r>
              <a:rPr lang="en-US" sz="2800" i="1" dirty="0">
                <a:solidFill>
                  <a:schemeClr val="accent1"/>
                </a:solidFill>
                <a:latin typeface="+mj-lt"/>
                <a:cs typeface="Arial" panose="020B0604020202020204" pitchFamily="34" charset="0"/>
              </a:rPr>
              <a:t>of Regulatory Enforcement</a:t>
            </a:r>
          </a:p>
        </p:txBody>
      </p:sp>
    </p:spTree>
    <p:extLst>
      <p:ext uri="{BB962C8B-B14F-4D97-AF65-F5344CB8AC3E}">
        <p14:creationId xmlns:p14="http://schemas.microsoft.com/office/powerpoint/2010/main" val="181071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4267" y="3320581"/>
            <a:ext cx="5295835" cy="1076321"/>
          </a:xfrm>
        </p:spPr>
        <p:txBody>
          <a:bodyPr>
            <a:noAutofit/>
          </a:bodyPr>
          <a:lstStyle/>
          <a:p>
            <a:pPr>
              <a:defRPr/>
            </a:pPr>
            <a:r>
              <a:rPr lang="en-US" sz="2800" dirty="0" smtClean="0">
                <a:solidFill>
                  <a:schemeClr val="accent6">
                    <a:lumMod val="50000"/>
                  </a:schemeClr>
                </a:solidFill>
                <a:latin typeface="+mj-lt"/>
                <a:cs typeface="Arial" panose="020B0604020202020204" pitchFamily="34" charset="0"/>
              </a:rPr>
              <a:t>Governing </a:t>
            </a:r>
            <a:r>
              <a:rPr lang="en-US" sz="2800" dirty="0" smtClean="0">
                <a:solidFill>
                  <a:schemeClr val="accent6">
                    <a:lumMod val="50000"/>
                  </a:schemeClr>
                </a:solidFill>
                <a:latin typeface="+mj-lt"/>
                <a:cs typeface="Arial" panose="020B0604020202020204" pitchFamily="34" charset="0"/>
              </a:rPr>
              <a:t>Law</a:t>
            </a:r>
          </a:p>
          <a:p>
            <a:pPr lvl="1">
              <a:defRPr/>
            </a:pPr>
            <a:r>
              <a:rPr lang="en-US" sz="2600" dirty="0" smtClean="0">
                <a:solidFill>
                  <a:schemeClr val="accent6">
                    <a:lumMod val="50000"/>
                  </a:schemeClr>
                </a:solidFill>
                <a:latin typeface="+mj-lt"/>
                <a:cs typeface="Arial" panose="020B0604020202020204" pitchFamily="34" charset="0"/>
              </a:rPr>
              <a:t>Regulations</a:t>
            </a:r>
            <a:endParaRPr lang="en-US" sz="2600" dirty="0" smtClean="0">
              <a:solidFill>
                <a:schemeClr val="accent6">
                  <a:lumMod val="50000"/>
                </a:schemeClr>
              </a:solidFill>
              <a:latin typeface="+mj-lt"/>
              <a:cs typeface="Arial" panose="020B0604020202020204" pitchFamily="34" charset="0"/>
            </a:endParaRPr>
          </a:p>
          <a:p>
            <a:pPr>
              <a:defRPr/>
            </a:pPr>
            <a:endParaRPr lang="en-US" sz="2800" dirty="0">
              <a:solidFill>
                <a:schemeClr val="accent6">
                  <a:lumMod val="50000"/>
                </a:schemeClr>
              </a:solidFill>
              <a:latin typeface="+mj-lt"/>
              <a:cs typeface="Arial" panose="020B0604020202020204" pitchFamily="34" charset="0"/>
            </a:endParaRPr>
          </a:p>
        </p:txBody>
      </p:sp>
      <p:cxnSp>
        <p:nvCxnSpPr>
          <p:cNvPr id="5" name="Straight Connector 4"/>
          <p:cNvCxnSpPr/>
          <p:nvPr/>
        </p:nvCxnSpPr>
        <p:spPr>
          <a:xfrm>
            <a:off x="0" y="2206908"/>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6052" y="806971"/>
            <a:ext cx="10991088" cy="1354217"/>
          </a:xfrm>
          <a:prstGeom prst="rect">
            <a:avLst/>
          </a:prstGeom>
        </p:spPr>
        <p:txBody>
          <a:bodyPr wrap="square">
            <a:spAutoFit/>
          </a:bodyPr>
          <a:lstStyle/>
          <a:p>
            <a:r>
              <a:rPr lang="en-US" altLang="en-US" sz="5400" dirty="0" smtClean="0">
                <a:solidFill>
                  <a:schemeClr val="accent1"/>
                </a:solidFill>
                <a:latin typeface="+mj-lt"/>
                <a:cs typeface="Arial" panose="020B0604020202020204" pitchFamily="34" charset="0"/>
              </a:rPr>
              <a:t>Rule|</a:t>
            </a:r>
            <a:r>
              <a:rPr lang="en-US" sz="2800" i="1" dirty="0" smtClean="0">
                <a:solidFill>
                  <a:schemeClr val="accent1"/>
                </a:solidFill>
                <a:latin typeface="+mj-lt"/>
                <a:cs typeface="Arial" panose="020B0604020202020204" pitchFamily="34" charset="0"/>
              </a:rPr>
              <a:t>Sanctions </a:t>
            </a:r>
            <a:r>
              <a:rPr lang="en-US" sz="2800" i="1" dirty="0">
                <a:solidFill>
                  <a:schemeClr val="accent1"/>
                </a:solidFill>
                <a:latin typeface="+mj-lt"/>
                <a:cs typeface="Arial" panose="020B0604020202020204" pitchFamily="34" charset="0"/>
              </a:rPr>
              <a:t>and Safeguards: The Brave New</a:t>
            </a:r>
            <a:br>
              <a:rPr lang="en-US" sz="2800" i="1" dirty="0">
                <a:solidFill>
                  <a:schemeClr val="accent1"/>
                </a:solidFill>
                <a:latin typeface="+mj-lt"/>
                <a:cs typeface="Arial" panose="020B0604020202020204" pitchFamily="34" charset="0"/>
              </a:rPr>
            </a:br>
            <a:r>
              <a:rPr lang="en-US" sz="2800" i="1" dirty="0" smtClean="0">
                <a:solidFill>
                  <a:schemeClr val="accent1"/>
                </a:solidFill>
                <a:latin typeface="+mj-lt"/>
                <a:cs typeface="Arial" panose="020B0604020202020204" pitchFamily="34" charset="0"/>
              </a:rPr>
              <a:t>		World </a:t>
            </a:r>
            <a:r>
              <a:rPr lang="en-US" sz="2800" i="1" dirty="0">
                <a:solidFill>
                  <a:schemeClr val="accent1"/>
                </a:solidFill>
                <a:latin typeface="+mj-lt"/>
                <a:cs typeface="Arial" panose="020B0604020202020204" pitchFamily="34" charset="0"/>
              </a:rPr>
              <a:t>of Regulatory Enforcement</a:t>
            </a:r>
          </a:p>
        </p:txBody>
      </p:sp>
    </p:spTree>
    <p:extLst>
      <p:ext uri="{BB962C8B-B14F-4D97-AF65-F5344CB8AC3E}">
        <p14:creationId xmlns:p14="http://schemas.microsoft.com/office/powerpoint/2010/main" val="188232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660" y="294198"/>
            <a:ext cx="9692640" cy="1397124"/>
          </a:xfrm>
        </p:spPr>
        <p:txBody>
          <a:bodyPr/>
          <a:lstStyle/>
          <a:p>
            <a:r>
              <a:rPr lang="en-US" dirty="0" smtClean="0"/>
              <a:t>Analysis of Risks</a:t>
            </a:r>
            <a:endParaRPr lang="en-US" dirty="0"/>
          </a:p>
        </p:txBody>
      </p:sp>
      <p:sp>
        <p:nvSpPr>
          <p:cNvPr id="3" name="Content Placeholder 2"/>
          <p:cNvSpPr>
            <a:spLocks noGrp="1"/>
          </p:cNvSpPr>
          <p:nvPr>
            <p:ph idx="1"/>
          </p:nvPr>
        </p:nvSpPr>
        <p:spPr>
          <a:xfrm>
            <a:off x="1097280" y="1960034"/>
            <a:ext cx="10058400" cy="4023360"/>
          </a:xfrm>
        </p:spPr>
        <p:txBody>
          <a:bodyPr/>
          <a:lstStyle/>
          <a:p>
            <a:pPr>
              <a:buFont typeface="Wingdings" panose="05000000000000000000" pitchFamily="2" charset="2"/>
              <a:buChar char="§"/>
            </a:pPr>
            <a:r>
              <a:rPr lang="en-US" dirty="0" smtClean="0">
                <a:solidFill>
                  <a:schemeClr val="accent6">
                    <a:lumMod val="50000"/>
                  </a:schemeClr>
                </a:solidFill>
              </a:rPr>
              <a:t> Discretion of Prosecution</a:t>
            </a:r>
          </a:p>
          <a:p>
            <a:pPr lvl="1">
              <a:buFont typeface="Wingdings" panose="05000000000000000000" pitchFamily="2" charset="2"/>
              <a:buChar char="§"/>
            </a:pPr>
            <a:r>
              <a:rPr lang="en-US" dirty="0" smtClean="0">
                <a:solidFill>
                  <a:schemeClr val="accent6">
                    <a:lumMod val="50000"/>
                  </a:schemeClr>
                </a:solidFill>
              </a:rPr>
              <a:t>Limit who is targeted</a:t>
            </a:r>
            <a:br>
              <a:rPr lang="en-US" dirty="0" smtClean="0">
                <a:solidFill>
                  <a:schemeClr val="accent6">
                    <a:lumMod val="50000"/>
                  </a:schemeClr>
                </a:solidFill>
              </a:rPr>
            </a:br>
            <a:endParaRPr lang="en-US" dirty="0" smtClean="0">
              <a:solidFill>
                <a:schemeClr val="accent6">
                  <a:lumMod val="50000"/>
                </a:schemeClr>
              </a:solidFill>
            </a:endParaRPr>
          </a:p>
          <a:p>
            <a:pPr>
              <a:buFont typeface="Wingdings" panose="05000000000000000000" pitchFamily="2" charset="2"/>
              <a:buChar char="§"/>
            </a:pPr>
            <a:r>
              <a:rPr lang="en-US" dirty="0" smtClean="0">
                <a:solidFill>
                  <a:schemeClr val="accent6">
                    <a:lumMod val="50000"/>
                  </a:schemeClr>
                </a:solidFill>
              </a:rPr>
              <a:t> Due Diligence Defense</a:t>
            </a:r>
          </a:p>
          <a:p>
            <a:pPr lvl="1">
              <a:buFont typeface="Wingdings" panose="05000000000000000000" pitchFamily="2" charset="2"/>
              <a:buChar char="§"/>
            </a:pPr>
            <a:r>
              <a:rPr lang="en-US" dirty="0" smtClean="0">
                <a:solidFill>
                  <a:schemeClr val="accent6">
                    <a:lumMod val="50000"/>
                  </a:schemeClr>
                </a:solidFill>
              </a:rPr>
              <a:t>Protect the innocent </a:t>
            </a:r>
          </a:p>
          <a:p>
            <a:pPr lvl="1">
              <a:buFont typeface="Wingdings" panose="05000000000000000000" pitchFamily="2" charset="2"/>
              <a:buChar char="§"/>
            </a:pPr>
            <a:r>
              <a:rPr lang="en-US" dirty="0" smtClean="0">
                <a:solidFill>
                  <a:schemeClr val="accent6">
                    <a:lumMod val="50000"/>
                  </a:schemeClr>
                </a:solidFill>
              </a:rPr>
              <a:t>Requires Regulators to Prove Guilt</a:t>
            </a:r>
            <a:br>
              <a:rPr lang="en-US" dirty="0" smtClean="0">
                <a:solidFill>
                  <a:schemeClr val="accent6">
                    <a:lumMod val="50000"/>
                  </a:schemeClr>
                </a:solidFill>
              </a:rPr>
            </a:br>
            <a:endParaRPr lang="en-US" dirty="0" smtClean="0">
              <a:solidFill>
                <a:schemeClr val="accent6">
                  <a:lumMod val="50000"/>
                </a:schemeClr>
              </a:solidFill>
            </a:endParaRPr>
          </a:p>
          <a:p>
            <a:pPr>
              <a:buFont typeface="Wingdings" panose="05000000000000000000" pitchFamily="2" charset="2"/>
              <a:buChar char="§"/>
            </a:pPr>
            <a:r>
              <a:rPr lang="en-US" dirty="0">
                <a:solidFill>
                  <a:schemeClr val="accent6">
                    <a:lumMod val="50000"/>
                  </a:schemeClr>
                </a:solidFill>
              </a:rPr>
              <a:t> </a:t>
            </a:r>
            <a:r>
              <a:rPr lang="en-US" dirty="0" smtClean="0">
                <a:solidFill>
                  <a:schemeClr val="accent6">
                    <a:lumMod val="50000"/>
                  </a:schemeClr>
                </a:solidFill>
              </a:rPr>
              <a:t>Limiting involvement of criminal prosecution</a:t>
            </a:r>
          </a:p>
          <a:p>
            <a:pPr>
              <a:buFont typeface="Wingdings" panose="05000000000000000000" pitchFamily="2" charset="2"/>
              <a:buChar char="§"/>
            </a:pPr>
            <a:r>
              <a:rPr lang="en-US" dirty="0">
                <a:solidFill>
                  <a:schemeClr val="accent6">
                    <a:lumMod val="50000"/>
                  </a:schemeClr>
                </a:solidFill>
              </a:rPr>
              <a:t>Adoptability</a:t>
            </a:r>
          </a:p>
          <a:p>
            <a:pPr lvl="1">
              <a:buFont typeface="Wingdings" panose="05000000000000000000" pitchFamily="2" charset="2"/>
              <a:buChar char="§"/>
            </a:pPr>
            <a:r>
              <a:rPr lang="en-US" dirty="0">
                <a:solidFill>
                  <a:schemeClr val="accent6">
                    <a:lumMod val="50000"/>
                  </a:schemeClr>
                </a:solidFill>
              </a:rPr>
              <a:t>Will other institutions accept the work</a:t>
            </a:r>
          </a:p>
          <a:p>
            <a:pPr>
              <a:buFont typeface="Wingdings" panose="05000000000000000000" pitchFamily="2" charset="2"/>
              <a:buChar char="§"/>
            </a:pPr>
            <a:endParaRPr lang="en-US" dirty="0">
              <a:solidFill>
                <a:schemeClr val="accent6">
                  <a:lumMod val="50000"/>
                </a:schemeClr>
              </a:solidFill>
            </a:endParaRPr>
          </a:p>
        </p:txBody>
      </p:sp>
      <p:cxnSp>
        <p:nvCxnSpPr>
          <p:cNvPr id="4" name="Straight Connector 3"/>
          <p:cNvCxnSpPr/>
          <p:nvPr/>
        </p:nvCxnSpPr>
        <p:spPr>
          <a:xfrm>
            <a:off x="0" y="1691322"/>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24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419" y="2988272"/>
            <a:ext cx="9144000" cy="1768157"/>
          </a:xfrm>
        </p:spPr>
        <p:txBody>
          <a:bodyPr/>
          <a:lstStyle/>
          <a:p>
            <a:pPr marL="0" indent="0">
              <a:buNone/>
            </a:pPr>
            <a:r>
              <a:rPr lang="en-US" b="1" dirty="0">
                <a:solidFill>
                  <a:schemeClr val="accent6">
                    <a:lumMod val="50000"/>
                  </a:schemeClr>
                </a:solidFill>
                <a:latin typeface="+mj-lt"/>
                <a:cs typeface="Arial" panose="020B0604020202020204" pitchFamily="34" charset="0"/>
              </a:rPr>
              <a:t>The Constant Standard of Proof</a:t>
            </a:r>
            <a:endParaRPr lang="en-US" b="1" dirty="0" smtClean="0">
              <a:solidFill>
                <a:schemeClr val="accent6">
                  <a:lumMod val="50000"/>
                </a:schemeClr>
              </a:solidFill>
              <a:latin typeface="+mj-lt"/>
              <a:cs typeface="Arial" panose="020B0604020202020204" pitchFamily="34" charset="0"/>
            </a:endParaRPr>
          </a:p>
          <a:p>
            <a:pPr marL="0" indent="0">
              <a:buNone/>
            </a:pPr>
            <a:r>
              <a:rPr lang="en-US" dirty="0" smtClean="0">
                <a:solidFill>
                  <a:schemeClr val="accent6">
                    <a:lumMod val="50000"/>
                  </a:schemeClr>
                </a:solidFill>
                <a:latin typeface="+mj-lt"/>
                <a:cs typeface="Arial" panose="020B0604020202020204" pitchFamily="34" charset="0"/>
              </a:rPr>
              <a:t>	Differences </a:t>
            </a:r>
            <a:r>
              <a:rPr lang="en-US" dirty="0">
                <a:solidFill>
                  <a:schemeClr val="accent6">
                    <a:lumMod val="50000"/>
                  </a:schemeClr>
                </a:solidFill>
                <a:latin typeface="+mj-lt"/>
                <a:cs typeface="Arial" panose="020B0604020202020204" pitchFamily="34" charset="0"/>
              </a:rPr>
              <a:t>in the amount of proof needed in civil and criminal cases cause issues for businesses. The lower need for evidence cause businesses to have penalties without significant evidence.  </a:t>
            </a:r>
          </a:p>
          <a:p>
            <a:endParaRPr lang="en-US" dirty="0">
              <a:solidFill>
                <a:schemeClr val="accent6">
                  <a:lumMod val="50000"/>
                </a:schemeClr>
              </a:solidFill>
              <a:latin typeface="+mj-lt"/>
              <a:cs typeface="Arial" panose="020B0604020202020204" pitchFamily="34" charset="0"/>
            </a:endParaRPr>
          </a:p>
        </p:txBody>
      </p:sp>
      <p:cxnSp>
        <p:nvCxnSpPr>
          <p:cNvPr id="4" name="Straight Connector 3"/>
          <p:cNvCxnSpPr/>
          <p:nvPr/>
        </p:nvCxnSpPr>
        <p:spPr>
          <a:xfrm>
            <a:off x="0" y="2206908"/>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16052" y="806971"/>
            <a:ext cx="10991088" cy="923330"/>
          </a:xfrm>
          <a:prstGeom prst="rect">
            <a:avLst/>
          </a:prstGeom>
        </p:spPr>
        <p:txBody>
          <a:bodyPr wrap="square">
            <a:spAutoFit/>
          </a:bodyPr>
          <a:lstStyle/>
          <a:p>
            <a:r>
              <a:rPr lang="en-US" altLang="en-US" sz="5400" dirty="0" smtClean="0">
                <a:solidFill>
                  <a:schemeClr val="accent1"/>
                </a:solidFill>
                <a:latin typeface="+mj-lt"/>
                <a:cs typeface="Arial" panose="020B0604020202020204" pitchFamily="34" charset="0"/>
              </a:rPr>
              <a:t>Analysis</a:t>
            </a:r>
            <a:endParaRPr lang="en-US" sz="2800" i="1" dirty="0">
              <a:solidFill>
                <a:schemeClr val="accent1"/>
              </a:solidFill>
              <a:latin typeface="+mj-lt"/>
              <a:cs typeface="Arial" panose="020B0604020202020204" pitchFamily="34" charset="0"/>
            </a:endParaRPr>
          </a:p>
        </p:txBody>
      </p:sp>
    </p:spTree>
    <p:extLst>
      <p:ext uri="{BB962C8B-B14F-4D97-AF65-F5344CB8AC3E}">
        <p14:creationId xmlns:p14="http://schemas.microsoft.com/office/powerpoint/2010/main" val="236700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2206908"/>
            <a:ext cx="449884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16052" y="806971"/>
            <a:ext cx="10595659" cy="1354217"/>
          </a:xfrm>
          <a:prstGeom prst="rect">
            <a:avLst/>
          </a:prstGeom>
        </p:spPr>
        <p:txBody>
          <a:bodyPr wrap="square">
            <a:spAutoFit/>
          </a:bodyPr>
          <a:lstStyle/>
          <a:p>
            <a:r>
              <a:rPr lang="en-US" altLang="en-US" sz="5400" dirty="0" smtClean="0">
                <a:solidFill>
                  <a:schemeClr val="accent1"/>
                </a:solidFill>
                <a:latin typeface="+mj-lt"/>
                <a:cs typeface="Arial" panose="020B0604020202020204" pitchFamily="34" charset="0"/>
              </a:rPr>
              <a:t>Conclusion</a:t>
            </a:r>
            <a:r>
              <a:rPr lang="en-US" altLang="en-US" sz="5400" dirty="0" smtClean="0">
                <a:solidFill>
                  <a:schemeClr val="accent1"/>
                </a:solidFill>
                <a:latin typeface="Arial" panose="020B0604020202020204" pitchFamily="34" charset="0"/>
                <a:cs typeface="Arial" panose="020B0604020202020204" pitchFamily="34" charset="0"/>
              </a:rPr>
              <a:t> | </a:t>
            </a:r>
            <a:r>
              <a:rPr lang="en-US" sz="2800" i="1" dirty="0" smtClean="0">
                <a:solidFill>
                  <a:schemeClr val="accent1"/>
                </a:solidFill>
                <a:latin typeface="Arial" panose="020B0604020202020204" pitchFamily="34" charset="0"/>
                <a:cs typeface="Arial" panose="020B0604020202020204" pitchFamily="34" charset="0"/>
              </a:rPr>
              <a:t>Sanctions </a:t>
            </a:r>
            <a:r>
              <a:rPr lang="en-US" sz="2800" i="1" dirty="0">
                <a:solidFill>
                  <a:schemeClr val="accent1"/>
                </a:solidFill>
                <a:latin typeface="Arial" panose="020B0604020202020204" pitchFamily="34" charset="0"/>
                <a:cs typeface="Arial" panose="020B0604020202020204" pitchFamily="34" charset="0"/>
              </a:rPr>
              <a:t>and Safeguards: The </a:t>
            </a:r>
            <a:r>
              <a:rPr lang="en-US" sz="2800" i="1" dirty="0" smtClean="0">
                <a:solidFill>
                  <a:schemeClr val="accent1"/>
                </a:solidFill>
                <a:latin typeface="Arial" panose="020B0604020202020204" pitchFamily="34" charset="0"/>
                <a:cs typeface="Arial" panose="020B0604020202020204" pitchFamily="34" charset="0"/>
              </a:rPr>
              <a:t>Brave 				   New World </a:t>
            </a:r>
            <a:r>
              <a:rPr lang="en-US" sz="2800" i="1" dirty="0">
                <a:solidFill>
                  <a:schemeClr val="accent1"/>
                </a:solidFill>
                <a:latin typeface="Arial" panose="020B0604020202020204" pitchFamily="34" charset="0"/>
                <a:cs typeface="Arial" panose="020B0604020202020204" pitchFamily="34" charset="0"/>
              </a:rPr>
              <a:t>of Regulatory Enforcement</a:t>
            </a:r>
          </a:p>
        </p:txBody>
      </p:sp>
      <p:sp>
        <p:nvSpPr>
          <p:cNvPr id="2" name="Rectangle 1"/>
          <p:cNvSpPr/>
          <p:nvPr/>
        </p:nvSpPr>
        <p:spPr>
          <a:xfrm>
            <a:off x="2249424" y="3410088"/>
            <a:ext cx="7925708" cy="1012072"/>
          </a:xfrm>
          <a:prstGeom prst="rect">
            <a:avLst/>
          </a:prstGeom>
        </p:spPr>
        <p:txBody>
          <a:bodyPr wrap="square">
            <a:spAutoFit/>
          </a:bodyPr>
          <a:lstStyle/>
          <a:p>
            <a:pPr marL="457200" lvl="0" indent="-457200">
              <a:lnSpc>
                <a:spcPct val="95000"/>
              </a:lnSpc>
              <a:spcBef>
                <a:spcPts val="1400"/>
              </a:spcBef>
              <a:spcAft>
                <a:spcPts val="200"/>
              </a:spcAft>
              <a:buClr>
                <a:schemeClr val="accent6">
                  <a:lumMod val="50000"/>
                </a:schemeClr>
              </a:buClr>
              <a:buSzPct val="80000"/>
              <a:buFont typeface="Arial" panose="020B0604020202020204" pitchFamily="34" charset="0"/>
              <a:buChar char="•"/>
            </a:pPr>
            <a:r>
              <a:rPr lang="en-US" sz="3200" spc="10" dirty="0">
                <a:solidFill>
                  <a:schemeClr val="accent6">
                    <a:lumMod val="50000"/>
                  </a:schemeClr>
                </a:solidFill>
              </a:rPr>
              <a:t>Discretion of Prosecution</a:t>
            </a:r>
          </a:p>
          <a:p>
            <a:pPr marL="731520" lvl="1" indent="-457200">
              <a:lnSpc>
                <a:spcPct val="90000"/>
              </a:lnSpc>
              <a:spcBef>
                <a:spcPts val="300"/>
              </a:spcBef>
              <a:spcAft>
                <a:spcPts val="300"/>
              </a:spcAft>
              <a:buClr>
                <a:schemeClr val="accent6">
                  <a:lumMod val="50000"/>
                </a:schemeClr>
              </a:buClr>
              <a:buFont typeface="Arial" panose="020B0604020202020204" pitchFamily="34" charset="0"/>
              <a:buChar char="•"/>
            </a:pPr>
            <a:r>
              <a:rPr lang="en-US" sz="2800" dirty="0">
                <a:solidFill>
                  <a:schemeClr val="accent6">
                    <a:lumMod val="50000"/>
                  </a:schemeClr>
                </a:solidFill>
              </a:rPr>
              <a:t>Limit who is targeted</a:t>
            </a:r>
          </a:p>
        </p:txBody>
      </p:sp>
      <p:sp>
        <p:nvSpPr>
          <p:cNvPr id="3" name="Rectangle 2"/>
          <p:cNvSpPr/>
          <p:nvPr/>
        </p:nvSpPr>
        <p:spPr>
          <a:xfrm>
            <a:off x="2249424" y="4466873"/>
            <a:ext cx="5825634" cy="523220"/>
          </a:xfrm>
          <a:prstGeom prst="rect">
            <a:avLst/>
          </a:prstGeom>
        </p:spPr>
        <p:txBody>
          <a:bodyPr wrap="none">
            <a:spAutoFit/>
          </a:bodyPr>
          <a:lstStyle/>
          <a:p>
            <a:pPr marL="342900" indent="-342900">
              <a:buFont typeface="Arial" panose="020B0604020202020204" pitchFamily="34" charset="0"/>
              <a:buChar char="•"/>
            </a:pPr>
            <a:r>
              <a:rPr lang="en-US" sz="2800" dirty="0">
                <a:solidFill>
                  <a:schemeClr val="accent6">
                    <a:lumMod val="50000"/>
                  </a:schemeClr>
                </a:solidFill>
                <a:cs typeface="Arial" panose="020B0604020202020204" pitchFamily="34" charset="0"/>
              </a:rPr>
              <a:t>The Constant Standard of Proof</a:t>
            </a:r>
          </a:p>
        </p:txBody>
      </p:sp>
      <p:sp>
        <p:nvSpPr>
          <p:cNvPr id="6" name="Rectangle 5"/>
          <p:cNvSpPr/>
          <p:nvPr/>
        </p:nvSpPr>
        <p:spPr>
          <a:xfrm>
            <a:off x="2249424" y="2950770"/>
            <a:ext cx="8548278" cy="523220"/>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accent6">
                    <a:lumMod val="50000"/>
                  </a:schemeClr>
                </a:solidFill>
              </a:rPr>
              <a:t>IRAC (Issue, Rule, Analysis, and Conclusion</a:t>
            </a:r>
            <a:r>
              <a:rPr lang="en-US" sz="2800" dirty="0" smtClean="0">
                <a:solidFill>
                  <a:schemeClr val="accent6">
                    <a:lumMod val="50000"/>
                  </a:schemeClr>
                </a:solidFill>
              </a:rPr>
              <a:t>)</a:t>
            </a:r>
            <a:endParaRPr lang="en-US" sz="2800" dirty="0">
              <a:solidFill>
                <a:schemeClr val="accent6">
                  <a:lumMod val="50000"/>
                </a:schemeClr>
              </a:solidFill>
            </a:endParaRPr>
          </a:p>
        </p:txBody>
      </p:sp>
    </p:spTree>
    <p:extLst>
      <p:ext uri="{BB962C8B-B14F-4D97-AF65-F5344CB8AC3E}">
        <p14:creationId xmlns:p14="http://schemas.microsoft.com/office/powerpoint/2010/main" val="2298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sp>
        <p:nvSpPr>
          <p:cNvPr id="3" name="Content Placeholder 2"/>
          <p:cNvSpPr>
            <a:spLocks noGrp="1"/>
          </p:cNvSpPr>
          <p:nvPr>
            <p:ph idx="1"/>
          </p:nvPr>
        </p:nvSpPr>
        <p:spPr/>
        <p:txBody>
          <a:bodyPr/>
          <a:lstStyle/>
          <a:p>
            <a:r>
              <a:rPr lang="en-US" dirty="0" err="1">
                <a:latin typeface="+mj-lt"/>
              </a:rPr>
              <a:t>Macrory</a:t>
            </a:r>
            <a:r>
              <a:rPr lang="en-US" dirty="0">
                <a:latin typeface="+mj-lt"/>
              </a:rPr>
              <a:t>, R (2013). Sanctions and Safeguards: The Brave New World of Regulatory Enforcement. Current Legal Problems, Vol. 66 (2013), pp. 233–266</a:t>
            </a:r>
            <a:br>
              <a:rPr lang="en-US" dirty="0">
                <a:latin typeface="+mj-lt"/>
              </a:rPr>
            </a:br>
            <a:endParaRPr lang="en-US" dirty="0">
              <a:latin typeface="+mj-lt"/>
            </a:endParaRPr>
          </a:p>
          <a:p>
            <a:r>
              <a:rPr lang="en-US" dirty="0" err="1">
                <a:latin typeface="+mj-lt"/>
              </a:rPr>
              <a:t>Mallor</a:t>
            </a:r>
            <a:r>
              <a:rPr lang="en-US" dirty="0">
                <a:latin typeface="+mj-lt"/>
              </a:rPr>
              <a:t>, J., </a:t>
            </a:r>
            <a:r>
              <a:rPr lang="en-US" dirty="0" err="1">
                <a:latin typeface="+mj-lt"/>
              </a:rPr>
              <a:t>Prenkert</a:t>
            </a:r>
            <a:r>
              <a:rPr lang="en-US" dirty="0">
                <a:latin typeface="+mj-lt"/>
              </a:rPr>
              <a:t>, J., Barnes, A., </a:t>
            </a:r>
            <a:r>
              <a:rPr lang="en-US" dirty="0" err="1">
                <a:latin typeface="+mj-lt"/>
              </a:rPr>
              <a:t>Langvardt</a:t>
            </a:r>
            <a:r>
              <a:rPr lang="en-US" dirty="0">
                <a:latin typeface="+mj-lt"/>
              </a:rPr>
              <a:t>, A., &amp; McCrory, M. (2013). </a:t>
            </a:r>
            <a:r>
              <a:rPr lang="en-US" i="1" dirty="0">
                <a:latin typeface="+mj-lt"/>
              </a:rPr>
              <a:t>Business Law, Sixteenth Edition.</a:t>
            </a:r>
            <a:r>
              <a:rPr lang="en-US" dirty="0">
                <a:latin typeface="+mj-lt"/>
              </a:rPr>
              <a:t> </a:t>
            </a:r>
          </a:p>
          <a:p>
            <a:endParaRPr lang="en-US" dirty="0">
              <a:latin typeface="+mj-lt"/>
            </a:endParaRPr>
          </a:p>
        </p:txBody>
      </p:sp>
    </p:spTree>
    <p:extLst>
      <p:ext uri="{BB962C8B-B14F-4D97-AF65-F5344CB8AC3E}">
        <p14:creationId xmlns:p14="http://schemas.microsoft.com/office/powerpoint/2010/main" val="171173154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153</TotalTime>
  <Words>836</Words>
  <Application>Microsoft Office PowerPoint</Application>
  <PresentationFormat>Widescreen</PresentationFormat>
  <Paragraphs>106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Wingdings</vt:lpstr>
      <vt:lpstr>Wingdings 2</vt:lpstr>
      <vt:lpstr>View</vt:lpstr>
      <vt:lpstr>IRAC</vt:lpstr>
      <vt:lpstr>IRAC</vt:lpstr>
      <vt:lpstr>Introduction What is the IRAC Method?</vt:lpstr>
      <vt:lpstr>PowerPoint Presentation</vt:lpstr>
      <vt:lpstr>PowerPoint Presentation</vt:lpstr>
      <vt:lpstr>Analysis of Risks</vt:lpstr>
      <vt:lpstr>PowerPoint Presentation</vt:lpstr>
      <vt:lpstr>PowerPoint Presentation</vt:lpstr>
      <vt:lpstr>References</vt:lpstr>
    </vt:vector>
  </TitlesOfParts>
  <Company>Utah Transit Authority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Team-C</dc:creator>
  <cp:lastModifiedBy>devyn mimeux</cp:lastModifiedBy>
  <cp:revision>17</cp:revision>
  <dcterms:created xsi:type="dcterms:W3CDTF">2015-11-08T17:14:19Z</dcterms:created>
  <dcterms:modified xsi:type="dcterms:W3CDTF">2015-11-10T06:40:21Z</dcterms:modified>
</cp:coreProperties>
</file>