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1" r:id="rId4"/>
    <p:sldId id="274" r:id="rId5"/>
    <p:sldId id="258" r:id="rId6"/>
    <p:sldId id="259" r:id="rId7"/>
    <p:sldId id="260" r:id="rId8"/>
    <p:sldId id="262" r:id="rId9"/>
    <p:sldId id="263" r:id="rId10"/>
    <p:sldId id="265" r:id="rId11"/>
    <p:sldId id="264" r:id="rId12"/>
    <p:sldId id="266" r:id="rId13"/>
    <p:sldId id="269" r:id="rId14"/>
    <p:sldId id="270"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0881" autoAdjust="0"/>
  </p:normalViewPr>
  <p:slideViewPr>
    <p:cSldViewPr snapToGrid="0">
      <p:cViewPr varScale="1">
        <p:scale>
          <a:sx n="58" d="100"/>
          <a:sy n="58" d="100"/>
        </p:scale>
        <p:origin x="2574" y="6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1FAC4-41FE-4C45-AED9-5121E2F882D8}"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5F9C-CA6B-43CA-B349-A07E0469D42C}" type="slidenum">
              <a:rPr lang="en-US" smtClean="0"/>
              <a:t>‹#›</a:t>
            </a:fld>
            <a:endParaRPr lang="en-US"/>
          </a:p>
        </p:txBody>
      </p:sp>
    </p:spTree>
    <p:extLst>
      <p:ext uri="{BB962C8B-B14F-4D97-AF65-F5344CB8AC3E}">
        <p14:creationId xmlns:p14="http://schemas.microsoft.com/office/powerpoint/2010/main" val="22708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2000s…</a:t>
            </a:r>
          </a:p>
          <a:p>
            <a:r>
              <a:rPr lang="en-US" sz="1200" kern="1200" dirty="0">
                <a:solidFill>
                  <a:schemeClr val="tx1"/>
                </a:solidFill>
                <a:effectLst/>
                <a:latin typeface="+mn-lt"/>
                <a:ea typeface="+mn-ea"/>
                <a:cs typeface="+mn-cs"/>
              </a:rPr>
              <a:t>If we had asked database administrators twenty years ago to predict the landscape of data management today, they would have likely pictured faster vertically scaled relational stores that enforce strong consistency and ACID compliance.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2010s…</a:t>
            </a:r>
          </a:p>
          <a:p>
            <a:r>
              <a:rPr lang="en-US" sz="1200" kern="1200" dirty="0">
                <a:solidFill>
                  <a:schemeClr val="tx1"/>
                </a:solidFill>
                <a:effectLst/>
                <a:latin typeface="+mn-lt"/>
                <a:ea typeface="+mn-ea"/>
                <a:cs typeface="+mn-cs"/>
              </a:rPr>
              <a:t>When we re-ask the question a decade later, their answer would have changed to include NoSQL technologies, like Mongo, as the emergence of ICBM (IoT, Cloud, Big Data, and Mobile) introduced specific challenges.  However, for many practitioners in 2010, these issues occurred in specific scenarios and irrelevant to many daily workloads.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2020s…</a:t>
            </a:r>
          </a:p>
          <a:p>
            <a:r>
              <a:rPr lang="en-US" sz="1200" kern="1200" dirty="0">
                <a:solidFill>
                  <a:schemeClr val="tx1"/>
                </a:solidFill>
                <a:effectLst/>
                <a:latin typeface="+mn-lt"/>
                <a:ea typeface="+mn-ea"/>
                <a:cs typeface="+mn-cs"/>
              </a:rPr>
              <a:t>Today, those same experts would agree that modern data architectures require combinations of technology that rely on various design trade-offs.  For instance, in-memory NoSQL stores, such as </a:t>
            </a:r>
            <a:r>
              <a:rPr lang="en-US" sz="1200" kern="1200" dirty="0" err="1">
                <a:solidFill>
                  <a:schemeClr val="tx1"/>
                </a:solidFill>
                <a:effectLst/>
                <a:latin typeface="+mn-lt"/>
                <a:ea typeface="+mn-ea"/>
                <a:cs typeface="+mn-cs"/>
              </a:rPr>
              <a:t>ElasticSearch</a:t>
            </a:r>
            <a:r>
              <a:rPr lang="en-US" sz="1200" kern="1200" dirty="0">
                <a:solidFill>
                  <a:schemeClr val="tx1"/>
                </a:solidFill>
                <a:effectLst/>
                <a:latin typeface="+mn-lt"/>
                <a:ea typeface="+mn-ea"/>
                <a:cs typeface="+mn-cs"/>
              </a:rPr>
              <a:t>, allow for real-time data exploration versus Big Data platforms, such as Apache Hive, focus on longitudinal reporting through batch processing.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2030s…</a:t>
            </a:r>
          </a:p>
          <a:p>
            <a:r>
              <a:rPr lang="en-US" sz="1200" kern="1200" dirty="0">
                <a:solidFill>
                  <a:schemeClr val="tx1"/>
                </a:solidFill>
                <a:effectLst/>
                <a:latin typeface="+mn-lt"/>
                <a:ea typeface="+mn-ea"/>
                <a:cs typeface="+mn-cs"/>
              </a:rPr>
              <a:t>A critical advantage of these NoSQL stores comes with their ability to horizontally scale-out capacity.  However, several studies show that the volume of ICBM data is doubling every year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so this linear solution will eventually fail to keep pace with the exponential data growth.  Instead, a “fundamental paradigm shift ‘from 10x to 10</a:t>
            </a:r>
            <a:r>
              <a:rPr lang="en-US" sz="1200" kern="1200" baseline="300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needs to happen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like the one expected from quantum computing.”</a:t>
            </a:r>
          </a:p>
        </p:txBody>
      </p:sp>
      <p:sp>
        <p:nvSpPr>
          <p:cNvPr id="4" name="Slide Number Placeholder 3"/>
          <p:cNvSpPr>
            <a:spLocks noGrp="1"/>
          </p:cNvSpPr>
          <p:nvPr>
            <p:ph type="sldNum" sz="quarter" idx="5"/>
          </p:nvPr>
        </p:nvSpPr>
        <p:spPr/>
        <p:txBody>
          <a:bodyPr/>
          <a:lstStyle/>
          <a:p>
            <a:fld id="{2DCD5F9C-CA6B-43CA-B349-A07E0469D42C}" type="slidenum">
              <a:rPr lang="en-US" smtClean="0"/>
              <a:t>4</a:t>
            </a:fld>
            <a:endParaRPr lang="en-US"/>
          </a:p>
        </p:txBody>
      </p:sp>
    </p:spTree>
    <p:extLst>
      <p:ext uri="{BB962C8B-B14F-4D97-AF65-F5344CB8AC3E}">
        <p14:creationId xmlns:p14="http://schemas.microsoft.com/office/powerpoint/2010/main" val="413669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quantum supremacy</a:t>
            </a:r>
          </a:p>
          <a:p>
            <a:r>
              <a:rPr lang="en-US" sz="1200" kern="1200" dirty="0">
                <a:solidFill>
                  <a:schemeClr val="tx1"/>
                </a:solidFill>
                <a:effectLst/>
                <a:latin typeface="+mn-lt"/>
                <a:ea typeface="+mn-ea"/>
                <a:cs typeface="+mn-cs"/>
              </a:rPr>
              <a:t>Quantum Supremacy occurs when a quantum processing unit (QPU) can perform a task more efficiently than a central processing unit (CPU).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and Kessler (2019), the task does not need to be interesting or useful, and any proof of concept is enough.  An extension of this idea resides in quantum database supremacy, which occurs when a quantum database can exceed the capabilities of a classical database.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aspects will this influence first</a:t>
            </a:r>
          </a:p>
          <a:p>
            <a:r>
              <a:rPr lang="en-US" sz="1200" kern="1200" dirty="0">
                <a:solidFill>
                  <a:schemeClr val="tx1"/>
                </a:solidFill>
                <a:effectLst/>
                <a:latin typeface="+mn-lt"/>
                <a:ea typeface="+mn-ea"/>
                <a:cs typeface="+mn-cs"/>
              </a:rPr>
              <a:t>There are specific aspects of data management that are more likely to demonstrate this trait than others.  These aspects tend to exist within matrix transformations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optimization problems (Harrison, 2020), and unsorted datasets (Grover, 1996).  There are other areas, such as fetching an indexed row,  that will be difficult to exceed classically designed systems because the algorithms are already extremely efficient and due to known insights about the data’s structure.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these technical constraints impact design</a:t>
            </a:r>
          </a:p>
          <a:p>
            <a:r>
              <a:rPr lang="en-US" sz="1200" kern="1200" dirty="0">
                <a:solidFill>
                  <a:schemeClr val="tx1"/>
                </a:solidFill>
                <a:effectLst/>
                <a:latin typeface="+mn-lt"/>
                <a:ea typeface="+mn-ea"/>
                <a:cs typeface="+mn-cs"/>
              </a:rPr>
              <a:t>It would, therefore, stand to reason that hybrid CPU/QPU databases exist before native QPU technologies, as this improves economics for businesses that purchase these systems.  Such a hybrid model would need to build on the advancements of cloud-native NoSQL solutions, and rely on the QPU for specific query acceleration scenarios.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overlap exists with existing hardware acceleration solutions</a:t>
            </a:r>
          </a:p>
          <a:p>
            <a:r>
              <a:rPr lang="en-US" sz="1200" kern="1200" dirty="0">
                <a:solidFill>
                  <a:schemeClr val="tx1"/>
                </a:solidFill>
                <a:effectLst/>
                <a:latin typeface="+mn-lt"/>
                <a:ea typeface="+mn-ea"/>
                <a:cs typeface="+mn-cs"/>
              </a:rPr>
              <a:t>Some scientific enterprises are already adopting General Purpose Graph Processing Units (GPGPU) to accelerate their databases (</a:t>
            </a:r>
            <a:r>
              <a:rPr lang="en-US" sz="1200" kern="1200" dirty="0" err="1">
                <a:solidFill>
                  <a:schemeClr val="tx1"/>
                </a:solidFill>
                <a:effectLst/>
                <a:latin typeface="+mn-lt"/>
                <a:ea typeface="+mn-ea"/>
                <a:cs typeface="+mn-cs"/>
              </a:rPr>
              <a:t>Roozmeh</a:t>
            </a:r>
            <a:r>
              <a:rPr lang="en-US" sz="1200" kern="1200" dirty="0">
                <a:solidFill>
                  <a:schemeClr val="tx1"/>
                </a:solidFill>
                <a:effectLst/>
                <a:latin typeface="+mn-lt"/>
                <a:ea typeface="+mn-ea"/>
                <a:cs typeface="+mn-cs"/>
              </a:rPr>
              <a:t>, Torino, &amp; </a:t>
            </a:r>
            <a:r>
              <a:rPr lang="en-US" sz="1200" kern="1200" dirty="0" err="1">
                <a:solidFill>
                  <a:schemeClr val="tx1"/>
                </a:solidFill>
                <a:effectLst/>
                <a:latin typeface="+mn-lt"/>
                <a:ea typeface="+mn-ea"/>
                <a:cs typeface="+mn-cs"/>
              </a:rPr>
              <a:t>Lavagno</a:t>
            </a:r>
            <a:r>
              <a:rPr lang="en-US" sz="1200" kern="1200" dirty="0">
                <a:solidFill>
                  <a:schemeClr val="tx1"/>
                </a:solidFill>
                <a:effectLst/>
                <a:latin typeface="+mn-lt"/>
                <a:ea typeface="+mn-ea"/>
                <a:cs typeface="+mn-cs"/>
              </a:rPr>
              <a:t>, 2017) (Marcin &amp; </a:t>
            </a:r>
            <a:r>
              <a:rPr lang="en-US" sz="1200" kern="1200" dirty="0" err="1">
                <a:solidFill>
                  <a:schemeClr val="tx1"/>
                </a:solidFill>
                <a:effectLst/>
                <a:latin typeface="+mn-lt"/>
                <a:ea typeface="+mn-ea"/>
                <a:cs typeface="+mn-cs"/>
              </a:rPr>
              <a:t>Csillaghy</a:t>
            </a:r>
            <a:r>
              <a:rPr lang="en-US" sz="1200" kern="1200" dirty="0">
                <a:solidFill>
                  <a:schemeClr val="tx1"/>
                </a:solidFill>
                <a:effectLst/>
                <a:latin typeface="+mn-lt"/>
                <a:ea typeface="+mn-ea"/>
                <a:cs typeface="+mn-cs"/>
              </a:rPr>
              <a:t>, 2017) and will need to consider the trade-off of GPGPU/QPU technologies as there will be overlap across the problem space.  For instance, both accelerators can perform complex matrix arithmetic.  While GPGPU has a lower price point and well-entrenched frameworks, e.g., OpenCL,  QPU allows for wildcards semantics through massively parallel entanglement processing.  These differences might lead the organization to use a heterogeneous solution, such as GPGPU cards on general processing nodes, and reserve QPU circuits for expert systems.</a:t>
            </a:r>
          </a:p>
        </p:txBody>
      </p:sp>
      <p:sp>
        <p:nvSpPr>
          <p:cNvPr id="4" name="Slide Number Placeholder 3"/>
          <p:cNvSpPr>
            <a:spLocks noGrp="1"/>
          </p:cNvSpPr>
          <p:nvPr>
            <p:ph type="sldNum" sz="quarter" idx="5"/>
          </p:nvPr>
        </p:nvSpPr>
        <p:spPr/>
        <p:txBody>
          <a:bodyPr/>
          <a:lstStyle/>
          <a:p>
            <a:fld id="{2DCD5F9C-CA6B-43CA-B349-A07E0469D42C}" type="slidenum">
              <a:rPr lang="en-US" smtClean="0"/>
              <a:t>5</a:t>
            </a:fld>
            <a:endParaRPr lang="en-US"/>
          </a:p>
        </p:txBody>
      </p:sp>
    </p:spTree>
    <p:extLst>
      <p:ext uri="{BB962C8B-B14F-4D97-AF65-F5344CB8AC3E}">
        <p14:creationId xmlns:p14="http://schemas.microsoft.com/office/powerpoint/2010/main" val="53182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a Qubit and Entanglement</a:t>
            </a:r>
          </a:p>
          <a:p>
            <a:r>
              <a:rPr lang="en-US" sz="1200" kern="1200" dirty="0">
                <a:solidFill>
                  <a:schemeClr val="tx1"/>
                </a:solidFill>
                <a:effectLst/>
                <a:latin typeface="+mn-lt"/>
                <a:ea typeface="+mn-ea"/>
                <a:cs typeface="+mn-cs"/>
              </a:rPr>
              <a:t>A traditional computer operates on bits that hold a discrete value of either on or off.  In contrast, a quantum bit or Qubit holds a superposition that expresses two distinct probabilities of being on and off simultaneously.  These probabilities can become </a:t>
            </a:r>
            <a:r>
              <a:rPr lang="en-US" sz="1200" i="1" kern="1200" dirty="0">
                <a:solidFill>
                  <a:schemeClr val="tx1"/>
                </a:solidFill>
                <a:effectLst/>
                <a:latin typeface="+mn-lt"/>
                <a:ea typeface="+mn-ea"/>
                <a:cs typeface="+mn-cs"/>
              </a:rPr>
              <a:t>entangled</a:t>
            </a:r>
            <a:r>
              <a:rPr lang="en-US" sz="1200" kern="1200" dirty="0">
                <a:solidFill>
                  <a:schemeClr val="tx1"/>
                </a:solidFill>
                <a:effectLst/>
                <a:latin typeface="+mn-lt"/>
                <a:ea typeface="+mn-ea"/>
                <a:cs typeface="+mn-cs"/>
              </a:rPr>
              <a:t> with other qubits such that the resolved state of (A) cascades into (B) and (C).  Until that resolution occurs, these entangled values can act as wildcards that pipeline many potential futures calculations in a deferred execution state.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to this construct</a:t>
            </a:r>
          </a:p>
          <a:p>
            <a:r>
              <a:rPr lang="en-US" sz="1200" kern="1200" dirty="0">
                <a:solidFill>
                  <a:schemeClr val="tx1"/>
                </a:solidFill>
                <a:effectLst/>
                <a:latin typeface="+mn-lt"/>
                <a:ea typeface="+mn-ea"/>
                <a:cs typeface="+mn-cs"/>
              </a:rPr>
              <a:t>Consider the analogy that Alice has a 90% chance (amplitude) of paying Bill, and Bill might go to a movie with Charlie; provided Alice pays him—thus whether Charlie sees the movie with Bill is dependent (entangled) with Alice.  Quantum circuits can use a series of Hadamard Gates to model this relationship in a pattern analogous to logic gates on traditional silicon (</a:t>
            </a:r>
            <a:r>
              <a:rPr lang="en-US" sz="1200" kern="1200" dirty="0" err="1">
                <a:solidFill>
                  <a:schemeClr val="tx1"/>
                </a:solidFill>
                <a:effectLst/>
                <a:latin typeface="+mn-lt"/>
                <a:ea typeface="+mn-ea"/>
                <a:cs typeface="+mn-cs"/>
              </a:rPr>
              <a:t>Gueddana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Chatta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Boudriga</a:t>
            </a:r>
            <a:r>
              <a:rPr lang="en-US" sz="1200" kern="1200" dirty="0">
                <a:solidFill>
                  <a:schemeClr val="tx1"/>
                </a:solidFill>
                <a:effectLst/>
                <a:latin typeface="+mn-lt"/>
                <a:ea typeface="+mn-ea"/>
                <a:cs typeface="+mn-cs"/>
              </a:rPr>
              <a:t>, 2010).  There are multiple possible outcomes, though once Charlie calls Bill to confirm he will attend, the circuit executes exactly-once, and that becomes the reality of their movie night.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example where this applies to data management</a:t>
            </a:r>
          </a:p>
          <a:p>
            <a:r>
              <a:rPr lang="en-US" sz="1200" kern="1200" dirty="0">
                <a:solidFill>
                  <a:schemeClr val="tx1"/>
                </a:solidFill>
                <a:effectLst/>
                <a:latin typeface="+mn-lt"/>
                <a:ea typeface="+mn-ea"/>
                <a:cs typeface="+mn-cs"/>
              </a:rPr>
              <a:t>Transaction management on traditional database systems uses locking or stacked storage constructs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These approaches introduce blocking and excessive I/O operations, as the layers are merged during the commit phase.  However, quantum databases could handle this scenario fundamentally different by directly entangling the state of the transaction with the existing data.  When the transaction completes, the entangled values are associated with the commit state, like Charlie calling Bill.</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would that improve data management scalability</a:t>
            </a:r>
          </a:p>
          <a:p>
            <a:r>
              <a:rPr lang="en-US" sz="1200" kern="1200" dirty="0">
                <a:solidFill>
                  <a:schemeClr val="tx1"/>
                </a:solidFill>
                <a:effectLst/>
                <a:latin typeface="+mn-lt"/>
                <a:ea typeface="+mn-ea"/>
                <a:cs typeface="+mn-cs"/>
              </a:rPr>
              <a:t>Using strategies along these lines could eliminate specific blocking and rollback challenges, enabling more concurrent transactions over fewer resources.  As strongly consistent transactional stores become more competitive with the performance characteristics of eventual consistent stores, it could slow down the migration away from these legacy systems.  Some argue that systems that can maintain strong consistency guarantees are more reliable and encounter lower maintenance costs (Liu, Arden, George, &amp; Myers, 2017). </a:t>
            </a:r>
          </a:p>
        </p:txBody>
      </p:sp>
      <p:sp>
        <p:nvSpPr>
          <p:cNvPr id="4" name="Slide Number Placeholder 3"/>
          <p:cNvSpPr>
            <a:spLocks noGrp="1"/>
          </p:cNvSpPr>
          <p:nvPr>
            <p:ph type="sldNum" sz="quarter" idx="5"/>
          </p:nvPr>
        </p:nvSpPr>
        <p:spPr/>
        <p:txBody>
          <a:bodyPr/>
          <a:lstStyle/>
          <a:p>
            <a:fld id="{2DCD5F9C-CA6B-43CA-B349-A07E0469D42C}" type="slidenum">
              <a:rPr lang="en-US" smtClean="0"/>
              <a:t>6</a:t>
            </a:fld>
            <a:endParaRPr lang="en-US"/>
          </a:p>
        </p:txBody>
      </p:sp>
    </p:spTree>
    <p:extLst>
      <p:ext uri="{BB962C8B-B14F-4D97-AF65-F5344CB8AC3E}">
        <p14:creationId xmlns:p14="http://schemas.microsoft.com/office/powerpoint/2010/main" val="212872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Grover’s Algorithm</a:t>
            </a:r>
          </a:p>
          <a:p>
            <a:r>
              <a:rPr lang="en-US" sz="1200" kern="1200" dirty="0">
                <a:solidFill>
                  <a:schemeClr val="tx1"/>
                </a:solidFill>
                <a:effectLst/>
                <a:latin typeface="+mn-lt"/>
                <a:ea typeface="+mn-ea"/>
                <a:cs typeface="+mn-cs"/>
              </a:rPr>
              <a:t>Quantum database theories often build on Grover’s fast quantum mechanical algorithm for database search, a generic solution that finds a specific value in an unordered set in exactly sqrt(N) steps.  Consider the scenario where a million IoT sensors emit thousands of data points every few seconds continuously, resulting in 100 trillion records in the data lake.  If the analysis needs to filter on an unindexed attribute, then the query would take an average time of 50 trillion (N/2) steps to complete.  However, the application of a Grover search reduces the search space to only ten million steps, a large but manageable feat.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to understand Grover’s search</a:t>
            </a:r>
          </a:p>
          <a:p>
            <a:r>
              <a:rPr lang="en-US" sz="1200" kern="1200" dirty="0">
                <a:solidFill>
                  <a:schemeClr val="tx1"/>
                </a:solidFill>
                <a:effectLst/>
                <a:latin typeface="+mn-lt"/>
                <a:ea typeface="+mn-ea"/>
                <a:cs typeface="+mn-cs"/>
              </a:rPr>
              <a:t>To understand Grover’s search, imagine trying to find a ball contained within one of ten identical boxes. Initially, there’s a ten percent chance of randomly selecting the correct choice.  First, each box passes through an oracle (e.g., shaken horizontally), causing boxes (3, 6, and 9) to rattle, so the amplitude (probability) increases for these boxes.  Next, the boxes iterate through the oracle (e.g., shaken at various angles) two more times.  As each iteration completes, more evidence accumulates in the form of increased probability toward one of the boxes, allowing it to be selected correctly.  De la Guardia(2016) lectures more concretely on the mechanics of this transform and visually explains the geometry involved.</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this apply to data management</a:t>
            </a:r>
          </a:p>
          <a:p>
            <a:r>
              <a:rPr lang="en-US" sz="1200" kern="1200" dirty="0">
                <a:solidFill>
                  <a:schemeClr val="tx1"/>
                </a:solidFill>
                <a:effectLst/>
                <a:latin typeface="+mn-lt"/>
                <a:ea typeface="+mn-ea"/>
                <a:cs typeface="+mn-cs"/>
              </a:rPr>
              <a:t>Similar problems exist in distributed storage scenarios, where user records are load-balanced across various cluster nodes.  Efficiently retrieving those records requires a distributed hash algorithm or a secondary index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However, it can be economically prohibitive to index every value, which leads to the need for discovery protocols in certain scenarios.  Using a quantum-accelerated system could provide that ad-hoc discovery in a reasonable length of time.  Alternative classical data management technologies, like Apache Lucene, construct reverse term indexes to address these challenges, but its deployment relies on an entirely separate cluster.  </a:t>
            </a:r>
          </a:p>
        </p:txBody>
      </p:sp>
      <p:sp>
        <p:nvSpPr>
          <p:cNvPr id="4" name="Slide Number Placeholder 3"/>
          <p:cNvSpPr>
            <a:spLocks noGrp="1"/>
          </p:cNvSpPr>
          <p:nvPr>
            <p:ph type="sldNum" sz="quarter" idx="5"/>
          </p:nvPr>
        </p:nvSpPr>
        <p:spPr/>
        <p:txBody>
          <a:bodyPr/>
          <a:lstStyle/>
          <a:p>
            <a:fld id="{2DCD5F9C-CA6B-43CA-B349-A07E0469D42C}" type="slidenum">
              <a:rPr lang="en-US" smtClean="0"/>
              <a:t>7</a:t>
            </a:fld>
            <a:endParaRPr lang="en-US"/>
          </a:p>
        </p:txBody>
      </p:sp>
    </p:spTree>
    <p:extLst>
      <p:ext uri="{BB962C8B-B14F-4D97-AF65-F5344CB8AC3E}">
        <p14:creationId xmlns:p14="http://schemas.microsoft.com/office/powerpoint/2010/main" val="82841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do we really gain from quantum</a:t>
            </a:r>
          </a:p>
          <a:p>
            <a:r>
              <a:rPr lang="en-US" sz="1200" kern="1200" dirty="0">
                <a:solidFill>
                  <a:schemeClr val="tx1"/>
                </a:solidFill>
                <a:effectLst/>
                <a:latin typeface="+mn-lt"/>
                <a:ea typeface="+mn-ea"/>
                <a:cs typeface="+mn-cs"/>
              </a:rPr>
              <a:t>The primary strength of quantum databases comes from its ability to encode sequences of parallel potential future values.  Consider an aggregation pipeline that contains a series of qubits such that multiple permutations are solvable in parallel.  This optimization reduces the I/O requirements on the query engine and provides a more responsive experience to the customer.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else could it improve maintainability of the business intelligence systems</a:t>
            </a:r>
          </a:p>
          <a:p>
            <a:r>
              <a:rPr lang="en-US" sz="1200" kern="1200" dirty="0">
                <a:solidFill>
                  <a:schemeClr val="tx1"/>
                </a:solidFill>
                <a:effectLst/>
                <a:latin typeface="+mn-lt"/>
                <a:ea typeface="+mn-ea"/>
                <a:cs typeface="+mn-cs"/>
              </a:rPr>
              <a:t>Another scenario might involve fuzzy matching and approximation, like neural networks, for making recommendations and proposing classifications.  Because these operations are native to the quantum database, there certain extract-transform-load operations that are no longer needed.  Traditional systems decouple the storage and machine learning platform, forcing engineers to manage analytic pipelines that become unwieldy in practice (Harrison, 2020).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 there additional benefits to this approach</a:t>
            </a:r>
          </a:p>
          <a:p>
            <a:r>
              <a:rPr lang="en-US" sz="1200" kern="1200" dirty="0">
                <a:solidFill>
                  <a:schemeClr val="tx1"/>
                </a:solidFill>
                <a:effectLst/>
                <a:latin typeface="+mn-lt"/>
                <a:ea typeface="+mn-ea"/>
                <a:cs typeface="+mn-cs"/>
              </a:rPr>
              <a:t>Another benefit comes from the performance improvements through Grover searches, bringing natural joins back into the NoSQL toolset, further reducing the learning curve for traditional SQL users.</a:t>
            </a:r>
          </a:p>
        </p:txBody>
      </p:sp>
      <p:sp>
        <p:nvSpPr>
          <p:cNvPr id="4" name="Slide Number Placeholder 3"/>
          <p:cNvSpPr>
            <a:spLocks noGrp="1"/>
          </p:cNvSpPr>
          <p:nvPr>
            <p:ph type="sldNum" sz="quarter" idx="5"/>
          </p:nvPr>
        </p:nvSpPr>
        <p:spPr/>
        <p:txBody>
          <a:bodyPr/>
          <a:lstStyle/>
          <a:p>
            <a:fld id="{2DCD5F9C-CA6B-43CA-B349-A07E0469D42C}" type="slidenum">
              <a:rPr lang="en-US" smtClean="0"/>
              <a:t>9</a:t>
            </a:fld>
            <a:endParaRPr lang="en-US"/>
          </a:p>
        </p:txBody>
      </p:sp>
    </p:spTree>
    <p:extLst>
      <p:ext uri="{BB962C8B-B14F-4D97-AF65-F5344CB8AC3E}">
        <p14:creationId xmlns:p14="http://schemas.microsoft.com/office/powerpoint/2010/main" val="400198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Limitation: This is all theoretical</a:t>
            </a:r>
          </a:p>
          <a:p>
            <a:r>
              <a:rPr lang="en-US" sz="1200" kern="1200" dirty="0">
                <a:solidFill>
                  <a:schemeClr val="tx1"/>
                </a:solidFill>
                <a:effectLst/>
                <a:latin typeface="+mn-lt"/>
                <a:ea typeface="+mn-ea"/>
                <a:cs typeface="+mn-cs"/>
              </a:rPr>
              <a:t>A critical hindrance to quantum databases is they only exist in mathematical proofs, and despite Quantum as a Service (</a:t>
            </a:r>
            <a:r>
              <a:rPr lang="en-US" sz="1200" kern="1200" dirty="0" err="1">
                <a:solidFill>
                  <a:schemeClr val="tx1"/>
                </a:solidFill>
                <a:effectLst/>
                <a:latin typeface="+mn-lt"/>
                <a:ea typeface="+mn-ea"/>
                <a:cs typeface="+mn-cs"/>
              </a:rPr>
              <a:t>QaaS</a:t>
            </a:r>
            <a:r>
              <a:rPr lang="en-US" sz="1200" kern="1200" dirty="0">
                <a:solidFill>
                  <a:schemeClr val="tx1"/>
                </a:solidFill>
                <a:effectLst/>
                <a:latin typeface="+mn-lt"/>
                <a:ea typeface="+mn-ea"/>
                <a:cs typeface="+mn-cs"/>
              </a:rPr>
              <a:t>) solutions like Azure Quantum and Amazon Bracket, it will be several years before these concepts become mainstream.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(2019), many non-trivial algorithms need between 100 to 500 qubits, assuming error-free storage and external mitigation against random bit flipping, like traditional random-access memory (RAM).  Redundant encoding schemes, such as using three bits and a majority-wins voting protocol, are currently the de facto solution and cause the algorithms to need 0.5 to 1.0 million qubits.  There are also limitations in simulation, as the entanglement of long qubit strings requires enormous amounts of storage, e.g., 50 qubits requires up to 16 petabytes.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Limitation: Process</a:t>
            </a:r>
          </a:p>
          <a:p>
            <a:r>
              <a:rPr lang="en-US" sz="1200" kern="1200" dirty="0">
                <a:solidFill>
                  <a:schemeClr val="tx1"/>
                </a:solidFill>
                <a:effectLst/>
                <a:latin typeface="+mn-lt"/>
                <a:ea typeface="+mn-ea"/>
                <a:cs typeface="+mn-cs"/>
              </a:rPr>
              <a:t>Aside from the technical challenges of building reliable QPU circuits, the technology also needs to reach a state of supremacy.  </a:t>
            </a:r>
          </a:p>
          <a:p>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Data scientists can perform approximations and machine learning offline at relatively low costs, and GPGPU acceleration cards are readily available for other matrix computations.  Public cloud providers, such as Amazon Web Services (AWS), support a notion of Elastic Interference Interfaces (EII) that can dynamically add and remove GPGPUs to hosted databases as customer demands fluctuation.</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Engineering teams also lack the training to take advantage of complex physics algorithms and providing that education would detract focus from the organization’s core competencies.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Database administrators are already squeezing comparable performance from their system by optimizing indexes and data partitions around known business questions.  For instance, analyzing a trillion sensor data points is less of an issue if the storage layer partitioned those records into time-ordered blocks—allowing for exclusion of entire ranges during the pre-query phase.</a:t>
            </a:r>
          </a:p>
        </p:txBody>
      </p:sp>
      <p:sp>
        <p:nvSpPr>
          <p:cNvPr id="4" name="Slide Number Placeholder 3"/>
          <p:cNvSpPr>
            <a:spLocks noGrp="1"/>
          </p:cNvSpPr>
          <p:nvPr>
            <p:ph type="sldNum" sz="quarter" idx="5"/>
          </p:nvPr>
        </p:nvSpPr>
        <p:spPr/>
        <p:txBody>
          <a:bodyPr/>
          <a:lstStyle/>
          <a:p>
            <a:fld id="{2DCD5F9C-CA6B-43CA-B349-A07E0469D42C}" type="slidenum">
              <a:rPr lang="en-US" smtClean="0"/>
              <a:t>10</a:t>
            </a:fld>
            <a:endParaRPr lang="en-US"/>
          </a:p>
        </p:txBody>
      </p:sp>
    </p:spTree>
    <p:extLst>
      <p:ext uri="{BB962C8B-B14F-4D97-AF65-F5344CB8AC3E}">
        <p14:creationId xmlns:p14="http://schemas.microsoft.com/office/powerpoint/2010/main" val="143396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11</a:t>
            </a:fld>
            <a:endParaRPr lang="en-US"/>
          </a:p>
        </p:txBody>
      </p:sp>
    </p:spTree>
    <p:extLst>
      <p:ext uri="{BB962C8B-B14F-4D97-AF65-F5344CB8AC3E}">
        <p14:creationId xmlns:p14="http://schemas.microsoft.com/office/powerpoint/2010/main" val="372341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Evolving into the cloud</a:t>
            </a:r>
          </a:p>
          <a:p>
            <a:r>
              <a:rPr lang="en-US" sz="1200" kern="1200" dirty="0">
                <a:solidFill>
                  <a:schemeClr val="tx1"/>
                </a:solidFill>
                <a:effectLst/>
                <a:latin typeface="+mn-lt"/>
                <a:ea typeface="+mn-ea"/>
                <a:cs typeface="+mn-cs"/>
              </a:rPr>
              <a:t>Before many organizations can consider their quantum-accelerated implementation, they first need to migrate from traditional relational stores, such as SQL Server and Postgres, toward more cloud-native solutions.  Network administrators have some freedom to the degree of their cloud adoption investment size.  For instance, SQL Azure and Amazon Aurora present a </a:t>
            </a:r>
            <a:r>
              <a:rPr lang="en-US" sz="1200" kern="1200" dirty="0" err="1">
                <a:solidFill>
                  <a:schemeClr val="tx1"/>
                </a:solidFill>
                <a:effectLst/>
                <a:latin typeface="+mn-lt"/>
                <a:ea typeface="+mn-ea"/>
                <a:cs typeface="+mn-cs"/>
              </a:rPr>
              <a:t>NewSql</a:t>
            </a:r>
            <a:r>
              <a:rPr lang="en-US" sz="1200" kern="1200" dirty="0">
                <a:solidFill>
                  <a:schemeClr val="tx1"/>
                </a:solidFill>
                <a:effectLst/>
                <a:latin typeface="+mn-lt"/>
                <a:ea typeface="+mn-ea"/>
                <a:cs typeface="+mn-cs"/>
              </a:rPr>
              <a:t> interface that is familiar to engineering teams and offers capabilities such as automated fail-over and increased availability.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NoSQL storage</a:t>
            </a:r>
          </a:p>
          <a:p>
            <a:r>
              <a:rPr lang="en-US" sz="1200" kern="1200" dirty="0">
                <a:solidFill>
                  <a:schemeClr val="tx1"/>
                </a:solidFill>
                <a:effectLst/>
                <a:latin typeface="+mn-lt"/>
                <a:ea typeface="+mn-ea"/>
                <a:cs typeface="+mn-cs"/>
              </a:rPr>
              <a:t>Other organizations might choose to make a larger investment and select a NoSQL technology, such as Apache Casandra, Azure </a:t>
            </a:r>
            <a:r>
              <a:rPr lang="en-US" sz="1200" kern="1200" dirty="0" err="1">
                <a:solidFill>
                  <a:schemeClr val="tx1"/>
                </a:solidFill>
                <a:effectLst/>
                <a:latin typeface="+mn-lt"/>
                <a:ea typeface="+mn-ea"/>
                <a:cs typeface="+mn-cs"/>
              </a:rPr>
              <a:t>CosmosDb</a:t>
            </a:r>
            <a:r>
              <a:rPr lang="en-US" sz="1200" kern="1200" dirty="0">
                <a:solidFill>
                  <a:schemeClr val="tx1"/>
                </a:solidFill>
                <a:effectLst/>
                <a:latin typeface="+mn-lt"/>
                <a:ea typeface="+mn-ea"/>
                <a:cs typeface="+mn-cs"/>
              </a:rPr>
              <a:t>, or Amazon DynamoDB.  These technologies make specific trade-offs in terms of throughput over functionality, like natural joins and built-in aggregations.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Purpose Built Systems</a:t>
            </a:r>
          </a:p>
          <a:p>
            <a:r>
              <a:rPr lang="en-US" sz="1200" kern="1200" dirty="0">
                <a:solidFill>
                  <a:schemeClr val="tx1"/>
                </a:solidFill>
                <a:effectLst/>
                <a:latin typeface="+mn-lt"/>
                <a:ea typeface="+mn-ea"/>
                <a:cs typeface="+mn-cs"/>
              </a:rPr>
              <a:t>As the organization’s data management strategy matures, it discovers that different workloads require different technologies to gain specific optimizations.  For example, the business uses a graph database, like Apache </a:t>
            </a:r>
            <a:r>
              <a:rPr lang="en-US" sz="1200" kern="1200" dirty="0" err="1">
                <a:solidFill>
                  <a:schemeClr val="tx1"/>
                </a:solidFill>
                <a:effectLst/>
                <a:latin typeface="+mn-lt"/>
                <a:ea typeface="+mn-ea"/>
                <a:cs typeface="+mn-cs"/>
              </a:rPr>
              <a:t>Tinkerpop</a:t>
            </a:r>
            <a:r>
              <a:rPr lang="en-US" sz="1200" kern="1200" dirty="0">
                <a:solidFill>
                  <a:schemeClr val="tx1"/>
                </a:solidFill>
                <a:effectLst/>
                <a:latin typeface="+mn-lt"/>
                <a:ea typeface="+mn-ea"/>
                <a:cs typeface="+mn-cs"/>
              </a:rPr>
              <a:t>, to store and query relationship information from a known entity (vertex).  However, the graph data structures would not be efficient for holding time-series information, and those values would need a separate time-series store like Influx or </a:t>
            </a:r>
            <a:r>
              <a:rPr lang="en-US" sz="1200" kern="1200" dirty="0" err="1">
                <a:solidFill>
                  <a:schemeClr val="tx1"/>
                </a:solidFill>
                <a:effectLst/>
                <a:latin typeface="+mn-lt"/>
                <a:ea typeface="+mn-ea"/>
                <a:cs typeface="+mn-cs"/>
              </a:rPr>
              <a:t>OpenTSDB</a:t>
            </a:r>
            <a:r>
              <a:rPr lang="en-US" sz="1200" kern="1200" dirty="0">
                <a:solidFill>
                  <a:schemeClr val="tx1"/>
                </a:solidFill>
                <a:effectLst/>
                <a:latin typeface="+mn-lt"/>
                <a:ea typeface="+mn-ea"/>
                <a:cs typeface="+mn-cs"/>
              </a:rPr>
              <a:t>.  Handling unknown starting vertices requires graph metadata to be placed in term stores like Apache </a:t>
            </a:r>
            <a:r>
              <a:rPr lang="en-US" sz="1200" kern="1200" dirty="0" err="1">
                <a:solidFill>
                  <a:schemeClr val="tx1"/>
                </a:solidFill>
                <a:effectLst/>
                <a:latin typeface="+mn-lt"/>
                <a:ea typeface="+mn-ea"/>
                <a:cs typeface="+mn-cs"/>
              </a:rPr>
              <a:t>Solr</a:t>
            </a:r>
            <a:r>
              <a:rPr lang="en-US" sz="1200" kern="1200" dirty="0">
                <a:solidFill>
                  <a:schemeClr val="tx1"/>
                </a:solidFill>
                <a:effectLst/>
                <a:latin typeface="+mn-lt"/>
                <a:ea typeface="+mn-ea"/>
                <a:cs typeface="+mn-cs"/>
              </a:rPr>
              <a:t> or Elastic Search.  Answer extraction to common business questions into OLAP stores provides a consistent interface for visualization tooling, but many OLAP technologies, such as Amazon Redshift, target high bandwidth/high latency use cases, driving the need for Redis cache clusters to hold temporal data, such as results for the website’s homepage.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Quantum</a:t>
            </a:r>
          </a:p>
          <a:p>
            <a:r>
              <a:rPr lang="en-US" sz="1200" kern="1200" dirty="0">
                <a:solidFill>
                  <a:schemeClr val="tx1"/>
                </a:solidFill>
                <a:effectLst/>
                <a:latin typeface="+mn-lt"/>
                <a:ea typeface="+mn-ea"/>
                <a:cs typeface="+mn-cs"/>
              </a:rPr>
              <a:t>At this point, the organization takes a step back at the vast collection of built-for-purpose tooling they need to support and asks, what’s one more?  Now they are ready for quantum.  Jokes aside, the vision of quantum is that it reduces the need for these decoupled tooling scenarios.  Instead, there is one universal technology stack that has ample power to deliver the needs of these various systems.  For instance, Grover searches remove the need to maintain separate term stores, and less offline processing would occur as online processing is sufficiently performant.  As performance challenges decrease, the decision to use ACID over BASE can focus on schema semantics and not solely transactional locks.</a:t>
            </a:r>
          </a:p>
        </p:txBody>
      </p:sp>
      <p:sp>
        <p:nvSpPr>
          <p:cNvPr id="4" name="Slide Number Placeholder 3"/>
          <p:cNvSpPr>
            <a:spLocks noGrp="1"/>
          </p:cNvSpPr>
          <p:nvPr>
            <p:ph type="sldNum" sz="quarter" idx="5"/>
          </p:nvPr>
        </p:nvSpPr>
        <p:spPr/>
        <p:txBody>
          <a:bodyPr/>
          <a:lstStyle/>
          <a:p>
            <a:fld id="{2DCD5F9C-CA6B-43CA-B349-A07E0469D42C}" type="slidenum">
              <a:rPr lang="en-US" smtClean="0"/>
              <a:t>12</a:t>
            </a:fld>
            <a:endParaRPr lang="en-US"/>
          </a:p>
        </p:txBody>
      </p:sp>
    </p:spTree>
    <p:extLst>
      <p:ext uri="{BB962C8B-B14F-4D97-AF65-F5344CB8AC3E}">
        <p14:creationId xmlns:p14="http://schemas.microsoft.com/office/powerpoint/2010/main" val="289715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What does Quantum Databases Solve for Business</a:t>
            </a:r>
          </a:p>
          <a:p>
            <a:r>
              <a:rPr lang="en-US" sz="1200" kern="1200" dirty="0">
                <a:solidFill>
                  <a:schemeClr val="tx1"/>
                </a:solidFill>
                <a:effectLst/>
                <a:latin typeface="+mn-lt"/>
                <a:ea typeface="+mn-ea"/>
                <a:cs typeface="+mn-cs"/>
              </a:rPr>
              <a:t>When academia first proposed neural networks, the business community did not understand the practical application of these systems.  Since then, neural networks have touched every aspect of our online lives.  Quantum databases will have a similar impact on society as they address optimization problems, machine learning, and fuzzy logic.  As quantum technologies mature, they will grow as cloud-native extensions of the enterprise environment and unlock new insights through massively parallel processing that powers rich business intelligence platforms.  For instance, </a:t>
            </a:r>
            <a:r>
              <a:rPr lang="en-US" sz="1200" kern="1200" dirty="0" err="1">
                <a:solidFill>
                  <a:schemeClr val="tx1"/>
                </a:solidFill>
                <a:effectLst/>
                <a:latin typeface="+mn-lt"/>
                <a:ea typeface="+mn-ea"/>
                <a:cs typeface="+mn-cs"/>
              </a:rPr>
              <a:t>Brandano</a:t>
            </a:r>
            <a:r>
              <a:rPr lang="en-US" sz="1200" kern="1200" dirty="0">
                <a:solidFill>
                  <a:schemeClr val="tx1"/>
                </a:solidFill>
                <a:effectLst/>
                <a:latin typeface="+mn-lt"/>
                <a:ea typeface="+mn-ea"/>
                <a:cs typeface="+mn-cs"/>
              </a:rPr>
              <a:t> (2019) describes the challenges with modeling nitrogen processes as they contain over seventy states that High-Performance Computing (HPC) clusters can only approximate.  As that estimations improve those manufacturing processes, gain huge efficiencies reducing global energy waste.  All these benefits happen on systems faster and in a more interactive manner.  Extensions to the SQL query language will follow to take advantage of the entanglement constructs to naturally explore enormous data lakes of unstructured data through parallel processing.</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14</a:t>
            </a:fld>
            <a:endParaRPr lang="en-US"/>
          </a:p>
        </p:txBody>
      </p:sp>
    </p:spTree>
    <p:extLst>
      <p:ext uri="{BB962C8B-B14F-4D97-AF65-F5344CB8AC3E}">
        <p14:creationId xmlns:p14="http://schemas.microsoft.com/office/powerpoint/2010/main" val="44150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28FF-0BF5-4CDC-B9B7-99386F8AB006}"/>
              </a:ext>
            </a:extLst>
          </p:cNvPr>
          <p:cNvSpPr>
            <a:spLocks noGrp="1"/>
          </p:cNvSpPr>
          <p:nvPr>
            <p:ph type="ctrTitle"/>
          </p:nvPr>
        </p:nvSpPr>
        <p:spPr/>
        <p:txBody>
          <a:bodyPr/>
          <a:lstStyle/>
          <a:p>
            <a:r>
              <a:rPr lang="en-US" dirty="0"/>
              <a:t>Database Quantum Supremacy</a:t>
            </a:r>
          </a:p>
        </p:txBody>
      </p:sp>
      <p:sp>
        <p:nvSpPr>
          <p:cNvPr id="3" name="Subtitle 2">
            <a:extLst>
              <a:ext uri="{FF2B5EF4-FFF2-40B4-BE49-F238E27FC236}">
                <a16:creationId xmlns:a16="http://schemas.microsoft.com/office/drawing/2014/main" id="{EA370020-42FB-4F09-AC31-30A47F7A5961}"/>
              </a:ext>
            </a:extLst>
          </p:cNvPr>
          <p:cNvSpPr>
            <a:spLocks noGrp="1"/>
          </p:cNvSpPr>
          <p:nvPr>
            <p:ph type="subTitle" idx="1"/>
          </p:nvPr>
        </p:nvSpPr>
        <p:spPr/>
        <p:txBody>
          <a:bodyPr>
            <a:normAutofit lnSpcReduction="10000"/>
          </a:bodyPr>
          <a:lstStyle/>
          <a:p>
            <a:r>
              <a:rPr lang="en-US" dirty="0"/>
              <a:t>Nate Bachmeier</a:t>
            </a:r>
          </a:p>
          <a:p>
            <a:r>
              <a:rPr lang="en-US" dirty="0"/>
              <a:t>TIM-7020: Database and Business Intelligence</a:t>
            </a:r>
          </a:p>
          <a:p>
            <a:r>
              <a:rPr lang="en-US" dirty="0"/>
              <a:t>Section 2: Week 6: Cutting Edge Technology (2020.01.12)</a:t>
            </a:r>
          </a:p>
        </p:txBody>
      </p:sp>
    </p:spTree>
    <p:extLst>
      <p:ext uri="{BB962C8B-B14F-4D97-AF65-F5344CB8AC3E}">
        <p14:creationId xmlns:p14="http://schemas.microsoft.com/office/powerpoint/2010/main" val="360000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DB89-7E6E-417D-A695-CE331C693515}"/>
              </a:ext>
            </a:extLst>
          </p:cNvPr>
          <p:cNvSpPr>
            <a:spLocks noGrp="1"/>
          </p:cNvSpPr>
          <p:nvPr>
            <p:ph type="title"/>
          </p:nvPr>
        </p:nvSpPr>
        <p:spPr/>
        <p:txBody>
          <a:bodyPr/>
          <a:lstStyle/>
          <a:p>
            <a:r>
              <a:rPr lang="en-US" dirty="0"/>
              <a:t>Disadvantages of Quantum</a:t>
            </a:r>
          </a:p>
        </p:txBody>
      </p:sp>
      <p:sp>
        <p:nvSpPr>
          <p:cNvPr id="3" name="Content Placeholder 2">
            <a:extLst>
              <a:ext uri="{FF2B5EF4-FFF2-40B4-BE49-F238E27FC236}">
                <a16:creationId xmlns:a16="http://schemas.microsoft.com/office/drawing/2014/main" id="{F5CC545D-4356-430A-AE84-75DD23E1B1B5}"/>
              </a:ext>
            </a:extLst>
          </p:cNvPr>
          <p:cNvSpPr>
            <a:spLocks noGrp="1"/>
          </p:cNvSpPr>
          <p:nvPr>
            <p:ph idx="1"/>
          </p:nvPr>
        </p:nvSpPr>
        <p:spPr/>
        <p:txBody>
          <a:bodyPr>
            <a:normAutofit lnSpcReduction="10000"/>
          </a:bodyPr>
          <a:lstStyle/>
          <a:p>
            <a:r>
              <a:rPr lang="en-US" dirty="0"/>
              <a:t>Presently only available in mathematical proofs</a:t>
            </a:r>
          </a:p>
          <a:p>
            <a:pPr lvl="1"/>
            <a:r>
              <a:rPr lang="en-US" dirty="0"/>
              <a:t>Qubit noise and error rates limit practical use cases</a:t>
            </a:r>
            <a:br>
              <a:rPr lang="en-US" dirty="0"/>
            </a:br>
            <a:endParaRPr lang="en-US" dirty="0"/>
          </a:p>
          <a:p>
            <a:r>
              <a:rPr lang="en-US" dirty="0"/>
              <a:t>A full implementation is unlikely to happen for several years</a:t>
            </a:r>
          </a:p>
          <a:p>
            <a:pPr lvl="1"/>
            <a:r>
              <a:rPr lang="en-US" dirty="0"/>
              <a:t>Hybrid systems will come first</a:t>
            </a:r>
          </a:p>
          <a:p>
            <a:pPr lvl="2"/>
            <a:r>
              <a:rPr lang="en-US" dirty="0"/>
              <a:t>Amazon Bracket (</a:t>
            </a:r>
            <a:r>
              <a:rPr lang="en-US" dirty="0" err="1"/>
              <a:t>QaaS</a:t>
            </a:r>
            <a:r>
              <a:rPr lang="en-US" dirty="0"/>
              <a:t>)</a:t>
            </a:r>
          </a:p>
          <a:p>
            <a:pPr lvl="2"/>
            <a:r>
              <a:rPr lang="en-US" dirty="0"/>
              <a:t>Azure Quantum</a:t>
            </a:r>
          </a:p>
          <a:p>
            <a:pPr lvl="1"/>
            <a:r>
              <a:rPr lang="en-US" dirty="0"/>
              <a:t>Mainstream NoSQL systems are cheaper</a:t>
            </a:r>
          </a:p>
          <a:p>
            <a:pPr lvl="2"/>
            <a:r>
              <a:rPr lang="en-US" dirty="0"/>
              <a:t>Cloud Resources are pennies per hour</a:t>
            </a:r>
          </a:p>
          <a:p>
            <a:r>
              <a:rPr lang="en-US" dirty="0"/>
              <a:t>Reaching supremacy means it has </a:t>
            </a:r>
            <a:r>
              <a:rPr lang="en-US" i="1" dirty="0"/>
              <a:t>become</a:t>
            </a:r>
            <a:r>
              <a:rPr lang="en-US" dirty="0"/>
              <a:t> better</a:t>
            </a:r>
            <a:br>
              <a:rPr lang="en-US" dirty="0"/>
            </a:br>
            <a:endParaRPr lang="en-US" dirty="0"/>
          </a:p>
          <a:p>
            <a:endParaRPr lang="en-US" dirty="0"/>
          </a:p>
        </p:txBody>
      </p:sp>
    </p:spTree>
    <p:extLst>
      <p:ext uri="{BB962C8B-B14F-4D97-AF65-F5344CB8AC3E}">
        <p14:creationId xmlns:p14="http://schemas.microsoft.com/office/powerpoint/2010/main" val="2524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3</a:t>
            </a:r>
            <a:br>
              <a:rPr lang="en-US" dirty="0"/>
            </a:br>
            <a:br>
              <a:rPr lang="en-US" dirty="0"/>
            </a:br>
            <a:r>
              <a:rPr lang="en-US" dirty="0"/>
              <a:t>Evolution the technology</a:t>
            </a:r>
          </a:p>
        </p:txBody>
      </p:sp>
      <p:pic>
        <p:nvPicPr>
          <p:cNvPr id="4" name="Picture 3">
            <a:extLst>
              <a:ext uri="{FF2B5EF4-FFF2-40B4-BE49-F238E27FC236}">
                <a16:creationId xmlns:a16="http://schemas.microsoft.com/office/drawing/2014/main" id="{CAEBA810-11E5-432B-B23F-C95D87A68973}"/>
              </a:ext>
            </a:extLst>
          </p:cNvPr>
          <p:cNvPicPr>
            <a:picLocks noChangeAspect="1"/>
          </p:cNvPicPr>
          <p:nvPr/>
        </p:nvPicPr>
        <p:blipFill>
          <a:blip r:embed="rId3"/>
          <a:stretch>
            <a:fillRect/>
          </a:stretch>
        </p:blipFill>
        <p:spPr>
          <a:xfrm>
            <a:off x="4515361" y="1523999"/>
            <a:ext cx="6461071" cy="3666000"/>
          </a:xfrm>
          <a:prstGeom prst="rect">
            <a:avLst/>
          </a:prstGeom>
        </p:spPr>
      </p:pic>
    </p:spTree>
    <p:extLst>
      <p:ext uri="{BB962C8B-B14F-4D97-AF65-F5344CB8AC3E}">
        <p14:creationId xmlns:p14="http://schemas.microsoft.com/office/powerpoint/2010/main" val="15647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FB07-6AD9-4F57-818B-29605E0CE666}"/>
              </a:ext>
            </a:extLst>
          </p:cNvPr>
          <p:cNvSpPr>
            <a:spLocks noGrp="1"/>
          </p:cNvSpPr>
          <p:nvPr>
            <p:ph type="title"/>
          </p:nvPr>
        </p:nvSpPr>
        <p:spPr/>
        <p:txBody>
          <a:bodyPr/>
          <a:lstStyle/>
          <a:p>
            <a:r>
              <a:rPr lang="en-US" dirty="0"/>
              <a:t>Evolution from Relational to Quantum</a:t>
            </a:r>
          </a:p>
        </p:txBody>
      </p:sp>
      <p:sp>
        <p:nvSpPr>
          <p:cNvPr id="3" name="Content Placeholder 2">
            <a:extLst>
              <a:ext uri="{FF2B5EF4-FFF2-40B4-BE49-F238E27FC236}">
                <a16:creationId xmlns:a16="http://schemas.microsoft.com/office/drawing/2014/main" id="{2E6D220B-A0B7-4C5C-8C5F-20561B685A26}"/>
              </a:ext>
            </a:extLst>
          </p:cNvPr>
          <p:cNvSpPr>
            <a:spLocks noGrp="1"/>
          </p:cNvSpPr>
          <p:nvPr>
            <p:ph idx="1"/>
          </p:nvPr>
        </p:nvSpPr>
        <p:spPr/>
        <p:txBody>
          <a:bodyPr>
            <a:normAutofit fontScale="92500" lnSpcReduction="10000"/>
          </a:bodyPr>
          <a:lstStyle/>
          <a:p>
            <a:r>
              <a:rPr lang="en-US" dirty="0"/>
              <a:t>Evolving into the cloud</a:t>
            </a:r>
          </a:p>
          <a:p>
            <a:pPr lvl="1"/>
            <a:r>
              <a:rPr lang="en-US" dirty="0"/>
              <a:t>Reducing operational overhead</a:t>
            </a:r>
          </a:p>
          <a:p>
            <a:pPr lvl="1"/>
            <a:r>
              <a:rPr lang="en-US" dirty="0"/>
              <a:t>Improving agility</a:t>
            </a:r>
          </a:p>
          <a:p>
            <a:r>
              <a:rPr lang="en-US" dirty="0"/>
              <a:t>Evolving from SQL to NoSQL</a:t>
            </a:r>
          </a:p>
          <a:p>
            <a:pPr lvl="1"/>
            <a:r>
              <a:rPr lang="en-US" dirty="0"/>
              <a:t>Reaching “Internet Scale” and increased availability</a:t>
            </a:r>
          </a:p>
          <a:p>
            <a:pPr lvl="1"/>
            <a:r>
              <a:rPr lang="en-US" dirty="0"/>
              <a:t>Reducing failure time</a:t>
            </a:r>
          </a:p>
          <a:p>
            <a:r>
              <a:rPr lang="en-US" dirty="0"/>
              <a:t>Evolving from Generic NoSQL to Purpose Built Systems</a:t>
            </a:r>
          </a:p>
          <a:p>
            <a:pPr lvl="1"/>
            <a:r>
              <a:rPr lang="en-US" dirty="0"/>
              <a:t>Control over optimization point (e.g., latency over costs)</a:t>
            </a:r>
          </a:p>
          <a:p>
            <a:pPr lvl="1"/>
            <a:r>
              <a:rPr lang="en-US" dirty="0"/>
              <a:t>Heterogeneous technologies with complex replication</a:t>
            </a:r>
          </a:p>
          <a:p>
            <a:r>
              <a:rPr lang="en-US" dirty="0"/>
              <a:t>Evolving to Quantum</a:t>
            </a:r>
          </a:p>
          <a:p>
            <a:pPr lvl="1"/>
            <a:r>
              <a:rPr lang="en-US" dirty="0"/>
              <a:t>Removing the multi-store strategies, focus on single store supporting multiple use-cases</a:t>
            </a:r>
          </a:p>
          <a:p>
            <a:endParaRPr lang="en-US" dirty="0"/>
          </a:p>
        </p:txBody>
      </p:sp>
    </p:spTree>
    <p:extLst>
      <p:ext uri="{BB962C8B-B14F-4D97-AF65-F5344CB8AC3E}">
        <p14:creationId xmlns:p14="http://schemas.microsoft.com/office/powerpoint/2010/main" val="87702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4</a:t>
            </a:r>
            <a:br>
              <a:rPr lang="en-US" dirty="0"/>
            </a:br>
            <a:br>
              <a:rPr lang="en-US" dirty="0"/>
            </a:br>
            <a:r>
              <a:rPr lang="en-US" dirty="0"/>
              <a:t>Evaluate for Business</a:t>
            </a:r>
            <a:br>
              <a:rPr lang="en-US" dirty="0"/>
            </a:br>
            <a:r>
              <a:rPr lang="en-US" dirty="0"/>
              <a:t>Adoption</a:t>
            </a:r>
          </a:p>
        </p:txBody>
      </p:sp>
      <p:pic>
        <p:nvPicPr>
          <p:cNvPr id="4" name="Picture 3">
            <a:extLst>
              <a:ext uri="{FF2B5EF4-FFF2-40B4-BE49-F238E27FC236}">
                <a16:creationId xmlns:a16="http://schemas.microsoft.com/office/drawing/2014/main" id="{8A964103-5DFB-4634-B69A-6C5B31448074}"/>
              </a:ext>
            </a:extLst>
          </p:cNvPr>
          <p:cNvPicPr>
            <a:picLocks noChangeAspect="1"/>
          </p:cNvPicPr>
          <p:nvPr/>
        </p:nvPicPr>
        <p:blipFill>
          <a:blip r:embed="rId2"/>
          <a:stretch>
            <a:fillRect/>
          </a:stretch>
        </p:blipFill>
        <p:spPr>
          <a:xfrm>
            <a:off x="4446105" y="2343149"/>
            <a:ext cx="6997948" cy="2714625"/>
          </a:xfrm>
          <a:prstGeom prst="rect">
            <a:avLst/>
          </a:prstGeom>
        </p:spPr>
      </p:pic>
    </p:spTree>
    <p:extLst>
      <p:ext uri="{BB962C8B-B14F-4D97-AF65-F5344CB8AC3E}">
        <p14:creationId xmlns:p14="http://schemas.microsoft.com/office/powerpoint/2010/main" val="37276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ACCD-C5C1-4F5A-A96B-9D21C952FEC6}"/>
              </a:ext>
            </a:extLst>
          </p:cNvPr>
          <p:cNvSpPr>
            <a:spLocks noGrp="1"/>
          </p:cNvSpPr>
          <p:nvPr>
            <p:ph type="title"/>
          </p:nvPr>
        </p:nvSpPr>
        <p:spPr/>
        <p:txBody>
          <a:bodyPr/>
          <a:lstStyle/>
          <a:p>
            <a:r>
              <a:rPr lang="en-US" dirty="0"/>
              <a:t>What business challenges does this (eventually) address</a:t>
            </a:r>
          </a:p>
        </p:txBody>
      </p:sp>
      <p:sp>
        <p:nvSpPr>
          <p:cNvPr id="3" name="Content Placeholder 2">
            <a:extLst>
              <a:ext uri="{FF2B5EF4-FFF2-40B4-BE49-F238E27FC236}">
                <a16:creationId xmlns:a16="http://schemas.microsoft.com/office/drawing/2014/main" id="{F1700B95-AD9C-4FD9-B1D4-A129EFD8CBDB}"/>
              </a:ext>
            </a:extLst>
          </p:cNvPr>
          <p:cNvSpPr>
            <a:spLocks noGrp="1"/>
          </p:cNvSpPr>
          <p:nvPr>
            <p:ph idx="1"/>
          </p:nvPr>
        </p:nvSpPr>
        <p:spPr/>
        <p:txBody>
          <a:bodyPr/>
          <a:lstStyle/>
          <a:p>
            <a:r>
              <a:rPr lang="en-US" dirty="0"/>
              <a:t>Optimization Problems</a:t>
            </a:r>
            <a:br>
              <a:rPr lang="en-US" dirty="0"/>
            </a:br>
            <a:endParaRPr lang="en-US" dirty="0"/>
          </a:p>
          <a:p>
            <a:r>
              <a:rPr lang="en-US" dirty="0"/>
              <a:t>Machine Learning</a:t>
            </a:r>
            <a:br>
              <a:rPr lang="en-US" dirty="0"/>
            </a:br>
            <a:endParaRPr lang="en-US" dirty="0"/>
          </a:p>
          <a:p>
            <a:r>
              <a:rPr lang="en-US" dirty="0"/>
              <a:t>Fuzzy Logic</a:t>
            </a:r>
            <a:br>
              <a:rPr lang="en-US" dirty="0"/>
            </a:br>
            <a:endParaRPr lang="en-US" dirty="0"/>
          </a:p>
          <a:p>
            <a:r>
              <a:rPr lang="en-US" dirty="0"/>
              <a:t>Acceleration of matrix computation</a:t>
            </a:r>
          </a:p>
        </p:txBody>
      </p:sp>
    </p:spTree>
    <p:extLst>
      <p:ext uri="{BB962C8B-B14F-4D97-AF65-F5344CB8AC3E}">
        <p14:creationId xmlns:p14="http://schemas.microsoft.com/office/powerpoint/2010/main" val="121349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56A7-381D-4EF9-99F0-3D46B083268A}"/>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A4D4A764-2589-4203-ADAB-BDD50B868EC9}"/>
              </a:ext>
            </a:extLst>
          </p:cNvPr>
          <p:cNvSpPr>
            <a:spLocks noGrp="1" noChangeArrowheads="1"/>
          </p:cNvSpPr>
          <p:nvPr>
            <p:ph idx="1"/>
          </p:nvPr>
        </p:nvSpPr>
        <p:spPr bwMode="auto">
          <a:xfrm>
            <a:off x="2589212" y="1473729"/>
            <a:ext cx="806502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Brandao</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&amp; Kessler, E</a:t>
            </a:r>
            <a:r>
              <a:rPr kumimoji="0" lang="en-US" altLang="en-US" sz="1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(2019, December).</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Introducing Quantum Computing with AWS.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YouTube: https://www.youtube.com/watch?v=BV9TZWuAwyk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 la Guardia, C</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(2016, January 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Quantum Computation 6: Grover's Search Algorithm.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YouTube: https://youtu.be/JCM7M7XfSFg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Grover, L</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(1996).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fast quantum mechanical algorithm for database search.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Proceedings, 28th Annual ACM Symposium on the Theory of Computing (STOC)</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212-221.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Gueddana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Chatta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Boudriga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Optimized Methods for Inserting and Deleting Records and Data Retrieving in Quantum Database.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2010 12th International Conference on Transparent Optical Networks Transparent Optical Networks (ICTON),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i="1"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2010 12th International Conference on. :1-5 Jun 2010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Harrison, G</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Does Quantum Supremacy Mean for Databases?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Database Trends and Applications Dec 19/Jan20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Liu, J., Arden, O., George, M., &amp; Myers, A.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Fabric: Building open distributed systems securely by construction.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Computer Security 25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367-426.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Mansouri, Y.,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Nadjaran</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Buyya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Storage Management in Cloud Environments: Taxonomy, Survey, and Future Directions.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ACM Computing Surveys, Vol. 50, No. 6, Article 91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Marcin, S.,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Csillaghy</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Accelerating Scientiﬁc Algorithms in Array Databases with GPUs.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IEEE International Conference on Big Data (BIGDATA)</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Roozmeh</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Torino, P.,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Lavagno</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Implementation of a Performance Optimized Database Join Operation on FPGA-GPU Platforms Using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OpenCL.</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7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507-7E9E-4A69-97AC-D8E1ACD62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4EEECAA-E3B5-41D8-A32F-28467FFDDD76}"/>
              </a:ext>
            </a:extLst>
          </p:cNvPr>
          <p:cNvSpPr>
            <a:spLocks noGrp="1"/>
          </p:cNvSpPr>
          <p:nvPr>
            <p:ph idx="1"/>
          </p:nvPr>
        </p:nvSpPr>
        <p:spPr/>
        <p:txBody>
          <a:bodyPr/>
          <a:lstStyle/>
          <a:p>
            <a:r>
              <a:rPr lang="en-US" dirty="0"/>
              <a:t>What is a quantum database?</a:t>
            </a:r>
            <a:br>
              <a:rPr lang="en-US" dirty="0"/>
            </a:br>
            <a:endParaRPr lang="en-US" dirty="0"/>
          </a:p>
          <a:p>
            <a:r>
              <a:rPr lang="en-US" dirty="0"/>
              <a:t>… their strengths and disadvantages </a:t>
            </a:r>
            <a:br>
              <a:rPr lang="en-US" dirty="0"/>
            </a:br>
            <a:endParaRPr lang="en-US" dirty="0"/>
          </a:p>
          <a:p>
            <a:r>
              <a:rPr lang="en-US" dirty="0"/>
              <a:t>… their evolution from NoSQL stores</a:t>
            </a:r>
            <a:br>
              <a:rPr lang="en-US" dirty="0"/>
            </a:br>
            <a:endParaRPr lang="en-US" dirty="0"/>
          </a:p>
          <a:p>
            <a:r>
              <a:rPr lang="en-US" dirty="0"/>
              <a:t>… where they fit in the business environment (eventually)</a:t>
            </a:r>
          </a:p>
        </p:txBody>
      </p:sp>
    </p:spTree>
    <p:extLst>
      <p:ext uri="{BB962C8B-B14F-4D97-AF65-F5344CB8AC3E}">
        <p14:creationId xmlns:p14="http://schemas.microsoft.com/office/powerpoint/2010/main" val="329518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1</a:t>
            </a:r>
            <a:br>
              <a:rPr lang="en-US" dirty="0"/>
            </a:br>
            <a:br>
              <a:rPr lang="en-US" dirty="0"/>
            </a:br>
            <a:r>
              <a:rPr lang="en-US" dirty="0"/>
              <a:t>Identify</a:t>
            </a:r>
            <a:br>
              <a:rPr lang="en-US" dirty="0"/>
            </a:br>
            <a:r>
              <a:rPr lang="en-US" dirty="0"/>
              <a:t>and</a:t>
            </a:r>
            <a:br>
              <a:rPr lang="en-US" dirty="0"/>
            </a:br>
            <a:r>
              <a:rPr lang="en-US" dirty="0"/>
              <a:t>Discuss</a:t>
            </a:r>
            <a:br>
              <a:rPr lang="en-US" dirty="0"/>
            </a:br>
            <a:br>
              <a:rPr lang="en-US" dirty="0"/>
            </a:b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85D7D6E1-1116-4046-B383-16CE7B241691}"/>
              </a:ext>
            </a:extLst>
          </p:cNvPr>
          <p:cNvPicPr>
            <a:picLocks noGrp="1" noChangeAspect="1"/>
          </p:cNvPicPr>
          <p:nvPr>
            <p:ph idx="1"/>
          </p:nvPr>
        </p:nvPicPr>
        <p:blipFill>
          <a:blip r:embed="rId2"/>
          <a:stretch>
            <a:fillRect/>
          </a:stretch>
        </p:blipFill>
        <p:spPr>
          <a:xfrm>
            <a:off x="5280025" y="1279721"/>
            <a:ext cx="6224588" cy="4412857"/>
          </a:xfrm>
          <a:prstGeom prst="rect">
            <a:avLst/>
          </a:prstGeom>
        </p:spPr>
      </p:pic>
    </p:spTree>
    <p:extLst>
      <p:ext uri="{BB962C8B-B14F-4D97-AF65-F5344CB8AC3E}">
        <p14:creationId xmlns:p14="http://schemas.microsoft.com/office/powerpoint/2010/main" val="92447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4C5B-8B69-4861-893E-1A614EA74315}"/>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1E6273A0-AB1D-4BA2-8E44-3119819B039A}"/>
              </a:ext>
            </a:extLst>
          </p:cNvPr>
          <p:cNvSpPr>
            <a:spLocks noGrp="1"/>
          </p:cNvSpPr>
          <p:nvPr>
            <p:ph idx="1"/>
          </p:nvPr>
        </p:nvSpPr>
        <p:spPr/>
        <p:txBody>
          <a:bodyPr/>
          <a:lstStyle/>
          <a:p>
            <a:r>
              <a:rPr lang="en-US" dirty="0"/>
              <a:t>If we asked the experts to describe the future</a:t>
            </a:r>
          </a:p>
        </p:txBody>
      </p:sp>
      <p:graphicFrame>
        <p:nvGraphicFramePr>
          <p:cNvPr id="4" name="Table 4">
            <a:extLst>
              <a:ext uri="{FF2B5EF4-FFF2-40B4-BE49-F238E27FC236}">
                <a16:creationId xmlns:a16="http://schemas.microsoft.com/office/drawing/2014/main" id="{5421B722-FE7D-4A95-8471-DB67334C2A3A}"/>
              </a:ext>
            </a:extLst>
          </p:cNvPr>
          <p:cNvGraphicFramePr>
            <a:graphicFrameLocks noGrp="1"/>
          </p:cNvGraphicFramePr>
          <p:nvPr>
            <p:extLst>
              <p:ext uri="{D42A27DB-BD31-4B8C-83A1-F6EECF244321}">
                <p14:modId xmlns:p14="http://schemas.microsoft.com/office/powerpoint/2010/main" val="2309027674"/>
              </p:ext>
            </p:extLst>
          </p:nvPr>
        </p:nvGraphicFramePr>
        <p:xfrm>
          <a:off x="2589212" y="2729865"/>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5707366"/>
                    </a:ext>
                  </a:extLst>
                </a:gridCol>
                <a:gridCol w="1221317">
                  <a:extLst>
                    <a:ext uri="{9D8B030D-6E8A-4147-A177-3AD203B41FA5}">
                      <a16:colId xmlns:a16="http://schemas.microsoft.com/office/drawing/2014/main" val="3993648992"/>
                    </a:ext>
                  </a:extLst>
                </a:gridCol>
                <a:gridCol w="4197349">
                  <a:extLst>
                    <a:ext uri="{9D8B030D-6E8A-4147-A177-3AD203B41FA5}">
                      <a16:colId xmlns:a16="http://schemas.microsoft.com/office/drawing/2014/main" val="284332216"/>
                    </a:ext>
                  </a:extLst>
                </a:gridCol>
              </a:tblGrid>
              <a:tr h="370840">
                <a:tc>
                  <a:txBody>
                    <a:bodyPr/>
                    <a:lstStyle/>
                    <a:p>
                      <a:r>
                        <a:rPr lang="en-US" dirty="0"/>
                        <a:t>Era</a:t>
                      </a:r>
                    </a:p>
                  </a:txBody>
                  <a:tcPr/>
                </a:tc>
                <a:tc>
                  <a:txBody>
                    <a:bodyPr/>
                    <a:lstStyle/>
                    <a:p>
                      <a:r>
                        <a:rPr lang="en-US" dirty="0"/>
                        <a:t>Decade</a:t>
                      </a:r>
                    </a:p>
                  </a:txBody>
                  <a:tcPr/>
                </a:tc>
                <a:tc>
                  <a:txBody>
                    <a:bodyPr/>
                    <a:lstStyle/>
                    <a:p>
                      <a:r>
                        <a:rPr lang="en-US" dirty="0"/>
                        <a:t>Perspective</a:t>
                      </a:r>
                    </a:p>
                  </a:txBody>
                  <a:tcPr/>
                </a:tc>
                <a:extLst>
                  <a:ext uri="{0D108BD9-81ED-4DB2-BD59-A6C34878D82A}">
                    <a16:rowId xmlns:a16="http://schemas.microsoft.com/office/drawing/2014/main" val="1208735514"/>
                  </a:ext>
                </a:extLst>
              </a:tr>
              <a:tr h="370840">
                <a:tc>
                  <a:txBody>
                    <a:bodyPr/>
                    <a:lstStyle/>
                    <a:p>
                      <a:r>
                        <a:rPr lang="en-US" dirty="0"/>
                        <a:t>Vertical Scaled</a:t>
                      </a:r>
                    </a:p>
                  </a:txBody>
                  <a:tcPr/>
                </a:tc>
                <a:tc>
                  <a:txBody>
                    <a:bodyPr/>
                    <a:lstStyle/>
                    <a:p>
                      <a:r>
                        <a:rPr lang="en-US" dirty="0"/>
                        <a:t>2000</a:t>
                      </a:r>
                    </a:p>
                  </a:txBody>
                  <a:tcPr/>
                </a:tc>
                <a:tc>
                  <a:txBody>
                    <a:bodyPr/>
                    <a:lstStyle/>
                    <a:p>
                      <a:r>
                        <a:rPr lang="en-US" dirty="0"/>
                        <a:t>Relational stores all the way</a:t>
                      </a:r>
                    </a:p>
                  </a:txBody>
                  <a:tcPr/>
                </a:tc>
                <a:extLst>
                  <a:ext uri="{0D108BD9-81ED-4DB2-BD59-A6C34878D82A}">
                    <a16:rowId xmlns:a16="http://schemas.microsoft.com/office/drawing/2014/main" val="331994915"/>
                  </a:ext>
                </a:extLst>
              </a:tr>
              <a:tr h="370840">
                <a:tc>
                  <a:txBody>
                    <a:bodyPr/>
                    <a:lstStyle/>
                    <a:p>
                      <a:endParaRPr lang="en-US" dirty="0"/>
                    </a:p>
                  </a:txBody>
                  <a:tcPr/>
                </a:tc>
                <a:tc>
                  <a:txBody>
                    <a:bodyPr/>
                    <a:lstStyle/>
                    <a:p>
                      <a:r>
                        <a:rPr lang="en-US" dirty="0"/>
                        <a:t>2010</a:t>
                      </a:r>
                    </a:p>
                  </a:txBody>
                  <a:tcPr/>
                </a:tc>
                <a:tc>
                  <a:txBody>
                    <a:bodyPr/>
                    <a:lstStyle/>
                    <a:p>
                      <a:r>
                        <a:rPr lang="en-US" dirty="0"/>
                        <a:t>Mostly Relational / Little NoSQL</a:t>
                      </a:r>
                    </a:p>
                  </a:txBody>
                  <a:tcPr/>
                </a:tc>
                <a:extLst>
                  <a:ext uri="{0D108BD9-81ED-4DB2-BD59-A6C34878D82A}">
                    <a16:rowId xmlns:a16="http://schemas.microsoft.com/office/drawing/2014/main" val="3787794603"/>
                  </a:ext>
                </a:extLst>
              </a:tr>
              <a:tr h="370840">
                <a:tc>
                  <a:txBody>
                    <a:bodyPr/>
                    <a:lstStyle/>
                    <a:p>
                      <a:r>
                        <a:rPr lang="en-US" dirty="0"/>
                        <a:t>Horizontal Scaled</a:t>
                      </a:r>
                    </a:p>
                  </a:txBody>
                  <a:tcPr/>
                </a:tc>
                <a:tc>
                  <a:txBody>
                    <a:bodyPr/>
                    <a:lstStyle/>
                    <a:p>
                      <a:r>
                        <a:rPr lang="en-US" dirty="0"/>
                        <a:t>2020</a:t>
                      </a:r>
                    </a:p>
                  </a:txBody>
                  <a:tcPr/>
                </a:tc>
                <a:tc>
                  <a:txBody>
                    <a:bodyPr/>
                    <a:lstStyle/>
                    <a:p>
                      <a:r>
                        <a:rPr lang="en-US" dirty="0"/>
                        <a:t>Some Relational / Mostly NoSQL</a:t>
                      </a:r>
                    </a:p>
                  </a:txBody>
                  <a:tcPr/>
                </a:tc>
                <a:extLst>
                  <a:ext uri="{0D108BD9-81ED-4DB2-BD59-A6C34878D82A}">
                    <a16:rowId xmlns:a16="http://schemas.microsoft.com/office/drawing/2014/main" val="1705308495"/>
                  </a:ext>
                </a:extLst>
              </a:tr>
              <a:tr h="370840">
                <a:tc>
                  <a:txBody>
                    <a:bodyPr/>
                    <a:lstStyle/>
                    <a:p>
                      <a:endParaRPr lang="en-US" dirty="0"/>
                    </a:p>
                  </a:txBody>
                  <a:tcPr/>
                </a:tc>
                <a:tc>
                  <a:txBody>
                    <a:bodyPr/>
                    <a:lstStyle/>
                    <a:p>
                      <a:r>
                        <a:rPr lang="en-US" dirty="0"/>
                        <a:t>2030</a:t>
                      </a:r>
                    </a:p>
                  </a:txBody>
                  <a:tcPr/>
                </a:tc>
                <a:tc>
                  <a:txBody>
                    <a:bodyPr/>
                    <a:lstStyle/>
                    <a:p>
                      <a:r>
                        <a:rPr lang="en-US" dirty="0"/>
                        <a:t>Mostly </a:t>
                      </a:r>
                      <a:r>
                        <a:rPr lang="en-US" dirty="0" err="1"/>
                        <a:t>SQL+NoSQL</a:t>
                      </a:r>
                      <a:r>
                        <a:rPr lang="en-US" dirty="0"/>
                        <a:t> / Little Quantum</a:t>
                      </a:r>
                    </a:p>
                  </a:txBody>
                  <a:tcPr/>
                </a:tc>
                <a:extLst>
                  <a:ext uri="{0D108BD9-81ED-4DB2-BD59-A6C34878D82A}">
                    <a16:rowId xmlns:a16="http://schemas.microsoft.com/office/drawing/2014/main" val="2469545435"/>
                  </a:ext>
                </a:extLst>
              </a:tr>
              <a:tr h="370840">
                <a:tc>
                  <a:txBody>
                    <a:bodyPr/>
                    <a:lstStyle/>
                    <a:p>
                      <a:r>
                        <a:rPr lang="en-US" dirty="0"/>
                        <a:t>Exponentially Scaled</a:t>
                      </a:r>
                    </a:p>
                  </a:txBody>
                  <a:tcPr/>
                </a:tc>
                <a:tc>
                  <a:txBody>
                    <a:bodyPr/>
                    <a:lstStyle/>
                    <a:p>
                      <a:r>
                        <a:rPr lang="en-US" dirty="0"/>
                        <a:t>2040</a:t>
                      </a:r>
                    </a:p>
                  </a:txBody>
                  <a:tcPr/>
                </a:tc>
                <a:tc>
                  <a:txBody>
                    <a:bodyPr/>
                    <a:lstStyle/>
                    <a:p>
                      <a:r>
                        <a:rPr lang="en-US" dirty="0"/>
                        <a:t>Mostly Quantum enabled </a:t>
                      </a:r>
                      <a:r>
                        <a:rPr lang="en-US" dirty="0" err="1"/>
                        <a:t>SQL+NoSQL</a:t>
                      </a:r>
                      <a:endParaRPr lang="en-US" dirty="0"/>
                    </a:p>
                  </a:txBody>
                  <a:tcPr/>
                </a:tc>
                <a:extLst>
                  <a:ext uri="{0D108BD9-81ED-4DB2-BD59-A6C34878D82A}">
                    <a16:rowId xmlns:a16="http://schemas.microsoft.com/office/drawing/2014/main" val="3833953345"/>
                  </a:ext>
                </a:extLst>
              </a:tr>
            </a:tbl>
          </a:graphicData>
        </a:graphic>
      </p:graphicFrame>
    </p:spTree>
    <p:extLst>
      <p:ext uri="{BB962C8B-B14F-4D97-AF65-F5344CB8AC3E}">
        <p14:creationId xmlns:p14="http://schemas.microsoft.com/office/powerpoint/2010/main" val="37809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EF0-BCA9-48DA-962E-271C799BE011}"/>
              </a:ext>
            </a:extLst>
          </p:cNvPr>
          <p:cNvSpPr>
            <a:spLocks noGrp="1"/>
          </p:cNvSpPr>
          <p:nvPr>
            <p:ph type="title"/>
          </p:nvPr>
        </p:nvSpPr>
        <p:spPr/>
        <p:txBody>
          <a:bodyPr/>
          <a:lstStyle/>
          <a:p>
            <a:r>
              <a:rPr lang="en-US" dirty="0"/>
              <a:t>What is database quantum supremacy</a:t>
            </a:r>
          </a:p>
        </p:txBody>
      </p:sp>
      <p:sp>
        <p:nvSpPr>
          <p:cNvPr id="3" name="Content Placeholder 2">
            <a:extLst>
              <a:ext uri="{FF2B5EF4-FFF2-40B4-BE49-F238E27FC236}">
                <a16:creationId xmlns:a16="http://schemas.microsoft.com/office/drawing/2014/main" id="{F9D5AF76-2E7E-42A0-9ADA-BA89D200FEE7}"/>
              </a:ext>
            </a:extLst>
          </p:cNvPr>
          <p:cNvSpPr>
            <a:spLocks noGrp="1"/>
          </p:cNvSpPr>
          <p:nvPr>
            <p:ph idx="1"/>
          </p:nvPr>
        </p:nvSpPr>
        <p:spPr/>
        <p:txBody>
          <a:bodyPr/>
          <a:lstStyle/>
          <a:p>
            <a:r>
              <a:rPr lang="en-US" dirty="0"/>
              <a:t>Quantum supremacy is “the point that a quantum processing unit (QPU) can perform a task better than a central processing unit (CPU)”</a:t>
            </a:r>
            <a:br>
              <a:rPr lang="en-US" dirty="0"/>
            </a:br>
            <a:endParaRPr lang="en-US" dirty="0"/>
          </a:p>
          <a:p>
            <a:r>
              <a:rPr lang="en-US" dirty="0"/>
              <a:t>Similarly, Database Quantum Supremacy is a QDB exceeds the capabilities of mainstream databases</a:t>
            </a:r>
            <a:br>
              <a:rPr lang="en-US" dirty="0"/>
            </a:br>
            <a:endParaRPr lang="en-US" dirty="0"/>
          </a:p>
          <a:p>
            <a:r>
              <a:rPr lang="en-US" dirty="0"/>
              <a:t>Build on the advancements of cloud native NoSQL solutions</a:t>
            </a:r>
            <a:br>
              <a:rPr lang="en-US" dirty="0"/>
            </a:br>
            <a:endParaRPr lang="en-US" dirty="0"/>
          </a:p>
          <a:p>
            <a:r>
              <a:rPr lang="en-US" dirty="0"/>
              <a:t>Likely to be achieved within the next decade or so</a:t>
            </a:r>
          </a:p>
        </p:txBody>
      </p:sp>
    </p:spTree>
    <p:extLst>
      <p:ext uri="{BB962C8B-B14F-4D97-AF65-F5344CB8AC3E}">
        <p14:creationId xmlns:p14="http://schemas.microsoft.com/office/powerpoint/2010/main" val="337059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609-1BB0-43CC-A9AF-6B699885DD34}"/>
              </a:ext>
            </a:extLst>
          </p:cNvPr>
          <p:cNvSpPr>
            <a:spLocks noGrp="1"/>
          </p:cNvSpPr>
          <p:nvPr>
            <p:ph type="title"/>
          </p:nvPr>
        </p:nvSpPr>
        <p:spPr/>
        <p:txBody>
          <a:bodyPr/>
          <a:lstStyle/>
          <a:p>
            <a:r>
              <a:rPr lang="en-US" dirty="0"/>
              <a:t>An (extremely) brief introduction to Quantum Computing</a:t>
            </a:r>
          </a:p>
        </p:txBody>
      </p:sp>
      <p:sp>
        <p:nvSpPr>
          <p:cNvPr id="3" name="Content Placeholder 2">
            <a:extLst>
              <a:ext uri="{FF2B5EF4-FFF2-40B4-BE49-F238E27FC236}">
                <a16:creationId xmlns:a16="http://schemas.microsoft.com/office/drawing/2014/main" id="{74BD57AA-0023-41AA-AE03-42956D131BA4}"/>
              </a:ext>
            </a:extLst>
          </p:cNvPr>
          <p:cNvSpPr>
            <a:spLocks noGrp="1"/>
          </p:cNvSpPr>
          <p:nvPr>
            <p:ph idx="1"/>
          </p:nvPr>
        </p:nvSpPr>
        <p:spPr/>
        <p:txBody>
          <a:bodyPr/>
          <a:lstStyle/>
          <a:p>
            <a:r>
              <a:rPr lang="en-US" b="1" dirty="0"/>
              <a:t>Qubit</a:t>
            </a:r>
            <a:r>
              <a:rPr lang="en-US" dirty="0"/>
              <a:t> holds a Boolean that can be in a super position (both true and false)</a:t>
            </a:r>
            <a:br>
              <a:rPr lang="en-US" dirty="0"/>
            </a:br>
            <a:endParaRPr lang="en-US" dirty="0"/>
          </a:p>
          <a:p>
            <a:r>
              <a:rPr lang="en-US" b="1" dirty="0"/>
              <a:t>Entanglement</a:t>
            </a:r>
            <a:r>
              <a:rPr lang="en-US" dirty="0"/>
              <a:t> occurs when the value of a Qubit depends on the value of another Qubit</a:t>
            </a:r>
            <a:br>
              <a:rPr lang="en-US" dirty="0"/>
            </a:br>
            <a:endParaRPr lang="en-US" dirty="0"/>
          </a:p>
          <a:p>
            <a:r>
              <a:rPr lang="en-US" b="1" dirty="0"/>
              <a:t>Hadamard Gates </a:t>
            </a:r>
            <a:r>
              <a:rPr lang="en-US" dirty="0"/>
              <a:t>form circuits for the Qubit processing, like traditional logic gates</a:t>
            </a:r>
            <a:br>
              <a:rPr lang="en-US" dirty="0"/>
            </a:br>
            <a:endParaRPr lang="en-US" dirty="0"/>
          </a:p>
          <a:p>
            <a:r>
              <a:rPr lang="en-US" b="1" dirty="0"/>
              <a:t>Amplitude </a:t>
            </a:r>
            <a:r>
              <a:rPr lang="en-US" dirty="0"/>
              <a:t>as the entanglement is collapsed through the gates, probability distributions form allowing for fuzzy logic to predict the correct location</a:t>
            </a:r>
            <a:endParaRPr lang="en-US" b="1" dirty="0"/>
          </a:p>
        </p:txBody>
      </p:sp>
    </p:spTree>
    <p:extLst>
      <p:ext uri="{BB962C8B-B14F-4D97-AF65-F5344CB8AC3E}">
        <p14:creationId xmlns:p14="http://schemas.microsoft.com/office/powerpoint/2010/main" val="36477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0219-8D67-4D97-8076-3927B59E6DC8}"/>
              </a:ext>
            </a:extLst>
          </p:cNvPr>
          <p:cNvSpPr>
            <a:spLocks noGrp="1"/>
          </p:cNvSpPr>
          <p:nvPr>
            <p:ph type="title"/>
          </p:nvPr>
        </p:nvSpPr>
        <p:spPr/>
        <p:txBody>
          <a:bodyPr/>
          <a:lstStyle/>
          <a:p>
            <a:r>
              <a:rPr lang="en-US" dirty="0"/>
              <a:t>Grover’s algorithm</a:t>
            </a:r>
          </a:p>
        </p:txBody>
      </p:sp>
      <p:sp>
        <p:nvSpPr>
          <p:cNvPr id="3" name="Content Placeholder 2">
            <a:extLst>
              <a:ext uri="{FF2B5EF4-FFF2-40B4-BE49-F238E27FC236}">
                <a16:creationId xmlns:a16="http://schemas.microsoft.com/office/drawing/2014/main" id="{E71E7695-5089-4E73-BA3F-4318F34B27C6}"/>
              </a:ext>
            </a:extLst>
          </p:cNvPr>
          <p:cNvSpPr>
            <a:spLocks noGrp="1"/>
          </p:cNvSpPr>
          <p:nvPr>
            <p:ph idx="1"/>
          </p:nvPr>
        </p:nvSpPr>
        <p:spPr/>
        <p:txBody>
          <a:bodyPr/>
          <a:lstStyle/>
          <a:p>
            <a:r>
              <a:rPr lang="en-US" dirty="0"/>
              <a:t>Grover’s fast quantum mechanical algorithm for database search </a:t>
            </a:r>
          </a:p>
          <a:p>
            <a:pPr lvl="1"/>
            <a:r>
              <a:rPr lang="en-US" dirty="0"/>
              <a:t>Find a value from an unordered set in exactly sqrt(N) steps </a:t>
            </a:r>
          </a:p>
          <a:p>
            <a:pPr lvl="1"/>
            <a:r>
              <a:rPr lang="en-US" dirty="0"/>
              <a:t>Classical solutions have average time of N/2</a:t>
            </a:r>
          </a:p>
          <a:p>
            <a:r>
              <a:rPr lang="en-US" dirty="0"/>
              <a:t>Process</a:t>
            </a:r>
          </a:p>
          <a:p>
            <a:pPr lvl="1"/>
            <a:r>
              <a:rPr lang="en-US" dirty="0"/>
              <a:t>Initialize the probability evenly across all indexes</a:t>
            </a:r>
          </a:p>
          <a:p>
            <a:pPr lvl="1"/>
            <a:r>
              <a:rPr lang="en-US" dirty="0"/>
              <a:t>Iterative enumerate for sqrt(N) times </a:t>
            </a:r>
          </a:p>
          <a:p>
            <a:pPr lvl="2"/>
            <a:r>
              <a:rPr lang="en-US" dirty="0"/>
              <a:t>Use an oracle to provide hint</a:t>
            </a:r>
          </a:p>
          <a:p>
            <a:pPr lvl="2"/>
            <a:r>
              <a:rPr lang="en-US" dirty="0"/>
              <a:t>Boost the amplitude based on hints (entanglement)</a:t>
            </a:r>
          </a:p>
          <a:p>
            <a:pPr lvl="2"/>
            <a:r>
              <a:rPr lang="en-US" dirty="0"/>
              <a:t>Apply the hints through a Hadamard gate</a:t>
            </a:r>
          </a:p>
          <a:p>
            <a:pPr lvl="1"/>
            <a:r>
              <a:rPr lang="en-US" dirty="0"/>
              <a:t>Collapse the function and the resulting value is the index of record</a:t>
            </a:r>
          </a:p>
        </p:txBody>
      </p:sp>
    </p:spTree>
    <p:extLst>
      <p:ext uri="{BB962C8B-B14F-4D97-AF65-F5344CB8AC3E}">
        <p14:creationId xmlns:p14="http://schemas.microsoft.com/office/powerpoint/2010/main" val="346328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2</a:t>
            </a:r>
            <a:br>
              <a:rPr lang="en-US" dirty="0"/>
            </a:br>
            <a:br>
              <a:rPr lang="en-US" dirty="0"/>
            </a:br>
            <a:r>
              <a:rPr lang="en-US" dirty="0"/>
              <a:t>Strengths</a:t>
            </a:r>
            <a:br>
              <a:rPr lang="en-US" dirty="0"/>
            </a:br>
            <a:r>
              <a:rPr lang="en-US" dirty="0"/>
              <a:t>and</a:t>
            </a:r>
            <a:br>
              <a:rPr lang="en-US" dirty="0"/>
            </a:br>
            <a:r>
              <a:rPr lang="en-US" dirty="0"/>
              <a:t>Weakness</a:t>
            </a:r>
            <a:br>
              <a:rPr lang="en-US" dirty="0"/>
            </a:b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33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2B8-D97E-4FD6-9CB2-004E2F50FD01}"/>
              </a:ext>
            </a:extLst>
          </p:cNvPr>
          <p:cNvSpPr>
            <a:spLocks noGrp="1"/>
          </p:cNvSpPr>
          <p:nvPr>
            <p:ph type="title"/>
          </p:nvPr>
        </p:nvSpPr>
        <p:spPr/>
        <p:txBody>
          <a:bodyPr/>
          <a:lstStyle/>
          <a:p>
            <a:r>
              <a:rPr lang="en-US" dirty="0"/>
              <a:t>Advantages of Quantum Datastores</a:t>
            </a:r>
          </a:p>
        </p:txBody>
      </p:sp>
      <p:sp>
        <p:nvSpPr>
          <p:cNvPr id="3" name="Content Placeholder 2">
            <a:extLst>
              <a:ext uri="{FF2B5EF4-FFF2-40B4-BE49-F238E27FC236}">
                <a16:creationId xmlns:a16="http://schemas.microsoft.com/office/drawing/2014/main" id="{E9C494A0-B36C-4497-996C-EA805E28DDF2}"/>
              </a:ext>
            </a:extLst>
          </p:cNvPr>
          <p:cNvSpPr>
            <a:spLocks noGrp="1"/>
          </p:cNvSpPr>
          <p:nvPr>
            <p:ph idx="1"/>
          </p:nvPr>
        </p:nvSpPr>
        <p:spPr/>
        <p:txBody>
          <a:bodyPr/>
          <a:lstStyle/>
          <a:p>
            <a:r>
              <a:rPr lang="en-US" dirty="0"/>
              <a:t>The primary strength of quantum comes with its ability to solve linear algebra and similar matrix multiplication problems</a:t>
            </a:r>
            <a:br>
              <a:rPr lang="en-US" dirty="0"/>
            </a:br>
            <a:endParaRPr lang="en-US" dirty="0"/>
          </a:p>
          <a:p>
            <a:r>
              <a:rPr lang="en-US" dirty="0"/>
              <a:t>These efficient solutions can restore natural joins, a missing aspect of many NoSQL systems</a:t>
            </a:r>
            <a:br>
              <a:rPr lang="en-US" dirty="0"/>
            </a:br>
            <a:endParaRPr lang="en-US" dirty="0"/>
          </a:p>
          <a:p>
            <a:r>
              <a:rPr lang="en-US" dirty="0"/>
              <a:t>Entanglement evolves the design of transactions reducing the gap between ACID and BASE technologies</a:t>
            </a:r>
          </a:p>
        </p:txBody>
      </p:sp>
    </p:spTree>
    <p:extLst>
      <p:ext uri="{BB962C8B-B14F-4D97-AF65-F5344CB8AC3E}">
        <p14:creationId xmlns:p14="http://schemas.microsoft.com/office/powerpoint/2010/main" val="272541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3453</Words>
  <Application>Microsoft Office PowerPoint</Application>
  <PresentationFormat>Widescreen</PresentationFormat>
  <Paragraphs>190</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Database Quantum Supremacy</vt:lpstr>
      <vt:lpstr>Agenda</vt:lpstr>
      <vt:lpstr>Section 1  Identify and Discuss  </vt:lpstr>
      <vt:lpstr>How did we get here?</vt:lpstr>
      <vt:lpstr>What is database quantum supremacy</vt:lpstr>
      <vt:lpstr>An (extremely) brief introduction to Quantum Computing</vt:lpstr>
      <vt:lpstr>Grover’s algorithm</vt:lpstr>
      <vt:lpstr>Section 2  Strengths and Weakness  </vt:lpstr>
      <vt:lpstr>Advantages of Quantum Datastores</vt:lpstr>
      <vt:lpstr>Disadvantages of Quantum</vt:lpstr>
      <vt:lpstr>Section 3  Evolution the technology</vt:lpstr>
      <vt:lpstr>Evolution from Relational to Quantum</vt:lpstr>
      <vt:lpstr>Section 4  Evaluate for Business Adoption</vt:lpstr>
      <vt:lpstr>What business challenges does this (eventually) address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Quantum Supremacy</dc:title>
  <dc:creator>Nate Bachmeier</dc:creator>
  <cp:keywords>TIM7020</cp:keywords>
  <cp:lastModifiedBy>Nate Bachmeier</cp:lastModifiedBy>
  <cp:revision>38</cp:revision>
  <dcterms:created xsi:type="dcterms:W3CDTF">2020-01-12T16:18:59Z</dcterms:created>
  <dcterms:modified xsi:type="dcterms:W3CDTF">2020-01-15T04:26:17Z</dcterms:modified>
</cp:coreProperties>
</file>