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11" autoAdjust="0"/>
  </p:normalViewPr>
  <p:slideViewPr>
    <p:cSldViewPr snapToGrid="0">
      <p:cViewPr>
        <p:scale>
          <a:sx n="100" d="100"/>
          <a:sy n="100" d="100"/>
        </p:scale>
        <p:origin x="936" y="-72"/>
      </p:cViewPr>
      <p:guideLst/>
    </p:cSldViewPr>
  </p:slideViewPr>
  <p:notesTextViewPr>
    <p:cViewPr>
      <p:scale>
        <a:sx n="1" d="1"/>
        <a:sy n="1" d="1"/>
      </p:scale>
      <p:origin x="0" y="-1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2000s…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2010s…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asked the question a decade later, their answer would have changed include NoSQL technologies, like Mongo, as the emergence of ICBM (IoT, Cloud, Big Data, and Mobile) introduced specific challenges.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for many practitioners in 2010, these issues occurred in specific scenarios and were impractical to consider for daily workloads.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2020s</a:t>
            </a:r>
            <a:r>
              <a:rPr lang="en-US" sz="1200" b="0" kern="1200" dirty="0">
                <a:solidFill>
                  <a:schemeClr val="tx1"/>
                </a:solidFill>
                <a:effectLst/>
                <a:latin typeface="+mn-lt"/>
                <a:ea typeface="+mn-ea"/>
                <a:cs typeface="+mn-cs"/>
              </a:rPr>
              <a:t>…</a:t>
            </a: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 critical advantage of these NoSQL stores comes with their ability to horizontally scale-out capacity.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2030s…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which means that a linear solution is attempting to solve an exponential problem.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Note</a:t>
            </a:r>
            <a:r>
              <a:rPr lang="en-US" sz="1200" kern="1200" dirty="0">
                <a:solidFill>
                  <a:schemeClr val="tx1"/>
                </a:solidFill>
                <a:effectLst/>
                <a:latin typeface="+mn-lt"/>
                <a:ea typeface="+mn-ea"/>
                <a:cs typeface="+mn-cs"/>
              </a:rPr>
              <a:t>: The qualitative measurements are for illustrative purposes of the evolution and not intended represent literal values.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enough.  An extension of this idea resides in quantum database supremacy, which occurs when a quantum database can exceed the capabilities of classical databases.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Where is this likely to happen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can rely on known insights into the data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could a hybrid strategy upfold</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about GPU</a:t>
            </a:r>
          </a:p>
          <a:p>
            <a:r>
              <a:rPr lang="en-US" sz="1200" kern="1200" dirty="0">
                <a:solidFill>
                  <a:schemeClr val="tx1"/>
                </a:solidFill>
                <a:effectLst/>
                <a:latin typeface="+mn-lt"/>
                <a:ea typeface="+mn-ea"/>
                <a:cs typeface="+mn-cs"/>
              </a:rPr>
              <a:t>Some scientific enterprises are already adopting Graph Processing Units (GPU)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which introduces another dimension to the complexity of the procurement process.  Both QPU and GPU technologies specialize in transforming matrices though they will have different performance and cost characteristics.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a:t>
            </a:r>
          </a:p>
          <a:p>
            <a:r>
              <a:rPr lang="en-US" sz="1200" kern="1200" dirty="0">
                <a:solidFill>
                  <a:schemeClr val="tx1"/>
                </a:solidFill>
                <a:effectLst/>
                <a:latin typeface="+mn-lt"/>
                <a:ea typeface="+mn-ea"/>
                <a:cs typeface="+mn-cs"/>
              </a:rPr>
              <a:t>A traditional computer operates on bits, which can hold a discrete value of either on or off.  In contrast, a quantum bit or Qubit can hold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where the resolved state of (A) cascades into (B) and (C).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entanglement work</a:t>
            </a:r>
          </a:p>
          <a:p>
            <a:r>
              <a:rPr lang="en-US" sz="1200" kern="1200" dirty="0">
                <a:solidFill>
                  <a:schemeClr val="tx1"/>
                </a:solidFill>
                <a:effectLst/>
                <a:latin typeface="+mn-lt"/>
                <a:ea typeface="+mn-ea"/>
                <a:cs typeface="+mn-cs"/>
              </a:rPr>
              <a:t>Until that resolution occurs, these entangled values can act as wildcards that connect many potential futures.  Consider the analogy that Alice has a 90% chance (amplitude) of paying Bill, and Bill might go to a movie will Charlie if Alice pays him—thus whether Charlie sees the movie with Bill is dependent (entangled) with Alice.  This quantum circuit can be modeled with Hadamard Gates, which are analogous to logic gates on traditional hardware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Bringing it back to data management</a:t>
            </a:r>
          </a:p>
          <a:p>
            <a:r>
              <a:rPr lang="en-US" sz="1200" kern="1200" dirty="0">
                <a:solidFill>
                  <a:schemeClr val="tx1"/>
                </a:solidFill>
                <a:effectLst/>
                <a:latin typeface="+mn-lt"/>
                <a:ea typeface="+mn-ea"/>
                <a:cs typeface="+mn-cs"/>
              </a:rPr>
              <a:t>Similar problems occur in various data management scenarios, such as transactions, where the committed result becomes entangled with processing results.  That is fundamentally different than traditional systems that rely on more acts such as locking and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Through the elimination of blocking and I/O intensive actions, the database could potentially scale to higher numbers of transactions. Mansouri et al. highlight that a key driver of workloads into eventual consistency solutions is to lessen the influence of transaction locking.  However, fundamentally reducing this characteristic could push adoption back into strongly consistent technologies.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theory often builds on Grover’s </a:t>
            </a:r>
            <a:r>
              <a:rPr lang="en-US" sz="1200" i="1" kern="1200" dirty="0">
                <a:solidFill>
                  <a:schemeClr val="tx1"/>
                </a:solidFill>
                <a:effectLst/>
                <a:latin typeface="+mn-lt"/>
                <a:ea typeface="+mn-ea"/>
                <a:cs typeface="+mn-cs"/>
              </a:rPr>
              <a:t>fast quantum mechanical algorithm for database search </a:t>
            </a:r>
            <a:r>
              <a:rPr lang="en-US" sz="1200" kern="1200" dirty="0">
                <a:solidFill>
                  <a:schemeClr val="tx1"/>
                </a:solidFill>
                <a:effectLst/>
                <a:latin typeface="+mn-lt"/>
                <a:ea typeface="+mn-ea"/>
                <a:cs typeface="+mn-cs"/>
              </a:rPr>
              <a:t>(1996).   His algorithm can find a specific value from an unordered set in exactly sqrt(N) steps.  Consider the scenario where a million IoT sensors emit thousands of data points every few seconds continuously, resulting in 100 trillion records in the data lake.  If the analysis needs to filter on an unindexed attribute, then the query could take a very long time to complete.  However, the application of a Grover search would reduce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for Grover</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Then each box is shaken horizontally, causing boxes 3, 6, and 9 to rattle, so the amplitude (probability) increases for these boxes.  Next, the boxes are shaken vertically and at various angles.  As each iteration completes, more evidence accumulates that the probability that, e.g., box 7, is the correct instance.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reside on arbitrary nodes.  Today, retrieving those values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further leads to the need for discovery after creation.  Specific technologies, like Apache Lucene, expose term indexing to improve the costs and performance of these scenarios today, though the deployment relies on an entirely separate second data store.  In a quantum-accelerated system, a redundant copy and the synchronization overhead does not need to exist.</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in their ability to encode sequences of potential future values.  Consider an aggregation pipeline that sequences a series of qubits such that various permutations are solvable in parallel.  This optimization reduces the I/O requirements on the query engine and provides a richer experience for the customer.  Another scenario might involve fuzzy matching and approximation, like neural networks today, to make recommendations or propose classifications.  In contrast, typical data machine learning workflows are complex due to the decoupling of storage and machine learning platform.  This separation creates the need for extract-transform-load systems that can become unwieldy (Harrison, 2020).  Another benefit comes from the performance improvements through Grover searches, which could allow natural joins could become part of the NoSQL toolset, further reducing the learning curve for traditional SQL users.</a:t>
            </a:r>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Limitation: It’s mostly theoretical</a:t>
            </a:r>
          </a:p>
          <a:p>
            <a:r>
              <a:rPr lang="en-US" sz="1200" kern="1200" dirty="0">
                <a:solidFill>
                  <a:schemeClr val="tx1"/>
                </a:solidFill>
                <a:effectLst/>
                <a:latin typeface="+mn-lt"/>
                <a:ea typeface="+mn-ea"/>
                <a:cs typeface="+mn-cs"/>
              </a:rPr>
              <a:t>A critical hindrance to quantum databases is they only exist in mathematical proofs, and it will be several years before these concepts become mainstream, despite Quantum as a Service (</a:t>
            </a:r>
            <a:r>
              <a:rPr lang="en-US" sz="1200" kern="1200" dirty="0" err="1">
                <a:solidFill>
                  <a:schemeClr val="tx1"/>
                </a:solidFill>
                <a:effectLst/>
                <a:latin typeface="+mn-lt"/>
                <a:ea typeface="+mn-ea"/>
                <a:cs typeface="+mn-cs"/>
              </a:rPr>
              <a:t>QaaS</a:t>
            </a:r>
            <a:r>
              <a:rPr lang="en-US" sz="1200" kern="1200" dirty="0">
                <a:solidFill>
                  <a:schemeClr val="tx1"/>
                </a:solidFill>
                <a:effectLst/>
                <a:latin typeface="+mn-lt"/>
                <a:ea typeface="+mn-ea"/>
                <a:cs typeface="+mn-cs"/>
              </a:rPr>
              <a:t>) solutions like Azure Quantum and Amazon Bracket.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(2019), many non-trivial algorithms need between 100 to 500 qubits, assuming error-free storage and mitigate random bit flipping similar to traditional random-access memory (RAM).  Redundant encoding schemes, such as using three bits and a majority-wins voting protocol, cause the algorithms to need 0.5 to 1.0 million qubits.  There are also limitations in simulation, as the entanglement of long qubit strings requires enormous amounts of storage, e.g., 50 qubits equals 16 petabytes.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Limitation: Existing technologies are better understood</a:t>
            </a:r>
          </a:p>
          <a:p>
            <a:r>
              <a:rPr lang="en-US" sz="1200" kern="1200" dirty="0">
                <a:solidFill>
                  <a:schemeClr val="tx1"/>
                </a:solidFill>
                <a:effectLst/>
                <a:latin typeface="+mn-lt"/>
                <a:ea typeface="+mn-ea"/>
                <a:cs typeface="+mn-cs"/>
              </a:rPr>
              <a:t>Aside from the technical challenges of building a reliable QPU, there is also the need for this technology to reach supremacy.  Data scientists can perform approximations and machine learning offline at relatively low costs, and GPU acceleration cards are readily available today.  Public cloud providers, such as Amazon Web Services (AWS), support a notion of Elastic Interference Interfaces (EII) that can dynamically add and remove GPUs to hosted databases to meet demand fluctuations.  Engineering teams also lack the training to take advantage of complex physics algorithms and providing that education would remove focus from the organization’s core competencies.  Database administrators are also squeezing comparable performance from their system by optimizing indexes and data partitions around business questions.  For instance, analyzing a trillion sensor data points is less of an issue if the storage grouped those values into time-ordered blocks—allowing for exclusion of entire ranges during the pre-query phase.</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10</a:t>
            </a:fld>
            <a:endParaRPr lang="en-US"/>
          </a:p>
        </p:txBody>
      </p:sp>
    </p:spTree>
    <p:extLst>
      <p:ext uri="{BB962C8B-B14F-4D97-AF65-F5344CB8AC3E}">
        <p14:creationId xmlns:p14="http://schemas.microsoft.com/office/powerpoint/2010/main" val="143396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dirty="0"/>
              <a:t>become</a:t>
            </a:r>
            <a:r>
              <a:rPr lang="en-US" dirty="0"/>
              <a:t> 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from </a:t>
            </a:r>
            <a:br>
              <a:rPr lang="en-US" dirty="0"/>
            </a:br>
            <a:r>
              <a:rPr lang="en-US" dirty="0"/>
              <a:t>NoSQL</a:t>
            </a: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NoSQL</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lstStyle/>
          <a:p>
            <a:r>
              <a:rPr lang="en-US" dirty="0"/>
              <a:t>Relational Stores</a:t>
            </a:r>
          </a:p>
          <a:p>
            <a:pPr lvl="1"/>
            <a:r>
              <a:rPr lang="en-US" dirty="0"/>
              <a:t>Challenges…</a:t>
            </a:r>
          </a:p>
          <a:p>
            <a:pPr lvl="1"/>
            <a:r>
              <a:rPr lang="en-US" dirty="0"/>
              <a:t>Strengths…</a:t>
            </a:r>
            <a:br>
              <a:rPr lang="en-US" dirty="0"/>
            </a:br>
            <a:endParaRPr lang="en-US" dirty="0"/>
          </a:p>
          <a:p>
            <a:r>
              <a:rPr lang="en-US" dirty="0"/>
              <a:t>NoSQL Stores</a:t>
            </a:r>
          </a:p>
          <a:p>
            <a:pPr lvl="1"/>
            <a:r>
              <a:rPr lang="en-US" dirty="0"/>
              <a:t>Challenges…</a:t>
            </a:r>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97EE-A651-4B30-9EC1-3B08B21F91DF}"/>
              </a:ext>
            </a:extLst>
          </p:cNvPr>
          <p:cNvSpPr>
            <a:spLocks noGrp="1"/>
          </p:cNvSpPr>
          <p:nvPr>
            <p:ph type="title"/>
          </p:nvPr>
        </p:nvSpPr>
        <p:spPr/>
        <p:txBody>
          <a:bodyPr/>
          <a:lstStyle/>
          <a:p>
            <a:r>
              <a:rPr lang="en-US" dirty="0"/>
              <a:t>Evolution from Generic NoSQL to Purpose Built</a:t>
            </a:r>
          </a:p>
        </p:txBody>
      </p:sp>
      <p:sp>
        <p:nvSpPr>
          <p:cNvPr id="3" name="Content Placeholder 2">
            <a:extLst>
              <a:ext uri="{FF2B5EF4-FFF2-40B4-BE49-F238E27FC236}">
                <a16:creationId xmlns:a16="http://schemas.microsoft.com/office/drawing/2014/main" id="{1ECF7EC7-BF02-4A8B-9D6C-8FA808649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609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8339-FA1A-4A3A-9DC0-C1CD50E8B044}"/>
              </a:ext>
            </a:extLst>
          </p:cNvPr>
          <p:cNvSpPr>
            <a:spLocks noGrp="1"/>
          </p:cNvSpPr>
          <p:nvPr>
            <p:ph type="title"/>
          </p:nvPr>
        </p:nvSpPr>
        <p:spPr/>
        <p:txBody>
          <a:bodyPr/>
          <a:lstStyle/>
          <a:p>
            <a:r>
              <a:rPr lang="en-US" dirty="0"/>
              <a:t>Evolution to Cloud Native</a:t>
            </a:r>
          </a:p>
        </p:txBody>
      </p:sp>
      <p:sp>
        <p:nvSpPr>
          <p:cNvPr id="3" name="Content Placeholder 2">
            <a:extLst>
              <a:ext uri="{FF2B5EF4-FFF2-40B4-BE49-F238E27FC236}">
                <a16:creationId xmlns:a16="http://schemas.microsoft.com/office/drawing/2014/main" id="{40812D88-ADFA-4FB6-895E-A9EDA5CA99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1319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6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8952-633A-460F-B1A4-65A0D5F37DE3}"/>
              </a:ext>
            </a:extLst>
          </p:cNvPr>
          <p:cNvSpPr>
            <a:spLocks noGrp="1"/>
          </p:cNvSpPr>
          <p:nvPr>
            <p:ph type="title"/>
          </p:nvPr>
        </p:nvSpPr>
        <p:spPr/>
        <p:txBody>
          <a:bodyPr/>
          <a:lstStyle/>
          <a:p>
            <a:r>
              <a:rPr lang="en-US" dirty="0"/>
              <a:t>What should we use in the meantime</a:t>
            </a:r>
          </a:p>
        </p:txBody>
      </p:sp>
      <p:sp>
        <p:nvSpPr>
          <p:cNvPr id="3" name="Content Placeholder 2">
            <a:extLst>
              <a:ext uri="{FF2B5EF4-FFF2-40B4-BE49-F238E27FC236}">
                <a16:creationId xmlns:a16="http://schemas.microsoft.com/office/drawing/2014/main" id="{2FE1BCE0-F771-4C4E-91FF-739251ACC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4256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ADE8-32C1-4782-81B7-93286D3BC14A}"/>
              </a:ext>
            </a:extLst>
          </p:cNvPr>
          <p:cNvSpPr>
            <a:spLocks noGrp="1"/>
          </p:cNvSpPr>
          <p:nvPr>
            <p:ph type="title"/>
          </p:nvPr>
        </p:nvSpPr>
        <p:spPr/>
        <p:txBody>
          <a:bodyPr/>
          <a:lstStyle/>
          <a:p>
            <a:r>
              <a:rPr lang="en-US" dirty="0"/>
              <a:t>What challenges are solvable today</a:t>
            </a:r>
          </a:p>
        </p:txBody>
      </p:sp>
      <p:sp>
        <p:nvSpPr>
          <p:cNvPr id="3" name="Content Placeholder 2">
            <a:extLst>
              <a:ext uri="{FF2B5EF4-FFF2-40B4-BE49-F238E27FC236}">
                <a16:creationId xmlns:a16="http://schemas.microsoft.com/office/drawing/2014/main" id="{B9DFDE2B-A5E4-4495-ADA1-B1E9AA43B2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3575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CA48-56D2-47A1-A873-E67AB71F389F}"/>
              </a:ext>
            </a:extLst>
          </p:cNvPr>
          <p:cNvSpPr>
            <a:spLocks noGrp="1"/>
          </p:cNvSpPr>
          <p:nvPr>
            <p:ph type="title"/>
          </p:nvPr>
        </p:nvSpPr>
        <p:spPr/>
        <p:txBody>
          <a:bodyPr/>
          <a:lstStyle/>
          <a:p>
            <a:r>
              <a:rPr lang="en-US" dirty="0"/>
              <a:t>How do those solutions integrate into modern environments</a:t>
            </a:r>
          </a:p>
        </p:txBody>
      </p:sp>
      <p:sp>
        <p:nvSpPr>
          <p:cNvPr id="3" name="Content Placeholder 2">
            <a:extLst>
              <a:ext uri="{FF2B5EF4-FFF2-40B4-BE49-F238E27FC236}">
                <a16:creationId xmlns:a16="http://schemas.microsoft.com/office/drawing/2014/main" id="{F160C181-7F8F-40D2-B39C-59EA01BFA3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37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2240</Words>
  <Application>Microsoft Office PowerPoint</Application>
  <PresentationFormat>Widescreen</PresentationFormat>
  <Paragraphs>137</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from  NoSQL </vt:lpstr>
      <vt:lpstr>Evolution from Relational to NoSQL</vt:lpstr>
      <vt:lpstr>Evolution from Generic NoSQL to Purpose Built</vt:lpstr>
      <vt:lpstr>Evolution to Cloud Native</vt:lpstr>
      <vt:lpstr>Section 4  Evaluate for Business Adoption</vt:lpstr>
      <vt:lpstr>What business challenges does this (eventually) address</vt:lpstr>
      <vt:lpstr>What should we use in the meantime</vt:lpstr>
      <vt:lpstr>What challenges are solvable today</vt:lpstr>
      <vt:lpstr>How do those solutions integrate into modern environments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21</cp:revision>
  <dcterms:created xsi:type="dcterms:W3CDTF">2020-01-12T16:18:59Z</dcterms:created>
  <dcterms:modified xsi:type="dcterms:W3CDTF">2020-01-12T22:38:42Z</dcterms:modified>
</cp:coreProperties>
</file>