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1" r:id="rId4"/>
    <p:sldId id="274" r:id="rId5"/>
    <p:sldId id="258" r:id="rId6"/>
    <p:sldId id="259" r:id="rId7"/>
    <p:sldId id="260" r:id="rId8"/>
    <p:sldId id="262" r:id="rId9"/>
    <p:sldId id="263" r:id="rId10"/>
    <p:sldId id="265" r:id="rId11"/>
    <p:sldId id="264" r:id="rId12"/>
    <p:sldId id="266"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911" autoAdjust="0"/>
  </p:normalViewPr>
  <p:slideViewPr>
    <p:cSldViewPr snapToGrid="0">
      <p:cViewPr>
        <p:scale>
          <a:sx n="100" d="100"/>
          <a:sy n="100" d="100"/>
        </p:scale>
        <p:origin x="93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1FAC4-41FE-4C45-AED9-5121E2F882D8}"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D5F9C-CA6B-43CA-B349-A07E0469D42C}" type="slidenum">
              <a:rPr lang="en-US" smtClean="0"/>
              <a:t>‹#›</a:t>
            </a:fld>
            <a:endParaRPr lang="en-US"/>
          </a:p>
        </p:txBody>
      </p:sp>
    </p:spTree>
    <p:extLst>
      <p:ext uri="{BB962C8B-B14F-4D97-AF65-F5344CB8AC3E}">
        <p14:creationId xmlns:p14="http://schemas.microsoft.com/office/powerpoint/2010/main" val="227087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2000s…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had asked database administrators twenty years ago to predict the landscape of data management today, they would have likely pictured faster vertically scaled relational stores that enforce strong consistency and ACID compliance.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2010s…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we asked the question a decade later, their answer would have changed include NoSQL technologies, like Mongo, as the emergence of ICBM (IoT, Cloud, Big Data, and Mobile) introduced specific challenges.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for many practitioners in 2010, these issues occurred in specific scenarios and were impractical to consider for daily workloads.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2020s</a:t>
            </a:r>
            <a:r>
              <a:rPr lang="en-US" sz="1200" b="0" kern="1200" dirty="0">
                <a:solidFill>
                  <a:schemeClr val="tx1"/>
                </a:solidFill>
                <a:effectLst/>
                <a:latin typeface="+mn-lt"/>
                <a:ea typeface="+mn-ea"/>
                <a:cs typeface="+mn-cs"/>
              </a:rPr>
              <a:t>…</a:t>
            </a: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Today, those same experts would agree that modern data architectures require combinations of technology that rely on various design trade-offs.  For instance, in-memory NoSQL stores, such as </a:t>
            </a:r>
            <a:r>
              <a:rPr lang="en-US" sz="1200" kern="1200" dirty="0" err="1">
                <a:solidFill>
                  <a:schemeClr val="tx1"/>
                </a:solidFill>
                <a:effectLst/>
                <a:latin typeface="+mn-lt"/>
                <a:ea typeface="+mn-ea"/>
                <a:cs typeface="+mn-cs"/>
              </a:rPr>
              <a:t>ElasticSearch</a:t>
            </a:r>
            <a:r>
              <a:rPr lang="en-US" sz="1200" kern="1200" dirty="0">
                <a:solidFill>
                  <a:schemeClr val="tx1"/>
                </a:solidFill>
                <a:effectLst/>
                <a:latin typeface="+mn-lt"/>
                <a:ea typeface="+mn-ea"/>
                <a:cs typeface="+mn-cs"/>
              </a:rPr>
              <a:t>, allow for real-time data exploration versus Big Data platforms, such as Apache Hive, focus on longitudinal reporting through batch processing.  A critical advantage of these NoSQL stores comes with their ability to horizontally scale-out capacity.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2030s…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several studies show that the volume of ICBM data is doubling every year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which means that a linear solution is attempting to solve an exponential problem.  Instead, a “fundamental paradigm shift ‘from 10x to 10</a:t>
            </a:r>
            <a:r>
              <a:rPr lang="en-US" sz="1200" kern="1200" baseline="300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needs to happen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&amp; Kessler, 2019), like the one expected from quantum computing.”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Note</a:t>
            </a:r>
            <a:r>
              <a:rPr lang="en-US" sz="1200" kern="1200" dirty="0">
                <a:solidFill>
                  <a:schemeClr val="tx1"/>
                </a:solidFill>
                <a:effectLst/>
                <a:latin typeface="+mn-lt"/>
                <a:ea typeface="+mn-ea"/>
                <a:cs typeface="+mn-cs"/>
              </a:rPr>
              <a:t>: The qualitative measurements are for illustrative purposes of the evolution and not intended represent literal values.</a:t>
            </a:r>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4</a:t>
            </a:fld>
            <a:endParaRPr lang="en-US"/>
          </a:p>
        </p:txBody>
      </p:sp>
    </p:spTree>
    <p:extLst>
      <p:ext uri="{BB962C8B-B14F-4D97-AF65-F5344CB8AC3E}">
        <p14:creationId xmlns:p14="http://schemas.microsoft.com/office/powerpoint/2010/main" val="413669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Supremacy</a:t>
            </a:r>
          </a:p>
          <a:p>
            <a:r>
              <a:rPr lang="en-US" sz="1200" kern="1200" dirty="0">
                <a:solidFill>
                  <a:schemeClr val="tx1"/>
                </a:solidFill>
                <a:effectLst/>
                <a:latin typeface="+mn-lt"/>
                <a:ea typeface="+mn-ea"/>
                <a:cs typeface="+mn-cs"/>
              </a:rPr>
              <a:t>Quantum Supremacy occurs when a quantum processing unit (QPU) can perform a task more efficiently than a central processing unit (CPU).  According to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and Kessler (2019), the task does not need to be interesting or useful, and any proof of concept is enough.  An extension of this idea resides in quantum database supremacy, which occurs when a quantum database can exceed the capabilities of classical databases.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Where is this likely to happen first</a:t>
            </a:r>
          </a:p>
          <a:p>
            <a:r>
              <a:rPr lang="en-US" sz="1200" kern="1200" dirty="0">
                <a:solidFill>
                  <a:schemeClr val="tx1"/>
                </a:solidFill>
                <a:effectLst/>
                <a:latin typeface="+mn-lt"/>
                <a:ea typeface="+mn-ea"/>
                <a:cs typeface="+mn-cs"/>
              </a:rPr>
              <a:t>There are specific aspects of data management that are more likely to demonstrate this trait than others.  These aspects tend to exist within matrix transformations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&amp; Kessler, 2019), optimization problems (Harrison, 2020), and unsorted datasets (Grover, 1996).  There are other areas, such as fetching an indexed row,  that will be difficult to exceed classically designed systems because the algorithms are already extremely efficient and can rely on known insights into the data structure.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could a hybrid strategy upfold</a:t>
            </a:r>
          </a:p>
          <a:p>
            <a:r>
              <a:rPr lang="en-US" sz="1200" kern="1200" dirty="0">
                <a:solidFill>
                  <a:schemeClr val="tx1"/>
                </a:solidFill>
                <a:effectLst/>
                <a:latin typeface="+mn-lt"/>
                <a:ea typeface="+mn-ea"/>
                <a:cs typeface="+mn-cs"/>
              </a:rPr>
              <a:t>It would, therefore, stand to reason that hybrid CPU/QPU databases exist before native QPU technologies, as this improves economics for businesses that purchase these systems.  Such a hybrid model would need to build on the advancements of cloud-native NoSQL solutions, and rely on the QPU for specific query acceleration scenarios.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about GPU</a:t>
            </a:r>
          </a:p>
          <a:p>
            <a:r>
              <a:rPr lang="en-US" sz="1200" kern="1200" dirty="0">
                <a:solidFill>
                  <a:schemeClr val="tx1"/>
                </a:solidFill>
                <a:effectLst/>
                <a:latin typeface="+mn-lt"/>
                <a:ea typeface="+mn-ea"/>
                <a:cs typeface="+mn-cs"/>
              </a:rPr>
              <a:t>Some scientific enterprises are already adopting Graph Processing Units (GPU) to accelerate their databases (</a:t>
            </a:r>
            <a:r>
              <a:rPr lang="en-US" sz="1200" kern="1200" dirty="0" err="1">
                <a:solidFill>
                  <a:schemeClr val="tx1"/>
                </a:solidFill>
                <a:effectLst/>
                <a:latin typeface="+mn-lt"/>
                <a:ea typeface="+mn-ea"/>
                <a:cs typeface="+mn-cs"/>
              </a:rPr>
              <a:t>Roozmeh</a:t>
            </a:r>
            <a:r>
              <a:rPr lang="en-US" sz="1200" kern="1200" dirty="0">
                <a:solidFill>
                  <a:schemeClr val="tx1"/>
                </a:solidFill>
                <a:effectLst/>
                <a:latin typeface="+mn-lt"/>
                <a:ea typeface="+mn-ea"/>
                <a:cs typeface="+mn-cs"/>
              </a:rPr>
              <a:t>, Torino, &amp; </a:t>
            </a:r>
            <a:r>
              <a:rPr lang="en-US" sz="1200" kern="1200" dirty="0" err="1">
                <a:solidFill>
                  <a:schemeClr val="tx1"/>
                </a:solidFill>
                <a:effectLst/>
                <a:latin typeface="+mn-lt"/>
                <a:ea typeface="+mn-ea"/>
                <a:cs typeface="+mn-cs"/>
              </a:rPr>
              <a:t>Lavagno</a:t>
            </a:r>
            <a:r>
              <a:rPr lang="en-US" sz="1200" kern="1200" dirty="0">
                <a:solidFill>
                  <a:schemeClr val="tx1"/>
                </a:solidFill>
                <a:effectLst/>
                <a:latin typeface="+mn-lt"/>
                <a:ea typeface="+mn-ea"/>
                <a:cs typeface="+mn-cs"/>
              </a:rPr>
              <a:t>, 2017) (Marcin &amp; </a:t>
            </a:r>
            <a:r>
              <a:rPr lang="en-US" sz="1200" kern="1200" dirty="0" err="1">
                <a:solidFill>
                  <a:schemeClr val="tx1"/>
                </a:solidFill>
                <a:effectLst/>
                <a:latin typeface="+mn-lt"/>
                <a:ea typeface="+mn-ea"/>
                <a:cs typeface="+mn-cs"/>
              </a:rPr>
              <a:t>Csillaghy</a:t>
            </a:r>
            <a:r>
              <a:rPr lang="en-US" sz="1200" kern="1200" dirty="0">
                <a:solidFill>
                  <a:schemeClr val="tx1"/>
                </a:solidFill>
                <a:effectLst/>
                <a:latin typeface="+mn-lt"/>
                <a:ea typeface="+mn-ea"/>
                <a:cs typeface="+mn-cs"/>
              </a:rPr>
              <a:t>, 2017), which introduces another dimension to the complexity of the procurement process.  Both QPU and GPU technologies specialize in transforming matrices though they will have different performance and cost characteristics.</a:t>
            </a:r>
          </a:p>
        </p:txBody>
      </p:sp>
      <p:sp>
        <p:nvSpPr>
          <p:cNvPr id="4" name="Slide Number Placeholder 3"/>
          <p:cNvSpPr>
            <a:spLocks noGrp="1"/>
          </p:cNvSpPr>
          <p:nvPr>
            <p:ph type="sldNum" sz="quarter" idx="5"/>
          </p:nvPr>
        </p:nvSpPr>
        <p:spPr/>
        <p:txBody>
          <a:bodyPr/>
          <a:lstStyle/>
          <a:p>
            <a:fld id="{2DCD5F9C-CA6B-43CA-B349-A07E0469D42C}" type="slidenum">
              <a:rPr lang="en-US" smtClean="0"/>
              <a:t>5</a:t>
            </a:fld>
            <a:endParaRPr lang="en-US"/>
          </a:p>
        </p:txBody>
      </p:sp>
    </p:spTree>
    <p:extLst>
      <p:ext uri="{BB962C8B-B14F-4D97-AF65-F5344CB8AC3E}">
        <p14:creationId xmlns:p14="http://schemas.microsoft.com/office/powerpoint/2010/main" val="53182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a Qubit</a:t>
            </a:r>
          </a:p>
          <a:p>
            <a:r>
              <a:rPr lang="en-US" sz="1200" kern="1200" dirty="0">
                <a:solidFill>
                  <a:schemeClr val="tx1"/>
                </a:solidFill>
                <a:effectLst/>
                <a:latin typeface="+mn-lt"/>
                <a:ea typeface="+mn-ea"/>
                <a:cs typeface="+mn-cs"/>
              </a:rPr>
              <a:t>A traditional computer operates on bits, which can hold a discrete value of either on or off.  In contrast, a quantum bit or Qubit can hold a superposition that expresses two distinct probabilities of being on and off simultaneously.  These probabilities can become </a:t>
            </a:r>
            <a:r>
              <a:rPr lang="en-US" sz="1200" i="1" kern="1200" dirty="0">
                <a:solidFill>
                  <a:schemeClr val="tx1"/>
                </a:solidFill>
                <a:effectLst/>
                <a:latin typeface="+mn-lt"/>
                <a:ea typeface="+mn-ea"/>
                <a:cs typeface="+mn-cs"/>
              </a:rPr>
              <a:t>entangled</a:t>
            </a:r>
            <a:r>
              <a:rPr lang="en-US" sz="1200" kern="1200" dirty="0">
                <a:solidFill>
                  <a:schemeClr val="tx1"/>
                </a:solidFill>
                <a:effectLst/>
                <a:latin typeface="+mn-lt"/>
                <a:ea typeface="+mn-ea"/>
                <a:cs typeface="+mn-cs"/>
              </a:rPr>
              <a:t> with other qubits where the resolved state of (A) cascades into (B) and (C).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does entanglement work</a:t>
            </a:r>
          </a:p>
          <a:p>
            <a:r>
              <a:rPr lang="en-US" sz="1200" kern="1200" dirty="0">
                <a:solidFill>
                  <a:schemeClr val="tx1"/>
                </a:solidFill>
                <a:effectLst/>
                <a:latin typeface="+mn-lt"/>
                <a:ea typeface="+mn-ea"/>
                <a:cs typeface="+mn-cs"/>
              </a:rPr>
              <a:t>Until that resolution occurs, these entangled values can act as wildcards that connect many potential futures.  Consider the analogy that Alice has a 90% chance (amplitude) of paying Bill, and Bill might go to a movie will Charlie if Alice pays him—thus whether Charlie sees the movie with Bill is dependent (entangled) with Alice.  This quantum circuit can be modeled with Hadamard Gates, which are analogous to logic gates on traditional hardware (</a:t>
            </a:r>
            <a:r>
              <a:rPr lang="en-US" sz="1200" kern="1200" dirty="0" err="1">
                <a:solidFill>
                  <a:schemeClr val="tx1"/>
                </a:solidFill>
                <a:effectLst/>
                <a:latin typeface="+mn-lt"/>
                <a:ea typeface="+mn-ea"/>
                <a:cs typeface="+mn-cs"/>
              </a:rPr>
              <a:t>Gueddana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Chatta</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Boudriga</a:t>
            </a:r>
            <a:r>
              <a:rPr lang="en-US" sz="1200" kern="1200" dirty="0">
                <a:solidFill>
                  <a:schemeClr val="tx1"/>
                </a:solidFill>
                <a:effectLst/>
                <a:latin typeface="+mn-lt"/>
                <a:ea typeface="+mn-ea"/>
                <a:cs typeface="+mn-cs"/>
              </a:rPr>
              <a:t>, 2010).</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Bringing it back to data management</a:t>
            </a:r>
          </a:p>
          <a:p>
            <a:r>
              <a:rPr lang="en-US" sz="1200" kern="1200" dirty="0">
                <a:solidFill>
                  <a:schemeClr val="tx1"/>
                </a:solidFill>
                <a:effectLst/>
                <a:latin typeface="+mn-lt"/>
                <a:ea typeface="+mn-ea"/>
                <a:cs typeface="+mn-cs"/>
              </a:rPr>
              <a:t>Similar problems occur in various data management scenarios, such as transactions, where the committed result becomes entangled with processing results.  That is fundamentally different than traditional systems that rely on more acts such as locking and stacked storage constructs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Through the elimination of blocking and I/O intensive actions, the database could potentially scale to higher numbers of transactions. Mansouri et al. highlight that a key driver of workloads into eventual consistency solutions is to lessen the influence of transaction locking.  However, fundamentally reducing this characteristic could push adoption back into strongly consistent technologies.</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6</a:t>
            </a:fld>
            <a:endParaRPr lang="en-US"/>
          </a:p>
        </p:txBody>
      </p:sp>
    </p:spTree>
    <p:extLst>
      <p:ext uri="{BB962C8B-B14F-4D97-AF65-F5344CB8AC3E}">
        <p14:creationId xmlns:p14="http://schemas.microsoft.com/office/powerpoint/2010/main" val="2128720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Grover’s Algorithm</a:t>
            </a:r>
          </a:p>
          <a:p>
            <a:r>
              <a:rPr lang="en-US" sz="1200" kern="1200" dirty="0">
                <a:solidFill>
                  <a:schemeClr val="tx1"/>
                </a:solidFill>
                <a:effectLst/>
                <a:latin typeface="+mn-lt"/>
                <a:ea typeface="+mn-ea"/>
                <a:cs typeface="+mn-cs"/>
              </a:rPr>
              <a:t>Quantum database theory often builds on Grover’s </a:t>
            </a:r>
            <a:r>
              <a:rPr lang="en-US" sz="1200" i="1" kern="1200" dirty="0">
                <a:solidFill>
                  <a:schemeClr val="tx1"/>
                </a:solidFill>
                <a:effectLst/>
                <a:latin typeface="+mn-lt"/>
                <a:ea typeface="+mn-ea"/>
                <a:cs typeface="+mn-cs"/>
              </a:rPr>
              <a:t>fast quantum mechanical algorithm for database search </a:t>
            </a:r>
            <a:r>
              <a:rPr lang="en-US" sz="1200" kern="1200" dirty="0">
                <a:solidFill>
                  <a:schemeClr val="tx1"/>
                </a:solidFill>
                <a:effectLst/>
                <a:latin typeface="+mn-lt"/>
                <a:ea typeface="+mn-ea"/>
                <a:cs typeface="+mn-cs"/>
              </a:rPr>
              <a:t>(1996).   His algorithm can find a specific value from an unordered set in exactly sqrt(N) steps.  Consider the scenario where a million IoT sensors emit thousands of data points every few seconds continuously, resulting in 100 trillion records in the data lake.  If the analysis needs to filter on an unindexed attribute, then the query could take a very long time to complete.  However, the application of a Grover search would reduce the search space to only ten million steps, a large but manageable feat.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is an analogy for Grover</a:t>
            </a:r>
          </a:p>
          <a:p>
            <a:r>
              <a:rPr lang="en-US" sz="1200" kern="1200" dirty="0">
                <a:solidFill>
                  <a:schemeClr val="tx1"/>
                </a:solidFill>
                <a:effectLst/>
                <a:latin typeface="+mn-lt"/>
                <a:ea typeface="+mn-ea"/>
                <a:cs typeface="+mn-cs"/>
              </a:rPr>
              <a:t>To understand Grover’s search, imagine trying to find a ball contained within one of ten identical boxes. Initially, there’s a ten percent chance of randomly selecting the correct choice.  Then each box is shaken horizontally, causing boxes 3, 6, and 9 to rattle, so the amplitude (probability) increases for these boxes.  Next, the boxes are shaken vertically and at various angles.  As each iteration completes, more evidence accumulates that the probability that, e.g., box 7, is the correct instance.</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does this apply to data management</a:t>
            </a:r>
          </a:p>
          <a:p>
            <a:r>
              <a:rPr lang="en-US" sz="1200" kern="1200" dirty="0">
                <a:solidFill>
                  <a:schemeClr val="tx1"/>
                </a:solidFill>
                <a:effectLst/>
                <a:latin typeface="+mn-lt"/>
                <a:ea typeface="+mn-ea"/>
                <a:cs typeface="+mn-cs"/>
              </a:rPr>
              <a:t>Similar problems exist in distributed storage scenarios, where user records reside on arbitrary nodes.  Today, retrieving those values requires a distributed hash algorithm or a secondary index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However, it can be economically prohibitive to index every value, which further leads to the need for discovery after creation.  Specific technologies, like Apache Lucene, expose term indexing to improve the costs and performance of these scenarios today, though the deployment relies on an entirely separate second data store.  In a quantum-accelerated system, a redundant copy and the synchronization overhead does not need to exist.</a:t>
            </a: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7</a:t>
            </a:fld>
            <a:endParaRPr lang="en-US"/>
          </a:p>
        </p:txBody>
      </p:sp>
    </p:spTree>
    <p:extLst>
      <p:ext uri="{BB962C8B-B14F-4D97-AF65-F5344CB8AC3E}">
        <p14:creationId xmlns:p14="http://schemas.microsoft.com/office/powerpoint/2010/main" val="82841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do we really gain from quantum</a:t>
            </a:r>
          </a:p>
          <a:p>
            <a:r>
              <a:rPr lang="en-US" sz="1200" kern="1200" dirty="0">
                <a:solidFill>
                  <a:schemeClr val="tx1"/>
                </a:solidFill>
                <a:effectLst/>
                <a:latin typeface="+mn-lt"/>
                <a:ea typeface="+mn-ea"/>
                <a:cs typeface="+mn-cs"/>
              </a:rPr>
              <a:t>The primary strength of quantum databases comes in their ability to encode sequences of potential future values.  Consider an aggregation pipeline that sequences a series of qubits such that various permutations are solvable in parallel.  This optimization reduces the I/O requirements on the query engine and provides a richer experience for the customer.  Another scenario might involve fuzzy matching and approximation, like neural networks today, to make recommendations or propose classifications.  In contrast, typical data machine learning workflows are complex due to the decoupling of storage and machine learning platform.  This separation creates the need for extract-transform-load systems that can become unwieldy (Harrison, 2020).  Another benefit comes from the performance improvements through Grover searches, which could allow natural joins could become part of the NoSQL toolset, further reducing the learning curve for traditional SQL users.</a:t>
            </a:r>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9</a:t>
            </a:fld>
            <a:endParaRPr lang="en-US"/>
          </a:p>
        </p:txBody>
      </p:sp>
    </p:spTree>
    <p:extLst>
      <p:ext uri="{BB962C8B-B14F-4D97-AF65-F5344CB8AC3E}">
        <p14:creationId xmlns:p14="http://schemas.microsoft.com/office/powerpoint/2010/main" val="4001982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Limitation: It’s mostly theoretical</a:t>
            </a:r>
          </a:p>
          <a:p>
            <a:r>
              <a:rPr lang="en-US" sz="1200" kern="1200" dirty="0">
                <a:solidFill>
                  <a:schemeClr val="tx1"/>
                </a:solidFill>
                <a:effectLst/>
                <a:latin typeface="+mn-lt"/>
                <a:ea typeface="+mn-ea"/>
                <a:cs typeface="+mn-cs"/>
              </a:rPr>
              <a:t>A critical hindrance to quantum databases is they only exist in mathematical proofs, and it will be several years before these concepts become mainstream, despite Quantum as a Service (</a:t>
            </a:r>
            <a:r>
              <a:rPr lang="en-US" sz="1200" kern="1200" dirty="0" err="1">
                <a:solidFill>
                  <a:schemeClr val="tx1"/>
                </a:solidFill>
                <a:effectLst/>
                <a:latin typeface="+mn-lt"/>
                <a:ea typeface="+mn-ea"/>
                <a:cs typeface="+mn-cs"/>
              </a:rPr>
              <a:t>QaaS</a:t>
            </a:r>
            <a:r>
              <a:rPr lang="en-US" sz="1200" kern="1200" dirty="0">
                <a:solidFill>
                  <a:schemeClr val="tx1"/>
                </a:solidFill>
                <a:effectLst/>
                <a:latin typeface="+mn-lt"/>
                <a:ea typeface="+mn-ea"/>
                <a:cs typeface="+mn-cs"/>
              </a:rPr>
              <a:t>) solutions like Azure Quantum and Amazon Bracket.  According to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(2019), many non-trivial algorithms need between 100 to 500 qubits, assuming error-free storage and mitigate random bit flipping similar to traditional random-access memory (RAM).  Redundant encoding schemes, such as using three bits and a majority-wins voting protocol, cause the algorithms to need 0.5 to 1.0 million qubits.  There are also limitations in simulation, as the entanglement of long qubit strings requires enormous amounts of storage, e.g., 50 qubits equals 16 petabytes.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Limitation: Existing technologies are better understood</a:t>
            </a:r>
          </a:p>
          <a:p>
            <a:r>
              <a:rPr lang="en-US" sz="1200" kern="1200" dirty="0">
                <a:solidFill>
                  <a:schemeClr val="tx1"/>
                </a:solidFill>
                <a:effectLst/>
                <a:latin typeface="+mn-lt"/>
                <a:ea typeface="+mn-ea"/>
                <a:cs typeface="+mn-cs"/>
              </a:rPr>
              <a:t>Aside from the technical challenges of building a reliable QPU, there is also the need for this technology to reach supremacy.  Data scientists can perform approximations and machine learning offline at relatively low costs, and GPU acceleration cards are readily available today.  Public cloud providers, such as Amazon Web Services (AWS), support a notion of Elastic Interference Interfaces (EII) that can dynamically add and remove GPUs to hosted databases to meet demand fluctuations.  Engineering teams also lack the training to take advantage of complex physics algorithms and providing that education would remove focus from the organization’s core competencies.  Database administrators are also squeezing comparable performance from their system by optimizing indexes and data partitions around business questions.  For instance, analyzing a trillion sensor data points is less of an issue if the storage grouped those values into time-ordered blocks—allowing for exclusion of entire ranges during the pre-query phase.</a:t>
            </a: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10</a:t>
            </a:fld>
            <a:endParaRPr lang="en-US"/>
          </a:p>
        </p:txBody>
      </p:sp>
    </p:spTree>
    <p:extLst>
      <p:ext uri="{BB962C8B-B14F-4D97-AF65-F5344CB8AC3E}">
        <p14:creationId xmlns:p14="http://schemas.microsoft.com/office/powerpoint/2010/main" val="1433963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11</a:t>
            </a:fld>
            <a:endParaRPr lang="en-US"/>
          </a:p>
        </p:txBody>
      </p:sp>
    </p:spTree>
    <p:extLst>
      <p:ext uri="{BB962C8B-B14F-4D97-AF65-F5344CB8AC3E}">
        <p14:creationId xmlns:p14="http://schemas.microsoft.com/office/powerpoint/2010/main" val="3723417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Evolving into the cloud</a:t>
            </a:r>
          </a:p>
          <a:p>
            <a:r>
              <a:rPr lang="en-US" sz="1200" kern="1200" dirty="0">
                <a:solidFill>
                  <a:schemeClr val="tx1"/>
                </a:solidFill>
                <a:effectLst/>
                <a:latin typeface="+mn-lt"/>
                <a:ea typeface="+mn-ea"/>
                <a:cs typeface="+mn-cs"/>
              </a:rPr>
              <a:t>Before many organizations can consider their quantum-accelerated implementation, they first need to migrate from traditional relational stores, such as SQL Server and Postgres, toward more cloud-native solutions.  Network administrators have some freedom to the degree of their cloud adoption investment size.  For instance, SQL Azure and Amazon Aurora present a </a:t>
            </a:r>
            <a:r>
              <a:rPr lang="en-US" sz="1200" kern="1200" dirty="0" err="1">
                <a:solidFill>
                  <a:schemeClr val="tx1"/>
                </a:solidFill>
                <a:effectLst/>
                <a:latin typeface="+mn-lt"/>
                <a:ea typeface="+mn-ea"/>
                <a:cs typeface="+mn-cs"/>
              </a:rPr>
              <a:t>NewSql</a:t>
            </a:r>
            <a:r>
              <a:rPr lang="en-US" sz="1200" kern="1200" dirty="0">
                <a:solidFill>
                  <a:schemeClr val="tx1"/>
                </a:solidFill>
                <a:effectLst/>
                <a:latin typeface="+mn-lt"/>
                <a:ea typeface="+mn-ea"/>
                <a:cs typeface="+mn-cs"/>
              </a:rPr>
              <a:t> interface that is familiar to engineering teams and offers capabilities such as automated fail-over and increased availability.  Other organizations might choose to make a larger investment and select a NoSQL technology, such as Apache Casandra, Azure </a:t>
            </a:r>
            <a:r>
              <a:rPr lang="en-US" sz="1200" kern="1200" dirty="0" err="1">
                <a:solidFill>
                  <a:schemeClr val="tx1"/>
                </a:solidFill>
                <a:effectLst/>
                <a:latin typeface="+mn-lt"/>
                <a:ea typeface="+mn-ea"/>
                <a:cs typeface="+mn-cs"/>
              </a:rPr>
              <a:t>CosmosDb</a:t>
            </a:r>
            <a:r>
              <a:rPr lang="en-US" sz="1200" kern="1200" dirty="0">
                <a:solidFill>
                  <a:schemeClr val="tx1"/>
                </a:solidFill>
                <a:effectLst/>
                <a:latin typeface="+mn-lt"/>
                <a:ea typeface="+mn-ea"/>
                <a:cs typeface="+mn-cs"/>
              </a:rPr>
              <a:t>, or Amazon DynamoDB.  These technologies make specific trade-offs in terms of throughput over functionality, like natural joins and built-in aggregations.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Evolving into Purpose Built </a:t>
            </a:r>
            <a:r>
              <a:rPr lang="en-US" sz="1200" b="1" kern="1200" dirty="0" err="1">
                <a:solidFill>
                  <a:schemeClr val="tx1"/>
                </a:solidFill>
                <a:effectLst/>
                <a:latin typeface="+mn-lt"/>
                <a:ea typeface="+mn-ea"/>
                <a:cs typeface="+mn-cs"/>
              </a:rPr>
              <a:t>NoSql</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the organization’s data management strategy matures, it will discover that different workloads require different technologies to gain specific optimizations.  For example, the business uses a graph database, like Apache </a:t>
            </a:r>
            <a:r>
              <a:rPr lang="en-US" sz="1200" kern="1200" dirty="0" err="1">
                <a:solidFill>
                  <a:schemeClr val="tx1"/>
                </a:solidFill>
                <a:effectLst/>
                <a:latin typeface="+mn-lt"/>
                <a:ea typeface="+mn-ea"/>
                <a:cs typeface="+mn-cs"/>
              </a:rPr>
              <a:t>Tinkerpop</a:t>
            </a:r>
            <a:r>
              <a:rPr lang="en-US" sz="1200" kern="1200" dirty="0">
                <a:solidFill>
                  <a:schemeClr val="tx1"/>
                </a:solidFill>
                <a:effectLst/>
                <a:latin typeface="+mn-lt"/>
                <a:ea typeface="+mn-ea"/>
                <a:cs typeface="+mn-cs"/>
              </a:rPr>
              <a:t>, to store and query relationship information from a known point.  However, the data structures would not be efficient for holding time-series information about those entities and would need a separate time-series store like Influx or </a:t>
            </a:r>
            <a:r>
              <a:rPr lang="en-US" sz="1200" kern="1200" dirty="0" err="1">
                <a:solidFill>
                  <a:schemeClr val="tx1"/>
                </a:solidFill>
                <a:effectLst/>
                <a:latin typeface="+mn-lt"/>
                <a:ea typeface="+mn-ea"/>
                <a:cs typeface="+mn-cs"/>
              </a:rPr>
              <a:t>OpenTSDB</a:t>
            </a:r>
            <a:r>
              <a:rPr lang="en-US" sz="1200" kern="1200" dirty="0">
                <a:solidFill>
                  <a:schemeClr val="tx1"/>
                </a:solidFill>
                <a:effectLst/>
                <a:latin typeface="+mn-lt"/>
                <a:ea typeface="+mn-ea"/>
                <a:cs typeface="+mn-cs"/>
              </a:rPr>
              <a:t>.  Since the graph queries start from a known </a:t>
            </a:r>
            <a:r>
              <a:rPr lang="en-US" sz="1200" kern="1200" dirty="0" err="1">
                <a:solidFill>
                  <a:schemeClr val="tx1"/>
                </a:solidFill>
                <a:effectLst/>
                <a:latin typeface="+mn-lt"/>
                <a:ea typeface="+mn-ea"/>
                <a:cs typeface="+mn-cs"/>
              </a:rPr>
              <a:t>vertice</a:t>
            </a:r>
            <a:r>
              <a:rPr lang="en-US" sz="1200" kern="1200" dirty="0">
                <a:solidFill>
                  <a:schemeClr val="tx1"/>
                </a:solidFill>
                <a:effectLst/>
                <a:latin typeface="+mn-lt"/>
                <a:ea typeface="+mn-ea"/>
                <a:cs typeface="+mn-cs"/>
              </a:rPr>
              <a:t>, a term store like Apache </a:t>
            </a:r>
            <a:r>
              <a:rPr lang="en-US" sz="1200" kern="1200" dirty="0" err="1">
                <a:solidFill>
                  <a:schemeClr val="tx1"/>
                </a:solidFill>
                <a:effectLst/>
                <a:latin typeface="+mn-lt"/>
                <a:ea typeface="+mn-ea"/>
                <a:cs typeface="+mn-cs"/>
              </a:rPr>
              <a:t>Solr</a:t>
            </a:r>
            <a:r>
              <a:rPr lang="en-US" sz="1200" kern="1200" dirty="0">
                <a:solidFill>
                  <a:schemeClr val="tx1"/>
                </a:solidFill>
                <a:effectLst/>
                <a:latin typeface="+mn-lt"/>
                <a:ea typeface="+mn-ea"/>
                <a:cs typeface="+mn-cs"/>
              </a:rPr>
              <a:t> or Elastic Search can hold metadata about the graph entities.  Answer extraction to common business questions into OLAP stores provides a consistent interface for visualization tooling.  Though many OLAP technologies, such as Amazon Redshift, batch retrieval, so the Redis cache clusters need to hold temporal data, such as results for the website’s homepage for additional performance.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Finally throwing most of it away with Quantum</a:t>
            </a:r>
          </a:p>
          <a:p>
            <a:r>
              <a:rPr lang="en-US" sz="1200" kern="1200" dirty="0">
                <a:solidFill>
                  <a:schemeClr val="tx1"/>
                </a:solidFill>
                <a:effectLst/>
                <a:latin typeface="+mn-lt"/>
                <a:ea typeface="+mn-ea"/>
                <a:cs typeface="+mn-cs"/>
              </a:rPr>
              <a:t>At this point, the organization takes a step back at the vast collection of built-for-purpose tooling they need to support and asks, what’s one more?  Now they are ready for quantum.  Joking aside-- the vision of quantum is that it reduces the need for these decoupled tooling.    For instance, Grover searches remove the need to maintain separate term stores.  The benefits of segmenting ACID-compliant </a:t>
            </a:r>
            <a:r>
              <a:rPr lang="en-US" sz="1200" kern="1200" dirty="0" err="1">
                <a:solidFill>
                  <a:schemeClr val="tx1"/>
                </a:solidFill>
                <a:effectLst/>
                <a:latin typeface="+mn-lt"/>
                <a:ea typeface="+mn-ea"/>
                <a:cs typeface="+mn-cs"/>
              </a:rPr>
              <a:t>NewSql</a:t>
            </a:r>
            <a:r>
              <a:rPr lang="en-US" sz="1200" kern="1200" dirty="0">
                <a:solidFill>
                  <a:schemeClr val="tx1"/>
                </a:solidFill>
                <a:effectLst/>
                <a:latin typeface="+mn-lt"/>
                <a:ea typeface="+mn-ea"/>
                <a:cs typeface="+mn-cs"/>
              </a:rPr>
              <a:t> from BASE-optimized </a:t>
            </a:r>
            <a:r>
              <a:rPr lang="en-US" sz="1200" kern="1200" dirty="0" err="1">
                <a:solidFill>
                  <a:schemeClr val="tx1"/>
                </a:solidFill>
                <a:effectLst/>
                <a:latin typeface="+mn-lt"/>
                <a:ea typeface="+mn-ea"/>
                <a:cs typeface="+mn-cs"/>
              </a:rPr>
              <a:t>NoSql</a:t>
            </a:r>
            <a:r>
              <a:rPr lang="en-US" sz="1200" kern="1200" dirty="0">
                <a:solidFill>
                  <a:schemeClr val="tx1"/>
                </a:solidFill>
                <a:effectLst/>
                <a:latin typeface="+mn-lt"/>
                <a:ea typeface="+mn-ea"/>
                <a:cs typeface="+mn-cs"/>
              </a:rPr>
              <a:t> are limited to ‘schema-on-read’ versus ‘schema-on-write.’  As the number of distinct technologies decreases, the operational and capital costs (OPX/CAPX) improve, allowing the organization to become more agile.</a:t>
            </a: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12</a:t>
            </a:fld>
            <a:endParaRPr lang="en-US"/>
          </a:p>
        </p:txBody>
      </p:sp>
    </p:spTree>
    <p:extLst>
      <p:ext uri="{BB962C8B-B14F-4D97-AF65-F5344CB8AC3E}">
        <p14:creationId xmlns:p14="http://schemas.microsoft.com/office/powerpoint/2010/main" val="2897154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What does Quantum Databases Solve for Business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academia first proposed neural networks, the business community did not understand the practical application of these systems.  Since then, neural networks have touched every aspect of our online lives.  Quantum databases will have a similar impact on society as they address optimization problems, machine learning, fuzzy logic, and become a standard server acceleration card.  As quantum technologies mature, they will grow as cloud-native extensions of the enterprise environment and unlock new insights through massively parallel processing that powers rich business intelligence platforms.  For instance, </a:t>
            </a:r>
            <a:r>
              <a:rPr lang="en-US" sz="1200" kern="1200" dirty="0" err="1">
                <a:solidFill>
                  <a:schemeClr val="tx1"/>
                </a:solidFill>
                <a:effectLst/>
                <a:latin typeface="+mn-lt"/>
                <a:ea typeface="+mn-ea"/>
                <a:cs typeface="+mn-cs"/>
              </a:rPr>
              <a:t>Brandano</a:t>
            </a:r>
            <a:r>
              <a:rPr lang="en-US" sz="1200" kern="1200" dirty="0">
                <a:solidFill>
                  <a:schemeClr val="tx1"/>
                </a:solidFill>
                <a:effectLst/>
                <a:latin typeface="+mn-lt"/>
                <a:ea typeface="+mn-ea"/>
                <a:cs typeface="+mn-cs"/>
              </a:rPr>
              <a:t> (2019) describes the challenges with modeling nitrogen processes as they contain over seventy states that High-Performance Computing (HPC) clusters can only approximate.  As that estimations improve those manufacturing processes, gain huge efficiencies reducing global energy waste.  Other success stories are waiting to be discovered across all industries </a:t>
            </a:r>
            <a:r>
              <a:rPr lang="en-US" sz="1200" kern="1200">
                <a:solidFill>
                  <a:schemeClr val="tx1"/>
                </a:solidFill>
                <a:effectLst/>
                <a:latin typeface="+mn-lt"/>
                <a:ea typeface="+mn-ea"/>
                <a:cs typeface="+mn-cs"/>
              </a:rPr>
              <a:t>and workloads.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14</a:t>
            </a:fld>
            <a:endParaRPr lang="en-US"/>
          </a:p>
        </p:txBody>
      </p:sp>
    </p:spTree>
    <p:extLst>
      <p:ext uri="{BB962C8B-B14F-4D97-AF65-F5344CB8AC3E}">
        <p14:creationId xmlns:p14="http://schemas.microsoft.com/office/powerpoint/2010/main" val="441507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28FF-0BF5-4CDC-B9B7-99386F8AB006}"/>
              </a:ext>
            </a:extLst>
          </p:cNvPr>
          <p:cNvSpPr>
            <a:spLocks noGrp="1"/>
          </p:cNvSpPr>
          <p:nvPr>
            <p:ph type="ctrTitle"/>
          </p:nvPr>
        </p:nvSpPr>
        <p:spPr/>
        <p:txBody>
          <a:bodyPr/>
          <a:lstStyle/>
          <a:p>
            <a:r>
              <a:rPr lang="en-US" dirty="0"/>
              <a:t>Database Quantum Supremacy</a:t>
            </a:r>
          </a:p>
        </p:txBody>
      </p:sp>
      <p:sp>
        <p:nvSpPr>
          <p:cNvPr id="3" name="Subtitle 2">
            <a:extLst>
              <a:ext uri="{FF2B5EF4-FFF2-40B4-BE49-F238E27FC236}">
                <a16:creationId xmlns:a16="http://schemas.microsoft.com/office/drawing/2014/main" id="{EA370020-42FB-4F09-AC31-30A47F7A5961}"/>
              </a:ext>
            </a:extLst>
          </p:cNvPr>
          <p:cNvSpPr>
            <a:spLocks noGrp="1"/>
          </p:cNvSpPr>
          <p:nvPr>
            <p:ph type="subTitle" idx="1"/>
          </p:nvPr>
        </p:nvSpPr>
        <p:spPr/>
        <p:txBody>
          <a:bodyPr>
            <a:normAutofit lnSpcReduction="10000"/>
          </a:bodyPr>
          <a:lstStyle/>
          <a:p>
            <a:r>
              <a:rPr lang="en-US" dirty="0"/>
              <a:t>Nate Bachmeier</a:t>
            </a:r>
          </a:p>
          <a:p>
            <a:r>
              <a:rPr lang="en-US" dirty="0"/>
              <a:t>TIM-7020: Database and Business Intelligence</a:t>
            </a:r>
          </a:p>
          <a:p>
            <a:r>
              <a:rPr lang="en-US" dirty="0"/>
              <a:t>Section 2: Week 6: Cutting Edge Technology (2020.01.12)</a:t>
            </a:r>
          </a:p>
        </p:txBody>
      </p:sp>
    </p:spTree>
    <p:extLst>
      <p:ext uri="{BB962C8B-B14F-4D97-AF65-F5344CB8AC3E}">
        <p14:creationId xmlns:p14="http://schemas.microsoft.com/office/powerpoint/2010/main" val="3600000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DB89-7E6E-417D-A695-CE331C693515}"/>
              </a:ext>
            </a:extLst>
          </p:cNvPr>
          <p:cNvSpPr>
            <a:spLocks noGrp="1"/>
          </p:cNvSpPr>
          <p:nvPr>
            <p:ph type="title"/>
          </p:nvPr>
        </p:nvSpPr>
        <p:spPr/>
        <p:txBody>
          <a:bodyPr/>
          <a:lstStyle/>
          <a:p>
            <a:r>
              <a:rPr lang="en-US" dirty="0"/>
              <a:t>Disadvantages of Quantum</a:t>
            </a:r>
          </a:p>
        </p:txBody>
      </p:sp>
      <p:sp>
        <p:nvSpPr>
          <p:cNvPr id="3" name="Content Placeholder 2">
            <a:extLst>
              <a:ext uri="{FF2B5EF4-FFF2-40B4-BE49-F238E27FC236}">
                <a16:creationId xmlns:a16="http://schemas.microsoft.com/office/drawing/2014/main" id="{F5CC545D-4356-430A-AE84-75DD23E1B1B5}"/>
              </a:ext>
            </a:extLst>
          </p:cNvPr>
          <p:cNvSpPr>
            <a:spLocks noGrp="1"/>
          </p:cNvSpPr>
          <p:nvPr>
            <p:ph idx="1"/>
          </p:nvPr>
        </p:nvSpPr>
        <p:spPr/>
        <p:txBody>
          <a:bodyPr>
            <a:normAutofit lnSpcReduction="10000"/>
          </a:bodyPr>
          <a:lstStyle/>
          <a:p>
            <a:r>
              <a:rPr lang="en-US" dirty="0"/>
              <a:t>Presently only available in mathematical proofs</a:t>
            </a:r>
          </a:p>
          <a:p>
            <a:pPr lvl="1"/>
            <a:r>
              <a:rPr lang="en-US" dirty="0"/>
              <a:t>Qubit noise and error rates limit practical use cases</a:t>
            </a:r>
            <a:br>
              <a:rPr lang="en-US" dirty="0"/>
            </a:br>
            <a:endParaRPr lang="en-US" dirty="0"/>
          </a:p>
          <a:p>
            <a:r>
              <a:rPr lang="en-US" dirty="0"/>
              <a:t>A full implementation is unlikely to happen for several years</a:t>
            </a:r>
          </a:p>
          <a:p>
            <a:pPr lvl="1"/>
            <a:r>
              <a:rPr lang="en-US" dirty="0"/>
              <a:t>Hybrid systems will come first</a:t>
            </a:r>
          </a:p>
          <a:p>
            <a:pPr lvl="2"/>
            <a:r>
              <a:rPr lang="en-US" dirty="0"/>
              <a:t>Amazon Bracket (</a:t>
            </a:r>
            <a:r>
              <a:rPr lang="en-US" dirty="0" err="1"/>
              <a:t>QaaS</a:t>
            </a:r>
            <a:r>
              <a:rPr lang="en-US" dirty="0"/>
              <a:t>)</a:t>
            </a:r>
          </a:p>
          <a:p>
            <a:pPr lvl="2"/>
            <a:r>
              <a:rPr lang="en-US" dirty="0"/>
              <a:t>Azure Quantum</a:t>
            </a:r>
          </a:p>
          <a:p>
            <a:pPr lvl="1"/>
            <a:r>
              <a:rPr lang="en-US" dirty="0"/>
              <a:t>Mainstream NoSQL systems are cheaper</a:t>
            </a:r>
          </a:p>
          <a:p>
            <a:pPr lvl="2"/>
            <a:r>
              <a:rPr lang="en-US" dirty="0"/>
              <a:t>Cloud Resources are pennies per hour</a:t>
            </a:r>
          </a:p>
          <a:p>
            <a:r>
              <a:rPr lang="en-US" dirty="0"/>
              <a:t>Reaching supremacy means it has </a:t>
            </a:r>
            <a:r>
              <a:rPr lang="en-US" i="1" dirty="0"/>
              <a:t>become</a:t>
            </a:r>
            <a:r>
              <a:rPr lang="en-US" dirty="0"/>
              <a:t> better</a:t>
            </a:r>
            <a:br>
              <a:rPr lang="en-US" dirty="0"/>
            </a:br>
            <a:endParaRPr lang="en-US" dirty="0"/>
          </a:p>
          <a:p>
            <a:endParaRPr lang="en-US" dirty="0"/>
          </a:p>
        </p:txBody>
      </p:sp>
    </p:spTree>
    <p:extLst>
      <p:ext uri="{BB962C8B-B14F-4D97-AF65-F5344CB8AC3E}">
        <p14:creationId xmlns:p14="http://schemas.microsoft.com/office/powerpoint/2010/main" val="2524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3</a:t>
            </a:r>
            <a:br>
              <a:rPr lang="en-US" dirty="0"/>
            </a:br>
            <a:br>
              <a:rPr lang="en-US" dirty="0"/>
            </a:br>
            <a:r>
              <a:rPr lang="en-US" dirty="0"/>
              <a:t>Evolution the technology</a:t>
            </a:r>
          </a:p>
        </p:txBody>
      </p:sp>
      <p:pic>
        <p:nvPicPr>
          <p:cNvPr id="4" name="Picture 3">
            <a:extLst>
              <a:ext uri="{FF2B5EF4-FFF2-40B4-BE49-F238E27FC236}">
                <a16:creationId xmlns:a16="http://schemas.microsoft.com/office/drawing/2014/main" id="{CAEBA810-11E5-432B-B23F-C95D87A68973}"/>
              </a:ext>
            </a:extLst>
          </p:cNvPr>
          <p:cNvPicPr>
            <a:picLocks noChangeAspect="1"/>
          </p:cNvPicPr>
          <p:nvPr/>
        </p:nvPicPr>
        <p:blipFill>
          <a:blip r:embed="rId3"/>
          <a:stretch>
            <a:fillRect/>
          </a:stretch>
        </p:blipFill>
        <p:spPr>
          <a:xfrm>
            <a:off x="4515361" y="1523999"/>
            <a:ext cx="6461071" cy="3666000"/>
          </a:xfrm>
          <a:prstGeom prst="rect">
            <a:avLst/>
          </a:prstGeom>
        </p:spPr>
      </p:pic>
    </p:spTree>
    <p:extLst>
      <p:ext uri="{BB962C8B-B14F-4D97-AF65-F5344CB8AC3E}">
        <p14:creationId xmlns:p14="http://schemas.microsoft.com/office/powerpoint/2010/main" val="156478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FB07-6AD9-4F57-818B-29605E0CE666}"/>
              </a:ext>
            </a:extLst>
          </p:cNvPr>
          <p:cNvSpPr>
            <a:spLocks noGrp="1"/>
          </p:cNvSpPr>
          <p:nvPr>
            <p:ph type="title"/>
          </p:nvPr>
        </p:nvSpPr>
        <p:spPr/>
        <p:txBody>
          <a:bodyPr/>
          <a:lstStyle/>
          <a:p>
            <a:r>
              <a:rPr lang="en-US" dirty="0"/>
              <a:t>Evolution from Relational to Quantum</a:t>
            </a:r>
          </a:p>
        </p:txBody>
      </p:sp>
      <p:sp>
        <p:nvSpPr>
          <p:cNvPr id="3" name="Content Placeholder 2">
            <a:extLst>
              <a:ext uri="{FF2B5EF4-FFF2-40B4-BE49-F238E27FC236}">
                <a16:creationId xmlns:a16="http://schemas.microsoft.com/office/drawing/2014/main" id="{2E6D220B-A0B7-4C5C-8C5F-20561B685A26}"/>
              </a:ext>
            </a:extLst>
          </p:cNvPr>
          <p:cNvSpPr>
            <a:spLocks noGrp="1"/>
          </p:cNvSpPr>
          <p:nvPr>
            <p:ph idx="1"/>
          </p:nvPr>
        </p:nvSpPr>
        <p:spPr/>
        <p:txBody>
          <a:bodyPr>
            <a:normAutofit fontScale="92500" lnSpcReduction="10000"/>
          </a:bodyPr>
          <a:lstStyle/>
          <a:p>
            <a:r>
              <a:rPr lang="en-US" dirty="0"/>
              <a:t>Evolving into the cloud</a:t>
            </a:r>
          </a:p>
          <a:p>
            <a:pPr lvl="1"/>
            <a:r>
              <a:rPr lang="en-US" dirty="0"/>
              <a:t>Reducing operational overhead</a:t>
            </a:r>
          </a:p>
          <a:p>
            <a:pPr lvl="1"/>
            <a:r>
              <a:rPr lang="en-US" dirty="0"/>
              <a:t>Improving agility</a:t>
            </a:r>
          </a:p>
          <a:p>
            <a:r>
              <a:rPr lang="en-US" dirty="0"/>
              <a:t>Evolving from SQL to NoSQL</a:t>
            </a:r>
          </a:p>
          <a:p>
            <a:pPr lvl="1"/>
            <a:r>
              <a:rPr lang="en-US" dirty="0"/>
              <a:t>Reaching “Internet Scale” and increased availability</a:t>
            </a:r>
          </a:p>
          <a:p>
            <a:pPr lvl="1"/>
            <a:r>
              <a:rPr lang="en-US" dirty="0"/>
              <a:t>Reducing failure time</a:t>
            </a:r>
          </a:p>
          <a:p>
            <a:r>
              <a:rPr lang="en-US" dirty="0"/>
              <a:t>Evolving from Generic NoSQL to Purpose Built Systems</a:t>
            </a:r>
          </a:p>
          <a:p>
            <a:pPr lvl="1"/>
            <a:r>
              <a:rPr lang="en-US" dirty="0"/>
              <a:t>Control over optimization point (e.g., latency over costs)</a:t>
            </a:r>
          </a:p>
          <a:p>
            <a:pPr lvl="1"/>
            <a:r>
              <a:rPr lang="en-US" dirty="0"/>
              <a:t>Heterogeneous technologies with complex replication</a:t>
            </a:r>
          </a:p>
          <a:p>
            <a:r>
              <a:rPr lang="en-US" dirty="0"/>
              <a:t>Evolving to Quantum</a:t>
            </a:r>
          </a:p>
          <a:p>
            <a:pPr lvl="1"/>
            <a:r>
              <a:rPr lang="en-US" dirty="0"/>
              <a:t>Removing the multi-store strategies, focus on single store supporting multiple use-cases</a:t>
            </a:r>
          </a:p>
          <a:p>
            <a:endParaRPr lang="en-US" dirty="0"/>
          </a:p>
        </p:txBody>
      </p:sp>
    </p:spTree>
    <p:extLst>
      <p:ext uri="{BB962C8B-B14F-4D97-AF65-F5344CB8AC3E}">
        <p14:creationId xmlns:p14="http://schemas.microsoft.com/office/powerpoint/2010/main" val="87702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4</a:t>
            </a:r>
            <a:br>
              <a:rPr lang="en-US" dirty="0"/>
            </a:br>
            <a:br>
              <a:rPr lang="en-US" dirty="0"/>
            </a:br>
            <a:r>
              <a:rPr lang="en-US" dirty="0"/>
              <a:t>Evaluate for Business</a:t>
            </a:r>
            <a:br>
              <a:rPr lang="en-US" dirty="0"/>
            </a:br>
            <a:r>
              <a:rPr lang="en-US" dirty="0"/>
              <a:t>Adoption</a:t>
            </a:r>
          </a:p>
        </p:txBody>
      </p:sp>
      <p:pic>
        <p:nvPicPr>
          <p:cNvPr id="4" name="Picture 3">
            <a:extLst>
              <a:ext uri="{FF2B5EF4-FFF2-40B4-BE49-F238E27FC236}">
                <a16:creationId xmlns:a16="http://schemas.microsoft.com/office/drawing/2014/main" id="{8A964103-5DFB-4634-B69A-6C5B31448074}"/>
              </a:ext>
            </a:extLst>
          </p:cNvPr>
          <p:cNvPicPr>
            <a:picLocks noChangeAspect="1"/>
          </p:cNvPicPr>
          <p:nvPr/>
        </p:nvPicPr>
        <p:blipFill>
          <a:blip r:embed="rId2"/>
          <a:stretch>
            <a:fillRect/>
          </a:stretch>
        </p:blipFill>
        <p:spPr>
          <a:xfrm>
            <a:off x="4446105" y="2343149"/>
            <a:ext cx="6997948" cy="2714625"/>
          </a:xfrm>
          <a:prstGeom prst="rect">
            <a:avLst/>
          </a:prstGeom>
        </p:spPr>
      </p:pic>
    </p:spTree>
    <p:extLst>
      <p:ext uri="{BB962C8B-B14F-4D97-AF65-F5344CB8AC3E}">
        <p14:creationId xmlns:p14="http://schemas.microsoft.com/office/powerpoint/2010/main" val="37276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ACCD-C5C1-4F5A-A96B-9D21C952FEC6}"/>
              </a:ext>
            </a:extLst>
          </p:cNvPr>
          <p:cNvSpPr>
            <a:spLocks noGrp="1"/>
          </p:cNvSpPr>
          <p:nvPr>
            <p:ph type="title"/>
          </p:nvPr>
        </p:nvSpPr>
        <p:spPr/>
        <p:txBody>
          <a:bodyPr/>
          <a:lstStyle/>
          <a:p>
            <a:r>
              <a:rPr lang="en-US" dirty="0"/>
              <a:t>What business challenges does this (eventually) address</a:t>
            </a:r>
          </a:p>
        </p:txBody>
      </p:sp>
      <p:sp>
        <p:nvSpPr>
          <p:cNvPr id="3" name="Content Placeholder 2">
            <a:extLst>
              <a:ext uri="{FF2B5EF4-FFF2-40B4-BE49-F238E27FC236}">
                <a16:creationId xmlns:a16="http://schemas.microsoft.com/office/drawing/2014/main" id="{F1700B95-AD9C-4FD9-B1D4-A129EFD8CBDB}"/>
              </a:ext>
            </a:extLst>
          </p:cNvPr>
          <p:cNvSpPr>
            <a:spLocks noGrp="1"/>
          </p:cNvSpPr>
          <p:nvPr>
            <p:ph idx="1"/>
          </p:nvPr>
        </p:nvSpPr>
        <p:spPr/>
        <p:txBody>
          <a:bodyPr/>
          <a:lstStyle/>
          <a:p>
            <a:r>
              <a:rPr lang="en-US" dirty="0"/>
              <a:t>Optimization Problems</a:t>
            </a:r>
            <a:br>
              <a:rPr lang="en-US" dirty="0"/>
            </a:br>
            <a:endParaRPr lang="en-US" dirty="0"/>
          </a:p>
          <a:p>
            <a:r>
              <a:rPr lang="en-US" dirty="0"/>
              <a:t>Machine Learning</a:t>
            </a:r>
            <a:br>
              <a:rPr lang="en-US" dirty="0"/>
            </a:br>
            <a:endParaRPr lang="en-US" dirty="0"/>
          </a:p>
          <a:p>
            <a:r>
              <a:rPr lang="en-US" dirty="0"/>
              <a:t>Fuzzy Logic</a:t>
            </a:r>
            <a:br>
              <a:rPr lang="en-US" dirty="0"/>
            </a:br>
            <a:endParaRPr lang="en-US" dirty="0"/>
          </a:p>
          <a:p>
            <a:r>
              <a:rPr lang="en-US" dirty="0"/>
              <a:t>Acceleration of matrix computation</a:t>
            </a:r>
          </a:p>
        </p:txBody>
      </p:sp>
    </p:spTree>
    <p:extLst>
      <p:ext uri="{BB962C8B-B14F-4D97-AF65-F5344CB8AC3E}">
        <p14:creationId xmlns:p14="http://schemas.microsoft.com/office/powerpoint/2010/main" val="121349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E507-7E9E-4A69-97AC-D8E1ACD623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4EEECAA-E3B5-41D8-A32F-28467FFDDD76}"/>
              </a:ext>
            </a:extLst>
          </p:cNvPr>
          <p:cNvSpPr>
            <a:spLocks noGrp="1"/>
          </p:cNvSpPr>
          <p:nvPr>
            <p:ph idx="1"/>
          </p:nvPr>
        </p:nvSpPr>
        <p:spPr/>
        <p:txBody>
          <a:bodyPr/>
          <a:lstStyle/>
          <a:p>
            <a:r>
              <a:rPr lang="en-US" dirty="0"/>
              <a:t>What is a quantum database?</a:t>
            </a:r>
            <a:br>
              <a:rPr lang="en-US" dirty="0"/>
            </a:br>
            <a:endParaRPr lang="en-US" dirty="0"/>
          </a:p>
          <a:p>
            <a:r>
              <a:rPr lang="en-US" dirty="0"/>
              <a:t>… their strengths and disadvantages </a:t>
            </a:r>
            <a:br>
              <a:rPr lang="en-US" dirty="0"/>
            </a:br>
            <a:endParaRPr lang="en-US" dirty="0"/>
          </a:p>
          <a:p>
            <a:r>
              <a:rPr lang="en-US" dirty="0"/>
              <a:t>… their evolution from NoSQL stores</a:t>
            </a:r>
            <a:br>
              <a:rPr lang="en-US" dirty="0"/>
            </a:br>
            <a:endParaRPr lang="en-US" dirty="0"/>
          </a:p>
          <a:p>
            <a:r>
              <a:rPr lang="en-US" dirty="0"/>
              <a:t>… where they fit in the business environment (eventually)</a:t>
            </a:r>
          </a:p>
        </p:txBody>
      </p:sp>
    </p:spTree>
    <p:extLst>
      <p:ext uri="{BB962C8B-B14F-4D97-AF65-F5344CB8AC3E}">
        <p14:creationId xmlns:p14="http://schemas.microsoft.com/office/powerpoint/2010/main" val="329518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1</a:t>
            </a:r>
            <a:br>
              <a:rPr lang="en-US" dirty="0"/>
            </a:br>
            <a:br>
              <a:rPr lang="en-US" dirty="0"/>
            </a:br>
            <a:r>
              <a:rPr lang="en-US" dirty="0"/>
              <a:t>Identify</a:t>
            </a:r>
            <a:br>
              <a:rPr lang="en-US" dirty="0"/>
            </a:br>
            <a:r>
              <a:rPr lang="en-US" dirty="0"/>
              <a:t>and</a:t>
            </a:r>
            <a:br>
              <a:rPr lang="en-US" dirty="0"/>
            </a:br>
            <a:r>
              <a:rPr lang="en-US" dirty="0"/>
              <a:t>Discuss</a:t>
            </a:r>
            <a:br>
              <a:rPr lang="en-US" dirty="0"/>
            </a:br>
            <a:br>
              <a:rPr lang="en-US" dirty="0"/>
            </a:br>
            <a:endParaRPr lang="en-US" dirty="0"/>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pic>
        <p:nvPicPr>
          <p:cNvPr id="4" name="Content Placeholder 3">
            <a:extLst>
              <a:ext uri="{FF2B5EF4-FFF2-40B4-BE49-F238E27FC236}">
                <a16:creationId xmlns:a16="http://schemas.microsoft.com/office/drawing/2014/main" id="{85D7D6E1-1116-4046-B383-16CE7B241691}"/>
              </a:ext>
            </a:extLst>
          </p:cNvPr>
          <p:cNvPicPr>
            <a:picLocks noGrp="1" noChangeAspect="1"/>
          </p:cNvPicPr>
          <p:nvPr>
            <p:ph idx="1"/>
          </p:nvPr>
        </p:nvPicPr>
        <p:blipFill>
          <a:blip r:embed="rId2"/>
          <a:stretch>
            <a:fillRect/>
          </a:stretch>
        </p:blipFill>
        <p:spPr>
          <a:xfrm>
            <a:off x="5280025" y="1279721"/>
            <a:ext cx="6224588" cy="4412857"/>
          </a:xfrm>
          <a:prstGeom prst="rect">
            <a:avLst/>
          </a:prstGeom>
        </p:spPr>
      </p:pic>
    </p:spTree>
    <p:extLst>
      <p:ext uri="{BB962C8B-B14F-4D97-AF65-F5344CB8AC3E}">
        <p14:creationId xmlns:p14="http://schemas.microsoft.com/office/powerpoint/2010/main" val="92447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4C5B-8B69-4861-893E-1A614EA74315}"/>
              </a:ext>
            </a:extLst>
          </p:cNvPr>
          <p:cNvSpPr>
            <a:spLocks noGrp="1"/>
          </p:cNvSpPr>
          <p:nvPr>
            <p:ph type="title"/>
          </p:nvPr>
        </p:nvSpPr>
        <p:spPr/>
        <p:txBody>
          <a:bodyPr/>
          <a:lstStyle/>
          <a:p>
            <a:r>
              <a:rPr lang="en-US" dirty="0"/>
              <a:t>How did we get here?</a:t>
            </a:r>
          </a:p>
        </p:txBody>
      </p:sp>
      <p:sp>
        <p:nvSpPr>
          <p:cNvPr id="3" name="Content Placeholder 2">
            <a:extLst>
              <a:ext uri="{FF2B5EF4-FFF2-40B4-BE49-F238E27FC236}">
                <a16:creationId xmlns:a16="http://schemas.microsoft.com/office/drawing/2014/main" id="{1E6273A0-AB1D-4BA2-8E44-3119819B039A}"/>
              </a:ext>
            </a:extLst>
          </p:cNvPr>
          <p:cNvSpPr>
            <a:spLocks noGrp="1"/>
          </p:cNvSpPr>
          <p:nvPr>
            <p:ph idx="1"/>
          </p:nvPr>
        </p:nvSpPr>
        <p:spPr/>
        <p:txBody>
          <a:bodyPr/>
          <a:lstStyle/>
          <a:p>
            <a:r>
              <a:rPr lang="en-US" dirty="0"/>
              <a:t>If we asked the experts to describe the future</a:t>
            </a:r>
          </a:p>
        </p:txBody>
      </p:sp>
      <p:graphicFrame>
        <p:nvGraphicFramePr>
          <p:cNvPr id="4" name="Table 4">
            <a:extLst>
              <a:ext uri="{FF2B5EF4-FFF2-40B4-BE49-F238E27FC236}">
                <a16:creationId xmlns:a16="http://schemas.microsoft.com/office/drawing/2014/main" id="{5421B722-FE7D-4A95-8471-DB67334C2A3A}"/>
              </a:ext>
            </a:extLst>
          </p:cNvPr>
          <p:cNvGraphicFramePr>
            <a:graphicFrameLocks noGrp="1"/>
          </p:cNvGraphicFramePr>
          <p:nvPr>
            <p:extLst>
              <p:ext uri="{D42A27DB-BD31-4B8C-83A1-F6EECF244321}">
                <p14:modId xmlns:p14="http://schemas.microsoft.com/office/powerpoint/2010/main" val="2309027674"/>
              </p:ext>
            </p:extLst>
          </p:nvPr>
        </p:nvGraphicFramePr>
        <p:xfrm>
          <a:off x="2589212" y="2729865"/>
          <a:ext cx="8127999" cy="2494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05707366"/>
                    </a:ext>
                  </a:extLst>
                </a:gridCol>
                <a:gridCol w="1221317">
                  <a:extLst>
                    <a:ext uri="{9D8B030D-6E8A-4147-A177-3AD203B41FA5}">
                      <a16:colId xmlns:a16="http://schemas.microsoft.com/office/drawing/2014/main" val="3993648992"/>
                    </a:ext>
                  </a:extLst>
                </a:gridCol>
                <a:gridCol w="4197349">
                  <a:extLst>
                    <a:ext uri="{9D8B030D-6E8A-4147-A177-3AD203B41FA5}">
                      <a16:colId xmlns:a16="http://schemas.microsoft.com/office/drawing/2014/main" val="284332216"/>
                    </a:ext>
                  </a:extLst>
                </a:gridCol>
              </a:tblGrid>
              <a:tr h="370840">
                <a:tc>
                  <a:txBody>
                    <a:bodyPr/>
                    <a:lstStyle/>
                    <a:p>
                      <a:r>
                        <a:rPr lang="en-US" dirty="0"/>
                        <a:t>Era</a:t>
                      </a:r>
                    </a:p>
                  </a:txBody>
                  <a:tcPr/>
                </a:tc>
                <a:tc>
                  <a:txBody>
                    <a:bodyPr/>
                    <a:lstStyle/>
                    <a:p>
                      <a:r>
                        <a:rPr lang="en-US" dirty="0"/>
                        <a:t>Decade</a:t>
                      </a:r>
                    </a:p>
                  </a:txBody>
                  <a:tcPr/>
                </a:tc>
                <a:tc>
                  <a:txBody>
                    <a:bodyPr/>
                    <a:lstStyle/>
                    <a:p>
                      <a:r>
                        <a:rPr lang="en-US" dirty="0"/>
                        <a:t>Perspective</a:t>
                      </a:r>
                    </a:p>
                  </a:txBody>
                  <a:tcPr/>
                </a:tc>
                <a:extLst>
                  <a:ext uri="{0D108BD9-81ED-4DB2-BD59-A6C34878D82A}">
                    <a16:rowId xmlns:a16="http://schemas.microsoft.com/office/drawing/2014/main" val="1208735514"/>
                  </a:ext>
                </a:extLst>
              </a:tr>
              <a:tr h="370840">
                <a:tc>
                  <a:txBody>
                    <a:bodyPr/>
                    <a:lstStyle/>
                    <a:p>
                      <a:r>
                        <a:rPr lang="en-US" dirty="0"/>
                        <a:t>Vertical Scaled</a:t>
                      </a:r>
                    </a:p>
                  </a:txBody>
                  <a:tcPr/>
                </a:tc>
                <a:tc>
                  <a:txBody>
                    <a:bodyPr/>
                    <a:lstStyle/>
                    <a:p>
                      <a:r>
                        <a:rPr lang="en-US" dirty="0"/>
                        <a:t>2000</a:t>
                      </a:r>
                    </a:p>
                  </a:txBody>
                  <a:tcPr/>
                </a:tc>
                <a:tc>
                  <a:txBody>
                    <a:bodyPr/>
                    <a:lstStyle/>
                    <a:p>
                      <a:r>
                        <a:rPr lang="en-US" dirty="0"/>
                        <a:t>Relational stores all the way</a:t>
                      </a:r>
                    </a:p>
                  </a:txBody>
                  <a:tcPr/>
                </a:tc>
                <a:extLst>
                  <a:ext uri="{0D108BD9-81ED-4DB2-BD59-A6C34878D82A}">
                    <a16:rowId xmlns:a16="http://schemas.microsoft.com/office/drawing/2014/main" val="331994915"/>
                  </a:ext>
                </a:extLst>
              </a:tr>
              <a:tr h="370840">
                <a:tc>
                  <a:txBody>
                    <a:bodyPr/>
                    <a:lstStyle/>
                    <a:p>
                      <a:endParaRPr lang="en-US" dirty="0"/>
                    </a:p>
                  </a:txBody>
                  <a:tcPr/>
                </a:tc>
                <a:tc>
                  <a:txBody>
                    <a:bodyPr/>
                    <a:lstStyle/>
                    <a:p>
                      <a:r>
                        <a:rPr lang="en-US" dirty="0"/>
                        <a:t>2010</a:t>
                      </a:r>
                    </a:p>
                  </a:txBody>
                  <a:tcPr/>
                </a:tc>
                <a:tc>
                  <a:txBody>
                    <a:bodyPr/>
                    <a:lstStyle/>
                    <a:p>
                      <a:r>
                        <a:rPr lang="en-US" dirty="0"/>
                        <a:t>Mostly Relational / Little NoSQL</a:t>
                      </a:r>
                    </a:p>
                  </a:txBody>
                  <a:tcPr/>
                </a:tc>
                <a:extLst>
                  <a:ext uri="{0D108BD9-81ED-4DB2-BD59-A6C34878D82A}">
                    <a16:rowId xmlns:a16="http://schemas.microsoft.com/office/drawing/2014/main" val="3787794603"/>
                  </a:ext>
                </a:extLst>
              </a:tr>
              <a:tr h="370840">
                <a:tc>
                  <a:txBody>
                    <a:bodyPr/>
                    <a:lstStyle/>
                    <a:p>
                      <a:r>
                        <a:rPr lang="en-US" dirty="0"/>
                        <a:t>Horizontal Scaled</a:t>
                      </a:r>
                    </a:p>
                  </a:txBody>
                  <a:tcPr/>
                </a:tc>
                <a:tc>
                  <a:txBody>
                    <a:bodyPr/>
                    <a:lstStyle/>
                    <a:p>
                      <a:r>
                        <a:rPr lang="en-US" dirty="0"/>
                        <a:t>2020</a:t>
                      </a:r>
                    </a:p>
                  </a:txBody>
                  <a:tcPr/>
                </a:tc>
                <a:tc>
                  <a:txBody>
                    <a:bodyPr/>
                    <a:lstStyle/>
                    <a:p>
                      <a:r>
                        <a:rPr lang="en-US" dirty="0"/>
                        <a:t>Some Relational / Mostly NoSQL</a:t>
                      </a:r>
                    </a:p>
                  </a:txBody>
                  <a:tcPr/>
                </a:tc>
                <a:extLst>
                  <a:ext uri="{0D108BD9-81ED-4DB2-BD59-A6C34878D82A}">
                    <a16:rowId xmlns:a16="http://schemas.microsoft.com/office/drawing/2014/main" val="1705308495"/>
                  </a:ext>
                </a:extLst>
              </a:tr>
              <a:tr h="370840">
                <a:tc>
                  <a:txBody>
                    <a:bodyPr/>
                    <a:lstStyle/>
                    <a:p>
                      <a:endParaRPr lang="en-US" dirty="0"/>
                    </a:p>
                  </a:txBody>
                  <a:tcPr/>
                </a:tc>
                <a:tc>
                  <a:txBody>
                    <a:bodyPr/>
                    <a:lstStyle/>
                    <a:p>
                      <a:r>
                        <a:rPr lang="en-US" dirty="0"/>
                        <a:t>2030</a:t>
                      </a:r>
                    </a:p>
                  </a:txBody>
                  <a:tcPr/>
                </a:tc>
                <a:tc>
                  <a:txBody>
                    <a:bodyPr/>
                    <a:lstStyle/>
                    <a:p>
                      <a:r>
                        <a:rPr lang="en-US" dirty="0"/>
                        <a:t>Mostly </a:t>
                      </a:r>
                      <a:r>
                        <a:rPr lang="en-US" dirty="0" err="1"/>
                        <a:t>SQL+NoSQL</a:t>
                      </a:r>
                      <a:r>
                        <a:rPr lang="en-US" dirty="0"/>
                        <a:t> / Little Quantum</a:t>
                      </a:r>
                    </a:p>
                  </a:txBody>
                  <a:tcPr/>
                </a:tc>
                <a:extLst>
                  <a:ext uri="{0D108BD9-81ED-4DB2-BD59-A6C34878D82A}">
                    <a16:rowId xmlns:a16="http://schemas.microsoft.com/office/drawing/2014/main" val="2469545435"/>
                  </a:ext>
                </a:extLst>
              </a:tr>
              <a:tr h="370840">
                <a:tc>
                  <a:txBody>
                    <a:bodyPr/>
                    <a:lstStyle/>
                    <a:p>
                      <a:r>
                        <a:rPr lang="en-US" dirty="0"/>
                        <a:t>Exponentially Scaled</a:t>
                      </a:r>
                    </a:p>
                  </a:txBody>
                  <a:tcPr/>
                </a:tc>
                <a:tc>
                  <a:txBody>
                    <a:bodyPr/>
                    <a:lstStyle/>
                    <a:p>
                      <a:r>
                        <a:rPr lang="en-US" dirty="0"/>
                        <a:t>2040</a:t>
                      </a:r>
                    </a:p>
                  </a:txBody>
                  <a:tcPr/>
                </a:tc>
                <a:tc>
                  <a:txBody>
                    <a:bodyPr/>
                    <a:lstStyle/>
                    <a:p>
                      <a:r>
                        <a:rPr lang="en-US" dirty="0"/>
                        <a:t>Mostly Quantum enabled </a:t>
                      </a:r>
                      <a:r>
                        <a:rPr lang="en-US" dirty="0" err="1"/>
                        <a:t>SQL+NoSQL</a:t>
                      </a:r>
                      <a:endParaRPr lang="en-US" dirty="0"/>
                    </a:p>
                  </a:txBody>
                  <a:tcPr/>
                </a:tc>
                <a:extLst>
                  <a:ext uri="{0D108BD9-81ED-4DB2-BD59-A6C34878D82A}">
                    <a16:rowId xmlns:a16="http://schemas.microsoft.com/office/drawing/2014/main" val="3833953345"/>
                  </a:ext>
                </a:extLst>
              </a:tr>
            </a:tbl>
          </a:graphicData>
        </a:graphic>
      </p:graphicFrame>
    </p:spTree>
    <p:extLst>
      <p:ext uri="{BB962C8B-B14F-4D97-AF65-F5344CB8AC3E}">
        <p14:creationId xmlns:p14="http://schemas.microsoft.com/office/powerpoint/2010/main" val="378092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4EF0-BCA9-48DA-962E-271C799BE011}"/>
              </a:ext>
            </a:extLst>
          </p:cNvPr>
          <p:cNvSpPr>
            <a:spLocks noGrp="1"/>
          </p:cNvSpPr>
          <p:nvPr>
            <p:ph type="title"/>
          </p:nvPr>
        </p:nvSpPr>
        <p:spPr/>
        <p:txBody>
          <a:bodyPr/>
          <a:lstStyle/>
          <a:p>
            <a:r>
              <a:rPr lang="en-US" dirty="0"/>
              <a:t>What is database quantum supremacy</a:t>
            </a:r>
          </a:p>
        </p:txBody>
      </p:sp>
      <p:sp>
        <p:nvSpPr>
          <p:cNvPr id="3" name="Content Placeholder 2">
            <a:extLst>
              <a:ext uri="{FF2B5EF4-FFF2-40B4-BE49-F238E27FC236}">
                <a16:creationId xmlns:a16="http://schemas.microsoft.com/office/drawing/2014/main" id="{F9D5AF76-2E7E-42A0-9ADA-BA89D200FEE7}"/>
              </a:ext>
            </a:extLst>
          </p:cNvPr>
          <p:cNvSpPr>
            <a:spLocks noGrp="1"/>
          </p:cNvSpPr>
          <p:nvPr>
            <p:ph idx="1"/>
          </p:nvPr>
        </p:nvSpPr>
        <p:spPr/>
        <p:txBody>
          <a:bodyPr/>
          <a:lstStyle/>
          <a:p>
            <a:r>
              <a:rPr lang="en-US" dirty="0"/>
              <a:t>Quantum supremacy is “the point that a quantum processing unit (QPU) can perform a task better than a central processing unit (CPU)”</a:t>
            </a:r>
            <a:br>
              <a:rPr lang="en-US" dirty="0"/>
            </a:br>
            <a:endParaRPr lang="en-US" dirty="0"/>
          </a:p>
          <a:p>
            <a:r>
              <a:rPr lang="en-US" dirty="0"/>
              <a:t>Similarly, Database Quantum Supremacy is a QDB exceeds the capabilities of mainstream databases</a:t>
            </a:r>
            <a:br>
              <a:rPr lang="en-US" dirty="0"/>
            </a:br>
            <a:endParaRPr lang="en-US" dirty="0"/>
          </a:p>
          <a:p>
            <a:r>
              <a:rPr lang="en-US" dirty="0"/>
              <a:t>Build on the advancements of cloud native NoSQL solutions</a:t>
            </a:r>
            <a:br>
              <a:rPr lang="en-US" dirty="0"/>
            </a:br>
            <a:endParaRPr lang="en-US" dirty="0"/>
          </a:p>
          <a:p>
            <a:r>
              <a:rPr lang="en-US" dirty="0"/>
              <a:t>Likely to be achieved within the next decade or so</a:t>
            </a:r>
          </a:p>
        </p:txBody>
      </p:sp>
    </p:spTree>
    <p:extLst>
      <p:ext uri="{BB962C8B-B14F-4D97-AF65-F5344CB8AC3E}">
        <p14:creationId xmlns:p14="http://schemas.microsoft.com/office/powerpoint/2010/main" val="337059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3609-1BB0-43CC-A9AF-6B699885DD34}"/>
              </a:ext>
            </a:extLst>
          </p:cNvPr>
          <p:cNvSpPr>
            <a:spLocks noGrp="1"/>
          </p:cNvSpPr>
          <p:nvPr>
            <p:ph type="title"/>
          </p:nvPr>
        </p:nvSpPr>
        <p:spPr/>
        <p:txBody>
          <a:bodyPr/>
          <a:lstStyle/>
          <a:p>
            <a:r>
              <a:rPr lang="en-US" dirty="0"/>
              <a:t>An (extremely) brief introduction to Quantum Computing</a:t>
            </a:r>
          </a:p>
        </p:txBody>
      </p:sp>
      <p:sp>
        <p:nvSpPr>
          <p:cNvPr id="3" name="Content Placeholder 2">
            <a:extLst>
              <a:ext uri="{FF2B5EF4-FFF2-40B4-BE49-F238E27FC236}">
                <a16:creationId xmlns:a16="http://schemas.microsoft.com/office/drawing/2014/main" id="{74BD57AA-0023-41AA-AE03-42956D131BA4}"/>
              </a:ext>
            </a:extLst>
          </p:cNvPr>
          <p:cNvSpPr>
            <a:spLocks noGrp="1"/>
          </p:cNvSpPr>
          <p:nvPr>
            <p:ph idx="1"/>
          </p:nvPr>
        </p:nvSpPr>
        <p:spPr/>
        <p:txBody>
          <a:bodyPr/>
          <a:lstStyle/>
          <a:p>
            <a:r>
              <a:rPr lang="en-US" b="1" dirty="0"/>
              <a:t>Qubit</a:t>
            </a:r>
            <a:r>
              <a:rPr lang="en-US" dirty="0"/>
              <a:t> holds a Boolean that can be in a super position (both true and false)</a:t>
            </a:r>
            <a:br>
              <a:rPr lang="en-US" dirty="0"/>
            </a:br>
            <a:endParaRPr lang="en-US" dirty="0"/>
          </a:p>
          <a:p>
            <a:r>
              <a:rPr lang="en-US" b="1" dirty="0"/>
              <a:t>Entanglement</a:t>
            </a:r>
            <a:r>
              <a:rPr lang="en-US" dirty="0"/>
              <a:t> occurs when the value of a Qubit depends on the value of another Qubit</a:t>
            </a:r>
            <a:br>
              <a:rPr lang="en-US" dirty="0"/>
            </a:br>
            <a:endParaRPr lang="en-US" dirty="0"/>
          </a:p>
          <a:p>
            <a:r>
              <a:rPr lang="en-US" b="1" dirty="0"/>
              <a:t>Hadamard Gates </a:t>
            </a:r>
            <a:r>
              <a:rPr lang="en-US" dirty="0"/>
              <a:t>form circuits for the Qubit processing, like traditional logic gates</a:t>
            </a:r>
            <a:br>
              <a:rPr lang="en-US" dirty="0"/>
            </a:br>
            <a:endParaRPr lang="en-US" dirty="0"/>
          </a:p>
          <a:p>
            <a:r>
              <a:rPr lang="en-US" b="1" dirty="0"/>
              <a:t>Amplitude </a:t>
            </a:r>
            <a:r>
              <a:rPr lang="en-US" dirty="0"/>
              <a:t>as the entanglement is collapsed through the gates, probability distributions form allowing for fuzzy logic to predict the correct location</a:t>
            </a:r>
            <a:endParaRPr lang="en-US" b="1" dirty="0"/>
          </a:p>
        </p:txBody>
      </p:sp>
    </p:spTree>
    <p:extLst>
      <p:ext uri="{BB962C8B-B14F-4D97-AF65-F5344CB8AC3E}">
        <p14:creationId xmlns:p14="http://schemas.microsoft.com/office/powerpoint/2010/main" val="364772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0219-8D67-4D97-8076-3927B59E6DC8}"/>
              </a:ext>
            </a:extLst>
          </p:cNvPr>
          <p:cNvSpPr>
            <a:spLocks noGrp="1"/>
          </p:cNvSpPr>
          <p:nvPr>
            <p:ph type="title"/>
          </p:nvPr>
        </p:nvSpPr>
        <p:spPr/>
        <p:txBody>
          <a:bodyPr/>
          <a:lstStyle/>
          <a:p>
            <a:r>
              <a:rPr lang="en-US" dirty="0"/>
              <a:t>Grover’s algorithm</a:t>
            </a:r>
          </a:p>
        </p:txBody>
      </p:sp>
      <p:sp>
        <p:nvSpPr>
          <p:cNvPr id="3" name="Content Placeholder 2">
            <a:extLst>
              <a:ext uri="{FF2B5EF4-FFF2-40B4-BE49-F238E27FC236}">
                <a16:creationId xmlns:a16="http://schemas.microsoft.com/office/drawing/2014/main" id="{E71E7695-5089-4E73-BA3F-4318F34B27C6}"/>
              </a:ext>
            </a:extLst>
          </p:cNvPr>
          <p:cNvSpPr>
            <a:spLocks noGrp="1"/>
          </p:cNvSpPr>
          <p:nvPr>
            <p:ph idx="1"/>
          </p:nvPr>
        </p:nvSpPr>
        <p:spPr/>
        <p:txBody>
          <a:bodyPr/>
          <a:lstStyle/>
          <a:p>
            <a:r>
              <a:rPr lang="en-US" dirty="0"/>
              <a:t>Grover’s fast quantum mechanical algorithm for database search </a:t>
            </a:r>
          </a:p>
          <a:p>
            <a:pPr lvl="1"/>
            <a:r>
              <a:rPr lang="en-US" dirty="0"/>
              <a:t>Find a value from an unordered set in exactly sqrt(N) steps </a:t>
            </a:r>
          </a:p>
          <a:p>
            <a:pPr lvl="1"/>
            <a:r>
              <a:rPr lang="en-US" dirty="0"/>
              <a:t>Classical solutions have average time of N/2</a:t>
            </a:r>
          </a:p>
          <a:p>
            <a:r>
              <a:rPr lang="en-US" dirty="0"/>
              <a:t>Process</a:t>
            </a:r>
          </a:p>
          <a:p>
            <a:pPr lvl="1"/>
            <a:r>
              <a:rPr lang="en-US" dirty="0"/>
              <a:t>Initialize the probability evenly across all indexes</a:t>
            </a:r>
          </a:p>
          <a:p>
            <a:pPr lvl="1"/>
            <a:r>
              <a:rPr lang="en-US" dirty="0"/>
              <a:t>Iterative enumerate for sqrt(N) times </a:t>
            </a:r>
          </a:p>
          <a:p>
            <a:pPr lvl="2"/>
            <a:r>
              <a:rPr lang="en-US" dirty="0"/>
              <a:t>Use an oracle to provide hint</a:t>
            </a:r>
          </a:p>
          <a:p>
            <a:pPr lvl="2"/>
            <a:r>
              <a:rPr lang="en-US" dirty="0"/>
              <a:t>Boost the amplitude based on hints (entanglement)</a:t>
            </a:r>
          </a:p>
          <a:p>
            <a:pPr lvl="2"/>
            <a:r>
              <a:rPr lang="en-US" dirty="0"/>
              <a:t>Apply the hints through a Hadamard gate</a:t>
            </a:r>
          </a:p>
          <a:p>
            <a:pPr lvl="1"/>
            <a:r>
              <a:rPr lang="en-US" dirty="0"/>
              <a:t>Collapse the function and the resulting value is the index of record</a:t>
            </a:r>
          </a:p>
        </p:txBody>
      </p:sp>
    </p:spTree>
    <p:extLst>
      <p:ext uri="{BB962C8B-B14F-4D97-AF65-F5344CB8AC3E}">
        <p14:creationId xmlns:p14="http://schemas.microsoft.com/office/powerpoint/2010/main" val="346328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2</a:t>
            </a:r>
            <a:br>
              <a:rPr lang="en-US" dirty="0"/>
            </a:br>
            <a:br>
              <a:rPr lang="en-US" dirty="0"/>
            </a:br>
            <a:r>
              <a:rPr lang="en-US" dirty="0"/>
              <a:t>Strengths</a:t>
            </a:r>
            <a:br>
              <a:rPr lang="en-US" dirty="0"/>
            </a:br>
            <a:r>
              <a:rPr lang="en-US" dirty="0"/>
              <a:t>and</a:t>
            </a:r>
            <a:br>
              <a:rPr lang="en-US" dirty="0"/>
            </a:br>
            <a:r>
              <a:rPr lang="en-US" dirty="0"/>
              <a:t>Weakness</a:t>
            </a:r>
            <a:br>
              <a:rPr lang="en-US" dirty="0"/>
            </a:br>
            <a:br>
              <a:rPr lang="en-US" dirty="0"/>
            </a:br>
            <a:endParaRPr lang="en-US" dirty="0"/>
          </a:p>
        </p:txBody>
      </p:sp>
      <p:pic>
        <p:nvPicPr>
          <p:cNvPr id="1026" name="Picture 2">
            <a:extLst>
              <a:ext uri="{FF2B5EF4-FFF2-40B4-BE49-F238E27FC236}">
                <a16:creationId xmlns:a16="http://schemas.microsoft.com/office/drawing/2014/main" id="{3CF802AC-6A6C-4112-BD89-FB21F85FDA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0025" y="1741812"/>
            <a:ext cx="6224588" cy="348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33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82B8-D97E-4FD6-9CB2-004E2F50FD01}"/>
              </a:ext>
            </a:extLst>
          </p:cNvPr>
          <p:cNvSpPr>
            <a:spLocks noGrp="1"/>
          </p:cNvSpPr>
          <p:nvPr>
            <p:ph type="title"/>
          </p:nvPr>
        </p:nvSpPr>
        <p:spPr/>
        <p:txBody>
          <a:bodyPr/>
          <a:lstStyle/>
          <a:p>
            <a:r>
              <a:rPr lang="en-US" dirty="0"/>
              <a:t>Advantages of Quantum Datastores</a:t>
            </a:r>
          </a:p>
        </p:txBody>
      </p:sp>
      <p:sp>
        <p:nvSpPr>
          <p:cNvPr id="3" name="Content Placeholder 2">
            <a:extLst>
              <a:ext uri="{FF2B5EF4-FFF2-40B4-BE49-F238E27FC236}">
                <a16:creationId xmlns:a16="http://schemas.microsoft.com/office/drawing/2014/main" id="{E9C494A0-B36C-4497-996C-EA805E28DDF2}"/>
              </a:ext>
            </a:extLst>
          </p:cNvPr>
          <p:cNvSpPr>
            <a:spLocks noGrp="1"/>
          </p:cNvSpPr>
          <p:nvPr>
            <p:ph idx="1"/>
          </p:nvPr>
        </p:nvSpPr>
        <p:spPr/>
        <p:txBody>
          <a:bodyPr/>
          <a:lstStyle/>
          <a:p>
            <a:r>
              <a:rPr lang="en-US" dirty="0"/>
              <a:t>The primary strength of quantum comes with its ability to solve linear algebra and similar matrix multiplication problems</a:t>
            </a:r>
            <a:br>
              <a:rPr lang="en-US" dirty="0"/>
            </a:br>
            <a:endParaRPr lang="en-US" dirty="0"/>
          </a:p>
          <a:p>
            <a:r>
              <a:rPr lang="en-US" dirty="0"/>
              <a:t>These efficient solutions can restore natural joins, a missing aspect of many NoSQL systems</a:t>
            </a:r>
            <a:br>
              <a:rPr lang="en-US" dirty="0"/>
            </a:br>
            <a:endParaRPr lang="en-US" dirty="0"/>
          </a:p>
          <a:p>
            <a:r>
              <a:rPr lang="en-US" dirty="0"/>
              <a:t>Entanglement evolves the design of transactions reducing the gap between ACID and BASE technologies</a:t>
            </a:r>
          </a:p>
        </p:txBody>
      </p:sp>
    </p:spTree>
    <p:extLst>
      <p:ext uri="{BB962C8B-B14F-4D97-AF65-F5344CB8AC3E}">
        <p14:creationId xmlns:p14="http://schemas.microsoft.com/office/powerpoint/2010/main" val="2725417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2832</Words>
  <Application>Microsoft Office PowerPoint</Application>
  <PresentationFormat>Widescreen</PresentationFormat>
  <Paragraphs>151</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Database Quantum Supremacy</vt:lpstr>
      <vt:lpstr>Agenda</vt:lpstr>
      <vt:lpstr>Section 1  Identify and Discuss  </vt:lpstr>
      <vt:lpstr>How did we get here?</vt:lpstr>
      <vt:lpstr>What is database quantum supremacy</vt:lpstr>
      <vt:lpstr>An (extremely) brief introduction to Quantum Computing</vt:lpstr>
      <vt:lpstr>Grover’s algorithm</vt:lpstr>
      <vt:lpstr>Section 2  Strengths and Weakness  </vt:lpstr>
      <vt:lpstr>Advantages of Quantum Datastores</vt:lpstr>
      <vt:lpstr>Disadvantages of Quantum</vt:lpstr>
      <vt:lpstr>Section 3  Evolution the technology</vt:lpstr>
      <vt:lpstr>Evolution from Relational to Quantum</vt:lpstr>
      <vt:lpstr>Section 4  Evaluate for Business Adoption</vt:lpstr>
      <vt:lpstr>What business challenges does this (eventually) address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Quantum Supremacy</dc:title>
  <dc:creator>Nate Bachmeier</dc:creator>
  <cp:keywords>TIM7020</cp:keywords>
  <cp:lastModifiedBy>Nate Bachmeier</cp:lastModifiedBy>
  <cp:revision>28</cp:revision>
  <dcterms:created xsi:type="dcterms:W3CDTF">2020-01-12T16:18:59Z</dcterms:created>
  <dcterms:modified xsi:type="dcterms:W3CDTF">2020-01-13T00:01:25Z</dcterms:modified>
</cp:coreProperties>
</file>