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5483" autoAdjust="0"/>
  </p:normalViewPr>
  <p:slideViewPr>
    <p:cSldViewPr snapToGrid="0">
      <p:cViewPr varScale="1">
        <p:scale>
          <a:sx n="106" d="100"/>
          <a:sy n="106" d="100"/>
        </p:scale>
        <p:origin x="4662" y="108"/>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BEA086-DD67-4378-8CC8-62BCCB91AEDF}" type="datetimeFigureOut">
              <a:rPr lang="en-US" smtClean="0"/>
              <a:t>7/5/2020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30F96-48B2-43DE-9D6B-89654F921E8A}" type="slidenum">
              <a:rPr lang="en-US" smtClean="0"/>
              <a:t>‹#›</a:t>
            </a:fld>
            <a:endParaRPr lang="en-US"/>
          </a:p>
        </p:txBody>
      </p:sp>
    </p:spTree>
    <p:extLst>
      <p:ext uri="{BB962C8B-B14F-4D97-AF65-F5344CB8AC3E}">
        <p14:creationId xmlns:p14="http://schemas.microsoft.com/office/powerpoint/2010/main" val="2102389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personal.psu.edu/staff/g/m/gms/sp09/456/chinese-wall.jp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access control matrix encodes the system in terms of the subjects (users, nodes, …) with their explicit access to various system objects.  One of the challenges with this model is that the matrix can grow exponentially large, making it challenging to scale across enterprise environments.  Instead it might exist for more simple scenarios like partitioning resources and then allowing a singleton executive control over that chunk.</a:t>
            </a:r>
          </a:p>
        </p:txBody>
      </p:sp>
      <p:sp>
        <p:nvSpPr>
          <p:cNvPr id="4" name="Slide Number Placeholder 3"/>
          <p:cNvSpPr>
            <a:spLocks noGrp="1"/>
          </p:cNvSpPr>
          <p:nvPr>
            <p:ph type="sldNum" sz="quarter" idx="5"/>
          </p:nvPr>
        </p:nvSpPr>
        <p:spPr/>
        <p:txBody>
          <a:bodyPr/>
          <a:lstStyle/>
          <a:p>
            <a:fld id="{9AE30F96-48B2-43DE-9D6B-89654F921E8A}" type="slidenum">
              <a:rPr lang="en-US" smtClean="0"/>
              <a:t>3</a:t>
            </a:fld>
            <a:endParaRPr lang="en-US"/>
          </a:p>
        </p:txBody>
      </p:sp>
    </p:spTree>
    <p:extLst>
      <p:ext uri="{BB962C8B-B14F-4D97-AF65-F5344CB8AC3E}">
        <p14:creationId xmlns:p14="http://schemas.microsoft.com/office/powerpoint/2010/main" val="3287214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MACL</a:t>
            </a:r>
          </a:p>
          <a:p>
            <a:r>
              <a:rPr lang="en-US" dirty="0"/>
              <a:t>Administrators often want the simplicity of placing labels on subjects within the system, then stating anything with the label will must meet a constraint.  For example, a database might be labeled as ‘secure-system’ and only other network components with the same property can connect.  This results in a rigorous collection of rules that can transcend technology stacks.</a:t>
            </a:r>
          </a:p>
          <a:p>
            <a:endParaRPr lang="en-US" dirty="0"/>
          </a:p>
          <a:p>
            <a:r>
              <a:rPr lang="en-US" b="1" dirty="0"/>
              <a:t>DACL</a:t>
            </a:r>
            <a:endParaRPr lang="en-US" b="0" dirty="0"/>
          </a:p>
          <a:p>
            <a:r>
              <a:rPr lang="en-US" b="0" dirty="0"/>
              <a:t>If the administrator must control every policy decision down to the individual object, that would be tedious and often its acceptable to offload that responsibility to the object owner.  For example, a user created text file might be sensitive or benign – only that person would have the appropriate insights.  So, for these situations allowing the user to make these sharing decisions is often the right choice at the leaf levels.</a:t>
            </a:r>
          </a:p>
          <a:p>
            <a:endParaRPr lang="en-US" b="0" dirty="0"/>
          </a:p>
          <a:p>
            <a:r>
              <a:rPr lang="en-US" b="1" dirty="0"/>
              <a:t>RBAC</a:t>
            </a:r>
            <a:endParaRPr lang="en-US" b="0" dirty="0"/>
          </a:p>
          <a:p>
            <a:r>
              <a:rPr lang="en-US" b="0" dirty="0"/>
              <a:t>The DACL model can become overly complex when considering how files should be shared across multiple </a:t>
            </a:r>
            <a:r>
              <a:rPr lang="en-US" b="0" i="1" dirty="0"/>
              <a:t>groups</a:t>
            </a:r>
            <a:r>
              <a:rPr lang="en-US" b="0" dirty="0"/>
              <a:t>.  For instance, the finance team can edit the report versus the support team can read it.  Modeling these organizational distinctions is further complicated by political shifts.  Instead, the control can be scoped more broadly to the different roles – developer, support staff, etc.</a:t>
            </a:r>
          </a:p>
        </p:txBody>
      </p:sp>
      <p:sp>
        <p:nvSpPr>
          <p:cNvPr id="4" name="Slide Number Placeholder 3"/>
          <p:cNvSpPr>
            <a:spLocks noGrp="1"/>
          </p:cNvSpPr>
          <p:nvPr>
            <p:ph type="sldNum" sz="quarter" idx="5"/>
          </p:nvPr>
        </p:nvSpPr>
        <p:spPr/>
        <p:txBody>
          <a:bodyPr/>
          <a:lstStyle/>
          <a:p>
            <a:fld id="{9AE30F96-48B2-43DE-9D6B-89654F921E8A}" type="slidenum">
              <a:rPr lang="en-US" smtClean="0"/>
              <a:t>4</a:t>
            </a:fld>
            <a:endParaRPr lang="en-US"/>
          </a:p>
        </p:txBody>
      </p:sp>
    </p:spTree>
    <p:extLst>
      <p:ext uri="{BB962C8B-B14F-4D97-AF65-F5344CB8AC3E}">
        <p14:creationId xmlns:p14="http://schemas.microsoft.com/office/powerpoint/2010/main" val="72572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BLP</a:t>
            </a:r>
          </a:p>
          <a:p>
            <a:r>
              <a:rPr lang="en-US" dirty="0"/>
              <a:t>BLP introduce the notion of security isolation with rings (e.g., public -&gt; secure -&gt; top secret), as a mechanism for mainframe terminal isolation.  The basic idea is that anyone can write anywhere, but no one can a more classified document, but anyone could write a secure document.  This model is referred to read/down trust/up because the process can read anything lower and must trust the things above it.</a:t>
            </a:r>
          </a:p>
          <a:p>
            <a:endParaRPr lang="en-US" dirty="0"/>
          </a:p>
          <a:p>
            <a:r>
              <a:rPr lang="en-US" dirty="0"/>
              <a:t>This can be useful for scenario like audit log collection or voting systems, where the individual data should not be accessible.  However those systems that are “in the know” can push down aggregate statistics or anonymized data sets for less trusted environments to process.</a:t>
            </a:r>
          </a:p>
          <a:p>
            <a:endParaRPr lang="en-US" dirty="0"/>
          </a:p>
          <a:p>
            <a:r>
              <a:rPr lang="en-US" b="1" dirty="0"/>
              <a:t>BIBA</a:t>
            </a:r>
          </a:p>
          <a:p>
            <a:r>
              <a:rPr lang="en-US" dirty="0"/>
              <a:t>Has the exact opposite requirement where the system wants to have a trusted base system that anyone can read.  These scenarios appear frequently with sensors where no risk exists for reading the clock, but manipulating the shared resource would be disastrous. </a:t>
            </a:r>
          </a:p>
          <a:p>
            <a:endParaRPr lang="en-US" dirty="0"/>
          </a:p>
          <a:p>
            <a:endParaRPr lang="en-US" dirty="0"/>
          </a:p>
        </p:txBody>
      </p:sp>
      <p:sp>
        <p:nvSpPr>
          <p:cNvPr id="4" name="Slide Number Placeholder 3"/>
          <p:cNvSpPr>
            <a:spLocks noGrp="1"/>
          </p:cNvSpPr>
          <p:nvPr>
            <p:ph type="sldNum" sz="quarter" idx="5"/>
          </p:nvPr>
        </p:nvSpPr>
        <p:spPr/>
        <p:txBody>
          <a:bodyPr/>
          <a:lstStyle/>
          <a:p>
            <a:fld id="{9AE30F96-48B2-43DE-9D6B-89654F921E8A}" type="slidenum">
              <a:rPr lang="en-US" smtClean="0"/>
              <a:t>5</a:t>
            </a:fld>
            <a:endParaRPr lang="en-US"/>
          </a:p>
        </p:txBody>
      </p:sp>
    </p:spTree>
    <p:extLst>
      <p:ext uri="{BB962C8B-B14F-4D97-AF65-F5344CB8AC3E}">
        <p14:creationId xmlns:p14="http://schemas.microsoft.com/office/powerpoint/2010/main" val="2526977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BLP and Biba show the duality of integrity and confidentiality in system controls.  However, many applications need both characteristics and at variable levels of enforcement.</a:t>
            </a:r>
          </a:p>
          <a:p>
            <a:endParaRPr lang="en-US" dirty="0"/>
          </a:p>
          <a:p>
            <a:r>
              <a:rPr lang="en-US" dirty="0"/>
              <a:t>For instance, modern operating systems have different rings of trust for user and kernel mode applications.  Some kernel structures are highly sensitive and must be hidden, while others are more like the clock.</a:t>
            </a:r>
          </a:p>
          <a:p>
            <a:endParaRPr lang="en-US" dirty="0"/>
          </a:p>
          <a:p>
            <a:r>
              <a:rPr lang="en-US" dirty="0" err="1"/>
              <a:t>Lipner</a:t>
            </a:r>
            <a:r>
              <a:rPr lang="en-US" dirty="0"/>
              <a:t> understood that commercial applications would need both, so he formalized a model that works in multi-tenant environments.  Another advantage of this system is that it can hand application faults because it has mitigations against programming faults and other negligence scenarios. </a:t>
            </a:r>
          </a:p>
        </p:txBody>
      </p:sp>
      <p:sp>
        <p:nvSpPr>
          <p:cNvPr id="4" name="Slide Number Placeholder 3"/>
          <p:cNvSpPr>
            <a:spLocks noGrp="1"/>
          </p:cNvSpPr>
          <p:nvPr>
            <p:ph type="sldNum" sz="quarter" idx="5"/>
          </p:nvPr>
        </p:nvSpPr>
        <p:spPr/>
        <p:txBody>
          <a:bodyPr/>
          <a:lstStyle/>
          <a:p>
            <a:fld id="{9AE30F96-48B2-43DE-9D6B-89654F921E8A}" type="slidenum">
              <a:rPr lang="en-US" smtClean="0"/>
              <a:t>6</a:t>
            </a:fld>
            <a:endParaRPr lang="en-US"/>
          </a:p>
        </p:txBody>
      </p:sp>
    </p:spTree>
    <p:extLst>
      <p:ext uri="{BB962C8B-B14F-4D97-AF65-F5344CB8AC3E}">
        <p14:creationId xmlns:p14="http://schemas.microsoft.com/office/powerpoint/2010/main" val="4905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decades prior, data management systems could prevent corruption scenarios by parity bits and similar strategies.  However, there was weak controls against ensuring that the user can update a specific row in the table.  Clark-Wilson formalized these concepts to protect against both erroneous behavior and malicious intent.</a:t>
            </a:r>
          </a:p>
          <a:p>
            <a:endParaRPr lang="en-US" dirty="0"/>
          </a:p>
          <a:p>
            <a:r>
              <a:rPr lang="en-US" dirty="0"/>
              <a:t>Another contribution comes from separating certification from enforcement – as this allows separation of duties between subsystems, resulting in more extensible and scalable systems.</a:t>
            </a:r>
          </a:p>
        </p:txBody>
      </p:sp>
      <p:sp>
        <p:nvSpPr>
          <p:cNvPr id="4" name="Slide Number Placeholder 3"/>
          <p:cNvSpPr>
            <a:spLocks noGrp="1"/>
          </p:cNvSpPr>
          <p:nvPr>
            <p:ph type="sldNum" sz="quarter" idx="5"/>
          </p:nvPr>
        </p:nvSpPr>
        <p:spPr/>
        <p:txBody>
          <a:bodyPr/>
          <a:lstStyle/>
          <a:p>
            <a:fld id="{9AE30F96-48B2-43DE-9D6B-89654F921E8A}" type="slidenum">
              <a:rPr lang="en-US" smtClean="0"/>
              <a:t>7</a:t>
            </a:fld>
            <a:endParaRPr lang="en-US"/>
          </a:p>
        </p:txBody>
      </p:sp>
    </p:spTree>
    <p:extLst>
      <p:ext uri="{BB962C8B-B14F-4D97-AF65-F5344CB8AC3E}">
        <p14:creationId xmlns:p14="http://schemas.microsoft.com/office/powerpoint/2010/main" val="3083393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situations there’s a need for limiting conflicts of interest, such as a lawyer cannot represent both parties in the same lawsuit.  Another scenario might involve quota systems, which allow e.g., the user to access </a:t>
            </a:r>
            <a:r>
              <a:rPr lang="en-US" i="1" dirty="0"/>
              <a:t>any single</a:t>
            </a:r>
            <a:r>
              <a:rPr lang="en-US" i="0" dirty="0"/>
              <a:t> virtual machine but not a specific instance.  These setups allow the flexibility of the subject to make the best personal choice without impacting others within the ecosystem.</a:t>
            </a:r>
          </a:p>
          <a:p>
            <a:endParaRPr lang="en-US" i="0" dirty="0"/>
          </a:p>
          <a:p>
            <a:r>
              <a:rPr lang="en-US" i="0" dirty="0"/>
              <a:t> Image from: </a:t>
            </a:r>
            <a:r>
              <a:rPr lang="en-US" dirty="0">
                <a:hlinkClick r:id="rId3"/>
              </a:rPr>
              <a:t>http://www.personal.psu.edu/staff/g/m/gms/sp09/456/chinese-wall.jpg</a:t>
            </a:r>
            <a:endParaRPr lang="en-US" dirty="0"/>
          </a:p>
        </p:txBody>
      </p:sp>
      <p:sp>
        <p:nvSpPr>
          <p:cNvPr id="4" name="Slide Number Placeholder 3"/>
          <p:cNvSpPr>
            <a:spLocks noGrp="1"/>
          </p:cNvSpPr>
          <p:nvPr>
            <p:ph type="sldNum" sz="quarter" idx="5"/>
          </p:nvPr>
        </p:nvSpPr>
        <p:spPr/>
        <p:txBody>
          <a:bodyPr/>
          <a:lstStyle/>
          <a:p>
            <a:fld id="{9AE30F96-48B2-43DE-9D6B-89654F921E8A}" type="slidenum">
              <a:rPr lang="en-US" smtClean="0"/>
              <a:t>8</a:t>
            </a:fld>
            <a:endParaRPr lang="en-US"/>
          </a:p>
        </p:txBody>
      </p:sp>
    </p:spTree>
    <p:extLst>
      <p:ext uri="{BB962C8B-B14F-4D97-AF65-F5344CB8AC3E}">
        <p14:creationId xmlns:p14="http://schemas.microsoft.com/office/powerpoint/2010/main" val="2643232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scenarios where two or more processes execute under the identity of a given user, but still need isolation from each other.  For example, web browsers need to allow the user to look at various website without malicious content corrupting the user state.</a:t>
            </a:r>
          </a:p>
          <a:p>
            <a:endParaRPr lang="en-US" dirty="0"/>
          </a:p>
          <a:p>
            <a:r>
              <a:rPr lang="en-US" dirty="0"/>
              <a:t>Other domains can exist such as master/slave process relationships as a mechanism of preventing erroneous application faults.</a:t>
            </a:r>
          </a:p>
        </p:txBody>
      </p:sp>
      <p:sp>
        <p:nvSpPr>
          <p:cNvPr id="4" name="Slide Number Placeholder 3"/>
          <p:cNvSpPr>
            <a:spLocks noGrp="1"/>
          </p:cNvSpPr>
          <p:nvPr>
            <p:ph type="sldNum" sz="quarter" idx="5"/>
          </p:nvPr>
        </p:nvSpPr>
        <p:spPr/>
        <p:txBody>
          <a:bodyPr/>
          <a:lstStyle/>
          <a:p>
            <a:fld id="{9AE30F96-48B2-43DE-9D6B-89654F921E8A}" type="slidenum">
              <a:rPr lang="en-US" smtClean="0"/>
              <a:t>9</a:t>
            </a:fld>
            <a:endParaRPr lang="en-US"/>
          </a:p>
        </p:txBody>
      </p:sp>
    </p:spTree>
    <p:extLst>
      <p:ext uri="{BB962C8B-B14F-4D97-AF65-F5344CB8AC3E}">
        <p14:creationId xmlns:p14="http://schemas.microsoft.com/office/powerpoint/2010/main" val="2639803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Bellovin</a:t>
            </a:r>
            <a:r>
              <a:rPr lang="en-US" sz="1800" dirty="0">
                <a:effectLst/>
                <a:latin typeface="Times New Roman" panose="02020603050405020304" pitchFamily="18" charset="0"/>
                <a:ea typeface="Calibri" panose="020F0502020204030204" pitchFamily="34" charset="0"/>
              </a:rPr>
              <a:t>, S. (2005, September 12). </a:t>
            </a:r>
            <a:r>
              <a:rPr lang="en-US" sz="1800" i="1" dirty="0">
                <a:effectLst/>
                <a:latin typeface="Times New Roman" panose="02020603050405020304" pitchFamily="18" charset="0"/>
                <a:ea typeface="Calibri" panose="020F0502020204030204" pitchFamily="34" charset="0"/>
              </a:rPr>
              <a:t>Access Control Matrix</a:t>
            </a:r>
            <a:r>
              <a:rPr lang="en-US" sz="1800" dirty="0">
                <a:effectLst/>
                <a:latin typeface="Times New Roman" panose="02020603050405020304" pitchFamily="18" charset="0"/>
                <a:ea typeface="Calibri" panose="020F0502020204030204" pitchFamily="34" charset="0"/>
              </a:rPr>
              <a:t>. Retrieved from Columbia University: https://www.cs.columbia.edu/~smb/classes/f05/l03.pdf</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Brame</a:t>
            </a:r>
            <a:r>
              <a:rPr lang="en-US" sz="1800" dirty="0">
                <a:effectLst/>
                <a:latin typeface="Times New Roman" panose="02020603050405020304" pitchFamily="18" charset="0"/>
                <a:ea typeface="Calibri" panose="020F0502020204030204" pitchFamily="34" charset="0"/>
              </a:rPr>
              <a:t>, D. (2019, December 27). </a:t>
            </a:r>
            <a:r>
              <a:rPr lang="en-US" sz="1800" i="1" dirty="0">
                <a:effectLst/>
                <a:latin typeface="Times New Roman" panose="02020603050405020304" pitchFamily="18" charset="0"/>
                <a:ea typeface="Calibri" panose="020F0502020204030204" pitchFamily="34" charset="0"/>
              </a:rPr>
              <a:t>The best-hosted endpoint protection and security software for 2020</a:t>
            </a:r>
            <a:r>
              <a:rPr lang="en-US" sz="1800" dirty="0">
                <a:effectLst/>
                <a:latin typeface="Times New Roman" panose="02020603050405020304" pitchFamily="18" charset="0"/>
                <a:ea typeface="Calibri" panose="020F0502020204030204" pitchFamily="34" charset="0"/>
              </a:rPr>
              <a:t>. Retrieved from PC Mag: https://www.pcmag.com/picks/the-best-hosted-endpoint-protection-and-security-software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Brewer, D., &amp; Nash, M. (1989). The Chinese Wall Security Policy. </a:t>
            </a:r>
            <a:r>
              <a:rPr lang="en-US" sz="1800" i="1" dirty="0">
                <a:effectLst/>
                <a:latin typeface="Times New Roman" panose="02020603050405020304" pitchFamily="18" charset="0"/>
                <a:ea typeface="Calibri" panose="020F0502020204030204" pitchFamily="34" charset="0"/>
              </a:rPr>
              <a:t>IEEE Symposium on Security and Privacy</a:t>
            </a:r>
            <a:r>
              <a:rPr lang="en-US" sz="1800" dirty="0">
                <a:effectLst/>
                <a:latin typeface="Times New Roman" panose="02020603050405020304" pitchFamily="18" charset="0"/>
                <a:ea typeface="Calibri" panose="020F0502020204030204" pitchFamily="34" charset="0"/>
              </a:rPr>
              <a:t>, 206-214.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://doi.org/10.1109/SECPRI.1989.36295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Conrad, E. (2017). </a:t>
            </a:r>
            <a:r>
              <a:rPr lang="en-US" sz="1800" i="1" dirty="0">
                <a:effectLst/>
                <a:latin typeface="Times New Roman" panose="02020603050405020304" pitchFamily="18" charset="0"/>
                <a:ea typeface="Calibri" panose="020F0502020204030204" pitchFamily="34" charset="0"/>
              </a:rPr>
              <a:t>Eleventh Hour CISSP.</a:t>
            </a:r>
            <a:r>
              <a:rPr lang="en-US" sz="1800" dirty="0">
                <a:effectLst/>
                <a:latin typeface="Times New Roman" panose="02020603050405020304" pitchFamily="18" charset="0"/>
                <a:ea typeface="Calibri" panose="020F0502020204030204" pitchFamily="34" charset="0"/>
              </a:rPr>
              <a:t> Retrieved from https://www.sciencedirect.com/book/9780128112489/eleventh-hour-cissp</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Gartner. (2015, November 16). </a:t>
            </a:r>
            <a:r>
              <a:rPr lang="en-US" sz="1800" i="1" dirty="0">
                <a:effectLst/>
                <a:latin typeface="Times New Roman" panose="02020603050405020304" pitchFamily="18" charset="0"/>
                <a:ea typeface="Calibri" panose="020F0502020204030204" pitchFamily="34" charset="0"/>
              </a:rPr>
              <a:t>Magic Quadrant for Intrusion Prevention</a:t>
            </a:r>
            <a:r>
              <a:rPr lang="en-US" sz="1800" dirty="0">
                <a:effectLst/>
                <a:latin typeface="Times New Roman" panose="02020603050405020304" pitchFamily="18" charset="0"/>
                <a:ea typeface="Calibri" panose="020F0502020204030204" pitchFamily="34" charset="0"/>
              </a:rPr>
              <a:t>. Retrieved from Cisco: https://www.cisco.com/c/dam/assets/global/CN/partners/pdfs/Gartner2015_Magic_Quadrant.pdf</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Jeannot</a:t>
            </a:r>
            <a:r>
              <a:rPr lang="en-US" sz="1800" dirty="0">
                <a:effectLst/>
                <a:latin typeface="Times New Roman" panose="02020603050405020304" pitchFamily="18" charset="0"/>
                <a:ea typeface="Calibri" panose="020F0502020204030204" pitchFamily="34" charset="0"/>
              </a:rPr>
              <a:t>, F. (2019, February 2). </a:t>
            </a:r>
            <a:r>
              <a:rPr lang="en-US" sz="1800" i="1" dirty="0">
                <a:effectLst/>
                <a:latin typeface="Times New Roman" panose="02020603050405020304" pitchFamily="18" charset="0"/>
                <a:ea typeface="Calibri" panose="020F0502020204030204" pitchFamily="34" charset="0"/>
              </a:rPr>
              <a:t>Brewer and Nash security model</a:t>
            </a:r>
            <a:r>
              <a:rPr lang="en-US" sz="1800" dirty="0">
                <a:effectLst/>
                <a:latin typeface="Times New Roman" panose="02020603050405020304" pitchFamily="18" charset="0"/>
                <a:ea typeface="Calibri" panose="020F0502020204030204" pitchFamily="34" charset="0"/>
              </a:rPr>
              <a:t>. Retrieved from </a:t>
            </a:r>
            <a:r>
              <a:rPr lang="en-US" sz="1800" dirty="0" err="1">
                <a:effectLst/>
                <a:latin typeface="Times New Roman" panose="02020603050405020304" pitchFamily="18" charset="0"/>
                <a:ea typeface="Calibri" panose="020F0502020204030204" pitchFamily="34" charset="0"/>
              </a:rPr>
              <a:t>Fanck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Jeannot</a:t>
            </a:r>
            <a:r>
              <a:rPr lang="en-US" sz="1800" dirty="0">
                <a:effectLst/>
                <a:latin typeface="Times New Roman" panose="02020603050405020304" pitchFamily="18" charset="0"/>
                <a:ea typeface="Calibri" panose="020F0502020204030204" pitchFamily="34" charset="0"/>
              </a:rPr>
              <a:t>: https://www.franckjeannot.com/brewer-and-nash-security-model/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Kennedys, S. (2016). </a:t>
            </a:r>
            <a:r>
              <a:rPr lang="en-US" sz="1800" i="1" dirty="0" err="1">
                <a:effectLst/>
                <a:latin typeface="Times New Roman" panose="02020603050405020304" pitchFamily="18" charset="0"/>
                <a:ea typeface="Calibri" panose="020F0502020204030204" pitchFamily="34" charset="0"/>
              </a:rPr>
              <a:t>Lipners</a:t>
            </a:r>
            <a:r>
              <a:rPr lang="en-US" sz="1800" i="1" dirty="0">
                <a:effectLst/>
                <a:latin typeface="Times New Roman" panose="02020603050405020304" pitchFamily="18" charset="0"/>
                <a:ea typeface="Calibri" panose="020F0502020204030204" pitchFamily="34" charset="0"/>
              </a:rPr>
              <a:t> Model</a:t>
            </a:r>
            <a:r>
              <a:rPr lang="en-US" sz="1800" dirty="0">
                <a:effectLst/>
                <a:latin typeface="Times New Roman" panose="02020603050405020304" pitchFamily="18" charset="0"/>
                <a:ea typeface="Calibri" panose="020F0502020204030204" pitchFamily="34" charset="0"/>
              </a:rPr>
              <a:t>. Retrieved from Catholic University: https://www.coursehero.com/file/39442960/Lipners-Modelpdf/</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Massachi</a:t>
            </a:r>
            <a:r>
              <a:rPr lang="en-US" sz="1800" dirty="0">
                <a:effectLst/>
                <a:latin typeface="Times New Roman" panose="02020603050405020304" pitchFamily="18" charset="0"/>
                <a:ea typeface="Calibri" panose="020F0502020204030204" pitchFamily="34" charset="0"/>
              </a:rPr>
              <a:t>, S. (</a:t>
            </a:r>
            <a:r>
              <a:rPr lang="en-US" sz="1800" dirty="0" err="1">
                <a:effectLst/>
                <a:latin typeface="Times New Roman" panose="02020603050405020304" pitchFamily="18" charset="0"/>
                <a:ea typeface="Calibri" panose="020F0502020204030204" pitchFamily="34" charset="0"/>
              </a:rPr>
              <a:t>u.d.</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Bell-</a:t>
            </a:r>
            <a:r>
              <a:rPr lang="en-US" sz="1800" i="1" dirty="0" err="1">
                <a:effectLst/>
                <a:latin typeface="Times New Roman" panose="02020603050405020304" pitchFamily="18" charset="0"/>
                <a:ea typeface="Calibri" panose="020F0502020204030204" pitchFamily="34" charset="0"/>
              </a:rPr>
              <a:t>LaPadula</a:t>
            </a:r>
            <a:r>
              <a:rPr lang="en-US" sz="1800" dirty="0">
                <a:effectLst/>
                <a:latin typeface="Times New Roman" panose="02020603050405020304" pitchFamily="18" charset="0"/>
                <a:ea typeface="Calibri" panose="020F0502020204030204" pitchFamily="34" charset="0"/>
              </a:rPr>
              <a:t>. Retrieved from Computer security - a brief look: https://sites.google.com/site/cacsolin/bell-lapadula</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Techotopia</a:t>
            </a:r>
            <a:r>
              <a:rPr lang="en-US" sz="1800" dirty="0">
                <a:effectLst/>
                <a:latin typeface="Times New Roman" panose="02020603050405020304" pitchFamily="18" charset="0"/>
                <a:ea typeface="Calibri" panose="020F0502020204030204" pitchFamily="34" charset="0"/>
              </a:rPr>
              <a:t>. (2016, October 27). </a:t>
            </a:r>
            <a:r>
              <a:rPr lang="en-US" sz="1800" i="1" dirty="0">
                <a:effectLst/>
                <a:latin typeface="Times New Roman" panose="02020603050405020304" pitchFamily="18" charset="0"/>
                <a:ea typeface="Calibri" panose="020F0502020204030204" pitchFamily="34" charset="0"/>
              </a:rPr>
              <a:t>The mandatory, discretionary, role, and role-based access controls</a:t>
            </a:r>
            <a:r>
              <a:rPr lang="en-US" sz="1800" dirty="0">
                <a:effectLst/>
                <a:latin typeface="Times New Roman" panose="02020603050405020304" pitchFamily="18" charset="0"/>
                <a:ea typeface="Calibri" panose="020F0502020204030204" pitchFamily="34" charset="0"/>
              </a:rPr>
              <a:t>. Retrieved from </a:t>
            </a:r>
            <a:r>
              <a:rPr lang="en-US" sz="1800" dirty="0" err="1">
                <a:effectLst/>
                <a:latin typeface="Times New Roman" panose="02020603050405020304" pitchFamily="18" charset="0"/>
                <a:ea typeface="Calibri" panose="020F0502020204030204" pitchFamily="34" charset="0"/>
              </a:rPr>
              <a:t>Techotopia</a:t>
            </a:r>
            <a:r>
              <a:rPr lang="en-US" sz="1800" dirty="0">
                <a:effectLst/>
                <a:latin typeface="Times New Roman" panose="02020603050405020304" pitchFamily="18" charset="0"/>
                <a:ea typeface="Calibri" panose="020F0502020204030204" pitchFamily="34" charset="0"/>
              </a:rPr>
              <a:t>: https://www.techotopia.com/index.php/Mandatory,_Discretionary,_Role_and_Rule_Based_Access_Control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tehjk723. (2016, May 2). </a:t>
            </a:r>
            <a:r>
              <a:rPr lang="en-US" sz="1800" i="1" dirty="0">
                <a:effectLst/>
                <a:latin typeface="Times New Roman" panose="02020603050405020304" pitchFamily="18" charset="0"/>
                <a:ea typeface="Calibri" panose="020F0502020204030204" pitchFamily="34" charset="0"/>
              </a:rPr>
              <a:t>Week 7 Graham-Denning access control model</a:t>
            </a:r>
            <a:r>
              <a:rPr lang="en-US" sz="1800" dirty="0">
                <a:effectLst/>
                <a:latin typeface="Times New Roman" panose="02020603050405020304" pitchFamily="18" charset="0"/>
                <a:ea typeface="Calibri" panose="020F0502020204030204" pitchFamily="34" charset="0"/>
              </a:rPr>
              <a:t>. Retrieved from WordPress: https://tehjk723.wordpress.com/2016/05/02/week-7-graham-denning-access-control-model/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Wright, C. (2008). The IT regulatory and standards compliance handbook. </a:t>
            </a:r>
            <a:r>
              <a:rPr lang="en-US" sz="1800" i="1" dirty="0">
                <a:effectLst/>
                <a:latin typeface="Times New Roman" panose="02020603050405020304" pitchFamily="18" charset="0"/>
                <a:ea typeface="Calibri" panose="020F0502020204030204" pitchFamily="34" charset="0"/>
              </a:rPr>
              <a:t>How to Survive Information Systems Audit and Assessments</a:t>
            </a:r>
            <a:r>
              <a:rPr lang="en-US" sz="1800" dirty="0">
                <a:effectLst/>
                <a:latin typeface="Times New Roman" panose="02020603050405020304" pitchFamily="18" charset="0"/>
                <a:ea typeface="Calibri" panose="020F0502020204030204" pitchFamily="34" charset="0"/>
              </a:rPr>
              <a:t>, 73-114.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://doi.org/10.1016/B978-1-59749-266-9.00005-9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Young, B. (</a:t>
            </a:r>
            <a:r>
              <a:rPr lang="en-US" sz="1800" dirty="0" err="1">
                <a:effectLst/>
                <a:latin typeface="Times New Roman" panose="02020603050405020304" pitchFamily="18" charset="0"/>
                <a:ea typeface="Calibri" panose="020F0502020204030204" pitchFamily="34" charset="0"/>
              </a:rPr>
              <a:t>u.d.</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Foundations of computer security</a:t>
            </a:r>
            <a:r>
              <a:rPr lang="en-US" sz="1800" dirty="0">
                <a:effectLst/>
                <a:latin typeface="Times New Roman" panose="02020603050405020304" pitchFamily="18" charset="0"/>
                <a:ea typeface="Calibri" panose="020F0502020204030204" pitchFamily="34" charset="0"/>
              </a:rPr>
              <a:t>. Retrieved from University of Texas: https://www.cs.utexas.edu/~byoung/cs361/lecture24-4up.pdf</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9AE30F96-48B2-43DE-9D6B-89654F921E8A}" type="slidenum">
              <a:rPr lang="en-US" smtClean="0"/>
              <a:t>10</a:t>
            </a:fld>
            <a:endParaRPr lang="en-US"/>
          </a:p>
        </p:txBody>
      </p:sp>
    </p:spTree>
    <p:extLst>
      <p:ext uri="{BB962C8B-B14F-4D97-AF65-F5344CB8AC3E}">
        <p14:creationId xmlns:p14="http://schemas.microsoft.com/office/powerpoint/2010/main" val="228413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E341-0052-4584-B76D-D0D587CE2DBD}"/>
              </a:ext>
            </a:extLst>
          </p:cNvPr>
          <p:cNvSpPr>
            <a:spLocks noGrp="1"/>
          </p:cNvSpPr>
          <p:nvPr>
            <p:ph type="ctrTitle"/>
          </p:nvPr>
        </p:nvSpPr>
        <p:spPr/>
        <p:txBody>
          <a:bodyPr/>
          <a:lstStyle/>
          <a:p>
            <a:r>
              <a:rPr lang="en-US" dirty="0"/>
              <a:t>Threat Prevention and Response Solutions</a:t>
            </a:r>
          </a:p>
        </p:txBody>
      </p:sp>
      <p:sp>
        <p:nvSpPr>
          <p:cNvPr id="3" name="Subtitle 2">
            <a:extLst>
              <a:ext uri="{FF2B5EF4-FFF2-40B4-BE49-F238E27FC236}">
                <a16:creationId xmlns:a16="http://schemas.microsoft.com/office/drawing/2014/main" id="{63F891E5-4348-4272-9AEE-9F647DE52228}"/>
              </a:ext>
            </a:extLst>
          </p:cNvPr>
          <p:cNvSpPr>
            <a:spLocks noGrp="1"/>
          </p:cNvSpPr>
          <p:nvPr>
            <p:ph type="subTitle" idx="1"/>
          </p:nvPr>
        </p:nvSpPr>
        <p:spPr/>
        <p:txBody>
          <a:bodyPr/>
          <a:lstStyle/>
          <a:p>
            <a:r>
              <a:rPr lang="en-US" dirty="0"/>
              <a:t>Nate Bachmeier</a:t>
            </a:r>
            <a:br>
              <a:rPr lang="en-US" dirty="0"/>
            </a:br>
            <a:r>
              <a:rPr lang="en-US" dirty="0"/>
              <a:t>TIM-7030: Managing Risks, Privacy, and Security</a:t>
            </a:r>
          </a:p>
          <a:p>
            <a:r>
              <a:rPr lang="en-US" dirty="0"/>
              <a:t>July 5</a:t>
            </a:r>
            <a:r>
              <a:rPr lang="en-US" baseline="30000" dirty="0"/>
              <a:t>th</a:t>
            </a:r>
            <a:r>
              <a:rPr lang="en-US" dirty="0"/>
              <a:t>, 2020</a:t>
            </a:r>
          </a:p>
        </p:txBody>
      </p:sp>
    </p:spTree>
    <p:extLst>
      <p:ext uri="{BB962C8B-B14F-4D97-AF65-F5344CB8AC3E}">
        <p14:creationId xmlns:p14="http://schemas.microsoft.com/office/powerpoint/2010/main" val="1886664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D182-6DE6-40C2-8016-63EC2D9ED4D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3E02C4D-84F9-4876-9058-05C680DF022D}"/>
              </a:ext>
            </a:extLst>
          </p:cNvPr>
          <p:cNvSpPr>
            <a:spLocks noGrp="1"/>
          </p:cNvSpPr>
          <p:nvPr>
            <p:ph idx="1"/>
          </p:nvPr>
        </p:nvSpPr>
        <p:spPr/>
        <p:txBody>
          <a:bodyPr/>
          <a:lstStyle/>
          <a:p>
            <a:r>
              <a:rPr lang="en-US" dirty="0"/>
              <a:t>See speaker note section.</a:t>
            </a:r>
          </a:p>
        </p:txBody>
      </p:sp>
    </p:spTree>
    <p:extLst>
      <p:ext uri="{BB962C8B-B14F-4D97-AF65-F5344CB8AC3E}">
        <p14:creationId xmlns:p14="http://schemas.microsoft.com/office/powerpoint/2010/main" val="172741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6"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8AE03D9-0821-497E-AF94-994B09DE5EB9}"/>
              </a:ext>
            </a:extLst>
          </p:cNvPr>
          <p:cNvSpPr>
            <a:spLocks noGrp="1"/>
          </p:cNvSpPr>
          <p:nvPr>
            <p:ph type="title"/>
          </p:nvPr>
        </p:nvSpPr>
        <p:spPr>
          <a:xfrm>
            <a:off x="649224" y="645106"/>
            <a:ext cx="3650279" cy="1259894"/>
          </a:xfrm>
        </p:spPr>
        <p:txBody>
          <a:bodyPr>
            <a:normAutofit/>
          </a:bodyPr>
          <a:lstStyle/>
          <a:p>
            <a:pPr>
              <a:lnSpc>
                <a:spcPct val="90000"/>
              </a:lnSpc>
            </a:pPr>
            <a:r>
              <a:rPr lang="en-US" sz="2800"/>
              <a:t>Industry Tools to Prevent Intrusion and Malware</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A5F0F26-C312-4B97-A9CF-944551E1F887}"/>
              </a:ext>
            </a:extLst>
          </p:cNvPr>
          <p:cNvSpPr>
            <a:spLocks noGrp="1"/>
          </p:cNvSpPr>
          <p:nvPr>
            <p:ph idx="1"/>
          </p:nvPr>
        </p:nvSpPr>
        <p:spPr>
          <a:xfrm>
            <a:off x="649225" y="2133600"/>
            <a:ext cx="3650278" cy="3759253"/>
          </a:xfrm>
        </p:spPr>
        <p:txBody>
          <a:bodyPr>
            <a:normAutofit/>
          </a:bodyPr>
          <a:lstStyle/>
          <a:p>
            <a:r>
              <a:rPr lang="en-US" dirty="0"/>
              <a:t>Gartner Magic Quadrant states these are the market leaders</a:t>
            </a:r>
            <a:br>
              <a:rPr lang="en-US" dirty="0"/>
            </a:br>
            <a:endParaRPr lang="en-US" dirty="0"/>
          </a:p>
          <a:p>
            <a:pPr lvl="1"/>
            <a:r>
              <a:rPr lang="en-US" dirty="0"/>
              <a:t>Cisco</a:t>
            </a:r>
          </a:p>
          <a:p>
            <a:pPr lvl="1"/>
            <a:r>
              <a:rPr lang="en-US" dirty="0"/>
              <a:t>McAfee</a:t>
            </a:r>
          </a:p>
          <a:p>
            <a:pPr lvl="1"/>
            <a:r>
              <a:rPr lang="en-US" dirty="0"/>
              <a:t>IBM </a:t>
            </a:r>
          </a:p>
        </p:txBody>
      </p:sp>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76EE04DC-BB3E-4A3E-9F86-71B092F890A4}"/>
              </a:ext>
            </a:extLst>
          </p:cNvPr>
          <p:cNvSpPr txBox="1">
            <a:spLocks/>
          </p:cNvSpPr>
          <p:nvPr/>
        </p:nvSpPr>
        <p:spPr>
          <a:xfrm>
            <a:off x="7134224" y="1905000"/>
            <a:ext cx="43703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graphicFrame>
        <p:nvGraphicFramePr>
          <p:cNvPr id="5" name="Table 4">
            <a:extLst>
              <a:ext uri="{FF2B5EF4-FFF2-40B4-BE49-F238E27FC236}">
                <a16:creationId xmlns:a16="http://schemas.microsoft.com/office/drawing/2014/main" id="{0E7663C0-AD6F-439D-ADD7-B6C9F25960D7}"/>
              </a:ext>
            </a:extLst>
          </p:cNvPr>
          <p:cNvGraphicFramePr>
            <a:graphicFrameLocks noGrp="1"/>
          </p:cNvGraphicFramePr>
          <p:nvPr>
            <p:extLst>
              <p:ext uri="{D42A27DB-BD31-4B8C-83A1-F6EECF244321}">
                <p14:modId xmlns:p14="http://schemas.microsoft.com/office/powerpoint/2010/main" val="2697345160"/>
              </p:ext>
            </p:extLst>
          </p:nvPr>
        </p:nvGraphicFramePr>
        <p:xfrm>
          <a:off x="4619543" y="800019"/>
          <a:ext cx="6953578" cy="4965961"/>
        </p:xfrm>
        <a:graphic>
          <a:graphicData uri="http://schemas.openxmlformats.org/drawingml/2006/table">
            <a:tbl>
              <a:tblPr firstRow="1" firstCol="1" bandRow="1">
                <a:tableStyleId>{9D7B26C5-4107-4FEC-AEDC-1716B250A1EF}</a:tableStyleId>
              </a:tblPr>
              <a:tblGrid>
                <a:gridCol w="1175893">
                  <a:extLst>
                    <a:ext uri="{9D8B030D-6E8A-4147-A177-3AD203B41FA5}">
                      <a16:colId xmlns:a16="http://schemas.microsoft.com/office/drawing/2014/main" val="3095250030"/>
                    </a:ext>
                  </a:extLst>
                </a:gridCol>
                <a:gridCol w="2429660">
                  <a:extLst>
                    <a:ext uri="{9D8B030D-6E8A-4147-A177-3AD203B41FA5}">
                      <a16:colId xmlns:a16="http://schemas.microsoft.com/office/drawing/2014/main" val="796183906"/>
                    </a:ext>
                  </a:extLst>
                </a:gridCol>
                <a:gridCol w="3348025">
                  <a:extLst>
                    <a:ext uri="{9D8B030D-6E8A-4147-A177-3AD203B41FA5}">
                      <a16:colId xmlns:a16="http://schemas.microsoft.com/office/drawing/2014/main" val="1960151210"/>
                    </a:ext>
                  </a:extLst>
                </a:gridCol>
              </a:tblGrid>
              <a:tr h="370700">
                <a:tc>
                  <a:txBody>
                    <a:bodyPr/>
                    <a:lstStyle/>
                    <a:p>
                      <a:pPr marL="0" marR="0">
                        <a:lnSpc>
                          <a:spcPct val="200000"/>
                        </a:lnSpc>
                        <a:spcBef>
                          <a:spcPts val="0"/>
                        </a:spcBef>
                        <a:spcAft>
                          <a:spcPts val="0"/>
                        </a:spcAft>
                      </a:pPr>
                      <a:r>
                        <a:rPr lang="en-US" sz="1300">
                          <a:effectLst/>
                        </a:rPr>
                        <a:t>Vendor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0" marR="0">
                        <a:lnSpc>
                          <a:spcPct val="200000"/>
                        </a:lnSpc>
                        <a:spcBef>
                          <a:spcPts val="0"/>
                        </a:spcBef>
                        <a:spcAft>
                          <a:spcPts val="0"/>
                        </a:spcAft>
                      </a:pPr>
                      <a:r>
                        <a:rPr lang="en-US" sz="1300">
                          <a:effectLst/>
                        </a:rPr>
                        <a:t>Strengths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0" marR="0">
                        <a:lnSpc>
                          <a:spcPct val="200000"/>
                        </a:lnSpc>
                        <a:spcBef>
                          <a:spcPts val="0"/>
                        </a:spcBef>
                        <a:spcAft>
                          <a:spcPts val="0"/>
                        </a:spcAft>
                      </a:pPr>
                      <a:r>
                        <a:rPr lang="en-US" sz="1300">
                          <a:effectLst/>
                        </a:rPr>
                        <a:t>Weaknesses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extLst>
                  <a:ext uri="{0D108BD9-81ED-4DB2-BD59-A6C34878D82A}">
                    <a16:rowId xmlns:a16="http://schemas.microsoft.com/office/drawing/2014/main" val="2604218666"/>
                  </a:ext>
                </a:extLst>
              </a:tr>
              <a:tr h="754018">
                <a:tc>
                  <a:txBody>
                    <a:bodyPr/>
                    <a:lstStyle/>
                    <a:p>
                      <a:pPr marL="0" marR="0">
                        <a:lnSpc>
                          <a:spcPct val="200000"/>
                        </a:lnSpc>
                        <a:spcBef>
                          <a:spcPts val="0"/>
                        </a:spcBef>
                        <a:spcAft>
                          <a:spcPts val="0"/>
                        </a:spcAft>
                      </a:pPr>
                      <a:r>
                        <a:rPr lang="en-US" sz="1300">
                          <a:effectLst/>
                        </a:rPr>
                        <a:t>Cisco</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Market leader in network technologies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Expensive</a:t>
                      </a:r>
                    </a:p>
                    <a:p>
                      <a:pPr marL="342900" marR="0" lvl="0" indent="-342900">
                        <a:lnSpc>
                          <a:spcPct val="200000"/>
                        </a:lnSpc>
                        <a:spcBef>
                          <a:spcPts val="0"/>
                        </a:spcBef>
                        <a:spcAft>
                          <a:spcPts val="0"/>
                        </a:spcAft>
                        <a:buFont typeface="Symbol" panose="05050102010706020507" pitchFamily="18" charset="2"/>
                        <a:buChar char=""/>
                      </a:pPr>
                      <a:r>
                        <a:rPr lang="en-US" sz="1300">
                          <a:effectLst/>
                        </a:rPr>
                        <a:t>Requires multiple consoles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extLst>
                  <a:ext uri="{0D108BD9-81ED-4DB2-BD59-A6C34878D82A}">
                    <a16:rowId xmlns:a16="http://schemas.microsoft.com/office/drawing/2014/main" val="2849284710"/>
                  </a:ext>
                </a:extLst>
              </a:tr>
              <a:tr h="1903970">
                <a:tc>
                  <a:txBody>
                    <a:bodyPr/>
                    <a:lstStyle/>
                    <a:p>
                      <a:pPr marL="0" marR="0">
                        <a:lnSpc>
                          <a:spcPct val="200000"/>
                        </a:lnSpc>
                        <a:spcBef>
                          <a:spcPts val="0"/>
                        </a:spcBef>
                        <a:spcAft>
                          <a:spcPts val="0"/>
                        </a:spcAft>
                      </a:pPr>
                      <a:r>
                        <a:rPr lang="en-US" sz="1300">
                          <a:effectLst/>
                        </a:rPr>
                        <a:t>Intel Security (McAfee)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Easy to configure</a:t>
                      </a:r>
                    </a:p>
                    <a:p>
                      <a:pPr marL="342900" marR="0" lvl="0" indent="-342900">
                        <a:lnSpc>
                          <a:spcPct val="200000"/>
                        </a:lnSpc>
                        <a:spcBef>
                          <a:spcPts val="0"/>
                        </a:spcBef>
                        <a:spcAft>
                          <a:spcPts val="0"/>
                        </a:spcAft>
                        <a:buFont typeface="Symbol" panose="05050102010706020507" pitchFamily="18" charset="2"/>
                        <a:buChar char=""/>
                      </a:pPr>
                      <a:r>
                        <a:rPr lang="en-US" sz="1300">
                          <a:effectLst/>
                        </a:rPr>
                        <a:t>Extensive signature collection</a:t>
                      </a:r>
                    </a:p>
                    <a:p>
                      <a:pPr marL="342900" marR="0" lvl="0" indent="-342900">
                        <a:lnSpc>
                          <a:spcPct val="200000"/>
                        </a:lnSpc>
                        <a:spcBef>
                          <a:spcPts val="0"/>
                        </a:spcBef>
                        <a:spcAft>
                          <a:spcPts val="0"/>
                        </a:spcAft>
                        <a:buFont typeface="Symbol" panose="05050102010706020507" pitchFamily="18" charset="2"/>
                        <a:buChar char=""/>
                      </a:pPr>
                      <a:r>
                        <a:rPr lang="en-US" sz="1300">
                          <a:effectLst/>
                        </a:rPr>
                        <a:t>Low false positive rates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Requires multiple management platforms</a:t>
                      </a:r>
                    </a:p>
                    <a:p>
                      <a:pPr marL="342900" marR="0" lvl="0" indent="-342900">
                        <a:lnSpc>
                          <a:spcPct val="200000"/>
                        </a:lnSpc>
                        <a:spcBef>
                          <a:spcPts val="0"/>
                        </a:spcBef>
                        <a:spcAft>
                          <a:spcPts val="0"/>
                        </a:spcAft>
                        <a:buFont typeface="Symbol" panose="05050102010706020507" pitchFamily="18" charset="2"/>
                        <a:buChar char=""/>
                      </a:pPr>
                      <a:r>
                        <a:rPr lang="en-US" sz="1300">
                          <a:effectLst/>
                        </a:rPr>
                        <a:t>Not strong enterprise presence</a:t>
                      </a:r>
                    </a:p>
                    <a:p>
                      <a:pPr marL="342900" marR="0" lvl="0" indent="-342900">
                        <a:lnSpc>
                          <a:spcPct val="200000"/>
                        </a:lnSpc>
                        <a:spcBef>
                          <a:spcPts val="0"/>
                        </a:spcBef>
                        <a:spcAft>
                          <a:spcPts val="0"/>
                        </a:spcAft>
                        <a:buFont typeface="Symbol" panose="05050102010706020507" pitchFamily="18" charset="2"/>
                        <a:buChar char=""/>
                      </a:pPr>
                      <a:r>
                        <a:rPr lang="en-US" sz="1300">
                          <a:effectLst/>
                        </a:rPr>
                        <a:t>Rebranding risk as business priorities shift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extLst>
                  <a:ext uri="{0D108BD9-81ED-4DB2-BD59-A6C34878D82A}">
                    <a16:rowId xmlns:a16="http://schemas.microsoft.com/office/drawing/2014/main" val="3268664666"/>
                  </a:ext>
                </a:extLst>
              </a:tr>
              <a:tr h="1904210">
                <a:tc>
                  <a:txBody>
                    <a:bodyPr/>
                    <a:lstStyle/>
                    <a:p>
                      <a:pPr marL="0" marR="0">
                        <a:lnSpc>
                          <a:spcPct val="200000"/>
                        </a:lnSpc>
                        <a:spcBef>
                          <a:spcPts val="0"/>
                        </a:spcBef>
                        <a:spcAft>
                          <a:spcPts val="0"/>
                        </a:spcAft>
                      </a:pPr>
                      <a:r>
                        <a:rPr lang="en-US" sz="1300">
                          <a:effectLst/>
                        </a:rPr>
                        <a:t>IBM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Very low false positives</a:t>
                      </a:r>
                    </a:p>
                    <a:p>
                      <a:pPr marL="342900" marR="0" lvl="0" indent="-342900">
                        <a:lnSpc>
                          <a:spcPct val="200000"/>
                        </a:lnSpc>
                        <a:spcBef>
                          <a:spcPts val="0"/>
                        </a:spcBef>
                        <a:spcAft>
                          <a:spcPts val="0"/>
                        </a:spcAft>
                        <a:buFont typeface="Symbol" panose="05050102010706020507" pitchFamily="18" charset="2"/>
                        <a:buChar char=""/>
                      </a:pPr>
                      <a:r>
                        <a:rPr lang="en-US" sz="1300">
                          <a:effectLst/>
                        </a:rPr>
                        <a:t>Included in many IBM server purchases</a:t>
                      </a:r>
                    </a:p>
                    <a:p>
                      <a:pPr marL="342900" marR="0" lvl="0" indent="-342900">
                        <a:lnSpc>
                          <a:spcPct val="200000"/>
                        </a:lnSpc>
                        <a:spcBef>
                          <a:spcPts val="0"/>
                        </a:spcBef>
                        <a:spcAft>
                          <a:spcPts val="0"/>
                        </a:spcAft>
                        <a:buFont typeface="Symbol" panose="05050102010706020507" pitchFamily="18" charset="2"/>
                        <a:buChar char=""/>
                      </a:pPr>
                      <a:r>
                        <a:rPr lang="en-US" sz="1300">
                          <a:effectLst/>
                        </a:rPr>
                        <a:t>Quality reporting</a:t>
                      </a:r>
                      <a:br>
                        <a:rPr lang="en-US" sz="1300">
                          <a:effectLst/>
                        </a:rPr>
                      </a:b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dirty="0">
                          <a:effectLst/>
                        </a:rPr>
                        <a:t>Not a strategic supplier</a:t>
                      </a:r>
                    </a:p>
                    <a:p>
                      <a:pPr marL="342900" marR="0" lvl="0" indent="-342900">
                        <a:lnSpc>
                          <a:spcPct val="200000"/>
                        </a:lnSpc>
                        <a:spcBef>
                          <a:spcPts val="0"/>
                        </a:spcBef>
                        <a:spcAft>
                          <a:spcPts val="0"/>
                        </a:spcAft>
                        <a:buFont typeface="Symbol" panose="05050102010706020507" pitchFamily="18" charset="2"/>
                        <a:buChar char=""/>
                      </a:pPr>
                      <a:r>
                        <a:rPr lang="en-US" sz="1300" dirty="0">
                          <a:effectLst/>
                        </a:rPr>
                        <a:t>The incomplete solution requires third-party extensions</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extLst>
                  <a:ext uri="{0D108BD9-81ED-4DB2-BD59-A6C34878D82A}">
                    <a16:rowId xmlns:a16="http://schemas.microsoft.com/office/drawing/2014/main" val="1100167603"/>
                  </a:ext>
                </a:extLst>
              </a:tr>
            </a:tbl>
          </a:graphicData>
        </a:graphic>
      </p:graphicFrame>
    </p:spTree>
    <p:extLst>
      <p:ext uri="{BB962C8B-B14F-4D97-AF65-F5344CB8AC3E}">
        <p14:creationId xmlns:p14="http://schemas.microsoft.com/office/powerpoint/2010/main" val="51947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27B3-3E90-497F-B7C3-70A1B8AB5F4F}"/>
              </a:ext>
            </a:extLst>
          </p:cNvPr>
          <p:cNvSpPr>
            <a:spLocks noGrp="1"/>
          </p:cNvSpPr>
          <p:nvPr>
            <p:ph type="title"/>
          </p:nvPr>
        </p:nvSpPr>
        <p:spPr/>
        <p:txBody>
          <a:bodyPr/>
          <a:lstStyle/>
          <a:p>
            <a:r>
              <a:rPr lang="en-US" dirty="0"/>
              <a:t>Access-Control Matrix</a:t>
            </a:r>
          </a:p>
        </p:txBody>
      </p:sp>
      <p:sp>
        <p:nvSpPr>
          <p:cNvPr id="3" name="Content Placeholder 2">
            <a:extLst>
              <a:ext uri="{FF2B5EF4-FFF2-40B4-BE49-F238E27FC236}">
                <a16:creationId xmlns:a16="http://schemas.microsoft.com/office/drawing/2014/main" id="{38749F67-EF9E-421D-BFA9-11912532577D}"/>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A matrix of subjects (rows) and objects (columns) that describes their rights</a:t>
            </a:r>
          </a:p>
          <a:p>
            <a:pPr lvl="1" indent="-342900">
              <a:lnSpc>
                <a:spcPct val="200000"/>
              </a:lnSpc>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Defines explicit transition states that are hard to verify holistically</a:t>
            </a:r>
          </a:p>
          <a:p>
            <a:pPr lvl="1" indent="-342900">
              <a:lnSpc>
                <a:spcPct val="200000"/>
              </a:lnSpc>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Only primitive permissions available</a:t>
            </a:r>
          </a:p>
          <a:p>
            <a:pPr>
              <a:lnSpc>
                <a:spcPct val="20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 cases</a:t>
            </a:r>
          </a:p>
          <a:p>
            <a:pPr lvl="1">
              <a:lnSpc>
                <a:spcPct val="200000"/>
              </a:lnSpc>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Simple finite systems</a:t>
            </a:r>
          </a:p>
          <a:p>
            <a:pPr lvl="1">
              <a:lnSpc>
                <a:spcPct val="20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Server Management Software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831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6A34-6912-4DF0-B8C5-6BB8ADDFA9DF}"/>
              </a:ext>
            </a:extLst>
          </p:cNvPr>
          <p:cNvSpPr>
            <a:spLocks noGrp="1"/>
          </p:cNvSpPr>
          <p:nvPr>
            <p:ph type="title"/>
          </p:nvPr>
        </p:nvSpPr>
        <p:spPr/>
        <p:txBody>
          <a:bodyPr/>
          <a:lstStyle/>
          <a:p>
            <a:r>
              <a:rPr lang="en-US" dirty="0"/>
              <a:t>MACL vs DACL vs RBAC</a:t>
            </a:r>
          </a:p>
        </p:txBody>
      </p:sp>
      <p:graphicFrame>
        <p:nvGraphicFramePr>
          <p:cNvPr id="4" name="Table 4">
            <a:extLst>
              <a:ext uri="{FF2B5EF4-FFF2-40B4-BE49-F238E27FC236}">
                <a16:creationId xmlns:a16="http://schemas.microsoft.com/office/drawing/2014/main" id="{B82EC36C-D224-4E7D-A590-62B130E33BB2}"/>
              </a:ext>
            </a:extLst>
          </p:cNvPr>
          <p:cNvGraphicFramePr>
            <a:graphicFrameLocks noGrp="1"/>
          </p:cNvGraphicFramePr>
          <p:nvPr>
            <p:ph idx="1"/>
            <p:extLst>
              <p:ext uri="{D42A27DB-BD31-4B8C-83A1-F6EECF244321}">
                <p14:modId xmlns:p14="http://schemas.microsoft.com/office/powerpoint/2010/main" val="1281024662"/>
              </p:ext>
            </p:extLst>
          </p:nvPr>
        </p:nvGraphicFramePr>
        <p:xfrm>
          <a:off x="2589212" y="2133599"/>
          <a:ext cx="8781939" cy="3434282"/>
        </p:xfrm>
        <a:graphic>
          <a:graphicData uri="http://schemas.openxmlformats.org/drawingml/2006/table">
            <a:tbl>
              <a:tblPr firstRow="1" bandRow="1">
                <a:tableStyleId>{5C22544A-7EE6-4342-B048-85BDC9FD1C3A}</a:tableStyleId>
              </a:tblPr>
              <a:tblGrid>
                <a:gridCol w="2927313">
                  <a:extLst>
                    <a:ext uri="{9D8B030D-6E8A-4147-A177-3AD203B41FA5}">
                      <a16:colId xmlns:a16="http://schemas.microsoft.com/office/drawing/2014/main" val="183457163"/>
                    </a:ext>
                  </a:extLst>
                </a:gridCol>
                <a:gridCol w="2927313">
                  <a:extLst>
                    <a:ext uri="{9D8B030D-6E8A-4147-A177-3AD203B41FA5}">
                      <a16:colId xmlns:a16="http://schemas.microsoft.com/office/drawing/2014/main" val="4020728184"/>
                    </a:ext>
                  </a:extLst>
                </a:gridCol>
                <a:gridCol w="2927313">
                  <a:extLst>
                    <a:ext uri="{9D8B030D-6E8A-4147-A177-3AD203B41FA5}">
                      <a16:colId xmlns:a16="http://schemas.microsoft.com/office/drawing/2014/main" val="1261109738"/>
                    </a:ext>
                  </a:extLst>
                </a:gridCol>
              </a:tblGrid>
              <a:tr h="555881">
                <a:tc>
                  <a:txBody>
                    <a:bodyPr/>
                    <a:lstStyle/>
                    <a:p>
                      <a:pPr algn="ctr"/>
                      <a:r>
                        <a:rPr lang="en-US" dirty="0"/>
                        <a:t>Control</a:t>
                      </a:r>
                    </a:p>
                  </a:txBody>
                  <a:tcPr/>
                </a:tc>
                <a:tc>
                  <a:txBody>
                    <a:bodyPr/>
                    <a:lstStyle/>
                    <a:p>
                      <a:pPr algn="ctr"/>
                      <a:r>
                        <a:rPr lang="en-US" dirty="0"/>
                        <a:t>Description</a:t>
                      </a:r>
                    </a:p>
                  </a:txBody>
                  <a:tcPr/>
                </a:tc>
                <a:tc>
                  <a:txBody>
                    <a:bodyPr/>
                    <a:lstStyle/>
                    <a:p>
                      <a:pPr algn="ctr"/>
                      <a:r>
                        <a:rPr lang="en-US" dirty="0"/>
                        <a:t>Use Case</a:t>
                      </a:r>
                    </a:p>
                  </a:txBody>
                  <a:tcPr/>
                </a:tc>
                <a:extLst>
                  <a:ext uri="{0D108BD9-81ED-4DB2-BD59-A6C34878D82A}">
                    <a16:rowId xmlns:a16="http://schemas.microsoft.com/office/drawing/2014/main" val="897511747"/>
                  </a:ext>
                </a:extLst>
              </a:tr>
              <a:tr h="959467">
                <a:tc>
                  <a:txBody>
                    <a:bodyPr/>
                    <a:lstStyle/>
                    <a:p>
                      <a:r>
                        <a:rPr lang="en-US" dirty="0"/>
                        <a:t>Mandatory Access Control</a:t>
                      </a:r>
                    </a:p>
                  </a:txBody>
                  <a:tcPr/>
                </a:tc>
                <a:tc>
                  <a:txBody>
                    <a:bodyPr/>
                    <a:lstStyle/>
                    <a:p>
                      <a:r>
                        <a:rPr lang="en-US" dirty="0"/>
                        <a:t>Security labels and policy</a:t>
                      </a:r>
                    </a:p>
                  </a:txBody>
                  <a:tcPr/>
                </a:tc>
                <a:tc>
                  <a:txBody>
                    <a:bodyPr/>
                    <a:lstStyle/>
                    <a:p>
                      <a:r>
                        <a:rPr lang="en-US" dirty="0"/>
                        <a:t>Broad administrative  policy (e.g., tags)</a:t>
                      </a:r>
                    </a:p>
                  </a:txBody>
                  <a:tcPr/>
                </a:tc>
                <a:extLst>
                  <a:ext uri="{0D108BD9-81ED-4DB2-BD59-A6C34878D82A}">
                    <a16:rowId xmlns:a16="http://schemas.microsoft.com/office/drawing/2014/main" val="1824884275"/>
                  </a:ext>
                </a:extLst>
              </a:tr>
              <a:tr h="959467">
                <a:tc>
                  <a:txBody>
                    <a:bodyPr/>
                    <a:lstStyle/>
                    <a:p>
                      <a:r>
                        <a:rPr lang="en-US" dirty="0"/>
                        <a:t>Discretionary Access Control</a:t>
                      </a:r>
                    </a:p>
                  </a:txBody>
                  <a:tcPr/>
                </a:tc>
                <a:tc>
                  <a:txBody>
                    <a:bodyPr/>
                    <a:lstStyle/>
                    <a:p>
                      <a:r>
                        <a:rPr lang="en-US" dirty="0"/>
                        <a:t>Rights controlled by the object owner</a:t>
                      </a:r>
                    </a:p>
                  </a:txBody>
                  <a:tcPr/>
                </a:tc>
                <a:tc>
                  <a:txBody>
                    <a:bodyPr/>
                    <a:lstStyle/>
                    <a:p>
                      <a:r>
                        <a:rPr lang="en-US" dirty="0"/>
                        <a:t>User permission on personal files</a:t>
                      </a:r>
                    </a:p>
                  </a:txBody>
                  <a:tcPr/>
                </a:tc>
                <a:extLst>
                  <a:ext uri="{0D108BD9-81ED-4DB2-BD59-A6C34878D82A}">
                    <a16:rowId xmlns:a16="http://schemas.microsoft.com/office/drawing/2014/main" val="3371957786"/>
                  </a:ext>
                </a:extLst>
              </a:tr>
              <a:tr h="959467">
                <a:tc>
                  <a:txBody>
                    <a:bodyPr/>
                    <a:lstStyle/>
                    <a:p>
                      <a:r>
                        <a:rPr lang="en-US" dirty="0"/>
                        <a:t>Role-Based Access Control</a:t>
                      </a:r>
                    </a:p>
                  </a:txBody>
                  <a:tcPr/>
                </a:tc>
                <a:tc>
                  <a:txBody>
                    <a:bodyPr/>
                    <a:lstStyle/>
                    <a:p>
                      <a:r>
                        <a:rPr lang="en-US" dirty="0"/>
                        <a:t>Permission align with the person’s job</a:t>
                      </a:r>
                    </a:p>
                  </a:txBody>
                  <a:tcPr/>
                </a:tc>
                <a:tc>
                  <a:txBody>
                    <a:bodyPr/>
                    <a:lstStyle/>
                    <a:p>
                      <a:r>
                        <a:rPr lang="en-US" dirty="0"/>
                        <a:t>Standardizing access to distinct job requirement instead of N-groups</a:t>
                      </a:r>
                    </a:p>
                  </a:txBody>
                  <a:tcPr/>
                </a:tc>
                <a:extLst>
                  <a:ext uri="{0D108BD9-81ED-4DB2-BD59-A6C34878D82A}">
                    <a16:rowId xmlns:a16="http://schemas.microsoft.com/office/drawing/2014/main" val="373978701"/>
                  </a:ext>
                </a:extLst>
              </a:tr>
            </a:tbl>
          </a:graphicData>
        </a:graphic>
      </p:graphicFrame>
    </p:spTree>
    <p:extLst>
      <p:ext uri="{BB962C8B-B14F-4D97-AF65-F5344CB8AC3E}">
        <p14:creationId xmlns:p14="http://schemas.microsoft.com/office/powerpoint/2010/main" val="63271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567E-1B2F-4DB9-9F1D-F60981A6E9D0}"/>
              </a:ext>
            </a:extLst>
          </p:cNvPr>
          <p:cNvSpPr>
            <a:spLocks noGrp="1"/>
          </p:cNvSpPr>
          <p:nvPr>
            <p:ph type="title"/>
          </p:nvPr>
        </p:nvSpPr>
        <p:spPr/>
        <p:txBody>
          <a:bodyPr/>
          <a:lstStyle/>
          <a:p>
            <a:r>
              <a:rPr lang="en-US" dirty="0"/>
              <a:t>Bell-La </a:t>
            </a:r>
            <a:r>
              <a:rPr lang="en-US" dirty="0" err="1"/>
              <a:t>Padula</a:t>
            </a:r>
            <a:r>
              <a:rPr lang="en-US" dirty="0"/>
              <a:t> vs Biba Integrity Model</a:t>
            </a:r>
          </a:p>
        </p:txBody>
      </p:sp>
      <p:graphicFrame>
        <p:nvGraphicFramePr>
          <p:cNvPr id="4" name="Table 4">
            <a:extLst>
              <a:ext uri="{FF2B5EF4-FFF2-40B4-BE49-F238E27FC236}">
                <a16:creationId xmlns:a16="http://schemas.microsoft.com/office/drawing/2014/main" id="{9B3C9844-F45C-4194-802F-6FBD4F6A3FD6}"/>
              </a:ext>
            </a:extLst>
          </p:cNvPr>
          <p:cNvGraphicFramePr>
            <a:graphicFrameLocks noGrp="1"/>
          </p:cNvGraphicFramePr>
          <p:nvPr>
            <p:ph idx="1"/>
            <p:extLst>
              <p:ext uri="{D42A27DB-BD31-4B8C-83A1-F6EECF244321}">
                <p14:modId xmlns:p14="http://schemas.microsoft.com/office/powerpoint/2010/main" val="1992191391"/>
              </p:ext>
            </p:extLst>
          </p:nvPr>
        </p:nvGraphicFramePr>
        <p:xfrm>
          <a:off x="2326661" y="1905000"/>
          <a:ext cx="5459320" cy="4559175"/>
        </p:xfrm>
        <a:graphic>
          <a:graphicData uri="http://schemas.openxmlformats.org/drawingml/2006/table">
            <a:tbl>
              <a:tblPr firstRow="1" bandRow="1">
                <a:tableStyleId>{5C22544A-7EE6-4342-B048-85BDC9FD1C3A}</a:tableStyleId>
              </a:tblPr>
              <a:tblGrid>
                <a:gridCol w="941640">
                  <a:extLst>
                    <a:ext uri="{9D8B030D-6E8A-4147-A177-3AD203B41FA5}">
                      <a16:colId xmlns:a16="http://schemas.microsoft.com/office/drawing/2014/main" val="3390088916"/>
                    </a:ext>
                  </a:extLst>
                </a:gridCol>
                <a:gridCol w="1928388">
                  <a:extLst>
                    <a:ext uri="{9D8B030D-6E8A-4147-A177-3AD203B41FA5}">
                      <a16:colId xmlns:a16="http://schemas.microsoft.com/office/drawing/2014/main" val="2594932491"/>
                    </a:ext>
                  </a:extLst>
                </a:gridCol>
                <a:gridCol w="1638677">
                  <a:extLst>
                    <a:ext uri="{9D8B030D-6E8A-4147-A177-3AD203B41FA5}">
                      <a16:colId xmlns:a16="http://schemas.microsoft.com/office/drawing/2014/main" val="2505244787"/>
                    </a:ext>
                  </a:extLst>
                </a:gridCol>
                <a:gridCol w="950615">
                  <a:extLst>
                    <a:ext uri="{9D8B030D-6E8A-4147-A177-3AD203B41FA5}">
                      <a16:colId xmlns:a16="http://schemas.microsoft.com/office/drawing/2014/main" val="437000782"/>
                    </a:ext>
                  </a:extLst>
                </a:gridCol>
              </a:tblGrid>
              <a:tr h="1024061">
                <a:tc>
                  <a:txBody>
                    <a:bodyPr/>
                    <a:lstStyle/>
                    <a:p>
                      <a:r>
                        <a:rPr lang="en-US" dirty="0"/>
                        <a:t>Model</a:t>
                      </a:r>
                    </a:p>
                  </a:txBody>
                  <a:tcPr/>
                </a:tc>
                <a:tc>
                  <a:txBody>
                    <a:bodyPr/>
                    <a:lstStyle/>
                    <a:p>
                      <a:r>
                        <a:rPr lang="en-US" dirty="0"/>
                        <a:t>Focus</a:t>
                      </a:r>
                    </a:p>
                  </a:txBody>
                  <a:tcPr/>
                </a:tc>
                <a:tc>
                  <a:txBody>
                    <a:bodyPr/>
                    <a:lstStyle/>
                    <a:p>
                      <a:r>
                        <a:rPr lang="en-US" dirty="0"/>
                        <a:t>Approach</a:t>
                      </a:r>
                    </a:p>
                  </a:txBody>
                  <a:tcPr/>
                </a:tc>
                <a:tc>
                  <a:txBody>
                    <a:bodyPr/>
                    <a:lstStyle/>
                    <a:p>
                      <a:r>
                        <a:rPr lang="en-US" dirty="0"/>
                        <a:t>Use case</a:t>
                      </a:r>
                    </a:p>
                  </a:txBody>
                  <a:tcPr/>
                </a:tc>
                <a:extLst>
                  <a:ext uri="{0D108BD9-81ED-4DB2-BD59-A6C34878D82A}">
                    <a16:rowId xmlns:a16="http://schemas.microsoft.com/office/drawing/2014/main" val="258272517"/>
                  </a:ext>
                </a:extLst>
              </a:tr>
              <a:tr h="1767557">
                <a:tc>
                  <a:txBody>
                    <a:bodyPr/>
                    <a:lstStyle/>
                    <a:p>
                      <a:r>
                        <a:rPr lang="en-US" dirty="0"/>
                        <a:t>BLP</a:t>
                      </a:r>
                    </a:p>
                  </a:txBody>
                  <a:tcPr/>
                </a:tc>
                <a:tc>
                  <a:txBody>
                    <a:bodyPr/>
                    <a:lstStyle/>
                    <a:p>
                      <a:r>
                        <a:rPr lang="en-US" dirty="0"/>
                        <a:t>Confidentiality</a:t>
                      </a:r>
                    </a:p>
                  </a:txBody>
                  <a:tcPr/>
                </a:tc>
                <a:tc>
                  <a:txBody>
                    <a:bodyPr/>
                    <a:lstStyle/>
                    <a:p>
                      <a:r>
                        <a:rPr lang="en-US" dirty="0"/>
                        <a:t>Read Down/Trust Up</a:t>
                      </a:r>
                    </a:p>
                  </a:txBody>
                  <a:tcPr/>
                </a:tc>
                <a:tc>
                  <a:txBody>
                    <a:bodyPr/>
                    <a:lstStyle/>
                    <a:p>
                      <a:r>
                        <a:rPr lang="en-US" dirty="0"/>
                        <a:t>Audit logs</a:t>
                      </a:r>
                    </a:p>
                  </a:txBody>
                  <a:tcPr/>
                </a:tc>
                <a:extLst>
                  <a:ext uri="{0D108BD9-81ED-4DB2-BD59-A6C34878D82A}">
                    <a16:rowId xmlns:a16="http://schemas.microsoft.com/office/drawing/2014/main" val="2986326985"/>
                  </a:ext>
                </a:extLst>
              </a:tr>
              <a:tr h="1767557">
                <a:tc>
                  <a:txBody>
                    <a:bodyPr/>
                    <a:lstStyle/>
                    <a:p>
                      <a:r>
                        <a:rPr lang="en-US" dirty="0"/>
                        <a:t>Biba</a:t>
                      </a:r>
                    </a:p>
                  </a:txBody>
                  <a:tcPr/>
                </a:tc>
                <a:tc>
                  <a:txBody>
                    <a:bodyPr/>
                    <a:lstStyle/>
                    <a:p>
                      <a:r>
                        <a:rPr lang="en-US" dirty="0"/>
                        <a:t>Integrity</a:t>
                      </a:r>
                    </a:p>
                  </a:txBody>
                  <a:tcPr/>
                </a:tc>
                <a:tc>
                  <a:txBody>
                    <a:bodyPr/>
                    <a:lstStyle/>
                    <a:p>
                      <a:r>
                        <a:rPr lang="en-US" dirty="0"/>
                        <a:t>Trust Down/Read Up</a:t>
                      </a:r>
                    </a:p>
                  </a:txBody>
                  <a:tcPr/>
                </a:tc>
                <a:tc>
                  <a:txBody>
                    <a:bodyPr/>
                    <a:lstStyle/>
                    <a:p>
                      <a:r>
                        <a:rPr lang="en-US" dirty="0" err="1"/>
                        <a:t>ClocksGPS</a:t>
                      </a:r>
                      <a:endParaRPr lang="en-US" dirty="0"/>
                    </a:p>
                  </a:txBody>
                  <a:tcPr/>
                </a:tc>
                <a:extLst>
                  <a:ext uri="{0D108BD9-81ED-4DB2-BD59-A6C34878D82A}">
                    <a16:rowId xmlns:a16="http://schemas.microsoft.com/office/drawing/2014/main" val="2981893202"/>
                  </a:ext>
                </a:extLst>
              </a:tr>
            </a:tbl>
          </a:graphicData>
        </a:graphic>
      </p:graphicFrame>
      <p:pic>
        <p:nvPicPr>
          <p:cNvPr id="7" name="Picture 6">
            <a:extLst>
              <a:ext uri="{FF2B5EF4-FFF2-40B4-BE49-F238E27FC236}">
                <a16:creationId xmlns:a16="http://schemas.microsoft.com/office/drawing/2014/main" id="{A6889AEF-E9D1-4ACC-B8FD-045B86BAF64A}"/>
              </a:ext>
            </a:extLst>
          </p:cNvPr>
          <p:cNvPicPr>
            <a:picLocks noChangeAspect="1"/>
          </p:cNvPicPr>
          <p:nvPr/>
        </p:nvPicPr>
        <p:blipFill>
          <a:blip r:embed="rId3"/>
          <a:stretch>
            <a:fillRect/>
          </a:stretch>
        </p:blipFill>
        <p:spPr>
          <a:xfrm>
            <a:off x="8411565" y="2204849"/>
            <a:ext cx="3339724" cy="3145750"/>
          </a:xfrm>
          <a:prstGeom prst="rect">
            <a:avLst/>
          </a:prstGeom>
        </p:spPr>
      </p:pic>
    </p:spTree>
    <p:extLst>
      <p:ext uri="{BB962C8B-B14F-4D97-AF65-F5344CB8AC3E}">
        <p14:creationId xmlns:p14="http://schemas.microsoft.com/office/powerpoint/2010/main" val="265611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D176-FE2B-4795-A9B9-20F2176A3C04}"/>
              </a:ext>
            </a:extLst>
          </p:cNvPr>
          <p:cNvSpPr>
            <a:spLocks noGrp="1"/>
          </p:cNvSpPr>
          <p:nvPr>
            <p:ph type="title"/>
          </p:nvPr>
        </p:nvSpPr>
        <p:spPr/>
        <p:txBody>
          <a:bodyPr/>
          <a:lstStyle/>
          <a:p>
            <a:r>
              <a:rPr lang="en-US" dirty="0" err="1"/>
              <a:t>Lipner</a:t>
            </a:r>
            <a:r>
              <a:rPr lang="en-US" dirty="0"/>
              <a:t> Model</a:t>
            </a:r>
          </a:p>
        </p:txBody>
      </p:sp>
      <p:sp>
        <p:nvSpPr>
          <p:cNvPr id="3" name="Content Placeholder 2">
            <a:extLst>
              <a:ext uri="{FF2B5EF4-FFF2-40B4-BE49-F238E27FC236}">
                <a16:creationId xmlns:a16="http://schemas.microsoft.com/office/drawing/2014/main" id="{71B467E4-4F7C-4446-95DC-FD0E76A42DF8}"/>
              </a:ext>
            </a:extLst>
          </p:cNvPr>
          <p:cNvSpPr>
            <a:spLocks noGrp="1"/>
          </p:cNvSpPr>
          <p:nvPr>
            <p:ph idx="1"/>
          </p:nvPr>
        </p:nvSpPr>
        <p:spPr/>
        <p:txBody>
          <a:bodyPr/>
          <a:lstStyle/>
          <a:p>
            <a:r>
              <a:rPr lang="en-US" dirty="0"/>
              <a:t>Adapted BLP and Biba for commercial use</a:t>
            </a:r>
            <a:br>
              <a:rPr lang="en-US" dirty="0"/>
            </a:br>
            <a:endParaRPr lang="en-US" dirty="0"/>
          </a:p>
          <a:p>
            <a:r>
              <a:rPr lang="en-US" dirty="0"/>
              <a:t>Includes ideas that</a:t>
            </a:r>
          </a:p>
          <a:p>
            <a:pPr lvl="1"/>
            <a:r>
              <a:rPr lang="en-US" dirty="0"/>
              <a:t>Not all users are programmers</a:t>
            </a:r>
          </a:p>
          <a:p>
            <a:pPr lvl="1"/>
            <a:r>
              <a:rPr lang="en-US" dirty="0"/>
              <a:t>Programs will have errors</a:t>
            </a:r>
          </a:p>
          <a:p>
            <a:pPr lvl="1"/>
            <a:r>
              <a:rPr lang="en-US" dirty="0"/>
              <a:t>Managers and auditors need access to system state</a:t>
            </a:r>
            <a:br>
              <a:rPr lang="en-US" dirty="0"/>
            </a:br>
            <a:endParaRPr lang="en-US" dirty="0"/>
          </a:p>
          <a:p>
            <a:r>
              <a:rPr lang="en-US" dirty="0"/>
              <a:t>Use cases</a:t>
            </a:r>
          </a:p>
          <a:p>
            <a:pPr lvl="1"/>
            <a:r>
              <a:rPr lang="en-US" dirty="0"/>
              <a:t>UNIX-like permission systems</a:t>
            </a:r>
          </a:p>
          <a:p>
            <a:pPr lvl="1"/>
            <a:r>
              <a:rPr lang="en-US" dirty="0"/>
              <a:t>User / Kernel separation</a:t>
            </a:r>
          </a:p>
        </p:txBody>
      </p:sp>
    </p:spTree>
    <p:extLst>
      <p:ext uri="{BB962C8B-B14F-4D97-AF65-F5344CB8AC3E}">
        <p14:creationId xmlns:p14="http://schemas.microsoft.com/office/powerpoint/2010/main" val="618650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5823-693E-49F9-90DC-7F1FEE0198E7}"/>
              </a:ext>
            </a:extLst>
          </p:cNvPr>
          <p:cNvSpPr>
            <a:spLocks noGrp="1"/>
          </p:cNvSpPr>
          <p:nvPr>
            <p:ph type="title"/>
          </p:nvPr>
        </p:nvSpPr>
        <p:spPr/>
        <p:txBody>
          <a:bodyPr/>
          <a:lstStyle/>
          <a:p>
            <a:r>
              <a:rPr lang="en-US" dirty="0"/>
              <a:t>Clark-Wilson Model</a:t>
            </a:r>
          </a:p>
        </p:txBody>
      </p:sp>
      <p:sp>
        <p:nvSpPr>
          <p:cNvPr id="3" name="Content Placeholder 2">
            <a:extLst>
              <a:ext uri="{FF2B5EF4-FFF2-40B4-BE49-F238E27FC236}">
                <a16:creationId xmlns:a16="http://schemas.microsoft.com/office/drawing/2014/main" id="{E3B717D0-F466-4F2B-AEDD-7F09B5F8D389}"/>
              </a:ext>
            </a:extLst>
          </p:cNvPr>
          <p:cNvSpPr>
            <a:spLocks noGrp="1"/>
          </p:cNvSpPr>
          <p:nvPr>
            <p:ph idx="1"/>
          </p:nvPr>
        </p:nvSpPr>
        <p:spPr/>
        <p:txBody>
          <a:bodyPr/>
          <a:lstStyle/>
          <a:p>
            <a:r>
              <a:rPr lang="en-US" dirty="0"/>
              <a:t>Formalizes notion of information integrity</a:t>
            </a:r>
            <a:br>
              <a:rPr lang="en-US" dirty="0"/>
            </a:br>
            <a:endParaRPr lang="en-US" dirty="0"/>
          </a:p>
          <a:p>
            <a:r>
              <a:rPr lang="en-US" dirty="0"/>
              <a:t>Delineates certification and enforcement rules</a:t>
            </a:r>
            <a:br>
              <a:rPr lang="en-US" dirty="0"/>
            </a:br>
            <a:endParaRPr lang="en-US" dirty="0"/>
          </a:p>
          <a:p>
            <a:r>
              <a:rPr lang="en-US" dirty="0"/>
              <a:t>Prevents against corruption from fault or maliciousness</a:t>
            </a:r>
            <a:br>
              <a:rPr lang="en-US" dirty="0"/>
            </a:br>
            <a:endParaRPr lang="en-US" dirty="0"/>
          </a:p>
          <a:p>
            <a:r>
              <a:rPr lang="en-US" dirty="0"/>
              <a:t>Use cases</a:t>
            </a:r>
          </a:p>
          <a:p>
            <a:pPr lvl="1"/>
            <a:r>
              <a:rPr lang="en-US" dirty="0"/>
              <a:t>Data management systems</a:t>
            </a:r>
          </a:p>
        </p:txBody>
      </p:sp>
    </p:spTree>
    <p:extLst>
      <p:ext uri="{BB962C8B-B14F-4D97-AF65-F5344CB8AC3E}">
        <p14:creationId xmlns:p14="http://schemas.microsoft.com/office/powerpoint/2010/main" val="333642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EB023FA-A8C6-46A5-96F8-F28DA6111DFB}"/>
              </a:ext>
            </a:extLst>
          </p:cNvPr>
          <p:cNvSpPr>
            <a:spLocks noGrp="1"/>
          </p:cNvSpPr>
          <p:nvPr>
            <p:ph type="title"/>
          </p:nvPr>
        </p:nvSpPr>
        <p:spPr>
          <a:xfrm>
            <a:off x="649224" y="645106"/>
            <a:ext cx="3650279" cy="1259894"/>
          </a:xfrm>
        </p:spPr>
        <p:txBody>
          <a:bodyPr>
            <a:normAutofit/>
          </a:bodyPr>
          <a:lstStyle/>
          <a:p>
            <a:pPr>
              <a:lnSpc>
                <a:spcPct val="90000"/>
              </a:lnSpc>
            </a:pPr>
            <a:r>
              <a:rPr lang="en-US" sz="3100"/>
              <a:t>Brewer-Nash (Chinese Firewall)</a:t>
            </a:r>
          </a:p>
        </p:txBody>
      </p:sp>
      <p:sp>
        <p:nvSpPr>
          <p:cNvPr id="73" name="Rectangle 72">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ECF9ECB-05D0-4329-ABB8-603E855AE2C1}"/>
              </a:ext>
            </a:extLst>
          </p:cNvPr>
          <p:cNvSpPr>
            <a:spLocks noGrp="1"/>
          </p:cNvSpPr>
          <p:nvPr>
            <p:ph idx="1"/>
          </p:nvPr>
        </p:nvSpPr>
        <p:spPr>
          <a:xfrm>
            <a:off x="649225" y="2133600"/>
            <a:ext cx="3650278" cy="3759253"/>
          </a:xfrm>
        </p:spPr>
        <p:txBody>
          <a:bodyPr>
            <a:normAutofit/>
          </a:bodyPr>
          <a:lstStyle/>
          <a:p>
            <a:r>
              <a:rPr lang="en-US" dirty="0"/>
              <a:t>Protects against conflicts of interest</a:t>
            </a:r>
            <a:br>
              <a:rPr lang="en-US" dirty="0"/>
            </a:br>
            <a:endParaRPr lang="en-US" dirty="0"/>
          </a:p>
          <a:p>
            <a:r>
              <a:rPr lang="en-US" dirty="0"/>
              <a:t>Subject can access at-most-one from a given set</a:t>
            </a:r>
            <a:br>
              <a:rPr lang="en-US" dirty="0"/>
            </a:br>
            <a:endParaRPr lang="en-US" dirty="0"/>
          </a:p>
          <a:p>
            <a:r>
              <a:rPr lang="en-US" dirty="0"/>
              <a:t>Use cases</a:t>
            </a:r>
          </a:p>
          <a:p>
            <a:pPr lvl="1"/>
            <a:r>
              <a:rPr lang="en-US" dirty="0"/>
              <a:t>Quota systems (check-out any single machine)</a:t>
            </a:r>
          </a:p>
        </p:txBody>
      </p:sp>
      <p:pic>
        <p:nvPicPr>
          <p:cNvPr id="3074" name="Picture 2" descr="A close up of a logo&#10;&#10;Description automatically generated">
            <a:extLst>
              <a:ext uri="{FF2B5EF4-FFF2-40B4-BE49-F238E27FC236}">
                <a16:creationId xmlns:a16="http://schemas.microsoft.com/office/drawing/2014/main" id="{9C5B7361-6EB9-47E3-A541-677F3F00A7A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19543" y="1814907"/>
            <a:ext cx="6953577" cy="2903118"/>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32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DF0A-0528-4C0F-AC59-A1C8EE5230A9}"/>
              </a:ext>
            </a:extLst>
          </p:cNvPr>
          <p:cNvSpPr>
            <a:spLocks noGrp="1"/>
          </p:cNvSpPr>
          <p:nvPr>
            <p:ph type="title"/>
          </p:nvPr>
        </p:nvSpPr>
        <p:spPr/>
        <p:txBody>
          <a:bodyPr/>
          <a:lstStyle/>
          <a:p>
            <a:r>
              <a:rPr lang="en-US" dirty="0"/>
              <a:t>Graham-Denning Model</a:t>
            </a:r>
          </a:p>
        </p:txBody>
      </p:sp>
      <p:sp>
        <p:nvSpPr>
          <p:cNvPr id="3" name="Content Placeholder 2">
            <a:extLst>
              <a:ext uri="{FF2B5EF4-FFF2-40B4-BE49-F238E27FC236}">
                <a16:creationId xmlns:a16="http://schemas.microsoft.com/office/drawing/2014/main" id="{54DC75D9-4716-44A9-B388-7EA4F2B4B949}"/>
              </a:ext>
            </a:extLst>
          </p:cNvPr>
          <p:cNvSpPr>
            <a:spLocks noGrp="1"/>
          </p:cNvSpPr>
          <p:nvPr>
            <p:ph idx="1"/>
          </p:nvPr>
        </p:nvSpPr>
        <p:spPr/>
        <p:txBody>
          <a:bodyPr/>
          <a:lstStyle/>
          <a:p>
            <a:r>
              <a:rPr lang="en-US" dirty="0"/>
              <a:t>Builds on previous ACL models</a:t>
            </a:r>
            <a:br>
              <a:rPr lang="en-US" dirty="0"/>
            </a:br>
            <a:endParaRPr lang="en-US" dirty="0"/>
          </a:p>
          <a:p>
            <a:r>
              <a:rPr lang="en-US" dirty="0"/>
              <a:t>Uses the tuple { subject, domain } </a:t>
            </a:r>
            <a:br>
              <a:rPr lang="en-US" dirty="0"/>
            </a:br>
            <a:endParaRPr lang="en-US" dirty="0"/>
          </a:p>
          <a:p>
            <a:r>
              <a:rPr lang="en-US" dirty="0"/>
              <a:t>Use cases</a:t>
            </a:r>
          </a:p>
          <a:p>
            <a:pPr lvl="1"/>
            <a:r>
              <a:rPr lang="en-US" dirty="0"/>
              <a:t>Web browser and process isolation</a:t>
            </a:r>
          </a:p>
          <a:p>
            <a:endParaRPr lang="en-US" dirty="0"/>
          </a:p>
        </p:txBody>
      </p:sp>
    </p:spTree>
    <p:extLst>
      <p:ext uri="{BB962C8B-B14F-4D97-AF65-F5344CB8AC3E}">
        <p14:creationId xmlns:p14="http://schemas.microsoft.com/office/powerpoint/2010/main" val="15987266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1623</Words>
  <Application>Microsoft Office PowerPoint</Application>
  <PresentationFormat>Widescreen</PresentationFormat>
  <Paragraphs>139</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Symbol</vt:lpstr>
      <vt:lpstr>Times New Roman</vt:lpstr>
      <vt:lpstr>Wingdings 3</vt:lpstr>
      <vt:lpstr>Wisp</vt:lpstr>
      <vt:lpstr>Threat Prevention and Response Solutions</vt:lpstr>
      <vt:lpstr>Industry Tools to Prevent Intrusion and Malware</vt:lpstr>
      <vt:lpstr>Access-Control Matrix</vt:lpstr>
      <vt:lpstr>MACL vs DACL vs RBAC</vt:lpstr>
      <vt:lpstr>Bell-La Padula vs Biba Integrity Model</vt:lpstr>
      <vt:lpstr>Lipner Model</vt:lpstr>
      <vt:lpstr>Clark-Wilson Model</vt:lpstr>
      <vt:lpstr>Brewer-Nash (Chinese Firewall)</vt:lpstr>
      <vt:lpstr>Graham-Denning Model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Prevention and Response Solutions</dc:title>
  <dc:creator>Nate Bachmeier</dc:creator>
  <cp:lastModifiedBy>Nate Bachmeier</cp:lastModifiedBy>
  <cp:revision>1</cp:revision>
  <dcterms:created xsi:type="dcterms:W3CDTF">2020-07-06T00:38:32Z</dcterms:created>
  <dcterms:modified xsi:type="dcterms:W3CDTF">2020-07-06T00:42:48Z</dcterms:modified>
</cp:coreProperties>
</file>