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a:t>Frameworks and Tooling</a:t>
          </a:r>
          <a:endParaRPr lang="en-US" dirty="0"/>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dirty="0"/>
            <a:t>Sharing business entities to enable business workflows</a:t>
          </a:r>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dirty="0"/>
            <a:t>Partially trusted clients becomes the norm</a:t>
          </a:r>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dirty="0"/>
            <a:t>Information becomes portable and decentralized</a:t>
          </a:r>
          <a:br>
            <a:rPr lang="en-US" dirty="0"/>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3"/>
      <dgm:spPr/>
    </dgm:pt>
    <dgm:pt modelId="{8EB0E6A6-0E4F-4102-88DB-E53700B3B072}" type="pres">
      <dgm:prSet presAssocID="{AD7B22C3-62FF-4240-9A8E-B681D9CA4CBD}" presName="descendantBox" presStyleLbl="bgAccFollowNode1" presStyleIdx="0" presStyleCnt="3"/>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3"/>
      <dgm:spPr/>
    </dgm:pt>
    <dgm:pt modelId="{1994D7F9-37D2-4C2C-9D37-D93B04D95140}" type="pres">
      <dgm:prSet presAssocID="{DC7B61BD-E2D8-42E1-B5B3-F02A96679C39}" presName="descendantArrow" presStyleLbl="bgAccFollowNode1" presStyleIdx="1" presStyleCnt="3"/>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3"/>
      <dgm:spPr/>
    </dgm:pt>
    <dgm:pt modelId="{56DDED8B-1034-442C-BFDD-FC4A509E662F}" type="pres">
      <dgm:prSet presAssocID="{60CB3E7F-2AF6-4028-87D8-EEBE72F769C9}" presName="descendantArrow" presStyleLbl="bgAccFollowNode1" presStyleIdx="2" presStyleCnt="3"/>
      <dgm:spPr/>
    </dgm:pt>
  </dgm:ptLst>
  <dgm:cxnLst>
    <dgm:cxn modelId="{03B60402-07A6-498D-A294-F84BACF17AC8}" srcId="{DC7B61BD-E2D8-42E1-B5B3-F02A96679C39}" destId="{D4941F80-6BBC-443C-925C-C497047C166D}" srcOrd="1" destOrd="0" parTransId="{F3142173-9904-431C-BA20-F05709637F94}" sibTransId="{68D7467B-74E3-4949-BA99-FCF8CEFC26EC}"/>
    <dgm:cxn modelId="{B4862A06-C36A-4090-B5B9-668C602ED732}" type="presOf" srcId="{E0B384D1-4B44-4E89-9C54-441F81F2708E}" destId="{8EB0E6A6-0E4F-4102-88DB-E53700B3B072}" srcOrd="0" destOrd="1" presId="urn:microsoft.com/office/officeart/2016/7/layout/VerticalDownArrowProcess"/>
    <dgm:cxn modelId="{45B0AA11-D801-45E5-ABEB-C65B37768D49}" type="presOf" srcId="{60CB3E7F-2AF6-4028-87D8-EEBE72F769C9}" destId="{E1BD8028-D4B4-4808-A028-B3660301D5B8}" srcOrd="0" destOrd="0" presId="urn:microsoft.com/office/officeart/2016/7/layout/VerticalDownArrowProcess"/>
    <dgm:cxn modelId="{6D1AF821-11C5-4E10-AB79-2C809274D8DE}" type="presOf" srcId="{DC7B61BD-E2D8-42E1-B5B3-F02A96679C39}" destId="{5E9DDA84-B39D-4C25-B385-3CE83FC7E309}" srcOrd="0" destOrd="0" presId="urn:microsoft.com/office/officeart/2016/7/layout/VerticalDownArrowProcess"/>
    <dgm:cxn modelId="{5A551335-79AD-42CE-A078-2C57734271A5}" type="presOf" srcId="{DC7B61BD-E2D8-42E1-B5B3-F02A96679C39}" destId="{DD0547F1-4605-4048-8593-8CCCAD929466}" srcOrd="1" destOrd="0" presId="urn:microsoft.com/office/officeart/2016/7/layout/VerticalDownArrowProcess"/>
    <dgm:cxn modelId="{77A5853A-28E7-4760-AFC6-B939B249C195}" type="presOf" srcId="{F6C9F479-6194-4A55-ACE3-C7477D97A534}" destId="{8EB0E6A6-0E4F-4102-88DB-E53700B3B072}" srcOrd="0" destOrd="2" presId="urn:microsoft.com/office/officeart/2016/7/layout/VerticalDownArrowProcess"/>
    <dgm:cxn modelId="{27D74540-28BA-4284-B232-EB3CB5A4BB85}" type="presOf" srcId="{E7D0F2ED-7925-43F8-AFEE-8FE911DEA9DC}" destId="{8EB0E6A6-0E4F-4102-88DB-E53700B3B072}" srcOrd="0" destOrd="0" presId="urn:microsoft.com/office/officeart/2016/7/layout/VerticalDownArrowProcess"/>
    <dgm:cxn modelId="{6B701E5F-E1D6-4D91-85E2-50BC12D6250A}" type="presOf" srcId="{4B986159-A904-4341-838B-2ACED22408D4}" destId="{1994D7F9-37D2-4C2C-9D37-D93B04D95140}" srcOrd="0" destOrd="0" presId="urn:microsoft.com/office/officeart/2016/7/layout/VerticalDownArrowProcess"/>
    <dgm:cxn modelId="{7A8FA365-9B01-42EF-9A71-120724963474}" type="presOf" srcId="{D4941F80-6BBC-443C-925C-C497047C166D}" destId="{1994D7F9-37D2-4C2C-9D37-D93B04D95140}" srcOrd="0" destOrd="1" presId="urn:microsoft.com/office/officeart/2016/7/layout/VerticalDownArrowProcess"/>
    <dgm:cxn modelId="{6EBE7567-C0F3-4407-874A-62BA34755A48}" type="presOf" srcId="{A3DD9B0E-F5F7-4DAB-98BE-CDD5B93C3600}" destId="{56DDED8B-1034-442C-BFDD-FC4A509E662F}" srcOrd="0" destOrd="1"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0B59FD8D-517A-4B99-B7CB-5904262FBC1E}" srcId="{DC7B61BD-E2D8-42E1-B5B3-F02A96679C39}" destId="{4B986159-A904-4341-838B-2ACED22408D4}" srcOrd="0" destOrd="0" parTransId="{7BAE265A-97B4-47E0-B95A-42852F6051D7}" sibTransId="{5A3D5F8D-32CF-43D6-9E67-3FEB90B0E199}"/>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B956C2A9-FF73-42A4-B08A-56D474013873}" srcId="{8F467E0F-078A-46B0-9FD4-76CAFB19F654}" destId="{AD7B22C3-62FF-4240-9A8E-B681D9CA4CBD}" srcOrd="2" destOrd="0" parTransId="{462E440D-EECD-4578-BB5D-4312FB23049F}" sibTransId="{90A0763C-B625-4AC0-8D89-D60FFE429F78}"/>
    <dgm:cxn modelId="{FBA8ADAB-E03D-42E6-95D7-D31041F5C9A0}" srcId="{8F467E0F-078A-46B0-9FD4-76CAFB19F654}" destId="{60CB3E7F-2AF6-4028-87D8-EEBE72F769C9}" srcOrd="0" destOrd="0" parTransId="{F1E6DF51-0BB0-429C-A67C-C4204F714B01}" sibTransId="{9F504EF2-7C3C-408B-9D56-C4F5C399ABBF}"/>
    <dgm:cxn modelId="{B48147B7-2802-4E03-914E-48C1D1DA7EBF}" srcId="{8F467E0F-078A-46B0-9FD4-76CAFB19F654}" destId="{DC7B61BD-E2D8-42E1-B5B3-F02A96679C39}" srcOrd="1" destOrd="0" parTransId="{479C90CE-5E82-4A52-9AB8-F828457EFFEF}" sibTransId="{CA31602C-704F-4C7D-9008-8FF2D04EB8C7}"/>
    <dgm:cxn modelId="{AFCDDFCF-4CB2-4F63-896C-9DFADD13EED5}" type="presOf" srcId="{60CB3E7F-2AF6-4028-87D8-EEBE72F769C9}" destId="{0B8C9B41-B938-4F62-94A6-CBEE448CD564}" srcOrd="1" destOrd="0" presId="urn:microsoft.com/office/officeart/2016/7/layout/VerticalDownArrowProcess"/>
    <dgm:cxn modelId="{2029A3D7-E89A-46DA-8895-8B0BE3F295CB}" type="presOf" srcId="{A6648A01-26F3-43D6-A489-561F367BD4BD}" destId="{56DDED8B-1034-442C-BFDD-FC4A509E662F}" srcOrd="0"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5A5019EB-1B4F-4DC1-B848-85D66EE20122}" type="presOf" srcId="{8F467E0F-078A-46B0-9FD4-76CAFB19F654}" destId="{FAB61EDF-5DF9-4AE9-AFD9-9D075034EE5F}" srcOrd="0" destOrd="0" presId="urn:microsoft.com/office/officeart/2016/7/layout/VerticalDownArrowProcess"/>
    <dgm:cxn modelId="{7AE041F7-4647-4AC0-9121-E94BE125C1B4}" type="presOf" srcId="{AD7B22C3-62FF-4240-9A8E-B681D9CA4CBD}" destId="{C49C736A-68C2-4078-87A3-ED8E15579E00}" srcOrd="0" destOrd="0" presId="urn:microsoft.com/office/officeart/2016/7/layout/VerticalDownArrowProcess"/>
    <dgm:cxn modelId="{08E8FB02-94E5-45E1-8E76-1A847C5EFF66}" type="presParOf" srcId="{FAB61EDF-5DF9-4AE9-AFD9-9D075034EE5F}" destId="{5138CC13-B927-439B-9BB2-3608A259DE5F}" srcOrd="0" destOrd="0" presId="urn:microsoft.com/office/officeart/2016/7/layout/VerticalDownArrowProcess"/>
    <dgm:cxn modelId="{CD541BB8-C1D1-4D05-B056-72889FE16BF8}" type="presParOf" srcId="{5138CC13-B927-439B-9BB2-3608A259DE5F}" destId="{C49C736A-68C2-4078-87A3-ED8E15579E00}" srcOrd="0" destOrd="0" presId="urn:microsoft.com/office/officeart/2016/7/layout/VerticalDownArrowProcess"/>
    <dgm:cxn modelId="{321CA564-30E2-4FA3-8E11-A6AE697959F3}" type="presParOf" srcId="{5138CC13-B927-439B-9BB2-3608A259DE5F}" destId="{8EB0E6A6-0E4F-4102-88DB-E53700B3B072}" srcOrd="1" destOrd="0" presId="urn:microsoft.com/office/officeart/2016/7/layout/VerticalDownArrowProcess"/>
    <dgm:cxn modelId="{A8A21CBE-0D91-4489-8E66-6737A5BACD3C}" type="presParOf" srcId="{FAB61EDF-5DF9-4AE9-AFD9-9D075034EE5F}" destId="{974E88C6-74ED-4075-9F0F-9A01D950F9B9}" srcOrd="1" destOrd="0" presId="urn:microsoft.com/office/officeart/2016/7/layout/VerticalDownArrowProcess"/>
    <dgm:cxn modelId="{F68DB664-BDC7-4A54-80F8-66E0A9CDBDD7}" type="presParOf" srcId="{FAB61EDF-5DF9-4AE9-AFD9-9D075034EE5F}" destId="{2F72255D-B073-409D-886F-5104420CFC9E}" srcOrd="2" destOrd="0" presId="urn:microsoft.com/office/officeart/2016/7/layout/VerticalDownArrowProcess"/>
    <dgm:cxn modelId="{6F680DB7-416D-43B6-AD73-6F0A1B9F9392}" type="presParOf" srcId="{2F72255D-B073-409D-886F-5104420CFC9E}" destId="{5E9DDA84-B39D-4C25-B385-3CE83FC7E309}" srcOrd="0" destOrd="0" presId="urn:microsoft.com/office/officeart/2016/7/layout/VerticalDownArrowProcess"/>
    <dgm:cxn modelId="{CF55A0D1-4DFB-4FBD-8327-5649DECBD67D}" type="presParOf" srcId="{2F72255D-B073-409D-886F-5104420CFC9E}" destId="{DD0547F1-4605-4048-8593-8CCCAD929466}" srcOrd="1" destOrd="0" presId="urn:microsoft.com/office/officeart/2016/7/layout/VerticalDownArrowProcess"/>
    <dgm:cxn modelId="{2ACFCCD7-3C29-4629-AB37-3D3F9274E619}" type="presParOf" srcId="{2F72255D-B073-409D-886F-5104420CFC9E}" destId="{1994D7F9-37D2-4C2C-9D37-D93B04D95140}" srcOrd="2" destOrd="0" presId="urn:microsoft.com/office/officeart/2016/7/layout/VerticalDownArrowProcess"/>
    <dgm:cxn modelId="{C4E31714-9194-4332-9A21-A7E0BE2C96DD}" type="presParOf" srcId="{FAB61EDF-5DF9-4AE9-AFD9-9D075034EE5F}" destId="{A08E90FF-A50E-4D1F-93FD-7E2EC635CCDD}" srcOrd="3" destOrd="0" presId="urn:microsoft.com/office/officeart/2016/7/layout/VerticalDownArrowProcess"/>
    <dgm:cxn modelId="{8750560D-742D-46F6-9368-402855F80288}" type="presParOf" srcId="{FAB61EDF-5DF9-4AE9-AFD9-9D075034EE5F}" destId="{BDA0B9E5-E136-4D6B-9EE7-989841C1F919}" srcOrd="4" destOrd="0" presId="urn:microsoft.com/office/officeart/2016/7/layout/VerticalDownArrowProcess"/>
    <dgm:cxn modelId="{BF0EB6CD-D76D-4BD3-B2FA-4C41FFE0E52A}" type="presParOf" srcId="{BDA0B9E5-E136-4D6B-9EE7-989841C1F919}" destId="{E1BD8028-D4B4-4808-A028-B3660301D5B8}" srcOrd="0" destOrd="0" presId="urn:microsoft.com/office/officeart/2016/7/layout/VerticalDownArrowProcess"/>
    <dgm:cxn modelId="{3D228C9E-48C9-4601-AD49-AAD9B3D1F9D4}" type="presParOf" srcId="{BDA0B9E5-E136-4D6B-9EE7-989841C1F919}" destId="{0B8C9B41-B938-4F62-94A6-CBEE448CD564}" srcOrd="1" destOrd="0" presId="urn:microsoft.com/office/officeart/2016/7/layout/VerticalDownArrowProcess"/>
    <dgm:cxn modelId="{981ADE22-7D19-45FA-A95C-30F055E4C6A9}" type="presParOf" srcId="{BDA0B9E5-E136-4D6B-9EE7-989841C1F919}" destId="{56DDED8B-1034-442C-BFDD-FC4A509E662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Frameworks and Tooling</a:t>
          </a:r>
          <a:endParaRPr lang="en-US" sz="3600" kern="1200" dirty="0"/>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3963077"/>
          <a:ext cx="1708053" cy="130077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Modern environments include BYOD</a:t>
          </a:r>
        </a:p>
      </dsp:txBody>
      <dsp:txXfrm>
        <a:off x="0" y="3963077"/>
        <a:ext cx="1708053" cy="1300770"/>
      </dsp:txXfrm>
    </dsp:sp>
    <dsp:sp modelId="{8EB0E6A6-0E4F-4102-88DB-E53700B3B072}">
      <dsp:nvSpPr>
        <dsp:cNvPr id="0" name=""/>
        <dsp:cNvSpPr/>
      </dsp:nvSpPr>
      <dsp:spPr>
        <a:xfrm>
          <a:off x="1708052" y="3963077"/>
          <a:ext cx="5124159" cy="130077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a:t>System and Data owner are different people</a:t>
          </a:r>
        </a:p>
        <a:p>
          <a:pPr marL="0" lvl="0" indent="0" algn="l" defTabSz="666750">
            <a:lnSpc>
              <a:spcPct val="100000"/>
            </a:lnSpc>
            <a:spcBef>
              <a:spcPct val="0"/>
            </a:spcBef>
            <a:spcAft>
              <a:spcPct val="35000"/>
            </a:spcAft>
            <a:buNone/>
          </a:pPr>
          <a:r>
            <a:rPr lang="en-US" sz="1500" kern="1200"/>
            <a:t>Ecosystem becomes highly diverse</a:t>
          </a:r>
        </a:p>
        <a:p>
          <a:pPr marL="0" lvl="0" indent="0" algn="l" defTabSz="666750">
            <a:lnSpc>
              <a:spcPct val="100000"/>
            </a:lnSpc>
            <a:spcBef>
              <a:spcPct val="0"/>
            </a:spcBef>
            <a:spcAft>
              <a:spcPct val="35000"/>
            </a:spcAft>
            <a:buNone/>
          </a:pPr>
          <a:r>
            <a:rPr lang="en-US" sz="1500" kern="1200" dirty="0"/>
            <a:t>Partially trusted clients becomes the norm</a:t>
          </a:r>
        </a:p>
      </dsp:txBody>
      <dsp:txXfrm>
        <a:off x="1708052" y="3963077"/>
        <a:ext cx="5124159" cy="1300770"/>
      </dsp:txXfrm>
    </dsp:sp>
    <dsp:sp modelId="{DD0547F1-4605-4048-8593-8CCCAD929466}">
      <dsp:nvSpPr>
        <dsp:cNvPr id="0" name=""/>
        <dsp:cNvSpPr/>
      </dsp:nvSpPr>
      <dsp:spPr>
        <a:xfrm rot="10800000">
          <a:off x="0" y="1982004"/>
          <a:ext cx="1708053" cy="20005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Traditional environments are highly controlled</a:t>
          </a:r>
        </a:p>
      </dsp:txBody>
      <dsp:txXfrm rot="-10800000">
        <a:off x="0" y="1982004"/>
        <a:ext cx="1708053" cy="1300380"/>
      </dsp:txXfrm>
    </dsp:sp>
    <dsp:sp modelId="{1994D7F9-37D2-4C2C-9D37-D93B04D95140}">
      <dsp:nvSpPr>
        <dsp:cNvPr id="0" name=""/>
        <dsp:cNvSpPr/>
      </dsp:nvSpPr>
      <dsp:spPr>
        <a:xfrm>
          <a:off x="1708052" y="1982004"/>
          <a:ext cx="5124159" cy="13003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a:t>Client Management Tooling (CMT)</a:t>
          </a:r>
        </a:p>
        <a:p>
          <a:pPr marL="0" lvl="0" indent="0" algn="l" defTabSz="666750">
            <a:lnSpc>
              <a:spcPct val="100000"/>
            </a:lnSpc>
            <a:spcBef>
              <a:spcPct val="0"/>
            </a:spcBef>
            <a:spcAft>
              <a:spcPct val="35000"/>
            </a:spcAft>
            <a:buNone/>
          </a:pPr>
          <a:r>
            <a:rPr lang="en-US" sz="1500" kern="1200"/>
            <a:t>Administrators have full control</a:t>
          </a:r>
          <a:br>
            <a:rPr lang="en-US" sz="1500" kern="1200"/>
          </a:br>
          <a:endParaRPr lang="en-US" sz="1500" kern="1200"/>
        </a:p>
      </dsp:txBody>
      <dsp:txXfrm>
        <a:off x="1708052" y="1982004"/>
        <a:ext cx="5124159" cy="1300380"/>
      </dsp:txXfrm>
    </dsp:sp>
    <dsp:sp modelId="{0B8C9B41-B938-4F62-94A6-CBEE448CD564}">
      <dsp:nvSpPr>
        <dsp:cNvPr id="0" name=""/>
        <dsp:cNvSpPr/>
      </dsp:nvSpPr>
      <dsp:spPr>
        <a:xfrm rot="10800000">
          <a:off x="0" y="930"/>
          <a:ext cx="1708053" cy="20005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113792" rIns="121477" bIns="113792" numCol="1" spcCol="1270" anchor="ctr" anchorCtr="0">
          <a:noAutofit/>
        </a:bodyPr>
        <a:lstStyle/>
        <a:p>
          <a:pPr marL="0" lvl="0" indent="0" algn="ctr" defTabSz="711200">
            <a:lnSpc>
              <a:spcPct val="100000"/>
            </a:lnSpc>
            <a:spcBef>
              <a:spcPct val="0"/>
            </a:spcBef>
            <a:spcAft>
              <a:spcPct val="35000"/>
            </a:spcAft>
            <a:buNone/>
          </a:pPr>
          <a:r>
            <a:rPr lang="en-US" sz="1600" kern="1200"/>
            <a:t>Master Data Management</a:t>
          </a:r>
        </a:p>
      </dsp:txBody>
      <dsp:txXfrm rot="-10800000">
        <a:off x="0" y="930"/>
        <a:ext cx="1708053" cy="1300380"/>
      </dsp:txXfrm>
    </dsp:sp>
    <dsp:sp modelId="{56DDED8B-1034-442C-BFDD-FC4A509E662F}">
      <dsp:nvSpPr>
        <dsp:cNvPr id="0" name=""/>
        <dsp:cNvSpPr/>
      </dsp:nvSpPr>
      <dsp:spPr>
        <a:xfrm>
          <a:off x="1708052" y="930"/>
          <a:ext cx="5124159" cy="130038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90500" rIns="103942" bIns="190500" numCol="1" spcCol="1270" anchor="ctr" anchorCtr="0">
          <a:noAutofit/>
        </a:bodyPr>
        <a:lstStyle/>
        <a:p>
          <a:pPr marL="0" lvl="0" indent="0" algn="l" defTabSz="666750">
            <a:lnSpc>
              <a:spcPct val="100000"/>
            </a:lnSpc>
            <a:spcBef>
              <a:spcPct val="0"/>
            </a:spcBef>
            <a:spcAft>
              <a:spcPct val="35000"/>
            </a:spcAft>
            <a:buNone/>
          </a:pPr>
          <a:r>
            <a:rPr lang="en-US" sz="1500" kern="1200" dirty="0"/>
            <a:t>Sharing business entities to enable business workflows</a:t>
          </a:r>
        </a:p>
        <a:p>
          <a:pPr marL="0" lvl="0" indent="0" algn="l" defTabSz="666750">
            <a:lnSpc>
              <a:spcPct val="100000"/>
            </a:lnSpc>
            <a:spcBef>
              <a:spcPct val="0"/>
            </a:spcBef>
            <a:spcAft>
              <a:spcPct val="35000"/>
            </a:spcAft>
            <a:buNone/>
          </a:pPr>
          <a:r>
            <a:rPr lang="en-US" sz="1500" kern="1200" dirty="0"/>
            <a:t>Information becomes portable and decentralized</a:t>
          </a:r>
          <a:br>
            <a:rPr lang="en-US" sz="1500" kern="1200" dirty="0"/>
          </a:br>
          <a:endParaRPr lang="en-US" sz="1500" kern="1200" dirty="0"/>
        </a:p>
      </dsp:txBody>
      <dsp:txXfrm>
        <a:off x="1708052" y="930"/>
        <a:ext cx="5124159" cy="1300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2"/>
          <a:stretch>
            <a:fillRect/>
          </a:stretch>
        </p:blipFill>
        <p:spPr>
          <a:xfrm>
            <a:off x="8569235" y="2032000"/>
            <a:ext cx="3393948" cy="380274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3270613030"/>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a:effectLst/>
                          <a:latin typeface="Arial" panose="020B0604020202020204" pitchFamily="34" charset="0"/>
                        </a:rPr>
                        <a:t>Manufacturer</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Based solution that manages 100M+ devices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p:txBody>
          <a:bodyPr/>
          <a:lstStyle/>
          <a:p>
            <a:r>
              <a:rPr lang="en-US" dirty="0"/>
              <a:t>Building a Privacy First Framework</a:t>
            </a:r>
          </a:p>
        </p:txBody>
      </p:sp>
      <p:sp>
        <p:nvSpPr>
          <p:cNvPr id="3" name="Content Placeholder 2">
            <a:extLst>
              <a:ext uri="{FF2B5EF4-FFF2-40B4-BE49-F238E27FC236}">
                <a16:creationId xmlns:a16="http://schemas.microsoft.com/office/drawing/2014/main" id="{A11A525C-859F-4262-A691-57BC036086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p:txBody>
          <a:bodyPr/>
          <a:lstStyle/>
          <a:p>
            <a:r>
              <a:rPr lang="en-US" dirty="0"/>
              <a:t>Integrating Existing Risk Management Frameworks</a:t>
            </a:r>
          </a:p>
        </p:txBody>
      </p:sp>
      <p:sp>
        <p:nvSpPr>
          <p:cNvPr id="3" name="Content Placeholder 2">
            <a:extLst>
              <a:ext uri="{FF2B5EF4-FFF2-40B4-BE49-F238E27FC236}">
                <a16:creationId xmlns:a16="http://schemas.microsoft.com/office/drawing/2014/main" id="{461877FB-A676-4CE0-B74E-034B49AA54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sp>
        <p:nvSpPr>
          <p:cNvPr id="3" name="Content Placeholder 2">
            <a:extLst>
              <a:ext uri="{FF2B5EF4-FFF2-40B4-BE49-F238E27FC236}">
                <a16:creationId xmlns:a16="http://schemas.microsoft.com/office/drawing/2014/main" id="{8C05B96C-1E80-4ADB-833E-C34D92B9AC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589419006"/>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a:solidFill>
                  <a:srgbClr val="FFFFFF"/>
                </a:solidFill>
              </a:rPr>
              <a:t>European law that gives users control over their information</a:t>
            </a:r>
            <a:br>
              <a:rPr lang="en-US">
                <a:solidFill>
                  <a:srgbClr val="FFFFFF"/>
                </a:solidFill>
              </a:rPr>
            </a:br>
            <a:endParaRPr lang="en-US">
              <a:solidFill>
                <a:srgbClr val="FFFFFF"/>
              </a:solidFill>
            </a:endParaRPr>
          </a:p>
          <a:p>
            <a:r>
              <a:rPr lang="en-US">
                <a:solidFill>
                  <a:srgbClr val="FFFFFF"/>
                </a:solidFill>
              </a:rPr>
              <a:t>Establishes mandatory fines for negligently handling information</a:t>
            </a:r>
            <a:br>
              <a:rPr lang="en-US">
                <a:solidFill>
                  <a:srgbClr val="FFFFFF"/>
                </a:solidFill>
              </a:rPr>
            </a:br>
            <a:endParaRPr lang="en-US">
              <a:solidFill>
                <a:srgbClr val="FFFFFF"/>
              </a:solidFill>
            </a:endParaRPr>
          </a:p>
          <a:p>
            <a:r>
              <a:rPr lang="en-US">
                <a:solidFill>
                  <a:srgbClr val="FFFFFF"/>
                </a:solidFill>
              </a:rPr>
              <a:t>Right to be Forgotten</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abandon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a:t>Health Care Privacy</a:t>
            </a:r>
            <a:endParaRPr lang="en-US" dirty="0"/>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p:txBody>
          <a:bodyPr/>
          <a:lstStyle/>
          <a:p>
            <a:r>
              <a:rPr lang="en-US" dirty="0"/>
              <a:t>Common Risks with Mobile Devices </a:t>
            </a:r>
          </a:p>
        </p:txBody>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p:txBody>
          <a:bodyPr>
            <a:normAutofit/>
          </a:bodyPr>
          <a:lstStyle/>
          <a:p>
            <a:r>
              <a:rPr lang="en-US" dirty="0"/>
              <a:t>Lost or Stolen Device</a:t>
            </a:r>
            <a:br>
              <a:rPr lang="en-US" dirty="0"/>
            </a:br>
            <a:endParaRPr lang="en-US" dirty="0"/>
          </a:p>
          <a:p>
            <a:r>
              <a:rPr lang="en-US" dirty="0"/>
              <a:t>Mobile Malware and Vulnerabilities</a:t>
            </a:r>
            <a:br>
              <a:rPr lang="en-US" dirty="0"/>
            </a:br>
            <a:endParaRPr lang="en-US" dirty="0"/>
          </a:p>
          <a:p>
            <a:r>
              <a:rPr lang="en-US" dirty="0"/>
              <a:t>Advanced Threats</a:t>
            </a:r>
            <a:br>
              <a:rPr lang="en-US" dirty="0"/>
            </a:br>
            <a:endParaRPr lang="en-US" dirty="0"/>
          </a:p>
          <a:p>
            <a:r>
              <a:rPr lang="en-US" dirty="0"/>
              <a:t>User Behavior and Monitoring</a:t>
            </a:r>
          </a:p>
          <a:p>
            <a:endParaRPr lang="en-US" dirty="0"/>
          </a:p>
        </p:txBody>
      </p: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Mobile Device Management</vt:lpstr>
      <vt:lpstr>Agenda</vt:lpstr>
      <vt:lpstr>How Did We Get Here</vt:lpstr>
      <vt:lpstr>General Data Protection Regulations</vt:lpstr>
      <vt:lpstr>Financial and Internal Process Controls</vt:lpstr>
      <vt:lpstr>Health Care Privacy</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1</cp:revision>
  <dcterms:created xsi:type="dcterms:W3CDTF">2020-07-19T19:18:28Z</dcterms:created>
  <dcterms:modified xsi:type="dcterms:W3CDTF">2020-07-19T19:19:29Z</dcterms:modified>
</cp:coreProperties>
</file>